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5" r:id="rId3"/>
    <p:sldId id="260" r:id="rId4"/>
    <p:sldId id="261" r:id="rId5"/>
    <p:sldId id="256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4AFE7-C3FB-4228-8EAB-71272A2DC8D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450A1-E331-4DC9-B45F-9C5203B2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2ED-4E01-4E1F-9E02-0B331733686A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42E-91C5-44E8-BDFF-910B2BCC6354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1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C5B7-9576-4CD9-BFD1-E5A6CBBF5A63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4E80-DA23-4818-A6EC-71235599B2A6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8F9A-D026-48DA-A073-FD92745BC03D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6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556-B593-4BD3-9DE4-A55D631C2A1E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B23D-40E4-4CF9-9100-A02CC59938C4}" type="datetime1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C0FD-506B-49B8-AA5C-5ADDC6DBC8E1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741-6CA5-4E23-8822-24EB40511E49}" type="datetime1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B721-44C8-4E08-B3C7-B8294E22240C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B6F3-D487-4F65-904A-BFD60AC84FFE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26AF-FE98-4B1D-B446-B1B1075F6D1D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507E-2B63-488E-867E-FBAC1280B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9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materialDisplay.py?contribId=3&amp;sessionId=0&amp;materialId=slides&amp;confId=1677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7690" y="626724"/>
            <a:ext cx="7302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Searching for missing charge in irradiated CHESS2 large passive array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30157" y="1695236"/>
            <a:ext cx="10002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 TCT with IR: non uniformity seen (see talks by B. </a:t>
            </a:r>
            <a:r>
              <a:rPr lang="en-US" dirty="0" err="1" smtClean="0"/>
              <a:t>Hiti</a:t>
            </a:r>
            <a:r>
              <a:rPr lang="en-US" dirty="0" smtClean="0"/>
              <a:t>), could be related to the missing </a:t>
            </a:r>
            <a:r>
              <a:rPr lang="en-US" dirty="0" smtClean="0"/>
              <a:t>charge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indico.desy.de/materialDisplay.py?contribId=3&amp;sessionId=0&amp;materialId=slides&amp;confId=16774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 TCT with red laser to check the surface: </a:t>
            </a:r>
            <a:r>
              <a:rPr lang="en-US" dirty="0" smtClean="0"/>
              <a:t>more uniform</a:t>
            </a:r>
            <a:r>
              <a:rPr lang="en-US" dirty="0"/>
              <a:t> </a:t>
            </a:r>
            <a:r>
              <a:rPr lang="en-US" dirty="0" smtClean="0"/>
              <a:t>than with IR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smtClean="0"/>
              <a:t>doesn’t explain the </a:t>
            </a:r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93" y="1187571"/>
            <a:ext cx="7152773" cy="4555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685" y="5760009"/>
            <a:ext cx="841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W13 </a:t>
            </a:r>
            <a:r>
              <a:rPr lang="en-US" dirty="0" smtClean="0"/>
              <a:t>(200  </a:t>
            </a:r>
            <a:r>
              <a:rPr lang="en-US" dirty="0" err="1" smtClean="0"/>
              <a:t>Ohmcm</a:t>
            </a:r>
            <a:r>
              <a:rPr lang="en-US" dirty="0" smtClean="0"/>
              <a:t>) chosen </a:t>
            </a:r>
            <a:r>
              <a:rPr lang="en-US" dirty="0" smtClean="0"/>
              <a:t>because  depleted depth at 100 V  </a:t>
            </a:r>
            <a:r>
              <a:rPr lang="en-US" dirty="0" smtClean="0"/>
              <a:t>near</a:t>
            </a:r>
            <a:r>
              <a:rPr lang="en-US" dirty="0" smtClean="0"/>
              <a:t> </a:t>
            </a:r>
            <a:r>
              <a:rPr lang="en-US" dirty="0" smtClean="0"/>
              <a:t>50 um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from </a:t>
            </a:r>
            <a:r>
              <a:rPr lang="en-US" dirty="0" smtClean="0"/>
              <a:t>E-TCT we would expect over 5000 electrons in CHESS2 after 5e14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675" y="287676"/>
            <a:ext cx="7836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check the measurement system with irradiated p-type 50 um thick epi diode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active thickness similar 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CHESS but: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igher resistivity of depleted </a:t>
            </a:r>
            <a:r>
              <a:rPr lang="en-US" dirty="0" err="1" smtClean="0">
                <a:sym typeface="Wingdings" panose="05000000000000000000" pitchFamily="2" charset="2"/>
              </a:rPr>
              <a:t>epitaxal</a:t>
            </a:r>
            <a:r>
              <a:rPr lang="en-US" dirty="0" smtClean="0">
                <a:sym typeface="Wingdings" panose="05000000000000000000" pitchFamily="2" charset="2"/>
              </a:rPr>
              <a:t> layer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lower </a:t>
            </a:r>
            <a:r>
              <a:rPr lang="en-US" dirty="0" smtClean="0">
                <a:sym typeface="Wingdings" panose="05000000000000000000" pitchFamily="2" charset="2"/>
              </a:rPr>
              <a:t>resistivity of the substrate bellow </a:t>
            </a:r>
            <a:r>
              <a:rPr lang="en-US" dirty="0" smtClean="0">
                <a:sym typeface="Wingdings" panose="05000000000000000000" pitchFamily="2" charset="2"/>
              </a:rPr>
              <a:t>the epi layer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4000" y="2234495"/>
            <a:ext cx="4182321" cy="4630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187" y="1041800"/>
            <a:ext cx="4723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Chess1, 20 Ohm-cm, irradiated with 2e15 n/cm2</a:t>
            </a:r>
          </a:p>
          <a:p>
            <a:r>
              <a:rPr lang="en-US" dirty="0" smtClean="0"/>
              <a:t>45 um x 200 um </a:t>
            </a:r>
            <a:r>
              <a:rPr lang="en-US" dirty="0" err="1" smtClean="0"/>
              <a:t>pixles</a:t>
            </a:r>
            <a:r>
              <a:rPr lang="en-US" dirty="0" smtClean="0"/>
              <a:t>, 40 % diode area fraction</a:t>
            </a:r>
          </a:p>
          <a:p>
            <a:r>
              <a:rPr lang="en-US" dirty="0" smtClean="0"/>
              <a:t>2x2 mm2 array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74" y="2356769"/>
            <a:ext cx="5041037" cy="4175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9806" y="1940297"/>
            <a:ext cx="273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TCT, IR, Charge in 25 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2755" y="400693"/>
            <a:ext cx="448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TCT with CHESS1 (2e15)  large pixel array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4" y="1208598"/>
            <a:ext cx="5380657" cy="4456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81" y="3419935"/>
            <a:ext cx="4403634" cy="3003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02" y="550782"/>
            <a:ext cx="4247228" cy="28970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54289" y="926947"/>
            <a:ext cx="15903" cy="4770783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76090" y="3689405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1450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20330" y="5486400"/>
            <a:ext cx="2659310" cy="5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66738" y="2978092"/>
            <a:ext cx="5008227" cy="33556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82686" y="2441196"/>
            <a:ext cx="520118" cy="3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883" y="6298058"/>
            <a:ext cx="623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Collected charge more uniform across the device than CHESS2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2932" y="5716010"/>
            <a:ext cx="972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Calculations in better agreement with measurements for CHESS1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3030" y="195209"/>
            <a:ext cx="102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with simple </a:t>
            </a:r>
            <a:r>
              <a:rPr lang="en-US" dirty="0" smtClean="0"/>
              <a:t>calculations (planar pad diode approximation, uniform Neff  measured with E-TCT)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66" y="490888"/>
            <a:ext cx="8606581" cy="52335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193" y="221365"/>
            <a:ext cx="6934517" cy="5378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0170" y="5640512"/>
            <a:ext cx="668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ifference between measured and expected </a:t>
            </a:r>
            <a:r>
              <a:rPr lang="en-US" dirty="0" smtClean="0"/>
              <a:t>seen for </a:t>
            </a:r>
            <a:r>
              <a:rPr lang="en-US" dirty="0" smtClean="0"/>
              <a:t>all </a:t>
            </a:r>
            <a:r>
              <a:rPr lang="en-US" dirty="0" err="1" smtClean="0"/>
              <a:t>resistivites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est agreement before irradiation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677" y="194286"/>
            <a:ext cx="107915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calculations we take simple one dimensional approximation (pad detector) with electric and weighting field </a:t>
            </a:r>
          </a:p>
          <a:p>
            <a:r>
              <a:rPr lang="en-US" dirty="0"/>
              <a:t>e</a:t>
            </a:r>
            <a:r>
              <a:rPr lang="en-US" dirty="0" smtClean="0"/>
              <a:t>xtending to the same depth. </a:t>
            </a:r>
          </a:p>
          <a:p>
            <a:endParaRPr lang="en-US" dirty="0" smtClean="0"/>
          </a:p>
          <a:p>
            <a:r>
              <a:rPr lang="en-US" dirty="0" smtClean="0"/>
              <a:t>We know that in partially depleted pad detectors after irradiation the border of weighting field moves to the </a:t>
            </a:r>
          </a:p>
          <a:p>
            <a:r>
              <a:rPr lang="en-US" dirty="0" smtClean="0"/>
              <a:t>back side electrode because of increased </a:t>
            </a:r>
            <a:r>
              <a:rPr lang="en-US" dirty="0" err="1"/>
              <a:t>O</a:t>
            </a:r>
            <a:r>
              <a:rPr lang="en-US" dirty="0" err="1" smtClean="0"/>
              <a:t>hmic</a:t>
            </a:r>
            <a:r>
              <a:rPr lang="en-US" dirty="0" smtClean="0"/>
              <a:t> resistivity of silicon. Because of this </a:t>
            </a:r>
            <a:r>
              <a:rPr lang="en-US" dirty="0" smtClean="0"/>
              <a:t>the </a:t>
            </a:r>
            <a:r>
              <a:rPr lang="en-US" dirty="0" smtClean="0"/>
              <a:t>charge released</a:t>
            </a:r>
          </a:p>
          <a:p>
            <a:r>
              <a:rPr lang="en-US" dirty="0"/>
              <a:t>i</a:t>
            </a:r>
            <a:r>
              <a:rPr lang="en-US" dirty="0" smtClean="0"/>
              <a:t>n depleted part does not travel over whole weighting field and this reduces the collected charge by factor d/D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aybe </a:t>
            </a:r>
            <a:r>
              <a:rPr lang="en-US" dirty="0" smtClean="0">
                <a:sym typeface="Wingdings" panose="05000000000000000000" pitchFamily="2" charset="2"/>
              </a:rPr>
              <a:t>differences between weighting and electric field are the </a:t>
            </a:r>
            <a:r>
              <a:rPr lang="en-US" dirty="0" smtClean="0">
                <a:sym typeface="Wingdings" panose="05000000000000000000" pitchFamily="2" charset="2"/>
              </a:rPr>
              <a:t>reason for smaller </a:t>
            </a:r>
            <a:r>
              <a:rPr lang="en-US" dirty="0" smtClean="0">
                <a:sym typeface="Wingdings" panose="05000000000000000000" pitchFamily="2" charset="2"/>
              </a:rPr>
              <a:t>charge in irradiated chess2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w</a:t>
            </a:r>
            <a:r>
              <a:rPr lang="en-US" dirty="0" smtClean="0">
                <a:sym typeface="Wingdings" panose="05000000000000000000" pitchFamily="2" charset="2"/>
              </a:rPr>
              <a:t>hy we don’t see the same effect in chess1?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W</a:t>
            </a:r>
            <a:r>
              <a:rPr lang="en-US" b="1" dirty="0" smtClean="0"/>
              <a:t>arning</a:t>
            </a:r>
            <a:r>
              <a:rPr lang="en-US" b="1" dirty="0" smtClean="0"/>
              <a:t>:  </a:t>
            </a:r>
            <a:r>
              <a:rPr lang="en-US" dirty="0" smtClean="0"/>
              <a:t>weighting and electric field </a:t>
            </a:r>
            <a:r>
              <a:rPr lang="en-US" dirty="0" smtClean="0"/>
              <a:t>in HVCMOS much </a:t>
            </a:r>
            <a:r>
              <a:rPr lang="en-US" dirty="0" smtClean="0"/>
              <a:t>more </a:t>
            </a:r>
            <a:r>
              <a:rPr lang="en-US" dirty="0" smtClean="0"/>
              <a:t>complicated </a:t>
            </a:r>
            <a:r>
              <a:rPr lang="en-US" dirty="0" smtClean="0"/>
              <a:t>than in pad </a:t>
            </a:r>
            <a:r>
              <a:rPr lang="en-US" dirty="0" smtClean="0"/>
              <a:t>detectors!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69399" y="3645072"/>
            <a:ext cx="3377911" cy="2110836"/>
            <a:chOff x="1317812" y="2762035"/>
            <a:chExt cx="3505200" cy="2405865"/>
          </a:xfrm>
        </p:grpSpPr>
        <p:sp>
          <p:nvSpPr>
            <p:cNvPr id="4" name="Rectangle 3"/>
            <p:cNvSpPr/>
            <p:nvPr/>
          </p:nvSpPr>
          <p:spPr>
            <a:xfrm>
              <a:off x="1335640" y="2783601"/>
              <a:ext cx="3482940" cy="13561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17812" y="2796988"/>
              <a:ext cx="3505200" cy="23577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301411" y="2825393"/>
              <a:ext cx="10274" cy="132536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414427" y="343156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512048" y="2762035"/>
              <a:ext cx="1713" cy="240586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647326" y="450008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49225" y="4472070"/>
            <a:ext cx="102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U/d</a:t>
            </a:r>
          </a:p>
          <a:p>
            <a:r>
              <a:rPr lang="en-US" dirty="0" err="1" smtClean="0"/>
              <a:t>Ew</a:t>
            </a:r>
            <a:r>
              <a:rPr lang="en-US" dirty="0" smtClean="0"/>
              <a:t> = 1/D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0652" y="6237170"/>
            <a:ext cx="20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continues…..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07E-2B63-488E-867E-FBAC1280B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350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23</cp:revision>
  <dcterms:created xsi:type="dcterms:W3CDTF">2017-02-13T09:50:57Z</dcterms:created>
  <dcterms:modified xsi:type="dcterms:W3CDTF">2017-02-14T14:53:32Z</dcterms:modified>
</cp:coreProperties>
</file>