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1" r:id="rId2"/>
  </p:sldMasterIdLst>
  <p:notesMasterIdLst>
    <p:notesMasterId r:id="rId50"/>
  </p:notesMasterIdLst>
  <p:handoutMasterIdLst>
    <p:handoutMasterId r:id="rId51"/>
  </p:handoutMasterIdLst>
  <p:sldIdLst>
    <p:sldId id="256" r:id="rId3"/>
    <p:sldId id="405" r:id="rId4"/>
    <p:sldId id="406" r:id="rId5"/>
    <p:sldId id="407" r:id="rId6"/>
    <p:sldId id="408" r:id="rId7"/>
    <p:sldId id="384" r:id="rId8"/>
    <p:sldId id="409" r:id="rId9"/>
    <p:sldId id="410" r:id="rId10"/>
    <p:sldId id="391" r:id="rId11"/>
    <p:sldId id="411" r:id="rId12"/>
    <p:sldId id="412" r:id="rId13"/>
    <p:sldId id="413" r:id="rId14"/>
    <p:sldId id="414" r:id="rId15"/>
    <p:sldId id="415" r:id="rId16"/>
    <p:sldId id="416" r:id="rId17"/>
    <p:sldId id="417" r:id="rId18"/>
    <p:sldId id="418" r:id="rId19"/>
    <p:sldId id="419" r:id="rId20"/>
    <p:sldId id="420" r:id="rId21"/>
    <p:sldId id="422" r:id="rId22"/>
    <p:sldId id="421" r:id="rId23"/>
    <p:sldId id="393" r:id="rId24"/>
    <p:sldId id="395" r:id="rId25"/>
    <p:sldId id="390" r:id="rId26"/>
    <p:sldId id="394" r:id="rId27"/>
    <p:sldId id="396" r:id="rId28"/>
    <p:sldId id="387" r:id="rId29"/>
    <p:sldId id="378" r:id="rId30"/>
    <p:sldId id="340" r:id="rId31"/>
    <p:sldId id="380" r:id="rId32"/>
    <p:sldId id="383" r:id="rId33"/>
    <p:sldId id="381" r:id="rId34"/>
    <p:sldId id="382" r:id="rId35"/>
    <p:sldId id="388" r:id="rId36"/>
    <p:sldId id="389" r:id="rId37"/>
    <p:sldId id="399" r:id="rId38"/>
    <p:sldId id="400" r:id="rId39"/>
    <p:sldId id="402" r:id="rId40"/>
    <p:sldId id="397" r:id="rId41"/>
    <p:sldId id="398" r:id="rId42"/>
    <p:sldId id="271" r:id="rId43"/>
    <p:sldId id="425" r:id="rId44"/>
    <p:sldId id="424" r:id="rId45"/>
    <p:sldId id="427" r:id="rId46"/>
    <p:sldId id="426" r:id="rId47"/>
    <p:sldId id="428" r:id="rId48"/>
    <p:sldId id="429" r:id="rId49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hn, Philipp" initials="JP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12D"/>
    <a:srgbClr val="E9D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1" autoAdjust="0"/>
    <p:restoredTop sz="87034" autoAdjust="0"/>
  </p:normalViewPr>
  <p:slideViewPr>
    <p:cSldViewPr>
      <p:cViewPr>
        <p:scale>
          <a:sx n="100" d="100"/>
          <a:sy n="100" d="100"/>
        </p:scale>
        <p:origin x="-1170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53A9E-62FD-441E-BECF-5B63A3AB8F30}" type="datetimeFigureOut">
              <a:rPr lang="de-DE" smtClean="0"/>
              <a:pPr/>
              <a:t>02.05.2017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498C5-0FF6-49CD-8965-8C4E733F6A3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296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67C1-0A3E-4003-8262-5AE51435C743}" type="datetimeFigureOut">
              <a:rPr lang="de-DE" smtClean="0"/>
              <a:pPr/>
              <a:t>02.05.2017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8D411-0FBD-4F12-88DE-88B52CD9BB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69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135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46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Results: Amplifier with 5um fiber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3E551-86FB-4103-9634-19F55949A3E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73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8BBA4-C67D-4B57-9459-C299AF2C4E4B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46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4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4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46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4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46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46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D411-0FBD-4F12-88DE-88B52CD9BB94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04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zh_Titelfond_1024x768px_ohneS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195512" y="2564903"/>
            <a:ext cx="6696967" cy="122445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ts val="3000"/>
              </a:lnSpc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Gleichschenkliges Dreieck 8"/>
          <p:cNvSpPr/>
          <p:nvPr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b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Laser Zentrum Hannover, Germany</a:t>
            </a:r>
          </a:p>
        </p:txBody>
      </p:sp>
      <p:sp>
        <p:nvSpPr>
          <p:cNvPr id="11" name="Datumsplatzhalter 16"/>
          <p:cNvSpPr>
            <a:spLocks noGrp="1"/>
          </p:cNvSpPr>
          <p:nvPr>
            <p:ph type="dt" sz="half" idx="2"/>
          </p:nvPr>
        </p:nvSpPr>
        <p:spPr>
          <a:xfrm>
            <a:off x="5508104" y="4050000"/>
            <a:ext cx="3384376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lnSpc>
                <a:spcPts val="2000"/>
              </a:lnSpc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8" name="Inhaltsplatzhalter 37"/>
          <p:cNvSpPr>
            <a:spLocks noGrp="1"/>
          </p:cNvSpPr>
          <p:nvPr>
            <p:ph sz="quarter" idx="10"/>
          </p:nvPr>
        </p:nvSpPr>
        <p:spPr>
          <a:xfrm>
            <a:off x="2195736" y="3789040"/>
            <a:ext cx="3313112" cy="1656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37" name="Grafik 36" descr="lzh_Titelfond_1024x768px_ohneS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Gleichschenkliges Dreieck 38"/>
          <p:cNvSpPr/>
          <p:nvPr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b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Laser Zentrum Hannover, Germany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42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ym typeface="Wingdings" pitchFamily="2" charset="2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56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5" name="Gerade Verbindung 44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64381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6659563" y="1484313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627313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4107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659563" y="2276872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612229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660232" y="3212976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6660901" y="4005758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26" hasCustomPrompt="1"/>
          </p:nvPr>
        </p:nvSpPr>
        <p:spPr>
          <a:xfrm>
            <a:off x="2628453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cxnSp>
        <p:nvCxnSpPr>
          <p:cNvPr id="17" name="Gerade Verbindung 16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zh_Titelfond_1024x768px_ohneS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195512" y="2564903"/>
            <a:ext cx="6696967" cy="122445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ts val="3000"/>
              </a:lnSpc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Gleichschenkliges Dreieck 8"/>
          <p:cNvSpPr/>
          <p:nvPr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b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Laser Zentrum Hannover, Germany</a:t>
            </a:r>
          </a:p>
        </p:txBody>
      </p:sp>
      <p:sp>
        <p:nvSpPr>
          <p:cNvPr id="11" name="Datumsplatzhalter 16"/>
          <p:cNvSpPr>
            <a:spLocks noGrp="1"/>
          </p:cNvSpPr>
          <p:nvPr>
            <p:ph type="dt" sz="half" idx="2"/>
          </p:nvPr>
        </p:nvSpPr>
        <p:spPr>
          <a:xfrm>
            <a:off x="5508104" y="4050000"/>
            <a:ext cx="3384376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lnSpc>
                <a:spcPts val="2000"/>
              </a:lnSpc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8" name="Inhaltsplatzhalter 37"/>
          <p:cNvSpPr>
            <a:spLocks noGrp="1"/>
          </p:cNvSpPr>
          <p:nvPr>
            <p:ph sz="quarter" idx="10"/>
          </p:nvPr>
        </p:nvSpPr>
        <p:spPr>
          <a:xfrm>
            <a:off x="2195736" y="3789040"/>
            <a:ext cx="3313112" cy="1656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: mit/ohne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8820150" cy="6477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 (Aufzählungszeichen durch „Listenebene erhöhen“)</a:t>
            </a:r>
          </a:p>
          <a:p>
            <a:pPr lvl="1"/>
            <a:r>
              <a:rPr lang="de-DE" dirty="0" smtClean="0"/>
              <a:t>Mit Aufzählungszeichen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</a:p>
        </p:txBody>
      </p:sp>
      <p:sp>
        <p:nvSpPr>
          <p:cNvPr id="38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39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0" name="Gerade Verbindung 39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: nur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2pPr>
            <a:lvl3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720725" indent="-184150"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Aufzählungszeichen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412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und 1 mittel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1484313"/>
            <a:ext cx="3889375" cy="41767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7" name="Inhaltsplatzhalter 2"/>
          <p:cNvSpPr>
            <a:spLocks noGrp="1"/>
          </p:cNvSpPr>
          <p:nvPr>
            <p:ph sz="half" idx="14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mit 4 klein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9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59563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59563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643438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0" name="Inhaltsplatzhalter 2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5" name="Gerade Verbindung 44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 rIns="36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643438" y="3105025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9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2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3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4" name="Gerade Verbindung 43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7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: mit/ohne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8820150" cy="6477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 (Aufzählungszeichen durch „Listenebene erhöhen“)</a:t>
            </a:r>
          </a:p>
          <a:p>
            <a:pPr lvl="1"/>
            <a:r>
              <a:rPr lang="de-DE" dirty="0" smtClean="0"/>
              <a:t>Mit Aufzählungszeichen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</a:p>
        </p:txBody>
      </p:sp>
      <p:sp>
        <p:nvSpPr>
          <p:cNvPr id="38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39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0" name="Gerade Verbindung 39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/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ym typeface="Wingdings" pitchFamily="2" charset="2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56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5" name="Gerade Verbindung 44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64381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6659563" y="1484313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627313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4107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659563" y="2276872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612229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660232" y="3212976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6660901" y="4005758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26" hasCustomPrompt="1"/>
          </p:nvPr>
        </p:nvSpPr>
        <p:spPr>
          <a:xfrm>
            <a:off x="2628453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zh_Titelfond_1024x768px_ohneS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195512" y="2564903"/>
            <a:ext cx="6696967" cy="122445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ts val="3000"/>
              </a:lnSpc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Gleichschenkliges Dreieck 8"/>
          <p:cNvSpPr/>
          <p:nvPr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dirty="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Laser Zentrum Hannover, Germany</a:t>
            </a:r>
          </a:p>
        </p:txBody>
      </p:sp>
      <p:sp>
        <p:nvSpPr>
          <p:cNvPr id="11" name="Datumsplatzhalter 16"/>
          <p:cNvSpPr>
            <a:spLocks noGrp="1"/>
          </p:cNvSpPr>
          <p:nvPr>
            <p:ph type="dt" sz="half" idx="2"/>
          </p:nvPr>
        </p:nvSpPr>
        <p:spPr>
          <a:xfrm>
            <a:off x="5508104" y="4050000"/>
            <a:ext cx="3384376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lnSpc>
                <a:spcPts val="2000"/>
              </a:lnSpc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8" name="Inhaltsplatzhalter 37"/>
          <p:cNvSpPr>
            <a:spLocks noGrp="1"/>
          </p:cNvSpPr>
          <p:nvPr>
            <p:ph sz="quarter" idx="10"/>
          </p:nvPr>
        </p:nvSpPr>
        <p:spPr>
          <a:xfrm>
            <a:off x="2195736" y="3789040"/>
            <a:ext cx="3313112" cy="1656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37" name="Grafik 36" descr="lzh_Titelfond_1024x768px_ohneS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Gleichschenkliges Dreieck 38"/>
          <p:cNvSpPr/>
          <p:nvPr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dirty="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Laser Zentrum Hannover, Germany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42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3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6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4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6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8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1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2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3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4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5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47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: mit/ohne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8820150" cy="6477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 (Aufzählungszeichen durch „Listenebene erhöhen“)</a:t>
            </a:r>
          </a:p>
          <a:p>
            <a:pPr lvl="1"/>
            <a:r>
              <a:rPr lang="de-DE" dirty="0" smtClean="0"/>
              <a:t>Mit Aufzählungszeichen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</a:p>
        </p:txBody>
      </p:sp>
      <p:sp>
        <p:nvSpPr>
          <p:cNvPr id="38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39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0" name="Gerade Verbindung 39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40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: nur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2pPr>
            <a:lvl3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720725" indent="-184150"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Aufzählungszeichen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75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29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1 mittel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1484313"/>
            <a:ext cx="3889375" cy="41767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4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291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4 klein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9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59563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59563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643438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155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 rIns="36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643438" y="3105025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9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2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3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4" name="Gerade Verbindung 43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854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6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807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95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: nur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2pPr>
            <a:lvl3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720725" indent="-184150"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Aufzählungszeichen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412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ym typeface="Wingdings" pitchFamily="2" charset="2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56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64381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6659563" y="1484313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627313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4107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659563" y="2276872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612229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660232" y="3212976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6660901" y="4005758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26" hasCustomPrompt="1"/>
          </p:nvPr>
        </p:nvSpPr>
        <p:spPr>
          <a:xfrm>
            <a:off x="2628453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cxnSp>
        <p:nvCxnSpPr>
          <p:cNvPr id="17" name="Gerade Verbindung 16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87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zh_Titelfond_1024x768px_ohneS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195512" y="2564903"/>
            <a:ext cx="6696967" cy="122445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ts val="3000"/>
              </a:lnSpc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Gleichschenkliges Dreieck 8"/>
          <p:cNvSpPr/>
          <p:nvPr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dirty="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Laser Zentrum Hannover, Germany</a:t>
            </a:r>
          </a:p>
        </p:txBody>
      </p:sp>
      <p:sp>
        <p:nvSpPr>
          <p:cNvPr id="11" name="Datumsplatzhalter 16"/>
          <p:cNvSpPr>
            <a:spLocks noGrp="1"/>
          </p:cNvSpPr>
          <p:nvPr>
            <p:ph type="dt" sz="half" idx="2"/>
          </p:nvPr>
        </p:nvSpPr>
        <p:spPr>
          <a:xfrm>
            <a:off x="5508104" y="4050000"/>
            <a:ext cx="3384376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lnSpc>
                <a:spcPts val="2000"/>
              </a:lnSpc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8" name="Inhaltsplatzhalter 37"/>
          <p:cNvSpPr>
            <a:spLocks noGrp="1"/>
          </p:cNvSpPr>
          <p:nvPr>
            <p:ph sz="quarter" idx="10"/>
          </p:nvPr>
        </p:nvSpPr>
        <p:spPr>
          <a:xfrm>
            <a:off x="2195736" y="3789040"/>
            <a:ext cx="3313112" cy="1656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895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: mit/ohne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8820150" cy="6477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 (Aufzählungszeichen durch „Listenebene erhöhen“)</a:t>
            </a:r>
          </a:p>
          <a:p>
            <a:pPr lvl="1"/>
            <a:r>
              <a:rPr lang="de-DE" dirty="0" smtClean="0"/>
              <a:t>Mit Aufzählungszeichen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</a:p>
        </p:txBody>
      </p:sp>
      <p:sp>
        <p:nvSpPr>
          <p:cNvPr id="38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39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0" name="Gerade Verbindung 39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764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: nur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2pPr>
            <a:lvl3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720725" indent="-184150"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Aufzählungszeichen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326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39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und 1 mittel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1484313"/>
            <a:ext cx="3889375" cy="41767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4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156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mit 4 klein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9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59563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59563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643438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189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 rIns="36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643438" y="3105025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9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2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3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>
              <a:solidFill>
                <a:srgbClr val="003366"/>
              </a:solidFill>
            </a:endParaRPr>
          </a:p>
        </p:txBody>
      </p:sp>
      <p:cxnSp>
        <p:nvCxnSpPr>
          <p:cNvPr id="44" name="Gerade Verbindung 43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208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half" idx="1"/>
          </p:nvPr>
        </p:nvSpPr>
        <p:spPr>
          <a:xfrm>
            <a:off x="611188" y="1484314"/>
            <a:ext cx="3889375" cy="360362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800" b="1" kern="1200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Headline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44815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endParaRPr lang="de-DE"/>
          </a:p>
        </p:txBody>
      </p:sp>
      <p:sp>
        <p:nvSpPr>
          <p:cNvPr id="11" name="Inhaltsplatzhalter 7"/>
          <p:cNvSpPr txBox="1">
            <a:spLocks/>
          </p:cNvSpPr>
          <p:nvPr userDrawn="1"/>
        </p:nvSpPr>
        <p:spPr>
          <a:xfrm>
            <a:off x="611188" y="1844675"/>
            <a:ext cx="3889375" cy="4105275"/>
          </a:xfrm>
          <a:prstGeom prst="rect">
            <a:avLst/>
          </a:prstGeom>
        </p:spPr>
        <p:txBody>
          <a:bodyPr lIns="0" tIns="0" rIns="0" bIns="0"/>
          <a:lstStyle/>
          <a:p>
            <a:pPr marL="182563" indent="-182563">
              <a:lnSpc>
                <a:spcPts val="2400"/>
              </a:lnSpc>
              <a:buClr>
                <a:srgbClr val="6699CC"/>
              </a:buClr>
              <a:buFont typeface="Wingdings 3" pitchFamily="18" charset="2"/>
              <a:buChar char=""/>
              <a:defRPr/>
            </a:pP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ts val="2400"/>
              </a:lnSpc>
              <a:buFont typeface="Arial" pitchFamily="34" charset="0"/>
              <a:buNone/>
              <a:defRPr/>
            </a:pPr>
            <a:endParaRPr lang="en-US" b="1" dirty="0" smtClean="0">
              <a:solidFill>
                <a:srgbClr val="0033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175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4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/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ym typeface="Wingdings" pitchFamily="2" charset="2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56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64381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6659563" y="1484313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627313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4107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659563" y="2276872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612229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660232" y="3212976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6660901" y="4005758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26" hasCustomPrompt="1"/>
          </p:nvPr>
        </p:nvSpPr>
        <p:spPr>
          <a:xfrm>
            <a:off x="2628453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</p:spTree>
    <p:extLst>
      <p:ext uri="{BB962C8B-B14F-4D97-AF65-F5344CB8AC3E}">
        <p14:creationId xmlns:p14="http://schemas.microsoft.com/office/powerpoint/2010/main" val="2678431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484313"/>
            <a:ext cx="7921625" cy="44649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8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 marL="180975" indent="-180975">
              <a:lnSpc>
                <a:spcPts val="2400"/>
              </a:lnSpc>
              <a:spcBef>
                <a:spcPts val="0"/>
              </a:spcBef>
              <a:buClr>
                <a:srgbClr val="6699CC"/>
              </a:buClr>
              <a:buSzPct val="100000"/>
              <a:buFont typeface="Wingdings 3" pitchFamily="18" charset="2"/>
              <a:buChar char="}"/>
              <a:defRPr sz="1800" b="0">
                <a:latin typeface="Arial" pitchFamily="34" charset="0"/>
                <a:cs typeface="Arial" pitchFamily="34" charset="0"/>
              </a:defRPr>
            </a:lvl2pPr>
            <a:lvl3pPr marL="180975" indent="-180975">
              <a:buFontTx/>
              <a:buBlip>
                <a:blip r:embed="rId2"/>
              </a:buBlip>
              <a:defRPr sz="1800">
                <a:latin typeface="Arial" pitchFamily="34" charset="0"/>
                <a:cs typeface="Arial" pitchFamily="34" charset="0"/>
              </a:defRPr>
            </a:lvl3pPr>
            <a:lvl4pPr marL="180975" indent="-180975">
              <a:buFontTx/>
              <a:buBlip>
                <a:blip r:embed="rId2"/>
              </a:buBlip>
              <a:defRPr sz="1800">
                <a:latin typeface="Arial" pitchFamily="34" charset="0"/>
                <a:cs typeface="Arial" pitchFamily="34" charset="0"/>
              </a:defRPr>
            </a:lvl4pPr>
            <a:lvl5pPr marL="180975" indent="-180975">
              <a:buFontTx/>
              <a:buBlip>
                <a:blip r:embed="rId2"/>
              </a:buBlip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504" y="6525344"/>
            <a:ext cx="395537" cy="332656"/>
          </a:xfrm>
          <a:prstGeom prst="rect">
            <a:avLst/>
          </a:prstGeom>
        </p:spPr>
        <p:txBody>
          <a:bodyPr/>
          <a:lstStyle/>
          <a:p>
            <a:fld id="{DC6C7F6F-AE34-4583-9690-3EBD3984939F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27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07504" y="6525344"/>
            <a:ext cx="395537" cy="216024"/>
          </a:xfrm>
          <a:prstGeom prst="rect">
            <a:avLst/>
          </a:prstGeom>
        </p:spPr>
        <p:txBody>
          <a:bodyPr/>
          <a:lstStyle/>
          <a:p>
            <a:fld id="{34005B22-45B0-4CDB-89AE-8BDF61A9E620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Inhaltsplatzhalter 6"/>
          <p:cNvSpPr>
            <a:spLocks noGrp="1"/>
          </p:cNvSpPr>
          <p:nvPr userDrawn="1">
            <p:ph idx="1"/>
          </p:nvPr>
        </p:nvSpPr>
        <p:spPr>
          <a:xfrm>
            <a:off x="611188" y="1484314"/>
            <a:ext cx="8208962" cy="360362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800" b="1" kern="1200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 smtClean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89565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79428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07504" y="6525344"/>
            <a:ext cx="395537" cy="332656"/>
          </a:xfrm>
          <a:prstGeom prst="rect">
            <a:avLst/>
          </a:prstGeom>
        </p:spPr>
        <p:txBody>
          <a:bodyPr/>
          <a:lstStyle/>
          <a:p>
            <a:fld id="{DA1B46BA-DAD4-4F3C-A99D-43D45FB800C4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Titel 6"/>
          <p:cNvSpPr>
            <a:spLocks noGrp="1"/>
          </p:cNvSpPr>
          <p:nvPr userDrawn="1"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 userDrawn="1">
            <p:ph type="pic" sz="quarter" idx="13"/>
          </p:nvPr>
        </p:nvSpPr>
        <p:spPr>
          <a:xfrm>
            <a:off x="4643438" y="404813"/>
            <a:ext cx="3889375" cy="44815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611560" y="1484313"/>
            <a:ext cx="3889375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 marL="180975" indent="-180975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>
                <a:latin typeface="Arial" pitchFamily="34" charset="0"/>
                <a:cs typeface="Arial" pitchFamily="34" charset="0"/>
              </a:defRPr>
            </a:lvl2pPr>
            <a:lvl3pPr marL="360363" indent="-18415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Arial" pitchFamily="34" charset="0"/>
                <a:cs typeface="Arial" pitchFamily="34" charset="0"/>
              </a:defRPr>
            </a:lvl3pPr>
            <a:lvl4pPr marL="536575" indent="-176213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baseline="0">
                <a:latin typeface="Arial" pitchFamily="34" charset="0"/>
                <a:cs typeface="Arial" pitchFamily="34" charset="0"/>
              </a:defRPr>
            </a:lvl4pPr>
            <a:lvl5pPr marL="720725" indent="-184150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6</a:t>
            </a:r>
          </a:p>
          <a:p>
            <a:pPr lvl="6"/>
            <a:r>
              <a:rPr lang="de-DE" dirty="0" smtClean="0"/>
              <a:t>7</a:t>
            </a:r>
          </a:p>
          <a:p>
            <a:pPr lvl="7"/>
            <a:r>
              <a:rPr lang="de-DE" dirty="0" smtClean="0"/>
              <a:t>8</a:t>
            </a:r>
          </a:p>
          <a:p>
            <a:pPr lvl="8"/>
            <a:r>
              <a:rPr lang="de-DE" dirty="0" smtClean="0"/>
              <a:t>9</a:t>
            </a:r>
          </a:p>
          <a:p>
            <a:pPr lvl="8"/>
            <a:r>
              <a:rPr lang="de-DE" dirty="0" smtClean="0"/>
              <a:t>10</a:t>
            </a:r>
          </a:p>
          <a:p>
            <a:pPr lvl="8"/>
            <a:r>
              <a:rPr lang="de-DE" dirty="0" smtClean="0"/>
              <a:t>11</a:t>
            </a:r>
          </a:p>
          <a:p>
            <a:pPr lvl="8"/>
            <a:r>
              <a:rPr lang="de-DE" dirty="0" smtClean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28926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07504" y="6525344"/>
            <a:ext cx="395537" cy="332656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93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zh_Titelfond_1024x768px_ohneSu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195512" y="2564903"/>
            <a:ext cx="6696967" cy="122445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ts val="3000"/>
              </a:lnSpc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Gleichschenkliges Dreieck 8"/>
          <p:cNvSpPr/>
          <p:nvPr userDrawn="1"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dirty="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Laser Zentrum Hannover, Germany</a:t>
            </a:r>
          </a:p>
        </p:txBody>
      </p:sp>
      <p:sp>
        <p:nvSpPr>
          <p:cNvPr id="11" name="Datumsplatzhalter 16"/>
          <p:cNvSpPr>
            <a:spLocks noGrp="1"/>
          </p:cNvSpPr>
          <p:nvPr>
            <p:ph type="dt" sz="half" idx="2"/>
          </p:nvPr>
        </p:nvSpPr>
        <p:spPr>
          <a:xfrm>
            <a:off x="5508104" y="4050000"/>
            <a:ext cx="3384376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lnSpc>
                <a:spcPts val="2000"/>
              </a:lnSpc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8" name="Inhaltsplatzhalter 37"/>
          <p:cNvSpPr>
            <a:spLocks noGrp="1"/>
          </p:cNvSpPr>
          <p:nvPr>
            <p:ph sz="quarter" idx="10"/>
          </p:nvPr>
        </p:nvSpPr>
        <p:spPr>
          <a:xfrm>
            <a:off x="2195736" y="3789040"/>
            <a:ext cx="3313112" cy="1656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084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: mit/ohne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8820150" cy="6477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 (Aufzählungszeichen durch „Listenebene erhöhen“)</a:t>
            </a:r>
          </a:p>
          <a:p>
            <a:pPr lvl="1"/>
            <a:r>
              <a:rPr lang="de-DE" dirty="0" smtClean="0"/>
              <a:t>Mit Aufzählungszeichen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</a:p>
        </p:txBody>
      </p:sp>
      <p:sp>
        <p:nvSpPr>
          <p:cNvPr id="38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39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0" name="Gerade Verbindung 39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71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: nur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2pPr>
            <a:lvl3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720725" indent="-184150"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Aufzählungszeichen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4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177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1 mittel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1484313"/>
            <a:ext cx="3889375" cy="41767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7" name="Inhaltsplatzhalter 2"/>
          <p:cNvSpPr>
            <a:spLocks noGrp="1"/>
          </p:cNvSpPr>
          <p:nvPr>
            <p:ph sz="half" idx="14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und 1 mittel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1484313"/>
            <a:ext cx="3889375" cy="41767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4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788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4 klein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9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59563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59563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643438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311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 rIns="36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643438" y="3105025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9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2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3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4" name="Gerade Verbindung 43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129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 userDrawn="1"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 userDrawn="1"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663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84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/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ym typeface="Wingdings" pitchFamily="2" charset="2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56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64381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6659563" y="1484313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627313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4107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659563" y="2276872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612229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660232" y="3212976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6660901" y="4005758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26" hasCustomPrompt="1"/>
          </p:nvPr>
        </p:nvSpPr>
        <p:spPr>
          <a:xfrm>
            <a:off x="2628453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</p:spTree>
    <p:extLst>
      <p:ext uri="{BB962C8B-B14F-4D97-AF65-F5344CB8AC3E}">
        <p14:creationId xmlns:p14="http://schemas.microsoft.com/office/powerpoint/2010/main" val="2317917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07504" y="6525344"/>
            <a:ext cx="395537" cy="332656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55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zh_Titelfond_1024x768px_ohneSu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195512" y="2564903"/>
            <a:ext cx="6696967" cy="122445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ts val="3000"/>
              </a:lnSpc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Gleichschenkliges Dreieck 8"/>
          <p:cNvSpPr/>
          <p:nvPr userDrawn="1"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dirty="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Laser Zentrum Hannover, Germany</a:t>
            </a:r>
          </a:p>
        </p:txBody>
      </p:sp>
      <p:sp>
        <p:nvSpPr>
          <p:cNvPr id="11" name="Datumsplatzhalter 16"/>
          <p:cNvSpPr>
            <a:spLocks noGrp="1"/>
          </p:cNvSpPr>
          <p:nvPr>
            <p:ph type="dt" sz="half" idx="2"/>
          </p:nvPr>
        </p:nvSpPr>
        <p:spPr>
          <a:xfrm>
            <a:off x="5508104" y="4050000"/>
            <a:ext cx="3384376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lnSpc>
                <a:spcPts val="2000"/>
              </a:lnSpc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8" name="Inhaltsplatzhalter 37"/>
          <p:cNvSpPr>
            <a:spLocks noGrp="1"/>
          </p:cNvSpPr>
          <p:nvPr>
            <p:ph sz="quarter" idx="10"/>
          </p:nvPr>
        </p:nvSpPr>
        <p:spPr>
          <a:xfrm>
            <a:off x="2195736" y="3789040"/>
            <a:ext cx="3313112" cy="1656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927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: mit/ohne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8820150" cy="6477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 (Aufzählungszeichen durch „Listenebene erhöhen“)</a:t>
            </a:r>
          </a:p>
          <a:p>
            <a:pPr lvl="1"/>
            <a:r>
              <a:rPr lang="de-DE" dirty="0" smtClean="0"/>
              <a:t>Mit Aufzählungszeichen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</a:p>
        </p:txBody>
      </p:sp>
      <p:sp>
        <p:nvSpPr>
          <p:cNvPr id="38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39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0" name="Gerade Verbindung 39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413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: nur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2pPr>
            <a:lvl3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720725" indent="-184150"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Aufzählungszeichen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84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4 klein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9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59563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59563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643438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0" name="Inhaltsplatzhalter 2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5" name="Gerade Verbindung 44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55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und 1 mittel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1484313"/>
            <a:ext cx="3889375" cy="41767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4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07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4 klein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9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59563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59563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643438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465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 rIns="36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643438" y="3105025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9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2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3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4" name="Gerade Verbindung 43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891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 userDrawn="1"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 userDrawn="1"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1956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77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/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ym typeface="Wingdings" pitchFamily="2" charset="2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56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64381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6659563" y="1484313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627313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4107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659563" y="2276872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612229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660232" y="3212976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6660901" y="4005758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26" hasCustomPrompt="1"/>
          </p:nvPr>
        </p:nvSpPr>
        <p:spPr>
          <a:xfrm>
            <a:off x="2628453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</p:spTree>
    <p:extLst>
      <p:ext uri="{BB962C8B-B14F-4D97-AF65-F5344CB8AC3E}">
        <p14:creationId xmlns:p14="http://schemas.microsoft.com/office/powerpoint/2010/main" val="25760808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07504" y="6525344"/>
            <a:ext cx="395537" cy="332656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7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zh_Titelfond_1024x768px_ohneSu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195512" y="2564903"/>
            <a:ext cx="6696967" cy="122445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ts val="3000"/>
              </a:lnSpc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Gleichschenkliges Dreieck 8"/>
          <p:cNvSpPr/>
          <p:nvPr userDrawn="1"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dirty="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Laser Zentrum Hannover, Germany</a:t>
            </a:r>
          </a:p>
        </p:txBody>
      </p:sp>
      <p:sp>
        <p:nvSpPr>
          <p:cNvPr id="11" name="Datumsplatzhalter 16"/>
          <p:cNvSpPr>
            <a:spLocks noGrp="1"/>
          </p:cNvSpPr>
          <p:nvPr>
            <p:ph type="dt" sz="half" idx="2"/>
          </p:nvPr>
        </p:nvSpPr>
        <p:spPr>
          <a:xfrm>
            <a:off x="5508104" y="4050000"/>
            <a:ext cx="3384376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lnSpc>
                <a:spcPts val="2000"/>
              </a:lnSpc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8" name="Inhaltsplatzhalter 37"/>
          <p:cNvSpPr>
            <a:spLocks noGrp="1"/>
          </p:cNvSpPr>
          <p:nvPr>
            <p:ph sz="quarter" idx="10"/>
          </p:nvPr>
        </p:nvSpPr>
        <p:spPr>
          <a:xfrm>
            <a:off x="2195736" y="3789040"/>
            <a:ext cx="3313112" cy="1656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64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: mit/ohne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8820150" cy="6477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 (Aufzählungszeichen durch „Listenebene erhöhen“)</a:t>
            </a:r>
          </a:p>
          <a:p>
            <a:pPr lvl="1"/>
            <a:r>
              <a:rPr lang="de-DE" dirty="0" smtClean="0"/>
              <a:t>Mit Aufzählungszeichen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</a:p>
        </p:txBody>
      </p:sp>
      <p:sp>
        <p:nvSpPr>
          <p:cNvPr id="38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39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0" name="Gerade Verbindung 39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672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 rIns="36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643438" y="3105025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9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2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3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4" name="Gerade Verbindung 43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: nur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2pPr>
            <a:lvl3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720725" indent="-184150"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Aufzählungszeichen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76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71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und 1 mittel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1484313"/>
            <a:ext cx="3889375" cy="41767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4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159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4 klein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9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59563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59563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643438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7174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 rIns="36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643438" y="3105025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9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2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3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4" name="Gerade Verbindung 43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788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 userDrawn="1"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 userDrawn="1"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926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67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/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ym typeface="Wingdings" pitchFamily="2" charset="2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56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64381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6659563" y="1484313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627313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4107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659563" y="2276872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612229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660232" y="3212976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6660901" y="4005758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26" hasCustomPrompt="1"/>
          </p:nvPr>
        </p:nvSpPr>
        <p:spPr>
          <a:xfrm>
            <a:off x="2628453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</p:spTree>
    <p:extLst>
      <p:ext uri="{BB962C8B-B14F-4D97-AF65-F5344CB8AC3E}">
        <p14:creationId xmlns:p14="http://schemas.microsoft.com/office/powerpoint/2010/main" val="6609567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07504" y="6525344"/>
            <a:ext cx="395537" cy="332656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7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zh_Titelfond_1024x768px_ohneSu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195512" y="2564903"/>
            <a:ext cx="6696967" cy="122445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ts val="3000"/>
              </a:lnSpc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Gleichschenkliges Dreieck 8"/>
          <p:cNvSpPr/>
          <p:nvPr userDrawn="1"/>
        </p:nvSpPr>
        <p:spPr>
          <a:xfrm rot="5400000">
            <a:off x="1878806" y="2736825"/>
            <a:ext cx="250825" cy="125412"/>
          </a:xfrm>
          <a:prstGeom prst="triangle">
            <a:avLst>
              <a:gd name="adj" fmla="val 50000"/>
            </a:avLst>
          </a:prstGeom>
          <a:solidFill>
            <a:srgbClr val="A0C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5508104" y="3789363"/>
            <a:ext cx="3384375" cy="341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400" dirty="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t>Laser Zentrum Hannover, Germany</a:t>
            </a:r>
          </a:p>
        </p:txBody>
      </p:sp>
      <p:sp>
        <p:nvSpPr>
          <p:cNvPr id="11" name="Datumsplatzhalter 16"/>
          <p:cNvSpPr>
            <a:spLocks noGrp="1"/>
          </p:cNvSpPr>
          <p:nvPr>
            <p:ph type="dt" sz="half" idx="2"/>
          </p:nvPr>
        </p:nvSpPr>
        <p:spPr>
          <a:xfrm>
            <a:off x="5508104" y="4050000"/>
            <a:ext cx="3384376" cy="360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lnSpc>
                <a:spcPts val="2000"/>
              </a:lnSpc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7077076" y="6396040"/>
            <a:ext cx="1743075" cy="88900"/>
            <a:chOff x="7077076" y="6396040"/>
            <a:chExt cx="1743075" cy="88900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7077076" y="6396040"/>
              <a:ext cx="571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8" h="278">
                  <a:moveTo>
                    <a:pt x="0" y="0"/>
                  </a:moveTo>
                  <a:lnTo>
                    <a:pt x="42" y="0"/>
                  </a:lnTo>
                  <a:lnTo>
                    <a:pt x="4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137401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6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6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13601" y="6396040"/>
              <a:ext cx="65088" cy="88900"/>
            </a:xfrm>
            <a:custGeom>
              <a:avLst/>
              <a:gdLst/>
              <a:ahLst/>
              <a:cxnLst>
                <a:cxn ang="0">
                  <a:pos x="44" y="224"/>
                </a:cxn>
                <a:cxn ang="0">
                  <a:pos x="74" y="236"/>
                </a:cxn>
                <a:cxn ang="0">
                  <a:pos x="106" y="240"/>
                </a:cxn>
                <a:cxn ang="0">
                  <a:pos x="139" y="234"/>
                </a:cxn>
                <a:cxn ang="0">
                  <a:pos x="150" y="227"/>
                </a:cxn>
                <a:cxn ang="0">
                  <a:pos x="157" y="217"/>
                </a:cxn>
                <a:cxn ang="0">
                  <a:pos x="160" y="201"/>
                </a:cxn>
                <a:cxn ang="0">
                  <a:pos x="158" y="184"/>
                </a:cxn>
                <a:cxn ang="0">
                  <a:pos x="147" y="172"/>
                </a:cxn>
                <a:cxn ang="0">
                  <a:pos x="138" y="166"/>
                </a:cxn>
                <a:cxn ang="0">
                  <a:pos x="88" y="159"/>
                </a:cxn>
                <a:cxn ang="0">
                  <a:pos x="63" y="153"/>
                </a:cxn>
                <a:cxn ang="0">
                  <a:pos x="44" y="142"/>
                </a:cxn>
                <a:cxn ang="0">
                  <a:pos x="28" y="126"/>
                </a:cxn>
                <a:cxn ang="0">
                  <a:pos x="19" y="108"/>
                </a:cxn>
                <a:cxn ang="0">
                  <a:pos x="15" y="88"/>
                </a:cxn>
                <a:cxn ang="0">
                  <a:pos x="17" y="64"/>
                </a:cxn>
                <a:cxn ang="0">
                  <a:pos x="24" y="41"/>
                </a:cxn>
                <a:cxn ang="0">
                  <a:pos x="38" y="23"/>
                </a:cxn>
                <a:cxn ang="0">
                  <a:pos x="58" y="8"/>
                </a:cxn>
                <a:cxn ang="0">
                  <a:pos x="80" y="2"/>
                </a:cxn>
                <a:cxn ang="0">
                  <a:pos x="105" y="0"/>
                </a:cxn>
                <a:cxn ang="0">
                  <a:pos x="141" y="5"/>
                </a:cxn>
                <a:cxn ang="0">
                  <a:pos x="175" y="17"/>
                </a:cxn>
                <a:cxn ang="0">
                  <a:pos x="164" y="59"/>
                </a:cxn>
                <a:cxn ang="0">
                  <a:pos x="139" y="48"/>
                </a:cxn>
                <a:cxn ang="0">
                  <a:pos x="112" y="42"/>
                </a:cxn>
                <a:cxn ang="0">
                  <a:pos x="90" y="43"/>
                </a:cxn>
                <a:cxn ang="0">
                  <a:pos x="70" y="52"/>
                </a:cxn>
                <a:cxn ang="0">
                  <a:pos x="60" y="64"/>
                </a:cxn>
                <a:cxn ang="0">
                  <a:pos x="57" y="77"/>
                </a:cxn>
                <a:cxn ang="0">
                  <a:pos x="58" y="93"/>
                </a:cxn>
                <a:cxn ang="0">
                  <a:pos x="66" y="104"/>
                </a:cxn>
                <a:cxn ang="0">
                  <a:pos x="86" y="114"/>
                </a:cxn>
                <a:cxn ang="0">
                  <a:pos x="136" y="123"/>
                </a:cxn>
                <a:cxn ang="0">
                  <a:pos x="160" y="131"/>
                </a:cxn>
                <a:cxn ang="0">
                  <a:pos x="180" y="145"/>
                </a:cxn>
                <a:cxn ang="0">
                  <a:pos x="193" y="161"/>
                </a:cxn>
                <a:cxn ang="0">
                  <a:pos x="200" y="181"/>
                </a:cxn>
                <a:cxn ang="0">
                  <a:pos x="204" y="201"/>
                </a:cxn>
                <a:cxn ang="0">
                  <a:pos x="199" y="228"/>
                </a:cxn>
                <a:cxn ang="0">
                  <a:pos x="188" y="249"/>
                </a:cxn>
                <a:cxn ang="0">
                  <a:pos x="177" y="261"/>
                </a:cxn>
                <a:cxn ang="0">
                  <a:pos x="154" y="274"/>
                </a:cxn>
                <a:cxn ang="0">
                  <a:pos x="127" y="281"/>
                </a:cxn>
                <a:cxn ang="0">
                  <a:pos x="91" y="282"/>
                </a:cxn>
                <a:cxn ang="0">
                  <a:pos x="62" y="277"/>
                </a:cxn>
                <a:cxn ang="0">
                  <a:pos x="36" y="268"/>
                </a:cxn>
                <a:cxn ang="0">
                  <a:pos x="0" y="243"/>
                </a:cxn>
              </a:cxnLst>
              <a:rect l="0" t="0" r="r" b="b"/>
              <a:pathLst>
                <a:path w="204" h="282">
                  <a:moveTo>
                    <a:pt x="27" y="212"/>
                  </a:moveTo>
                  <a:lnTo>
                    <a:pt x="36" y="218"/>
                  </a:lnTo>
                  <a:lnTo>
                    <a:pt x="44" y="224"/>
                  </a:lnTo>
                  <a:lnTo>
                    <a:pt x="54" y="229"/>
                  </a:lnTo>
                  <a:lnTo>
                    <a:pt x="63" y="233"/>
                  </a:lnTo>
                  <a:lnTo>
                    <a:pt x="74" y="236"/>
                  </a:lnTo>
                  <a:lnTo>
                    <a:pt x="84" y="239"/>
                  </a:lnTo>
                  <a:lnTo>
                    <a:pt x="94" y="240"/>
                  </a:lnTo>
                  <a:lnTo>
                    <a:pt x="106" y="240"/>
                  </a:lnTo>
                  <a:lnTo>
                    <a:pt x="118" y="240"/>
                  </a:lnTo>
                  <a:lnTo>
                    <a:pt x="129" y="237"/>
                  </a:lnTo>
                  <a:lnTo>
                    <a:pt x="139" y="234"/>
                  </a:lnTo>
                  <a:lnTo>
                    <a:pt x="142" y="231"/>
                  </a:lnTo>
                  <a:lnTo>
                    <a:pt x="146" y="229"/>
                  </a:lnTo>
                  <a:lnTo>
                    <a:pt x="150" y="227"/>
                  </a:lnTo>
                  <a:lnTo>
                    <a:pt x="153" y="224"/>
                  </a:lnTo>
                  <a:lnTo>
                    <a:pt x="156" y="220"/>
                  </a:lnTo>
                  <a:lnTo>
                    <a:pt x="157" y="217"/>
                  </a:lnTo>
                  <a:lnTo>
                    <a:pt x="159" y="213"/>
                  </a:lnTo>
                  <a:lnTo>
                    <a:pt x="160" y="210"/>
                  </a:lnTo>
                  <a:lnTo>
                    <a:pt x="160" y="201"/>
                  </a:lnTo>
                  <a:lnTo>
                    <a:pt x="160" y="194"/>
                  </a:lnTo>
                  <a:lnTo>
                    <a:pt x="159" y="188"/>
                  </a:lnTo>
                  <a:lnTo>
                    <a:pt x="158" y="184"/>
                  </a:lnTo>
                  <a:lnTo>
                    <a:pt x="156" y="182"/>
                  </a:lnTo>
                  <a:lnTo>
                    <a:pt x="152" y="176"/>
                  </a:lnTo>
                  <a:lnTo>
                    <a:pt x="147" y="172"/>
                  </a:lnTo>
                  <a:lnTo>
                    <a:pt x="144" y="170"/>
                  </a:lnTo>
                  <a:lnTo>
                    <a:pt x="141" y="169"/>
                  </a:lnTo>
                  <a:lnTo>
                    <a:pt x="138" y="166"/>
                  </a:lnTo>
                  <a:lnTo>
                    <a:pt x="134" y="165"/>
                  </a:lnTo>
                  <a:lnTo>
                    <a:pt x="124" y="164"/>
                  </a:lnTo>
                  <a:lnTo>
                    <a:pt x="88" y="159"/>
                  </a:lnTo>
                  <a:lnTo>
                    <a:pt x="79" y="158"/>
                  </a:lnTo>
                  <a:lnTo>
                    <a:pt x="72" y="155"/>
                  </a:lnTo>
                  <a:lnTo>
                    <a:pt x="63" y="153"/>
                  </a:lnTo>
                  <a:lnTo>
                    <a:pt x="56" y="149"/>
                  </a:lnTo>
                  <a:lnTo>
                    <a:pt x="50" y="146"/>
                  </a:lnTo>
                  <a:lnTo>
                    <a:pt x="44" y="142"/>
                  </a:lnTo>
                  <a:lnTo>
                    <a:pt x="38" y="137"/>
                  </a:lnTo>
                  <a:lnTo>
                    <a:pt x="33" y="132"/>
                  </a:lnTo>
                  <a:lnTo>
                    <a:pt x="28" y="126"/>
                  </a:lnTo>
                  <a:lnTo>
                    <a:pt x="25" y="122"/>
                  </a:lnTo>
                  <a:lnTo>
                    <a:pt x="21" y="116"/>
                  </a:lnTo>
                  <a:lnTo>
                    <a:pt x="19" y="108"/>
                  </a:lnTo>
                  <a:lnTo>
                    <a:pt x="18" y="102"/>
                  </a:lnTo>
                  <a:lnTo>
                    <a:pt x="15" y="95"/>
                  </a:lnTo>
                  <a:lnTo>
                    <a:pt x="15" y="88"/>
                  </a:lnTo>
                  <a:lnTo>
                    <a:pt x="14" y="81"/>
                  </a:lnTo>
                  <a:lnTo>
                    <a:pt x="15" y="72"/>
                  </a:lnTo>
                  <a:lnTo>
                    <a:pt x="17" y="64"/>
                  </a:lnTo>
                  <a:lnTo>
                    <a:pt x="18" y="55"/>
                  </a:lnTo>
                  <a:lnTo>
                    <a:pt x="20" y="48"/>
                  </a:lnTo>
                  <a:lnTo>
                    <a:pt x="24" y="41"/>
                  </a:lnTo>
                  <a:lnTo>
                    <a:pt x="28" y="34"/>
                  </a:lnTo>
                  <a:lnTo>
                    <a:pt x="33" y="28"/>
                  </a:lnTo>
                  <a:lnTo>
                    <a:pt x="38" y="23"/>
                  </a:lnTo>
                  <a:lnTo>
                    <a:pt x="44" y="17"/>
                  </a:lnTo>
                  <a:lnTo>
                    <a:pt x="51" y="13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5" y="3"/>
                  </a:lnTo>
                  <a:lnTo>
                    <a:pt x="80" y="2"/>
                  </a:lnTo>
                  <a:lnTo>
                    <a:pt x="85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7" y="0"/>
                  </a:lnTo>
                  <a:lnTo>
                    <a:pt x="130" y="1"/>
                  </a:lnTo>
                  <a:lnTo>
                    <a:pt x="141" y="5"/>
                  </a:lnTo>
                  <a:lnTo>
                    <a:pt x="153" y="7"/>
                  </a:lnTo>
                  <a:lnTo>
                    <a:pt x="164" y="12"/>
                  </a:lnTo>
                  <a:lnTo>
                    <a:pt x="175" y="17"/>
                  </a:lnTo>
                  <a:lnTo>
                    <a:pt x="195" y="29"/>
                  </a:lnTo>
                  <a:lnTo>
                    <a:pt x="171" y="63"/>
                  </a:lnTo>
                  <a:lnTo>
                    <a:pt x="164" y="59"/>
                  </a:lnTo>
                  <a:lnTo>
                    <a:pt x="156" y="54"/>
                  </a:lnTo>
                  <a:lnTo>
                    <a:pt x="147" y="50"/>
                  </a:lnTo>
                  <a:lnTo>
                    <a:pt x="139" y="48"/>
                  </a:lnTo>
                  <a:lnTo>
                    <a:pt x="130" y="44"/>
                  </a:lnTo>
                  <a:lnTo>
                    <a:pt x="121" y="43"/>
                  </a:lnTo>
                  <a:lnTo>
                    <a:pt x="112" y="42"/>
                  </a:lnTo>
                  <a:lnTo>
                    <a:pt x="10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5" y="44"/>
                  </a:lnTo>
                  <a:lnTo>
                    <a:pt x="76" y="47"/>
                  </a:lnTo>
                  <a:lnTo>
                    <a:pt x="70" y="52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4"/>
                  </a:lnTo>
                  <a:lnTo>
                    <a:pt x="58" y="67"/>
                  </a:lnTo>
                  <a:lnTo>
                    <a:pt x="57" y="72"/>
                  </a:lnTo>
                  <a:lnTo>
                    <a:pt x="57" y="77"/>
                  </a:lnTo>
                  <a:lnTo>
                    <a:pt x="56" y="82"/>
                  </a:lnTo>
                  <a:lnTo>
                    <a:pt x="57" y="88"/>
                  </a:lnTo>
                  <a:lnTo>
                    <a:pt x="58" y="93"/>
                  </a:lnTo>
                  <a:lnTo>
                    <a:pt x="60" y="96"/>
                  </a:lnTo>
                  <a:lnTo>
                    <a:pt x="62" y="99"/>
                  </a:lnTo>
                  <a:lnTo>
                    <a:pt x="66" y="104"/>
                  </a:lnTo>
                  <a:lnTo>
                    <a:pt x="72" y="108"/>
                  </a:lnTo>
                  <a:lnTo>
                    <a:pt x="78" y="112"/>
                  </a:lnTo>
                  <a:lnTo>
                    <a:pt x="86" y="114"/>
                  </a:lnTo>
                  <a:lnTo>
                    <a:pt x="96" y="117"/>
                  </a:lnTo>
                  <a:lnTo>
                    <a:pt x="127" y="122"/>
                  </a:lnTo>
                  <a:lnTo>
                    <a:pt x="136" y="123"/>
                  </a:lnTo>
                  <a:lnTo>
                    <a:pt x="145" y="125"/>
                  </a:lnTo>
                  <a:lnTo>
                    <a:pt x="153" y="128"/>
                  </a:lnTo>
                  <a:lnTo>
                    <a:pt x="160" y="131"/>
                  </a:lnTo>
                  <a:lnTo>
                    <a:pt x="168" y="135"/>
                  </a:lnTo>
                  <a:lnTo>
                    <a:pt x="174" y="140"/>
                  </a:lnTo>
                  <a:lnTo>
                    <a:pt x="180" y="145"/>
                  </a:lnTo>
                  <a:lnTo>
                    <a:pt x="184" y="149"/>
                  </a:lnTo>
                  <a:lnTo>
                    <a:pt x="189" y="155"/>
                  </a:lnTo>
                  <a:lnTo>
                    <a:pt x="193" y="161"/>
                  </a:lnTo>
                  <a:lnTo>
                    <a:pt x="196" y="167"/>
                  </a:lnTo>
                  <a:lnTo>
                    <a:pt x="199" y="173"/>
                  </a:lnTo>
                  <a:lnTo>
                    <a:pt x="200" y="181"/>
                  </a:lnTo>
                  <a:lnTo>
                    <a:pt x="202" y="187"/>
                  </a:lnTo>
                  <a:lnTo>
                    <a:pt x="202" y="194"/>
                  </a:lnTo>
                  <a:lnTo>
                    <a:pt x="204" y="201"/>
                  </a:lnTo>
                  <a:lnTo>
                    <a:pt x="202" y="211"/>
                  </a:lnTo>
                  <a:lnTo>
                    <a:pt x="201" y="219"/>
                  </a:lnTo>
                  <a:lnTo>
                    <a:pt x="199" y="228"/>
                  </a:lnTo>
                  <a:lnTo>
                    <a:pt x="196" y="235"/>
                  </a:lnTo>
                  <a:lnTo>
                    <a:pt x="193" y="242"/>
                  </a:lnTo>
                  <a:lnTo>
                    <a:pt x="188" y="249"/>
                  </a:lnTo>
                  <a:lnTo>
                    <a:pt x="186" y="253"/>
                  </a:lnTo>
                  <a:lnTo>
                    <a:pt x="183" y="255"/>
                  </a:lnTo>
                  <a:lnTo>
                    <a:pt x="177" y="261"/>
                  </a:lnTo>
                  <a:lnTo>
                    <a:pt x="170" y="266"/>
                  </a:lnTo>
                  <a:lnTo>
                    <a:pt x="163" y="270"/>
                  </a:lnTo>
                  <a:lnTo>
                    <a:pt x="154" y="274"/>
                  </a:lnTo>
                  <a:lnTo>
                    <a:pt x="146" y="277"/>
                  </a:lnTo>
                  <a:lnTo>
                    <a:pt x="136" y="280"/>
                  </a:lnTo>
                  <a:lnTo>
                    <a:pt x="127" y="281"/>
                  </a:lnTo>
                  <a:lnTo>
                    <a:pt x="116" y="282"/>
                  </a:lnTo>
                  <a:lnTo>
                    <a:pt x="105" y="282"/>
                  </a:lnTo>
                  <a:lnTo>
                    <a:pt x="91" y="282"/>
                  </a:lnTo>
                  <a:lnTo>
                    <a:pt x="84" y="281"/>
                  </a:lnTo>
                  <a:lnTo>
                    <a:pt x="76" y="280"/>
                  </a:lnTo>
                  <a:lnTo>
                    <a:pt x="62" y="277"/>
                  </a:lnTo>
                  <a:lnTo>
                    <a:pt x="48" y="272"/>
                  </a:lnTo>
                  <a:lnTo>
                    <a:pt x="42" y="270"/>
                  </a:lnTo>
                  <a:lnTo>
                    <a:pt x="36" y="268"/>
                  </a:lnTo>
                  <a:lnTo>
                    <a:pt x="23" y="260"/>
                  </a:lnTo>
                  <a:lnTo>
                    <a:pt x="11" y="253"/>
                  </a:lnTo>
                  <a:lnTo>
                    <a:pt x="0" y="243"/>
                  </a:lnTo>
                  <a:lnTo>
                    <a:pt x="27" y="21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92976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6" y="0"/>
                </a:cxn>
                <a:cxn ang="0">
                  <a:pos x="176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6" y="238"/>
                </a:cxn>
                <a:cxn ang="0">
                  <a:pos x="176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6" h="278">
                  <a:moveTo>
                    <a:pt x="0" y="0"/>
                  </a:moveTo>
                  <a:lnTo>
                    <a:pt x="176" y="0"/>
                  </a:lnTo>
                  <a:lnTo>
                    <a:pt x="176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6" y="238"/>
                  </a:lnTo>
                  <a:lnTo>
                    <a:pt x="176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7361239" y="6396040"/>
              <a:ext cx="65088" cy="88900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6" y="1"/>
                </a:cxn>
                <a:cxn ang="0">
                  <a:pos x="140" y="4"/>
                </a:cxn>
                <a:cxn ang="0">
                  <a:pos x="154" y="10"/>
                </a:cxn>
                <a:cxn ang="0">
                  <a:pos x="166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2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4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8" y="121"/>
                </a:cxn>
                <a:cxn ang="0">
                  <a:pos x="127" y="118"/>
                </a:cxn>
                <a:cxn ang="0">
                  <a:pos x="134" y="114"/>
                </a:cxn>
                <a:cxn ang="0">
                  <a:pos x="142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4" y="77"/>
                </a:cxn>
                <a:cxn ang="0">
                  <a:pos x="152" y="68"/>
                </a:cxn>
                <a:cxn ang="0">
                  <a:pos x="150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30" y="40"/>
                </a:cxn>
                <a:cxn ang="0">
                  <a:pos x="119" y="38"/>
                </a:cxn>
                <a:cxn ang="0">
                  <a:pos x="42" y="38"/>
                </a:cxn>
              </a:cxnLst>
              <a:rect l="0" t="0" r="r" b="b"/>
              <a:pathLst>
                <a:path w="204" h="278">
                  <a:moveTo>
                    <a:pt x="0" y="0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6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8" y="6"/>
                  </a:lnTo>
                  <a:lnTo>
                    <a:pt x="154" y="10"/>
                  </a:lnTo>
                  <a:lnTo>
                    <a:pt x="160" y="13"/>
                  </a:lnTo>
                  <a:lnTo>
                    <a:pt x="166" y="18"/>
                  </a:lnTo>
                  <a:lnTo>
                    <a:pt x="172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90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2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7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4" y="278"/>
                  </a:lnTo>
                  <a:lnTo>
                    <a:pt x="154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8" y="121"/>
                  </a:lnTo>
                  <a:lnTo>
                    <a:pt x="122" y="120"/>
                  </a:lnTo>
                  <a:lnTo>
                    <a:pt x="127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2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4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50" y="58"/>
                  </a:lnTo>
                  <a:lnTo>
                    <a:pt x="148" y="54"/>
                  </a:lnTo>
                  <a:lnTo>
                    <a:pt x="145" y="51"/>
                  </a:lnTo>
                  <a:lnTo>
                    <a:pt x="143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9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461251" y="6396040"/>
              <a:ext cx="55563" cy="88900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26" y="38"/>
                </a:cxn>
                <a:cxn ang="0">
                  <a:pos x="6" y="38"/>
                </a:cxn>
                <a:cxn ang="0">
                  <a:pos x="6" y="0"/>
                </a:cxn>
                <a:cxn ang="0">
                  <a:pos x="178" y="0"/>
                </a:cxn>
                <a:cxn ang="0">
                  <a:pos x="178" y="32"/>
                </a:cxn>
                <a:cxn ang="0">
                  <a:pos x="52" y="238"/>
                </a:cxn>
                <a:cxn ang="0">
                  <a:pos x="178" y="238"/>
                </a:cxn>
                <a:cxn ang="0">
                  <a:pos x="178" y="278"/>
                </a:cxn>
                <a:cxn ang="0">
                  <a:pos x="0" y="278"/>
                </a:cxn>
                <a:cxn ang="0">
                  <a:pos x="0" y="243"/>
                </a:cxn>
              </a:cxnLst>
              <a:rect l="0" t="0" r="r" b="b"/>
              <a:pathLst>
                <a:path w="178" h="278">
                  <a:moveTo>
                    <a:pt x="0" y="243"/>
                  </a:moveTo>
                  <a:lnTo>
                    <a:pt x="126" y="38"/>
                  </a:lnTo>
                  <a:lnTo>
                    <a:pt x="6" y="38"/>
                  </a:lnTo>
                  <a:lnTo>
                    <a:pt x="6" y="0"/>
                  </a:lnTo>
                  <a:lnTo>
                    <a:pt x="178" y="0"/>
                  </a:lnTo>
                  <a:lnTo>
                    <a:pt x="178" y="32"/>
                  </a:lnTo>
                  <a:lnTo>
                    <a:pt x="52" y="238"/>
                  </a:lnTo>
                  <a:lnTo>
                    <a:pt x="178" y="238"/>
                  </a:lnTo>
                  <a:lnTo>
                    <a:pt x="178" y="278"/>
                  </a:lnTo>
                  <a:lnTo>
                    <a:pt x="0" y="278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53110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7" y="118"/>
                </a:cxn>
                <a:cxn ang="0">
                  <a:pos x="157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7" y="118"/>
                  </a:lnTo>
                  <a:lnTo>
                    <a:pt x="157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599364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6" y="0"/>
                </a:cxn>
                <a:cxn ang="0">
                  <a:pos x="208" y="0"/>
                </a:cxn>
                <a:cxn ang="0">
                  <a:pos x="208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8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6" y="0"/>
                  </a:lnTo>
                  <a:lnTo>
                    <a:pt x="208" y="0"/>
                  </a:lnTo>
                  <a:lnTo>
                    <a:pt x="208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7675564" y="6396040"/>
              <a:ext cx="61913" cy="88900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94" y="0"/>
                </a:cxn>
                <a:cxn ang="0">
                  <a:pos x="194" y="38"/>
                </a:cxn>
                <a:cxn ang="0">
                  <a:pos x="118" y="38"/>
                </a:cxn>
                <a:cxn ang="0">
                  <a:pos x="118" y="278"/>
                </a:cxn>
                <a:cxn ang="0">
                  <a:pos x="75" y="278"/>
                </a:cxn>
                <a:cxn ang="0">
                  <a:pos x="75" y="38"/>
                </a:cxn>
              </a:cxnLst>
              <a:rect l="0" t="0" r="r" b="b"/>
              <a:pathLst>
                <a:path w="194" h="278">
                  <a:moveTo>
                    <a:pt x="75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8"/>
                  </a:lnTo>
                  <a:lnTo>
                    <a:pt x="118" y="38"/>
                  </a:lnTo>
                  <a:lnTo>
                    <a:pt x="118" y="278"/>
                  </a:lnTo>
                  <a:lnTo>
                    <a:pt x="75" y="27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7747001" y="6396040"/>
              <a:ext cx="63500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39" y="4"/>
                </a:cxn>
                <a:cxn ang="0">
                  <a:pos x="152" y="10"/>
                </a:cxn>
                <a:cxn ang="0">
                  <a:pos x="164" y="18"/>
                </a:cxn>
                <a:cxn ang="0">
                  <a:pos x="175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2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8" y="124"/>
                </a:cxn>
                <a:cxn ang="0">
                  <a:pos x="170" y="134"/>
                </a:cxn>
                <a:cxn ang="0">
                  <a:pos x="161" y="143"/>
                </a:cxn>
                <a:cxn ang="0">
                  <a:pos x="150" y="150"/>
                </a:cxn>
                <a:cxn ang="0">
                  <a:pos x="138" y="155"/>
                </a:cxn>
                <a:cxn ang="0">
                  <a:pos x="152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0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2" y="77"/>
                </a:cxn>
                <a:cxn ang="0">
                  <a:pos x="151" y="68"/>
                </a:cxn>
                <a:cxn ang="0">
                  <a:pos x="149" y="58"/>
                </a:cxn>
                <a:cxn ang="0">
                  <a:pos x="144" y="51"/>
                </a:cxn>
                <a:cxn ang="0">
                  <a:pos x="138" y="46"/>
                </a:cxn>
                <a:cxn ang="0">
                  <a:pos x="130" y="40"/>
                </a:cxn>
                <a:cxn ang="0">
                  <a:pos x="118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6" y="0"/>
                  </a:lnTo>
                  <a:lnTo>
                    <a:pt x="125" y="1"/>
                  </a:lnTo>
                  <a:lnTo>
                    <a:pt x="132" y="3"/>
                  </a:lnTo>
                  <a:lnTo>
                    <a:pt x="139" y="4"/>
                  </a:lnTo>
                  <a:lnTo>
                    <a:pt x="146" y="6"/>
                  </a:lnTo>
                  <a:lnTo>
                    <a:pt x="152" y="10"/>
                  </a:lnTo>
                  <a:lnTo>
                    <a:pt x="158" y="13"/>
                  </a:lnTo>
                  <a:lnTo>
                    <a:pt x="164" y="18"/>
                  </a:lnTo>
                  <a:lnTo>
                    <a:pt x="170" y="23"/>
                  </a:lnTo>
                  <a:lnTo>
                    <a:pt x="175" y="29"/>
                  </a:lnTo>
                  <a:lnTo>
                    <a:pt x="180" y="36"/>
                  </a:lnTo>
                  <a:lnTo>
                    <a:pt x="185" y="44"/>
                  </a:lnTo>
                  <a:lnTo>
                    <a:pt x="187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2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8" y="103"/>
                  </a:lnTo>
                  <a:lnTo>
                    <a:pt x="187" y="109"/>
                  </a:lnTo>
                  <a:lnTo>
                    <a:pt x="183" y="115"/>
                  </a:lnTo>
                  <a:lnTo>
                    <a:pt x="178" y="124"/>
                  </a:lnTo>
                  <a:lnTo>
                    <a:pt x="174" y="130"/>
                  </a:lnTo>
                  <a:lnTo>
                    <a:pt x="170" y="134"/>
                  </a:lnTo>
                  <a:lnTo>
                    <a:pt x="166" y="139"/>
                  </a:lnTo>
                  <a:lnTo>
                    <a:pt x="161" y="143"/>
                  </a:lnTo>
                  <a:lnTo>
                    <a:pt x="156" y="146"/>
                  </a:lnTo>
                  <a:lnTo>
                    <a:pt x="150" y="150"/>
                  </a:lnTo>
                  <a:lnTo>
                    <a:pt x="145" y="152"/>
                  </a:lnTo>
                  <a:lnTo>
                    <a:pt x="138" y="155"/>
                  </a:lnTo>
                  <a:lnTo>
                    <a:pt x="203" y="278"/>
                  </a:lnTo>
                  <a:lnTo>
                    <a:pt x="152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6" y="122"/>
                  </a:lnTo>
                  <a:lnTo>
                    <a:pt x="116" y="121"/>
                  </a:lnTo>
                  <a:lnTo>
                    <a:pt x="121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0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8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2" y="77"/>
                  </a:lnTo>
                  <a:lnTo>
                    <a:pt x="152" y="73"/>
                  </a:lnTo>
                  <a:lnTo>
                    <a:pt x="151" y="68"/>
                  </a:lnTo>
                  <a:lnTo>
                    <a:pt x="150" y="63"/>
                  </a:lnTo>
                  <a:lnTo>
                    <a:pt x="149" y="58"/>
                  </a:lnTo>
                  <a:lnTo>
                    <a:pt x="146" y="54"/>
                  </a:lnTo>
                  <a:lnTo>
                    <a:pt x="144" y="51"/>
                  </a:lnTo>
                  <a:lnTo>
                    <a:pt x="142" y="48"/>
                  </a:lnTo>
                  <a:lnTo>
                    <a:pt x="138" y="46"/>
                  </a:lnTo>
                  <a:lnTo>
                    <a:pt x="132" y="42"/>
                  </a:lnTo>
                  <a:lnTo>
                    <a:pt x="130" y="40"/>
                  </a:lnTo>
                  <a:lnTo>
                    <a:pt x="126" y="39"/>
                  </a:lnTo>
                  <a:lnTo>
                    <a:pt x="118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7820026" y="6396040"/>
              <a:ext cx="61913" cy="8890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186"/>
                </a:cxn>
                <a:cxn ang="0">
                  <a:pos x="44" y="199"/>
                </a:cxn>
                <a:cxn ang="0">
                  <a:pos x="48" y="210"/>
                </a:cxn>
                <a:cxn ang="0">
                  <a:pos x="54" y="218"/>
                </a:cxn>
                <a:cxn ang="0">
                  <a:pos x="62" y="227"/>
                </a:cxn>
                <a:cxn ang="0">
                  <a:pos x="75" y="234"/>
                </a:cxn>
                <a:cxn ang="0">
                  <a:pos x="92" y="238"/>
                </a:cxn>
                <a:cxn ang="0">
                  <a:pos x="110" y="237"/>
                </a:cxn>
                <a:cxn ang="0">
                  <a:pos x="117" y="235"/>
                </a:cxn>
                <a:cxn ang="0">
                  <a:pos x="126" y="232"/>
                </a:cxn>
                <a:cxn ang="0">
                  <a:pos x="134" y="227"/>
                </a:cxn>
                <a:cxn ang="0">
                  <a:pos x="142" y="218"/>
                </a:cxn>
                <a:cxn ang="0">
                  <a:pos x="148" y="210"/>
                </a:cxn>
                <a:cxn ang="0">
                  <a:pos x="152" y="199"/>
                </a:cxn>
                <a:cxn ang="0">
                  <a:pos x="154" y="186"/>
                </a:cxn>
                <a:cxn ang="0">
                  <a:pos x="154" y="0"/>
                </a:cxn>
                <a:cxn ang="0">
                  <a:pos x="196" y="184"/>
                </a:cxn>
                <a:cxn ang="0">
                  <a:pos x="195" y="204"/>
                </a:cxn>
                <a:cxn ang="0">
                  <a:pos x="189" y="223"/>
                </a:cxn>
                <a:cxn ang="0">
                  <a:pos x="180" y="240"/>
                </a:cxn>
                <a:cxn ang="0">
                  <a:pos x="175" y="247"/>
                </a:cxn>
                <a:cxn ang="0">
                  <a:pos x="160" y="259"/>
                </a:cxn>
                <a:cxn ang="0">
                  <a:pos x="145" y="269"/>
                </a:cxn>
                <a:cxn ang="0">
                  <a:pos x="128" y="276"/>
                </a:cxn>
                <a:cxn ang="0">
                  <a:pos x="108" y="280"/>
                </a:cxn>
                <a:cxn ang="0">
                  <a:pos x="88" y="280"/>
                </a:cxn>
                <a:cxn ang="0">
                  <a:pos x="68" y="276"/>
                </a:cxn>
                <a:cxn ang="0">
                  <a:pos x="51" y="269"/>
                </a:cxn>
                <a:cxn ang="0">
                  <a:pos x="39" y="262"/>
                </a:cxn>
                <a:cxn ang="0">
                  <a:pos x="28" y="253"/>
                </a:cxn>
                <a:cxn ang="0">
                  <a:pos x="16" y="240"/>
                </a:cxn>
                <a:cxn ang="0">
                  <a:pos x="7" y="223"/>
                </a:cxn>
                <a:cxn ang="0">
                  <a:pos x="1" y="204"/>
                </a:cxn>
                <a:cxn ang="0">
                  <a:pos x="0" y="184"/>
                </a:cxn>
              </a:cxnLst>
              <a:rect l="0" t="0" r="r" b="b"/>
              <a:pathLst>
                <a:path w="196" h="280">
                  <a:moveTo>
                    <a:pt x="0" y="0"/>
                  </a:moveTo>
                  <a:lnTo>
                    <a:pt x="42" y="0"/>
                  </a:lnTo>
                  <a:lnTo>
                    <a:pt x="42" y="179"/>
                  </a:lnTo>
                  <a:lnTo>
                    <a:pt x="42" y="186"/>
                  </a:lnTo>
                  <a:lnTo>
                    <a:pt x="43" y="192"/>
                  </a:lnTo>
                  <a:lnTo>
                    <a:pt x="44" y="199"/>
                  </a:lnTo>
                  <a:lnTo>
                    <a:pt x="45" y="204"/>
                  </a:lnTo>
                  <a:lnTo>
                    <a:pt x="48" y="210"/>
                  </a:lnTo>
                  <a:lnTo>
                    <a:pt x="51" y="215"/>
                  </a:lnTo>
                  <a:lnTo>
                    <a:pt x="54" y="218"/>
                  </a:lnTo>
                  <a:lnTo>
                    <a:pt x="57" y="223"/>
                  </a:lnTo>
                  <a:lnTo>
                    <a:pt x="62" y="227"/>
                  </a:lnTo>
                  <a:lnTo>
                    <a:pt x="66" y="229"/>
                  </a:lnTo>
                  <a:lnTo>
                    <a:pt x="75" y="234"/>
                  </a:lnTo>
                  <a:lnTo>
                    <a:pt x="86" y="237"/>
                  </a:lnTo>
                  <a:lnTo>
                    <a:pt x="92" y="238"/>
                  </a:lnTo>
                  <a:lnTo>
                    <a:pt x="98" y="238"/>
                  </a:lnTo>
                  <a:lnTo>
                    <a:pt x="110" y="237"/>
                  </a:lnTo>
                  <a:lnTo>
                    <a:pt x="115" y="235"/>
                  </a:lnTo>
                  <a:lnTo>
                    <a:pt x="117" y="235"/>
                  </a:lnTo>
                  <a:lnTo>
                    <a:pt x="121" y="234"/>
                  </a:lnTo>
                  <a:lnTo>
                    <a:pt x="126" y="232"/>
                  </a:lnTo>
                  <a:lnTo>
                    <a:pt x="130" y="229"/>
                  </a:lnTo>
                  <a:lnTo>
                    <a:pt x="134" y="227"/>
                  </a:lnTo>
                  <a:lnTo>
                    <a:pt x="139" y="223"/>
                  </a:lnTo>
                  <a:lnTo>
                    <a:pt x="142" y="218"/>
                  </a:lnTo>
                  <a:lnTo>
                    <a:pt x="145" y="215"/>
                  </a:lnTo>
                  <a:lnTo>
                    <a:pt x="148" y="210"/>
                  </a:lnTo>
                  <a:lnTo>
                    <a:pt x="151" y="204"/>
                  </a:lnTo>
                  <a:lnTo>
                    <a:pt x="152" y="199"/>
                  </a:lnTo>
                  <a:lnTo>
                    <a:pt x="153" y="192"/>
                  </a:lnTo>
                  <a:lnTo>
                    <a:pt x="154" y="186"/>
                  </a:lnTo>
                  <a:lnTo>
                    <a:pt x="154" y="179"/>
                  </a:lnTo>
                  <a:lnTo>
                    <a:pt x="154" y="0"/>
                  </a:lnTo>
                  <a:lnTo>
                    <a:pt x="196" y="0"/>
                  </a:lnTo>
                  <a:lnTo>
                    <a:pt x="196" y="184"/>
                  </a:lnTo>
                  <a:lnTo>
                    <a:pt x="196" y="194"/>
                  </a:lnTo>
                  <a:lnTo>
                    <a:pt x="195" y="204"/>
                  </a:lnTo>
                  <a:lnTo>
                    <a:pt x="193" y="214"/>
                  </a:lnTo>
                  <a:lnTo>
                    <a:pt x="189" y="223"/>
                  </a:lnTo>
                  <a:lnTo>
                    <a:pt x="184" y="232"/>
                  </a:lnTo>
                  <a:lnTo>
                    <a:pt x="180" y="240"/>
                  </a:lnTo>
                  <a:lnTo>
                    <a:pt x="177" y="244"/>
                  </a:lnTo>
                  <a:lnTo>
                    <a:pt x="175" y="247"/>
                  </a:lnTo>
                  <a:lnTo>
                    <a:pt x="168" y="253"/>
                  </a:lnTo>
                  <a:lnTo>
                    <a:pt x="160" y="259"/>
                  </a:lnTo>
                  <a:lnTo>
                    <a:pt x="153" y="264"/>
                  </a:lnTo>
                  <a:lnTo>
                    <a:pt x="145" y="269"/>
                  </a:lnTo>
                  <a:lnTo>
                    <a:pt x="136" y="273"/>
                  </a:lnTo>
                  <a:lnTo>
                    <a:pt x="128" y="276"/>
                  </a:lnTo>
                  <a:lnTo>
                    <a:pt x="118" y="279"/>
                  </a:lnTo>
                  <a:lnTo>
                    <a:pt x="108" y="280"/>
                  </a:lnTo>
                  <a:lnTo>
                    <a:pt x="98" y="280"/>
                  </a:lnTo>
                  <a:lnTo>
                    <a:pt x="88" y="280"/>
                  </a:lnTo>
                  <a:lnTo>
                    <a:pt x="78" y="279"/>
                  </a:lnTo>
                  <a:lnTo>
                    <a:pt x="68" y="276"/>
                  </a:lnTo>
                  <a:lnTo>
                    <a:pt x="60" y="273"/>
                  </a:lnTo>
                  <a:lnTo>
                    <a:pt x="51" y="269"/>
                  </a:lnTo>
                  <a:lnTo>
                    <a:pt x="43" y="264"/>
                  </a:lnTo>
                  <a:lnTo>
                    <a:pt x="39" y="262"/>
                  </a:lnTo>
                  <a:lnTo>
                    <a:pt x="36" y="259"/>
                  </a:lnTo>
                  <a:lnTo>
                    <a:pt x="28" y="253"/>
                  </a:lnTo>
                  <a:lnTo>
                    <a:pt x="21" y="247"/>
                  </a:lnTo>
                  <a:lnTo>
                    <a:pt x="16" y="240"/>
                  </a:lnTo>
                  <a:lnTo>
                    <a:pt x="12" y="232"/>
                  </a:lnTo>
                  <a:lnTo>
                    <a:pt x="7" y="223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899401" y="6396040"/>
              <a:ext cx="7620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19" y="181"/>
                </a:cxn>
                <a:cxn ang="0">
                  <a:pos x="197" y="0"/>
                </a:cxn>
                <a:cxn ang="0">
                  <a:pos x="237" y="0"/>
                </a:cxn>
                <a:cxn ang="0">
                  <a:pos x="237" y="278"/>
                </a:cxn>
                <a:cxn ang="0">
                  <a:pos x="195" y="278"/>
                </a:cxn>
                <a:cxn ang="0">
                  <a:pos x="195" y="104"/>
                </a:cxn>
                <a:cxn ang="0">
                  <a:pos x="194" y="104"/>
                </a:cxn>
                <a:cxn ang="0">
                  <a:pos x="136" y="238"/>
                </a:cxn>
                <a:cxn ang="0">
                  <a:pos x="101" y="238"/>
                </a:cxn>
                <a:cxn ang="0">
                  <a:pos x="42" y="104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37" h="278">
                  <a:moveTo>
                    <a:pt x="0" y="0"/>
                  </a:moveTo>
                  <a:lnTo>
                    <a:pt x="40" y="0"/>
                  </a:lnTo>
                  <a:lnTo>
                    <a:pt x="119" y="181"/>
                  </a:lnTo>
                  <a:lnTo>
                    <a:pt x="197" y="0"/>
                  </a:lnTo>
                  <a:lnTo>
                    <a:pt x="237" y="0"/>
                  </a:lnTo>
                  <a:lnTo>
                    <a:pt x="237" y="278"/>
                  </a:lnTo>
                  <a:lnTo>
                    <a:pt x="195" y="278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36" y="238"/>
                  </a:lnTo>
                  <a:lnTo>
                    <a:pt x="101" y="238"/>
                  </a:lnTo>
                  <a:lnTo>
                    <a:pt x="42" y="104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023226" y="6396040"/>
              <a:ext cx="61913" cy="88900"/>
            </a:xfrm>
            <a:custGeom>
              <a:avLst/>
              <a:gdLst/>
              <a:ahLst/>
              <a:cxnLst>
                <a:cxn ang="0">
                  <a:pos x="153" y="156"/>
                </a:cxn>
                <a:cxn ang="0">
                  <a:pos x="42" y="156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18"/>
                </a:cxn>
                <a:cxn ang="0">
                  <a:pos x="153" y="118"/>
                </a:cxn>
                <a:cxn ang="0">
                  <a:pos x="153" y="0"/>
                </a:cxn>
                <a:cxn ang="0">
                  <a:pos x="195" y="0"/>
                </a:cxn>
                <a:cxn ang="0">
                  <a:pos x="195" y="278"/>
                </a:cxn>
                <a:cxn ang="0">
                  <a:pos x="153" y="278"/>
                </a:cxn>
                <a:cxn ang="0">
                  <a:pos x="153" y="156"/>
                </a:cxn>
              </a:cxnLst>
              <a:rect l="0" t="0" r="r" b="b"/>
              <a:pathLst>
                <a:path w="195" h="278">
                  <a:moveTo>
                    <a:pt x="153" y="156"/>
                  </a:moveTo>
                  <a:lnTo>
                    <a:pt x="42" y="156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118"/>
                  </a:lnTo>
                  <a:lnTo>
                    <a:pt x="153" y="118"/>
                  </a:lnTo>
                  <a:lnTo>
                    <a:pt x="153" y="0"/>
                  </a:lnTo>
                  <a:lnTo>
                    <a:pt x="195" y="0"/>
                  </a:lnTo>
                  <a:lnTo>
                    <a:pt x="195" y="278"/>
                  </a:lnTo>
                  <a:lnTo>
                    <a:pt x="153" y="278"/>
                  </a:lnTo>
                  <a:lnTo>
                    <a:pt x="153" y="156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8094664" y="6396040"/>
              <a:ext cx="74613" cy="88900"/>
            </a:xfrm>
            <a:custGeom>
              <a:avLst/>
              <a:gdLst/>
              <a:ahLst/>
              <a:cxnLst>
                <a:cxn ang="0">
                  <a:pos x="171" y="216"/>
                </a:cxn>
                <a:cxn ang="0">
                  <a:pos x="65" y="216"/>
                </a:cxn>
                <a:cxn ang="0">
                  <a:pos x="45" y="278"/>
                </a:cxn>
                <a:cxn ang="0">
                  <a:pos x="0" y="278"/>
                </a:cxn>
                <a:cxn ang="0">
                  <a:pos x="101" y="0"/>
                </a:cxn>
                <a:cxn ang="0">
                  <a:pos x="136" y="0"/>
                </a:cxn>
                <a:cxn ang="0">
                  <a:pos x="237" y="278"/>
                </a:cxn>
                <a:cxn ang="0">
                  <a:pos x="192" y="278"/>
                </a:cxn>
                <a:cxn ang="0">
                  <a:pos x="171" y="216"/>
                </a:cxn>
                <a:cxn ang="0">
                  <a:pos x="159" y="177"/>
                </a:cxn>
                <a:cxn ang="0">
                  <a:pos x="119" y="57"/>
                </a:cxn>
                <a:cxn ang="0">
                  <a:pos x="118" y="57"/>
                </a:cxn>
                <a:cxn ang="0">
                  <a:pos x="78" y="177"/>
                </a:cxn>
                <a:cxn ang="0">
                  <a:pos x="159" y="177"/>
                </a:cxn>
              </a:cxnLst>
              <a:rect l="0" t="0" r="r" b="b"/>
              <a:pathLst>
                <a:path w="237" h="278">
                  <a:moveTo>
                    <a:pt x="171" y="216"/>
                  </a:moveTo>
                  <a:lnTo>
                    <a:pt x="65" y="216"/>
                  </a:lnTo>
                  <a:lnTo>
                    <a:pt x="45" y="278"/>
                  </a:lnTo>
                  <a:lnTo>
                    <a:pt x="0" y="278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237" y="278"/>
                  </a:lnTo>
                  <a:lnTo>
                    <a:pt x="192" y="278"/>
                  </a:lnTo>
                  <a:lnTo>
                    <a:pt x="171" y="216"/>
                  </a:lnTo>
                  <a:close/>
                  <a:moveTo>
                    <a:pt x="159" y="177"/>
                  </a:moveTo>
                  <a:lnTo>
                    <a:pt x="119" y="57"/>
                  </a:lnTo>
                  <a:lnTo>
                    <a:pt x="118" y="57"/>
                  </a:lnTo>
                  <a:lnTo>
                    <a:pt x="78" y="177"/>
                  </a:lnTo>
                  <a:lnTo>
                    <a:pt x="159" y="17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8178801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165" y="197"/>
                </a:cxn>
                <a:cxn ang="0">
                  <a:pos x="165" y="0"/>
                </a:cxn>
                <a:cxn ang="0">
                  <a:pos x="207" y="0"/>
                </a:cxn>
                <a:cxn ang="0">
                  <a:pos x="207" y="278"/>
                </a:cxn>
                <a:cxn ang="0">
                  <a:pos x="168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7" h="278">
                  <a:moveTo>
                    <a:pt x="0" y="0"/>
                  </a:moveTo>
                  <a:lnTo>
                    <a:pt x="39" y="0"/>
                  </a:lnTo>
                  <a:lnTo>
                    <a:pt x="165" y="197"/>
                  </a:lnTo>
                  <a:lnTo>
                    <a:pt x="165" y="0"/>
                  </a:lnTo>
                  <a:lnTo>
                    <a:pt x="207" y="0"/>
                  </a:lnTo>
                  <a:lnTo>
                    <a:pt x="207" y="278"/>
                  </a:lnTo>
                  <a:lnTo>
                    <a:pt x="168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8262939" y="6396040"/>
              <a:ext cx="6667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0"/>
                </a:cxn>
                <a:cxn ang="0">
                  <a:pos x="166" y="197"/>
                </a:cxn>
                <a:cxn ang="0">
                  <a:pos x="167" y="197"/>
                </a:cxn>
                <a:cxn ang="0">
                  <a:pos x="167" y="0"/>
                </a:cxn>
                <a:cxn ang="0">
                  <a:pos x="209" y="0"/>
                </a:cxn>
                <a:cxn ang="0">
                  <a:pos x="209" y="278"/>
                </a:cxn>
                <a:cxn ang="0">
                  <a:pos x="169" y="278"/>
                </a:cxn>
                <a:cxn ang="0">
                  <a:pos x="43" y="80"/>
                </a:cxn>
                <a:cxn ang="0">
                  <a:pos x="42" y="80"/>
                </a:cxn>
                <a:cxn ang="0">
                  <a:pos x="42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209" h="278">
                  <a:moveTo>
                    <a:pt x="0" y="0"/>
                  </a:moveTo>
                  <a:lnTo>
                    <a:pt x="40" y="0"/>
                  </a:lnTo>
                  <a:lnTo>
                    <a:pt x="166" y="197"/>
                  </a:lnTo>
                  <a:lnTo>
                    <a:pt x="167" y="197"/>
                  </a:lnTo>
                  <a:lnTo>
                    <a:pt x="167" y="0"/>
                  </a:lnTo>
                  <a:lnTo>
                    <a:pt x="209" y="0"/>
                  </a:lnTo>
                  <a:lnTo>
                    <a:pt x="209" y="278"/>
                  </a:lnTo>
                  <a:lnTo>
                    <a:pt x="169" y="278"/>
                  </a:lnTo>
                  <a:lnTo>
                    <a:pt x="43" y="80"/>
                  </a:lnTo>
                  <a:lnTo>
                    <a:pt x="42" y="80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8345489" y="6396040"/>
              <a:ext cx="63500" cy="88900"/>
            </a:xfrm>
            <a:custGeom>
              <a:avLst/>
              <a:gdLst/>
              <a:ahLst/>
              <a:cxnLst>
                <a:cxn ang="0">
                  <a:pos x="25" y="31"/>
                </a:cxn>
                <a:cxn ang="0">
                  <a:pos x="49" y="12"/>
                </a:cxn>
                <a:cxn ang="0">
                  <a:pos x="76" y="2"/>
                </a:cxn>
                <a:cxn ang="0">
                  <a:pos x="99" y="0"/>
                </a:cxn>
                <a:cxn ang="0">
                  <a:pos x="123" y="2"/>
                </a:cxn>
                <a:cxn ang="0">
                  <a:pos x="142" y="9"/>
                </a:cxn>
                <a:cxn ang="0">
                  <a:pos x="158" y="19"/>
                </a:cxn>
                <a:cxn ang="0">
                  <a:pos x="173" y="31"/>
                </a:cxn>
                <a:cxn ang="0">
                  <a:pos x="186" y="49"/>
                </a:cxn>
                <a:cxn ang="0">
                  <a:pos x="193" y="67"/>
                </a:cxn>
                <a:cxn ang="0">
                  <a:pos x="197" y="101"/>
                </a:cxn>
                <a:cxn ang="0">
                  <a:pos x="197" y="195"/>
                </a:cxn>
                <a:cxn ang="0">
                  <a:pos x="192" y="220"/>
                </a:cxn>
                <a:cxn ang="0">
                  <a:pos x="180" y="241"/>
                </a:cxn>
                <a:cxn ang="0">
                  <a:pos x="154" y="266"/>
                </a:cxn>
                <a:cxn ang="0">
                  <a:pos x="128" y="277"/>
                </a:cxn>
                <a:cxn ang="0">
                  <a:pos x="107" y="282"/>
                </a:cxn>
                <a:cxn ang="0">
                  <a:pos x="83" y="281"/>
                </a:cxn>
                <a:cxn ang="0">
                  <a:pos x="63" y="276"/>
                </a:cxn>
                <a:cxn ang="0">
                  <a:pos x="45" y="266"/>
                </a:cxn>
                <a:cxn ang="0">
                  <a:pos x="29" y="254"/>
                </a:cxn>
                <a:cxn ang="0">
                  <a:pos x="15" y="236"/>
                </a:cxn>
                <a:cxn ang="0">
                  <a:pos x="6" y="220"/>
                </a:cxn>
                <a:cxn ang="0">
                  <a:pos x="1" y="195"/>
                </a:cxn>
                <a:cxn ang="0">
                  <a:pos x="0" y="101"/>
                </a:cxn>
                <a:cxn ang="0">
                  <a:pos x="4" y="67"/>
                </a:cxn>
                <a:cxn ang="0">
                  <a:pos x="12" y="49"/>
                </a:cxn>
                <a:cxn ang="0">
                  <a:pos x="64" y="228"/>
                </a:cxn>
                <a:cxn ang="0">
                  <a:pos x="79" y="236"/>
                </a:cxn>
                <a:cxn ang="0">
                  <a:pos x="91" y="240"/>
                </a:cxn>
                <a:cxn ang="0">
                  <a:pos x="113" y="239"/>
                </a:cxn>
                <a:cxn ang="0">
                  <a:pos x="130" y="231"/>
                </a:cxn>
                <a:cxn ang="0">
                  <a:pos x="142" y="219"/>
                </a:cxn>
                <a:cxn ang="0">
                  <a:pos x="151" y="204"/>
                </a:cxn>
                <a:cxn ang="0">
                  <a:pos x="155" y="175"/>
                </a:cxn>
                <a:cxn ang="0">
                  <a:pos x="155" y="106"/>
                </a:cxn>
                <a:cxn ang="0">
                  <a:pos x="151" y="78"/>
                </a:cxn>
                <a:cxn ang="0">
                  <a:pos x="142" y="63"/>
                </a:cxn>
                <a:cxn ang="0">
                  <a:pos x="130" y="50"/>
                </a:cxn>
                <a:cxn ang="0">
                  <a:pos x="117" y="44"/>
                </a:cxn>
                <a:cxn ang="0">
                  <a:pos x="99" y="42"/>
                </a:cxn>
                <a:cxn ang="0">
                  <a:pos x="79" y="46"/>
                </a:cxn>
                <a:cxn ang="0">
                  <a:pos x="64" y="54"/>
                </a:cxn>
                <a:cxn ang="0">
                  <a:pos x="52" y="67"/>
                </a:cxn>
                <a:cxn ang="0">
                  <a:pos x="45" y="85"/>
                </a:cxn>
                <a:cxn ang="0">
                  <a:pos x="42" y="122"/>
                </a:cxn>
                <a:cxn ang="0">
                  <a:pos x="43" y="187"/>
                </a:cxn>
                <a:cxn ang="0">
                  <a:pos x="49" y="210"/>
                </a:cxn>
              </a:cxnLst>
              <a:rect l="0" t="0" r="r" b="b"/>
              <a:pathLst>
                <a:path w="198" h="282">
                  <a:moveTo>
                    <a:pt x="12" y="49"/>
                  </a:moveTo>
                  <a:lnTo>
                    <a:pt x="18" y="41"/>
                  </a:lnTo>
                  <a:lnTo>
                    <a:pt x="25" y="31"/>
                  </a:lnTo>
                  <a:lnTo>
                    <a:pt x="34" y="23"/>
                  </a:lnTo>
                  <a:lnTo>
                    <a:pt x="45" y="15"/>
                  </a:lnTo>
                  <a:lnTo>
                    <a:pt x="49" y="12"/>
                  </a:lnTo>
                  <a:lnTo>
                    <a:pt x="55" y="9"/>
                  </a:lnTo>
                  <a:lnTo>
                    <a:pt x="69" y="3"/>
                  </a:lnTo>
                  <a:lnTo>
                    <a:pt x="76" y="2"/>
                  </a:lnTo>
                  <a:lnTo>
                    <a:pt x="83" y="1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07" y="0"/>
                  </a:lnTo>
                  <a:lnTo>
                    <a:pt x="114" y="1"/>
                  </a:lnTo>
                  <a:lnTo>
                    <a:pt x="123" y="2"/>
                  </a:lnTo>
                  <a:lnTo>
                    <a:pt x="128" y="3"/>
                  </a:lnTo>
                  <a:lnTo>
                    <a:pt x="136" y="6"/>
                  </a:lnTo>
                  <a:lnTo>
                    <a:pt x="142" y="9"/>
                  </a:lnTo>
                  <a:lnTo>
                    <a:pt x="148" y="12"/>
                  </a:lnTo>
                  <a:lnTo>
                    <a:pt x="154" y="15"/>
                  </a:lnTo>
                  <a:lnTo>
                    <a:pt x="158" y="19"/>
                  </a:lnTo>
                  <a:lnTo>
                    <a:pt x="164" y="23"/>
                  </a:lnTo>
                  <a:lnTo>
                    <a:pt x="168" y="28"/>
                  </a:lnTo>
                  <a:lnTo>
                    <a:pt x="173" y="31"/>
                  </a:lnTo>
                  <a:lnTo>
                    <a:pt x="180" y="41"/>
                  </a:lnTo>
                  <a:lnTo>
                    <a:pt x="184" y="44"/>
                  </a:lnTo>
                  <a:lnTo>
                    <a:pt x="186" y="49"/>
                  </a:lnTo>
                  <a:lnTo>
                    <a:pt x="188" y="55"/>
                  </a:lnTo>
                  <a:lnTo>
                    <a:pt x="192" y="61"/>
                  </a:lnTo>
                  <a:lnTo>
                    <a:pt x="193" y="67"/>
                  </a:lnTo>
                  <a:lnTo>
                    <a:pt x="196" y="76"/>
                  </a:lnTo>
                  <a:lnTo>
                    <a:pt x="197" y="87"/>
                  </a:lnTo>
                  <a:lnTo>
                    <a:pt x="197" y="101"/>
                  </a:lnTo>
                  <a:lnTo>
                    <a:pt x="198" y="141"/>
                  </a:lnTo>
                  <a:lnTo>
                    <a:pt x="197" y="181"/>
                  </a:lnTo>
                  <a:lnTo>
                    <a:pt x="197" y="195"/>
                  </a:lnTo>
                  <a:lnTo>
                    <a:pt x="196" y="205"/>
                  </a:lnTo>
                  <a:lnTo>
                    <a:pt x="193" y="213"/>
                  </a:lnTo>
                  <a:lnTo>
                    <a:pt x="192" y="220"/>
                  </a:lnTo>
                  <a:lnTo>
                    <a:pt x="188" y="227"/>
                  </a:lnTo>
                  <a:lnTo>
                    <a:pt x="186" y="233"/>
                  </a:lnTo>
                  <a:lnTo>
                    <a:pt x="180" y="241"/>
                  </a:lnTo>
                  <a:lnTo>
                    <a:pt x="173" y="251"/>
                  </a:lnTo>
                  <a:lnTo>
                    <a:pt x="164" y="259"/>
                  </a:lnTo>
                  <a:lnTo>
                    <a:pt x="154" y="266"/>
                  </a:lnTo>
                  <a:lnTo>
                    <a:pt x="148" y="270"/>
                  </a:lnTo>
                  <a:lnTo>
                    <a:pt x="142" y="272"/>
                  </a:lnTo>
                  <a:lnTo>
                    <a:pt x="128" y="277"/>
                  </a:lnTo>
                  <a:lnTo>
                    <a:pt x="123" y="280"/>
                  </a:lnTo>
                  <a:lnTo>
                    <a:pt x="114" y="281"/>
                  </a:lnTo>
                  <a:lnTo>
                    <a:pt x="107" y="282"/>
                  </a:lnTo>
                  <a:lnTo>
                    <a:pt x="99" y="282"/>
                  </a:lnTo>
                  <a:lnTo>
                    <a:pt x="91" y="282"/>
                  </a:lnTo>
                  <a:lnTo>
                    <a:pt x="83" y="281"/>
                  </a:lnTo>
                  <a:lnTo>
                    <a:pt x="76" y="280"/>
                  </a:lnTo>
                  <a:lnTo>
                    <a:pt x="69" y="277"/>
                  </a:lnTo>
                  <a:lnTo>
                    <a:pt x="63" y="276"/>
                  </a:lnTo>
                  <a:lnTo>
                    <a:pt x="55" y="272"/>
                  </a:lnTo>
                  <a:lnTo>
                    <a:pt x="49" y="270"/>
                  </a:lnTo>
                  <a:lnTo>
                    <a:pt x="45" y="266"/>
                  </a:lnTo>
                  <a:lnTo>
                    <a:pt x="39" y="263"/>
                  </a:lnTo>
                  <a:lnTo>
                    <a:pt x="34" y="259"/>
                  </a:lnTo>
                  <a:lnTo>
                    <a:pt x="29" y="254"/>
                  </a:lnTo>
                  <a:lnTo>
                    <a:pt x="25" y="251"/>
                  </a:lnTo>
                  <a:lnTo>
                    <a:pt x="18" y="241"/>
                  </a:lnTo>
                  <a:lnTo>
                    <a:pt x="15" y="236"/>
                  </a:lnTo>
                  <a:lnTo>
                    <a:pt x="12" y="233"/>
                  </a:lnTo>
                  <a:lnTo>
                    <a:pt x="9" y="227"/>
                  </a:lnTo>
                  <a:lnTo>
                    <a:pt x="6" y="220"/>
                  </a:lnTo>
                  <a:lnTo>
                    <a:pt x="4" y="213"/>
                  </a:lnTo>
                  <a:lnTo>
                    <a:pt x="3" y="205"/>
                  </a:lnTo>
                  <a:lnTo>
                    <a:pt x="1" y="195"/>
                  </a:lnTo>
                  <a:lnTo>
                    <a:pt x="0" y="181"/>
                  </a:lnTo>
                  <a:lnTo>
                    <a:pt x="0" y="141"/>
                  </a:lnTo>
                  <a:lnTo>
                    <a:pt x="0" y="101"/>
                  </a:lnTo>
                  <a:lnTo>
                    <a:pt x="1" y="87"/>
                  </a:lnTo>
                  <a:lnTo>
                    <a:pt x="3" y="76"/>
                  </a:lnTo>
                  <a:lnTo>
                    <a:pt x="4" y="67"/>
                  </a:lnTo>
                  <a:lnTo>
                    <a:pt x="6" y="61"/>
                  </a:lnTo>
                  <a:lnTo>
                    <a:pt x="9" y="55"/>
                  </a:lnTo>
                  <a:lnTo>
                    <a:pt x="12" y="49"/>
                  </a:lnTo>
                  <a:close/>
                  <a:moveTo>
                    <a:pt x="57" y="219"/>
                  </a:moveTo>
                  <a:lnTo>
                    <a:pt x="59" y="224"/>
                  </a:lnTo>
                  <a:lnTo>
                    <a:pt x="64" y="228"/>
                  </a:lnTo>
                  <a:lnTo>
                    <a:pt x="69" y="231"/>
                  </a:lnTo>
                  <a:lnTo>
                    <a:pt x="73" y="234"/>
                  </a:lnTo>
                  <a:lnTo>
                    <a:pt x="79" y="236"/>
                  </a:lnTo>
                  <a:lnTo>
                    <a:pt x="82" y="237"/>
                  </a:lnTo>
                  <a:lnTo>
                    <a:pt x="85" y="239"/>
                  </a:lnTo>
                  <a:lnTo>
                    <a:pt x="91" y="240"/>
                  </a:lnTo>
                  <a:lnTo>
                    <a:pt x="99" y="240"/>
                  </a:lnTo>
                  <a:lnTo>
                    <a:pt x="106" y="240"/>
                  </a:lnTo>
                  <a:lnTo>
                    <a:pt x="113" y="239"/>
                  </a:lnTo>
                  <a:lnTo>
                    <a:pt x="119" y="236"/>
                  </a:lnTo>
                  <a:lnTo>
                    <a:pt x="125" y="234"/>
                  </a:lnTo>
                  <a:lnTo>
                    <a:pt x="130" y="231"/>
                  </a:lnTo>
                  <a:lnTo>
                    <a:pt x="134" y="228"/>
                  </a:lnTo>
                  <a:lnTo>
                    <a:pt x="138" y="224"/>
                  </a:lnTo>
                  <a:lnTo>
                    <a:pt x="142" y="219"/>
                  </a:lnTo>
                  <a:lnTo>
                    <a:pt x="145" y="214"/>
                  </a:lnTo>
                  <a:lnTo>
                    <a:pt x="149" y="210"/>
                  </a:lnTo>
                  <a:lnTo>
                    <a:pt x="151" y="204"/>
                  </a:lnTo>
                  <a:lnTo>
                    <a:pt x="152" y="196"/>
                  </a:lnTo>
                  <a:lnTo>
                    <a:pt x="154" y="187"/>
                  </a:lnTo>
                  <a:lnTo>
                    <a:pt x="155" y="175"/>
                  </a:lnTo>
                  <a:lnTo>
                    <a:pt x="156" y="160"/>
                  </a:lnTo>
                  <a:lnTo>
                    <a:pt x="156" y="141"/>
                  </a:lnTo>
                  <a:lnTo>
                    <a:pt x="155" y="106"/>
                  </a:lnTo>
                  <a:lnTo>
                    <a:pt x="154" y="95"/>
                  </a:lnTo>
                  <a:lnTo>
                    <a:pt x="152" y="85"/>
                  </a:lnTo>
                  <a:lnTo>
                    <a:pt x="151" y="78"/>
                  </a:lnTo>
                  <a:lnTo>
                    <a:pt x="149" y="72"/>
                  </a:lnTo>
                  <a:lnTo>
                    <a:pt x="145" y="67"/>
                  </a:lnTo>
                  <a:lnTo>
                    <a:pt x="142" y="63"/>
                  </a:lnTo>
                  <a:lnTo>
                    <a:pt x="138" y="58"/>
                  </a:lnTo>
                  <a:lnTo>
                    <a:pt x="134" y="54"/>
                  </a:lnTo>
                  <a:lnTo>
                    <a:pt x="130" y="50"/>
                  </a:lnTo>
                  <a:lnTo>
                    <a:pt x="125" y="48"/>
                  </a:lnTo>
                  <a:lnTo>
                    <a:pt x="119" y="46"/>
                  </a:lnTo>
                  <a:lnTo>
                    <a:pt x="117" y="44"/>
                  </a:lnTo>
                  <a:lnTo>
                    <a:pt x="113" y="43"/>
                  </a:lnTo>
                  <a:lnTo>
                    <a:pt x="106" y="42"/>
                  </a:lnTo>
                  <a:lnTo>
                    <a:pt x="99" y="42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4" y="54"/>
                  </a:lnTo>
                  <a:lnTo>
                    <a:pt x="59" y="58"/>
                  </a:lnTo>
                  <a:lnTo>
                    <a:pt x="57" y="63"/>
                  </a:lnTo>
                  <a:lnTo>
                    <a:pt x="52" y="67"/>
                  </a:lnTo>
                  <a:lnTo>
                    <a:pt x="49" y="72"/>
                  </a:lnTo>
                  <a:lnTo>
                    <a:pt x="47" y="78"/>
                  </a:lnTo>
                  <a:lnTo>
                    <a:pt x="45" y="85"/>
                  </a:lnTo>
                  <a:lnTo>
                    <a:pt x="43" y="95"/>
                  </a:lnTo>
                  <a:lnTo>
                    <a:pt x="42" y="106"/>
                  </a:lnTo>
                  <a:lnTo>
                    <a:pt x="42" y="122"/>
                  </a:lnTo>
                  <a:lnTo>
                    <a:pt x="42" y="141"/>
                  </a:lnTo>
                  <a:lnTo>
                    <a:pt x="42" y="175"/>
                  </a:lnTo>
                  <a:lnTo>
                    <a:pt x="43" y="187"/>
                  </a:lnTo>
                  <a:lnTo>
                    <a:pt x="45" y="196"/>
                  </a:lnTo>
                  <a:lnTo>
                    <a:pt x="47" y="204"/>
                  </a:lnTo>
                  <a:lnTo>
                    <a:pt x="49" y="210"/>
                  </a:lnTo>
                  <a:lnTo>
                    <a:pt x="52" y="214"/>
                  </a:lnTo>
                  <a:lnTo>
                    <a:pt x="57" y="21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8412164" y="6396040"/>
              <a:ext cx="682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1" y="0"/>
                </a:cxn>
                <a:cxn ang="0">
                  <a:pos x="216" y="0"/>
                </a:cxn>
                <a:cxn ang="0">
                  <a:pos x="123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4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1" y="0"/>
                  </a:lnTo>
                  <a:lnTo>
                    <a:pt x="216" y="0"/>
                  </a:lnTo>
                  <a:lnTo>
                    <a:pt x="123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8489951" y="6396040"/>
              <a:ext cx="55563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40"/>
                </a:cxn>
                <a:cxn ang="0">
                  <a:pos x="42" y="40"/>
                </a:cxn>
                <a:cxn ang="0">
                  <a:pos x="42" y="118"/>
                </a:cxn>
                <a:cxn ang="0">
                  <a:pos x="158" y="118"/>
                </a:cxn>
                <a:cxn ang="0">
                  <a:pos x="158" y="156"/>
                </a:cxn>
                <a:cxn ang="0">
                  <a:pos x="42" y="156"/>
                </a:cxn>
                <a:cxn ang="0">
                  <a:pos x="42" y="238"/>
                </a:cxn>
                <a:cxn ang="0">
                  <a:pos x="177" y="238"/>
                </a:cxn>
                <a:cxn ang="0">
                  <a:pos x="177" y="278"/>
                </a:cxn>
                <a:cxn ang="0">
                  <a:pos x="0" y="278"/>
                </a:cxn>
                <a:cxn ang="0">
                  <a:pos x="0" y="0"/>
                </a:cxn>
              </a:cxnLst>
              <a:rect l="0" t="0" r="r" b="b"/>
              <a:pathLst>
                <a:path w="177" h="278">
                  <a:moveTo>
                    <a:pt x="0" y="0"/>
                  </a:moveTo>
                  <a:lnTo>
                    <a:pt x="177" y="0"/>
                  </a:lnTo>
                  <a:lnTo>
                    <a:pt x="177" y="40"/>
                  </a:lnTo>
                  <a:lnTo>
                    <a:pt x="42" y="40"/>
                  </a:lnTo>
                  <a:lnTo>
                    <a:pt x="42" y="118"/>
                  </a:lnTo>
                  <a:lnTo>
                    <a:pt x="158" y="118"/>
                  </a:lnTo>
                  <a:lnTo>
                    <a:pt x="158" y="156"/>
                  </a:lnTo>
                  <a:lnTo>
                    <a:pt x="42" y="156"/>
                  </a:lnTo>
                  <a:lnTo>
                    <a:pt x="42" y="238"/>
                  </a:lnTo>
                  <a:lnTo>
                    <a:pt x="177" y="238"/>
                  </a:lnTo>
                  <a:lnTo>
                    <a:pt x="177" y="278"/>
                  </a:lnTo>
                  <a:lnTo>
                    <a:pt x="0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8558214" y="6396040"/>
              <a:ext cx="65088" cy="88900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125" y="1"/>
                </a:cxn>
                <a:cxn ang="0">
                  <a:pos x="140" y="4"/>
                </a:cxn>
                <a:cxn ang="0">
                  <a:pos x="153" y="10"/>
                </a:cxn>
                <a:cxn ang="0">
                  <a:pos x="165" y="18"/>
                </a:cxn>
                <a:cxn ang="0">
                  <a:pos x="176" y="29"/>
                </a:cxn>
                <a:cxn ang="0">
                  <a:pos x="185" y="44"/>
                </a:cxn>
                <a:cxn ang="0">
                  <a:pos x="191" y="59"/>
                </a:cxn>
                <a:cxn ang="0">
                  <a:pos x="193" y="77"/>
                </a:cxn>
                <a:cxn ang="0">
                  <a:pos x="191" y="97"/>
                </a:cxn>
                <a:cxn ang="0">
                  <a:pos x="187" y="109"/>
                </a:cxn>
                <a:cxn ang="0">
                  <a:pos x="179" y="124"/>
                </a:cxn>
                <a:cxn ang="0">
                  <a:pos x="170" y="134"/>
                </a:cxn>
                <a:cxn ang="0">
                  <a:pos x="162" y="143"/>
                </a:cxn>
                <a:cxn ang="0">
                  <a:pos x="151" y="150"/>
                </a:cxn>
                <a:cxn ang="0">
                  <a:pos x="139" y="155"/>
                </a:cxn>
                <a:cxn ang="0">
                  <a:pos x="153" y="278"/>
                </a:cxn>
                <a:cxn ang="0">
                  <a:pos x="42" y="159"/>
                </a:cxn>
                <a:cxn ang="0">
                  <a:pos x="0" y="278"/>
                </a:cxn>
                <a:cxn ang="0">
                  <a:pos x="42" y="122"/>
                </a:cxn>
                <a:cxn ang="0">
                  <a:pos x="116" y="121"/>
                </a:cxn>
                <a:cxn ang="0">
                  <a:pos x="126" y="118"/>
                </a:cxn>
                <a:cxn ang="0">
                  <a:pos x="134" y="114"/>
                </a:cxn>
                <a:cxn ang="0">
                  <a:pos x="141" y="109"/>
                </a:cxn>
                <a:cxn ang="0">
                  <a:pos x="146" y="102"/>
                </a:cxn>
                <a:cxn ang="0">
                  <a:pos x="150" y="94"/>
                </a:cxn>
                <a:cxn ang="0">
                  <a:pos x="152" y="86"/>
                </a:cxn>
                <a:cxn ang="0">
                  <a:pos x="153" y="77"/>
                </a:cxn>
                <a:cxn ang="0">
                  <a:pos x="152" y="68"/>
                </a:cxn>
                <a:cxn ang="0">
                  <a:pos x="149" y="58"/>
                </a:cxn>
                <a:cxn ang="0">
                  <a:pos x="145" y="51"/>
                </a:cxn>
                <a:cxn ang="0">
                  <a:pos x="139" y="46"/>
                </a:cxn>
                <a:cxn ang="0">
                  <a:pos x="129" y="40"/>
                </a:cxn>
                <a:cxn ang="0">
                  <a:pos x="117" y="38"/>
                </a:cxn>
                <a:cxn ang="0">
                  <a:pos x="42" y="38"/>
                </a:cxn>
              </a:cxnLst>
              <a:rect l="0" t="0" r="r" b="b"/>
              <a:pathLst>
                <a:path w="203" h="278">
                  <a:moveTo>
                    <a:pt x="0" y="0"/>
                  </a:moveTo>
                  <a:lnTo>
                    <a:pt x="108" y="0"/>
                  </a:lnTo>
                  <a:lnTo>
                    <a:pt x="117" y="0"/>
                  </a:lnTo>
                  <a:lnTo>
                    <a:pt x="125" y="1"/>
                  </a:lnTo>
                  <a:lnTo>
                    <a:pt x="133" y="3"/>
                  </a:lnTo>
                  <a:lnTo>
                    <a:pt x="140" y="4"/>
                  </a:lnTo>
                  <a:lnTo>
                    <a:pt x="146" y="6"/>
                  </a:lnTo>
                  <a:lnTo>
                    <a:pt x="153" y="10"/>
                  </a:lnTo>
                  <a:lnTo>
                    <a:pt x="159" y="13"/>
                  </a:lnTo>
                  <a:lnTo>
                    <a:pt x="165" y="18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36"/>
                  </a:lnTo>
                  <a:lnTo>
                    <a:pt x="185" y="44"/>
                  </a:lnTo>
                  <a:lnTo>
                    <a:pt x="188" y="51"/>
                  </a:lnTo>
                  <a:lnTo>
                    <a:pt x="191" y="59"/>
                  </a:lnTo>
                  <a:lnTo>
                    <a:pt x="192" y="68"/>
                  </a:lnTo>
                  <a:lnTo>
                    <a:pt x="193" y="77"/>
                  </a:lnTo>
                  <a:lnTo>
                    <a:pt x="192" y="91"/>
                  </a:lnTo>
                  <a:lnTo>
                    <a:pt x="191" y="97"/>
                  </a:lnTo>
                  <a:lnTo>
                    <a:pt x="189" y="103"/>
                  </a:lnTo>
                  <a:lnTo>
                    <a:pt x="187" y="109"/>
                  </a:lnTo>
                  <a:lnTo>
                    <a:pt x="185" y="115"/>
                  </a:lnTo>
                  <a:lnTo>
                    <a:pt x="179" y="124"/>
                  </a:lnTo>
                  <a:lnTo>
                    <a:pt x="175" y="130"/>
                  </a:lnTo>
                  <a:lnTo>
                    <a:pt x="170" y="134"/>
                  </a:lnTo>
                  <a:lnTo>
                    <a:pt x="167" y="139"/>
                  </a:lnTo>
                  <a:lnTo>
                    <a:pt x="162" y="143"/>
                  </a:lnTo>
                  <a:lnTo>
                    <a:pt x="156" y="146"/>
                  </a:lnTo>
                  <a:lnTo>
                    <a:pt x="151" y="150"/>
                  </a:lnTo>
                  <a:lnTo>
                    <a:pt x="145" y="152"/>
                  </a:lnTo>
                  <a:lnTo>
                    <a:pt x="139" y="155"/>
                  </a:lnTo>
                  <a:lnTo>
                    <a:pt x="203" y="278"/>
                  </a:lnTo>
                  <a:lnTo>
                    <a:pt x="153" y="278"/>
                  </a:lnTo>
                  <a:lnTo>
                    <a:pt x="96" y="159"/>
                  </a:lnTo>
                  <a:lnTo>
                    <a:pt x="42" y="159"/>
                  </a:lnTo>
                  <a:lnTo>
                    <a:pt x="42" y="278"/>
                  </a:lnTo>
                  <a:lnTo>
                    <a:pt x="0" y="278"/>
                  </a:lnTo>
                  <a:lnTo>
                    <a:pt x="0" y="0"/>
                  </a:lnTo>
                  <a:close/>
                  <a:moveTo>
                    <a:pt x="42" y="122"/>
                  </a:moveTo>
                  <a:lnTo>
                    <a:pt x="105" y="122"/>
                  </a:lnTo>
                  <a:lnTo>
                    <a:pt x="116" y="121"/>
                  </a:lnTo>
                  <a:lnTo>
                    <a:pt x="122" y="120"/>
                  </a:lnTo>
                  <a:lnTo>
                    <a:pt x="126" y="118"/>
                  </a:lnTo>
                  <a:lnTo>
                    <a:pt x="131" y="116"/>
                  </a:lnTo>
                  <a:lnTo>
                    <a:pt x="134" y="114"/>
                  </a:lnTo>
                  <a:lnTo>
                    <a:pt x="138" y="111"/>
                  </a:lnTo>
                  <a:lnTo>
                    <a:pt x="141" y="109"/>
                  </a:lnTo>
                  <a:lnTo>
                    <a:pt x="144" y="105"/>
                  </a:lnTo>
                  <a:lnTo>
                    <a:pt x="146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1" y="91"/>
                  </a:lnTo>
                  <a:lnTo>
                    <a:pt x="152" y="86"/>
                  </a:lnTo>
                  <a:lnTo>
                    <a:pt x="152" y="82"/>
                  </a:lnTo>
                  <a:lnTo>
                    <a:pt x="153" y="77"/>
                  </a:lnTo>
                  <a:lnTo>
                    <a:pt x="152" y="73"/>
                  </a:lnTo>
                  <a:lnTo>
                    <a:pt x="152" y="68"/>
                  </a:lnTo>
                  <a:lnTo>
                    <a:pt x="151" y="63"/>
                  </a:lnTo>
                  <a:lnTo>
                    <a:pt x="149" y="58"/>
                  </a:lnTo>
                  <a:lnTo>
                    <a:pt x="147" y="54"/>
                  </a:lnTo>
                  <a:lnTo>
                    <a:pt x="145" y="51"/>
                  </a:lnTo>
                  <a:lnTo>
                    <a:pt x="141" y="48"/>
                  </a:lnTo>
                  <a:lnTo>
                    <a:pt x="139" y="46"/>
                  </a:lnTo>
                  <a:lnTo>
                    <a:pt x="133" y="42"/>
                  </a:lnTo>
                  <a:lnTo>
                    <a:pt x="129" y="40"/>
                  </a:lnTo>
                  <a:lnTo>
                    <a:pt x="126" y="39"/>
                  </a:lnTo>
                  <a:lnTo>
                    <a:pt x="117" y="38"/>
                  </a:lnTo>
                  <a:lnTo>
                    <a:pt x="108" y="38"/>
                  </a:lnTo>
                  <a:lnTo>
                    <a:pt x="42" y="38"/>
                  </a:lnTo>
                  <a:lnTo>
                    <a:pt x="42" y="122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8659814" y="6419852"/>
              <a:ext cx="50800" cy="65088"/>
            </a:xfrm>
            <a:custGeom>
              <a:avLst/>
              <a:gdLst/>
              <a:ahLst/>
              <a:cxnLst>
                <a:cxn ang="0">
                  <a:pos x="41" y="122"/>
                </a:cxn>
                <a:cxn ang="0">
                  <a:pos x="42" y="133"/>
                </a:cxn>
                <a:cxn ang="0">
                  <a:pos x="48" y="146"/>
                </a:cxn>
                <a:cxn ang="0">
                  <a:pos x="54" y="154"/>
                </a:cxn>
                <a:cxn ang="0">
                  <a:pos x="60" y="158"/>
                </a:cxn>
                <a:cxn ang="0">
                  <a:pos x="78" y="164"/>
                </a:cxn>
                <a:cxn ang="0">
                  <a:pos x="93" y="166"/>
                </a:cxn>
                <a:cxn ang="0">
                  <a:pos x="104" y="163"/>
                </a:cxn>
                <a:cxn ang="0">
                  <a:pos x="116" y="158"/>
                </a:cxn>
                <a:cxn ang="0">
                  <a:pos x="126" y="151"/>
                </a:cxn>
                <a:cxn ang="0">
                  <a:pos x="159" y="172"/>
                </a:cxn>
                <a:cxn ang="0">
                  <a:pos x="144" y="186"/>
                </a:cxn>
                <a:cxn ang="0">
                  <a:pos x="126" y="196"/>
                </a:cxn>
                <a:cxn ang="0">
                  <a:pos x="108" y="202"/>
                </a:cxn>
                <a:cxn ang="0">
                  <a:pos x="87" y="203"/>
                </a:cxn>
                <a:cxn ang="0">
                  <a:pos x="64" y="201"/>
                </a:cxn>
                <a:cxn ang="0">
                  <a:pos x="50" y="196"/>
                </a:cxn>
                <a:cxn ang="0">
                  <a:pos x="36" y="189"/>
                </a:cxn>
                <a:cxn ang="0">
                  <a:pos x="23" y="178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2" y="131"/>
                </a:cxn>
                <a:cxn ang="0">
                  <a:pos x="0" y="103"/>
                </a:cxn>
                <a:cxn ang="0">
                  <a:pos x="2" y="76"/>
                </a:cxn>
                <a:cxn ang="0">
                  <a:pos x="7" y="53"/>
                </a:cxn>
                <a:cxn ang="0">
                  <a:pos x="15" y="37"/>
                </a:cxn>
                <a:cxn ang="0">
                  <a:pos x="21" y="29"/>
                </a:cxn>
                <a:cxn ang="0">
                  <a:pos x="26" y="22"/>
                </a:cxn>
                <a:cxn ang="0">
                  <a:pos x="32" y="17"/>
                </a:cxn>
                <a:cxn ang="0">
                  <a:pos x="45" y="9"/>
                </a:cxn>
                <a:cxn ang="0">
                  <a:pos x="60" y="3"/>
                </a:cxn>
                <a:cxn ang="0">
                  <a:pos x="74" y="0"/>
                </a:cxn>
                <a:cxn ang="0">
                  <a:pos x="90" y="0"/>
                </a:cxn>
                <a:cxn ang="0">
                  <a:pos x="105" y="4"/>
                </a:cxn>
                <a:cxn ang="0">
                  <a:pos x="120" y="10"/>
                </a:cxn>
                <a:cxn ang="0">
                  <a:pos x="133" y="18"/>
                </a:cxn>
                <a:cxn ang="0">
                  <a:pos x="144" y="29"/>
                </a:cxn>
                <a:cxn ang="0">
                  <a:pos x="153" y="43"/>
                </a:cxn>
                <a:cxn ang="0">
                  <a:pos x="158" y="53"/>
                </a:cxn>
                <a:cxn ang="0">
                  <a:pos x="162" y="66"/>
                </a:cxn>
                <a:cxn ang="0">
                  <a:pos x="163" y="84"/>
                </a:cxn>
                <a:cxn ang="0">
                  <a:pos x="39" y="117"/>
                </a:cxn>
                <a:cxn ang="0">
                  <a:pos x="123" y="79"/>
                </a:cxn>
                <a:cxn ang="0">
                  <a:pos x="121" y="69"/>
                </a:cxn>
                <a:cxn ang="0">
                  <a:pos x="116" y="56"/>
                </a:cxn>
                <a:cxn ang="0">
                  <a:pos x="111" y="50"/>
                </a:cxn>
                <a:cxn ang="0">
                  <a:pos x="102" y="43"/>
                </a:cxn>
                <a:cxn ang="0">
                  <a:pos x="94" y="40"/>
                </a:cxn>
                <a:cxn ang="0">
                  <a:pos x="86" y="38"/>
                </a:cxn>
                <a:cxn ang="0">
                  <a:pos x="73" y="39"/>
                </a:cxn>
                <a:cxn ang="0">
                  <a:pos x="62" y="43"/>
                </a:cxn>
                <a:cxn ang="0">
                  <a:pos x="52" y="50"/>
                </a:cxn>
                <a:cxn ang="0">
                  <a:pos x="43" y="64"/>
                </a:cxn>
                <a:cxn ang="0">
                  <a:pos x="41" y="74"/>
                </a:cxn>
                <a:cxn ang="0">
                  <a:pos x="123" y="84"/>
                </a:cxn>
              </a:cxnLst>
              <a:rect l="0" t="0" r="r" b="b"/>
              <a:pathLst>
                <a:path w="163" h="203">
                  <a:moveTo>
                    <a:pt x="39" y="117"/>
                  </a:moveTo>
                  <a:lnTo>
                    <a:pt x="41" y="122"/>
                  </a:lnTo>
                  <a:lnTo>
                    <a:pt x="41" y="128"/>
                  </a:lnTo>
                  <a:lnTo>
                    <a:pt x="42" y="133"/>
                  </a:lnTo>
                  <a:lnTo>
                    <a:pt x="43" y="138"/>
                  </a:lnTo>
                  <a:lnTo>
                    <a:pt x="48" y="146"/>
                  </a:lnTo>
                  <a:lnTo>
                    <a:pt x="50" y="150"/>
                  </a:lnTo>
                  <a:lnTo>
                    <a:pt x="54" y="154"/>
                  </a:lnTo>
                  <a:lnTo>
                    <a:pt x="56" y="156"/>
                  </a:lnTo>
                  <a:lnTo>
                    <a:pt x="60" y="158"/>
                  </a:lnTo>
                  <a:lnTo>
                    <a:pt x="68" y="162"/>
                  </a:lnTo>
                  <a:lnTo>
                    <a:pt x="78" y="164"/>
                  </a:lnTo>
                  <a:lnTo>
                    <a:pt x="87" y="166"/>
                  </a:lnTo>
                  <a:lnTo>
                    <a:pt x="93" y="166"/>
                  </a:lnTo>
                  <a:lnTo>
                    <a:pt x="98" y="164"/>
                  </a:lnTo>
                  <a:lnTo>
                    <a:pt x="104" y="163"/>
                  </a:lnTo>
                  <a:lnTo>
                    <a:pt x="110" y="161"/>
                  </a:lnTo>
                  <a:lnTo>
                    <a:pt x="116" y="158"/>
                  </a:lnTo>
                  <a:lnTo>
                    <a:pt x="121" y="155"/>
                  </a:lnTo>
                  <a:lnTo>
                    <a:pt x="126" y="151"/>
                  </a:lnTo>
                  <a:lnTo>
                    <a:pt x="130" y="146"/>
                  </a:lnTo>
                  <a:lnTo>
                    <a:pt x="159" y="172"/>
                  </a:lnTo>
                  <a:lnTo>
                    <a:pt x="152" y="179"/>
                  </a:lnTo>
                  <a:lnTo>
                    <a:pt x="144" y="186"/>
                  </a:lnTo>
                  <a:lnTo>
                    <a:pt x="135" y="191"/>
                  </a:lnTo>
                  <a:lnTo>
                    <a:pt x="126" y="196"/>
                  </a:lnTo>
                  <a:lnTo>
                    <a:pt x="117" y="199"/>
                  </a:lnTo>
                  <a:lnTo>
                    <a:pt x="108" y="202"/>
                  </a:lnTo>
                  <a:lnTo>
                    <a:pt x="98" y="203"/>
                  </a:lnTo>
                  <a:lnTo>
                    <a:pt x="87" y="203"/>
                  </a:lnTo>
                  <a:lnTo>
                    <a:pt x="73" y="202"/>
                  </a:lnTo>
                  <a:lnTo>
                    <a:pt x="64" y="201"/>
                  </a:lnTo>
                  <a:lnTo>
                    <a:pt x="57" y="199"/>
                  </a:lnTo>
                  <a:lnTo>
                    <a:pt x="50" y="196"/>
                  </a:lnTo>
                  <a:lnTo>
                    <a:pt x="42" y="192"/>
                  </a:lnTo>
                  <a:lnTo>
                    <a:pt x="36" y="189"/>
                  </a:lnTo>
                  <a:lnTo>
                    <a:pt x="29" y="184"/>
                  </a:lnTo>
                  <a:lnTo>
                    <a:pt x="23" y="178"/>
                  </a:lnTo>
                  <a:lnTo>
                    <a:pt x="20" y="174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1" y="88"/>
                  </a:lnTo>
                  <a:lnTo>
                    <a:pt x="2" y="76"/>
                  </a:lnTo>
                  <a:lnTo>
                    <a:pt x="5" y="64"/>
                  </a:lnTo>
                  <a:lnTo>
                    <a:pt x="7" y="53"/>
                  </a:lnTo>
                  <a:lnTo>
                    <a:pt x="12" y="45"/>
                  </a:lnTo>
                  <a:lnTo>
                    <a:pt x="15" y="37"/>
                  </a:lnTo>
                  <a:lnTo>
                    <a:pt x="18" y="33"/>
                  </a:lnTo>
                  <a:lnTo>
                    <a:pt x="21" y="29"/>
                  </a:lnTo>
                  <a:lnTo>
                    <a:pt x="24" y="26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32" y="17"/>
                  </a:lnTo>
                  <a:lnTo>
                    <a:pt x="39" y="12"/>
                  </a:lnTo>
                  <a:lnTo>
                    <a:pt x="45" y="9"/>
                  </a:lnTo>
                  <a:lnTo>
                    <a:pt x="52" y="5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5" y="4"/>
                  </a:lnTo>
                  <a:lnTo>
                    <a:pt x="112" y="6"/>
                  </a:lnTo>
                  <a:lnTo>
                    <a:pt x="120" y="10"/>
                  </a:lnTo>
                  <a:lnTo>
                    <a:pt x="127" y="14"/>
                  </a:lnTo>
                  <a:lnTo>
                    <a:pt x="133" y="18"/>
                  </a:lnTo>
                  <a:lnTo>
                    <a:pt x="139" y="23"/>
                  </a:lnTo>
                  <a:lnTo>
                    <a:pt x="144" y="29"/>
                  </a:lnTo>
                  <a:lnTo>
                    <a:pt x="148" y="35"/>
                  </a:lnTo>
                  <a:lnTo>
                    <a:pt x="153" y="43"/>
                  </a:lnTo>
                  <a:lnTo>
                    <a:pt x="157" y="50"/>
                  </a:lnTo>
                  <a:lnTo>
                    <a:pt x="158" y="53"/>
                  </a:lnTo>
                  <a:lnTo>
                    <a:pt x="159" y="57"/>
                  </a:lnTo>
                  <a:lnTo>
                    <a:pt x="162" y="66"/>
                  </a:lnTo>
                  <a:lnTo>
                    <a:pt x="163" y="75"/>
                  </a:lnTo>
                  <a:lnTo>
                    <a:pt x="163" y="84"/>
                  </a:lnTo>
                  <a:lnTo>
                    <a:pt x="163" y="117"/>
                  </a:lnTo>
                  <a:lnTo>
                    <a:pt x="39" y="117"/>
                  </a:lnTo>
                  <a:close/>
                  <a:moveTo>
                    <a:pt x="123" y="84"/>
                  </a:moveTo>
                  <a:lnTo>
                    <a:pt x="123" y="79"/>
                  </a:lnTo>
                  <a:lnTo>
                    <a:pt x="122" y="74"/>
                  </a:lnTo>
                  <a:lnTo>
                    <a:pt x="121" y="69"/>
                  </a:lnTo>
                  <a:lnTo>
                    <a:pt x="120" y="64"/>
                  </a:lnTo>
                  <a:lnTo>
                    <a:pt x="116" y="56"/>
                  </a:lnTo>
                  <a:lnTo>
                    <a:pt x="114" y="52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1"/>
                  </a:lnTo>
                  <a:lnTo>
                    <a:pt x="94" y="40"/>
                  </a:lnTo>
                  <a:lnTo>
                    <a:pt x="90" y="39"/>
                  </a:lnTo>
                  <a:lnTo>
                    <a:pt x="86" y="38"/>
                  </a:lnTo>
                  <a:lnTo>
                    <a:pt x="81" y="38"/>
                  </a:lnTo>
                  <a:lnTo>
                    <a:pt x="73" y="39"/>
                  </a:lnTo>
                  <a:lnTo>
                    <a:pt x="66" y="41"/>
                  </a:lnTo>
                  <a:lnTo>
                    <a:pt x="62" y="43"/>
                  </a:lnTo>
                  <a:lnTo>
                    <a:pt x="58" y="45"/>
                  </a:lnTo>
                  <a:lnTo>
                    <a:pt x="52" y="50"/>
                  </a:lnTo>
                  <a:lnTo>
                    <a:pt x="48" y="56"/>
                  </a:lnTo>
                  <a:lnTo>
                    <a:pt x="43" y="64"/>
                  </a:lnTo>
                  <a:lnTo>
                    <a:pt x="42" y="69"/>
                  </a:lnTo>
                  <a:lnTo>
                    <a:pt x="41" y="74"/>
                  </a:lnTo>
                  <a:lnTo>
                    <a:pt x="39" y="84"/>
                  </a:lnTo>
                  <a:lnTo>
                    <a:pt x="123" y="8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872490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8745539" y="6396040"/>
              <a:ext cx="69850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0"/>
                </a:cxn>
                <a:cxn ang="0">
                  <a:pos x="107" y="211"/>
                </a:cxn>
                <a:cxn ang="0">
                  <a:pos x="108" y="211"/>
                </a:cxn>
                <a:cxn ang="0">
                  <a:pos x="172" y="0"/>
                </a:cxn>
                <a:cxn ang="0">
                  <a:pos x="216" y="0"/>
                </a:cxn>
                <a:cxn ang="0">
                  <a:pos x="124" y="278"/>
                </a:cxn>
                <a:cxn ang="0">
                  <a:pos x="91" y="278"/>
                </a:cxn>
                <a:cxn ang="0">
                  <a:pos x="0" y="0"/>
                </a:cxn>
              </a:cxnLst>
              <a:rect l="0" t="0" r="r" b="b"/>
              <a:pathLst>
                <a:path w="216" h="278">
                  <a:moveTo>
                    <a:pt x="0" y="0"/>
                  </a:moveTo>
                  <a:lnTo>
                    <a:pt x="45" y="0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72" y="0"/>
                  </a:lnTo>
                  <a:lnTo>
                    <a:pt x="216" y="0"/>
                  </a:lnTo>
                  <a:lnTo>
                    <a:pt x="124" y="278"/>
                  </a:lnTo>
                  <a:lnTo>
                    <a:pt x="91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8807451" y="6472240"/>
              <a:ext cx="12700" cy="12700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8" name="Inhaltsplatzhalter 37"/>
          <p:cNvSpPr>
            <a:spLocks noGrp="1"/>
          </p:cNvSpPr>
          <p:nvPr>
            <p:ph sz="quarter" idx="10"/>
          </p:nvPr>
        </p:nvSpPr>
        <p:spPr>
          <a:xfrm>
            <a:off x="2195736" y="3789040"/>
            <a:ext cx="3313112" cy="1656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683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7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2" name="Gerade Verbindung 41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6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cxnSp>
        <p:nvCxnSpPr>
          <p:cNvPr id="10" name="Gerade Verbindung 9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: mit/ohne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8820150" cy="6477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 (Aufzählungszeichen durch „Listenebene erhöhen“)</a:t>
            </a:r>
          </a:p>
          <a:p>
            <a:pPr lvl="1"/>
            <a:r>
              <a:rPr lang="de-DE" dirty="0" smtClean="0"/>
              <a:t>Mit Aufzählungszeichen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</a:p>
        </p:txBody>
      </p:sp>
      <p:sp>
        <p:nvSpPr>
          <p:cNvPr id="38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39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0" name="Gerade Verbindung 39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85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: nur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188" y="1484313"/>
            <a:ext cx="7921252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2pPr>
            <a:lvl3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720725" indent="-184150"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Aufzählungszeichen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021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437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und 1 mittel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1484313"/>
            <a:ext cx="3889375" cy="41767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4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858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4 klein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9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59563" y="1484313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59563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643438" y="3716338"/>
            <a:ext cx="1873250" cy="19446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/>
          </p:nvPr>
        </p:nvSpPr>
        <p:spPr>
          <a:xfrm>
            <a:off x="611560" y="1484784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4206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 rIns="36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643438" y="404813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643438" y="3105025"/>
            <a:ext cx="3889375" cy="2556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9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2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3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4" name="Gerade Verbindung 43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6741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und mittelgroßes Bild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 userDrawn="1">
            <p:ph type="title" hasCustomPrompt="1"/>
          </p:nvPr>
        </p:nvSpPr>
        <p:spPr>
          <a:xfrm>
            <a:off x="0" y="404813"/>
            <a:ext cx="4500563" cy="6477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 userDrawn="1">
            <p:ph type="pic" sz="quarter" idx="13"/>
          </p:nvPr>
        </p:nvSpPr>
        <p:spPr>
          <a:xfrm>
            <a:off x="4643438" y="404813"/>
            <a:ext cx="3889375" cy="525621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176213" indent="-176213"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7" name="Inhaltsplatzhalter 2"/>
          <p:cNvSpPr>
            <a:spLocks noGrp="1"/>
          </p:cNvSpPr>
          <p:nvPr>
            <p:ph sz="half" idx="1"/>
          </p:nvPr>
        </p:nvSpPr>
        <p:spPr>
          <a:xfrm>
            <a:off x="611187" y="1484313"/>
            <a:ext cx="3889376" cy="44656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0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1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2" name="Gerade Verbindung 41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6359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1" name="Gerade Verbindung 40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40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/ 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ym typeface="Wingdings" pitchFamily="2" charset="2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0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156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43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44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0867B4C-3720-C347-8FD3-AC34B6A28E5E}" type="slidenum">
              <a:rPr lang="de-DE" smtClean="0">
                <a:solidFill>
                  <a:srgbClr val="003366"/>
                </a:solidFill>
              </a:rPr>
              <a:pPr/>
              <a:t>‹#›</a:t>
            </a:fld>
            <a:endParaRPr lang="de-DE" dirty="0">
              <a:solidFill>
                <a:srgbClr val="003366"/>
              </a:solidFill>
            </a:endParaRPr>
          </a:p>
        </p:txBody>
      </p:sp>
      <p:cxnSp>
        <p:nvCxnSpPr>
          <p:cNvPr id="45" name="Gerade Verbindung 44"/>
          <p:cNvCxnSpPr/>
          <p:nvPr userDrawn="1"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643810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6659563" y="1484313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627313" y="1484313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4644107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err="1" smtClean="0"/>
              <a:t>Copytext</a:t>
            </a:r>
            <a:r>
              <a:rPr lang="de-DE" dirty="0" smtClean="0"/>
              <a:t> ohne Aufzählung (Achtung: für </a:t>
            </a:r>
            <a:r>
              <a:rPr lang="de-DE" dirty="0" err="1" smtClean="0"/>
              <a:t>Copytext</a:t>
            </a:r>
            <a:r>
              <a:rPr lang="de-DE" dirty="0" smtClean="0"/>
              <a:t> Listenebene erhöhen!)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659563" y="2276872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22" hasCustomPrompt="1"/>
          </p:nvPr>
        </p:nvSpPr>
        <p:spPr>
          <a:xfrm>
            <a:off x="612229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baseline="0">
                <a:solidFill>
                  <a:srgbClr val="003366"/>
                </a:solidFill>
                <a:latin typeface="+mn-lt"/>
                <a:cs typeface="Arial" pitchFamily="34" charset="0"/>
              </a:defRPr>
            </a:lvl1pPr>
            <a:lvl2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baseline="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aseline="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Blaue </a:t>
            </a:r>
            <a:r>
              <a:rPr lang="de-DE" dirty="0" err="1" smtClean="0"/>
              <a:t>Subline</a:t>
            </a:r>
            <a:endParaRPr lang="de-DE" dirty="0" smtClean="0"/>
          </a:p>
          <a:p>
            <a:pPr lvl="1"/>
            <a:r>
              <a:rPr lang="de-DE" dirty="0" smtClean="0"/>
              <a:t>Einzug 1</a:t>
            </a:r>
          </a:p>
          <a:p>
            <a:pPr lvl="2"/>
            <a:r>
              <a:rPr lang="de-DE" dirty="0" smtClean="0"/>
              <a:t>Einzug 2</a:t>
            </a:r>
          </a:p>
          <a:p>
            <a:pPr lvl="3"/>
            <a:r>
              <a:rPr lang="de-DE" dirty="0" smtClean="0"/>
              <a:t>Einzug 3</a:t>
            </a:r>
          </a:p>
          <a:p>
            <a:pPr lvl="4"/>
            <a:r>
              <a:rPr lang="de-DE" dirty="0" smtClean="0"/>
              <a:t>Einzug 4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half" idx="24" hasCustomPrompt="1"/>
          </p:nvPr>
        </p:nvSpPr>
        <p:spPr>
          <a:xfrm>
            <a:off x="6660232" y="3212976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normal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6660901" y="4005758"/>
            <a:ext cx="1872878" cy="64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None/>
              <a:defRPr sz="1600">
                <a:latin typeface="+mn-lt"/>
                <a:cs typeface="Arial" pitchFamily="34" charset="0"/>
              </a:defRPr>
            </a:lvl2pPr>
            <a:lvl3pPr marL="534988" indent="-268288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3pPr>
            <a:lvl4pPr marL="811213" indent="-2762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None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None/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Nur </a:t>
            </a:r>
            <a:r>
              <a:rPr lang="de-DE" dirty="0" err="1" smtClean="0"/>
              <a:t>Copytext</a:t>
            </a:r>
            <a:r>
              <a:rPr lang="de-DE" dirty="0" smtClean="0"/>
              <a:t> </a:t>
            </a:r>
          </a:p>
          <a:p>
            <a:pPr lvl="0"/>
            <a:r>
              <a:rPr lang="de-DE" dirty="0" smtClean="0"/>
              <a:t>klein (12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26" hasCustomPrompt="1"/>
          </p:nvPr>
        </p:nvSpPr>
        <p:spPr>
          <a:xfrm>
            <a:off x="2628453" y="3212976"/>
            <a:ext cx="1872878" cy="1440000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1338" indent="-2746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Arial" pitchFamily="34" charset="0"/>
              <a:buChar char="–"/>
              <a:defRPr sz="1600">
                <a:latin typeface="+mn-lt"/>
                <a:cs typeface="Arial" pitchFamily="34" charset="0"/>
              </a:defRPr>
            </a:lvl2pPr>
            <a:lvl3pPr marL="8080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>
                <a:latin typeface="+mn-lt"/>
                <a:cs typeface="Arial" pitchFamily="34" charset="0"/>
              </a:defRPr>
            </a:lvl3pPr>
            <a:lvl4pPr marL="1074738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>
                <a:latin typeface="+mn-lt"/>
                <a:cs typeface="Arial" pitchFamily="34" charset="0"/>
              </a:defRPr>
            </a:lvl4pPr>
            <a:lvl5pPr marL="1077913" indent="-2667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Einzug 1</a:t>
            </a:r>
          </a:p>
          <a:p>
            <a:pPr lvl="1"/>
            <a:r>
              <a:rPr lang="de-DE" dirty="0" smtClean="0"/>
              <a:t>Einzug 2</a:t>
            </a:r>
          </a:p>
          <a:p>
            <a:pPr lvl="2"/>
            <a:r>
              <a:rPr lang="de-DE" dirty="0" smtClean="0"/>
              <a:t>Einzug 3</a:t>
            </a:r>
          </a:p>
          <a:p>
            <a:pPr lvl="3"/>
            <a:r>
              <a:rPr lang="de-DE" dirty="0" smtClean="0"/>
              <a:t>Einzug 4</a:t>
            </a:r>
          </a:p>
        </p:txBody>
      </p:sp>
    </p:spTree>
    <p:extLst>
      <p:ext uri="{BB962C8B-B14F-4D97-AF65-F5344CB8AC3E}">
        <p14:creationId xmlns:p14="http://schemas.microsoft.com/office/powerpoint/2010/main" val="278612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9" name="Fußzeilenplatzhalter 31"/>
          <p:cNvSpPr>
            <a:spLocks noGrp="1"/>
          </p:cNvSpPr>
          <p:nvPr>
            <p:ph type="ftr" sz="quarter" idx="3"/>
          </p:nvPr>
        </p:nvSpPr>
        <p:spPr>
          <a:xfrm>
            <a:off x="669351" y="6525345"/>
            <a:ext cx="6494937" cy="3326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40" name="Foliennummernplatzhalter 32"/>
          <p:cNvSpPr>
            <a:spLocks noGrp="1"/>
          </p:cNvSpPr>
          <p:nvPr>
            <p:ph type="sldNum" sz="quarter" idx="4"/>
          </p:nvPr>
        </p:nvSpPr>
        <p:spPr>
          <a:xfrm>
            <a:off x="0" y="6525345"/>
            <a:ext cx="504056" cy="3326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F9A5921-6B39-4720-9C9F-5F26ADF7A6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41" name="Gerade Verbindung 40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430983" y="6696000"/>
            <a:ext cx="324000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83.xml"/><Relationship Id="rId68" Type="http://schemas.openxmlformats.org/officeDocument/2006/relationships/slideLayout" Target="../slideLayouts/slideLayout88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6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6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84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67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slideLayout" Target="../slideLayouts/slideLayout82.xml"/><Relationship Id="rId7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8" descr="Folge_6Linien_ohneSub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5947172"/>
            <a:ext cx="9144000" cy="910828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404813"/>
            <a:ext cx="8820150" cy="647700"/>
          </a:xfrm>
          <a:prstGeom prst="rect">
            <a:avLst/>
          </a:prstGeom>
          <a:solidFill>
            <a:srgbClr val="D2E1F0"/>
          </a:solidFill>
        </p:spPr>
        <p:txBody>
          <a:bodyPr vert="horz" lIns="612000" tIns="45720" rIns="61200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6" name="Gruppieren 66"/>
          <p:cNvGrpSpPr/>
          <p:nvPr/>
        </p:nvGrpSpPr>
        <p:grpSpPr>
          <a:xfrm>
            <a:off x="7448400" y="6595200"/>
            <a:ext cx="1368000" cy="70590"/>
            <a:chOff x="7448400" y="6595200"/>
            <a:chExt cx="1368000" cy="70590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448400" y="6595200"/>
              <a:ext cx="44205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9" y="52"/>
                </a:cxn>
                <a:cxn ang="0">
                  <a:pos x="38" y="52"/>
                </a:cxn>
                <a:cxn ang="0">
                  <a:pos x="38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38" h="61">
                  <a:moveTo>
                    <a:pt x="0" y="0"/>
                  </a:moveTo>
                  <a:lnTo>
                    <a:pt x="9" y="0"/>
                  </a:lnTo>
                  <a:lnTo>
                    <a:pt x="9" y="52"/>
                  </a:lnTo>
                  <a:lnTo>
                    <a:pt x="38" y="52"/>
                  </a:lnTo>
                  <a:lnTo>
                    <a:pt x="38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7496094" y="6595200"/>
              <a:ext cx="58163" cy="70590"/>
            </a:xfrm>
            <a:custGeom>
              <a:avLst/>
              <a:gdLst/>
              <a:ahLst/>
              <a:cxnLst>
                <a:cxn ang="0">
                  <a:pos x="36" y="46"/>
                </a:cxn>
                <a:cxn ang="0">
                  <a:pos x="14" y="46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21" y="0"/>
                </a:cxn>
                <a:cxn ang="0">
                  <a:pos x="28" y="0"/>
                </a:cxn>
                <a:cxn ang="0">
                  <a:pos x="50" y="61"/>
                </a:cxn>
                <a:cxn ang="0">
                  <a:pos x="40" y="61"/>
                </a:cxn>
                <a:cxn ang="0">
                  <a:pos x="36" y="46"/>
                </a:cxn>
                <a:cxn ang="0">
                  <a:pos x="33" y="39"/>
                </a:cxn>
                <a:cxn ang="0">
                  <a:pos x="25" y="12"/>
                </a:cxn>
                <a:cxn ang="0">
                  <a:pos x="16" y="39"/>
                </a:cxn>
                <a:cxn ang="0">
                  <a:pos x="33" y="39"/>
                </a:cxn>
              </a:cxnLst>
              <a:rect l="0" t="0" r="r" b="b"/>
              <a:pathLst>
                <a:path w="50" h="61">
                  <a:moveTo>
                    <a:pt x="36" y="46"/>
                  </a:moveTo>
                  <a:lnTo>
                    <a:pt x="14" y="46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50" y="61"/>
                  </a:lnTo>
                  <a:lnTo>
                    <a:pt x="40" y="61"/>
                  </a:lnTo>
                  <a:lnTo>
                    <a:pt x="36" y="46"/>
                  </a:lnTo>
                  <a:close/>
                  <a:moveTo>
                    <a:pt x="33" y="39"/>
                  </a:moveTo>
                  <a:lnTo>
                    <a:pt x="25" y="12"/>
                  </a:lnTo>
                  <a:lnTo>
                    <a:pt x="16" y="39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555421" y="6595200"/>
              <a:ext cx="51184" cy="70590"/>
            </a:xfrm>
            <a:custGeom>
              <a:avLst/>
              <a:gdLst/>
              <a:ahLst/>
              <a:cxnLst>
                <a:cxn ang="0">
                  <a:pos x="10" y="49"/>
                </a:cxn>
                <a:cxn ang="0">
                  <a:pos x="19" y="52"/>
                </a:cxn>
                <a:cxn ang="0">
                  <a:pos x="28" y="52"/>
                </a:cxn>
                <a:cxn ang="0">
                  <a:pos x="33" y="49"/>
                </a:cxn>
                <a:cxn ang="0">
                  <a:pos x="35" y="45"/>
                </a:cxn>
                <a:cxn ang="0">
                  <a:pos x="35" y="40"/>
                </a:cxn>
                <a:cxn ang="0">
                  <a:pos x="33" y="38"/>
                </a:cxn>
                <a:cxn ang="0">
                  <a:pos x="28" y="35"/>
                </a:cxn>
                <a:cxn ang="0">
                  <a:pos x="15" y="33"/>
                </a:cxn>
                <a:cxn ang="0">
                  <a:pos x="9" y="31"/>
                </a:cxn>
                <a:cxn ang="0">
                  <a:pos x="5" y="26"/>
                </a:cxn>
                <a:cxn ang="0">
                  <a:pos x="3" y="21"/>
                </a:cxn>
                <a:cxn ang="0">
                  <a:pos x="4" y="13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14" y="1"/>
                </a:cxn>
                <a:cxn ang="0">
                  <a:pos x="23" y="0"/>
                </a:cxn>
                <a:cxn ang="0">
                  <a:pos x="34" y="1"/>
                </a:cxn>
                <a:cxn ang="0">
                  <a:pos x="42" y="6"/>
                </a:cxn>
                <a:cxn ang="0">
                  <a:pos x="34" y="11"/>
                </a:cxn>
                <a:cxn ang="0">
                  <a:pos x="27" y="9"/>
                </a:cxn>
                <a:cxn ang="0">
                  <a:pos x="19" y="9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2" y="17"/>
                </a:cxn>
                <a:cxn ang="0">
                  <a:pos x="14" y="23"/>
                </a:cxn>
                <a:cxn ang="0">
                  <a:pos x="21" y="25"/>
                </a:cxn>
                <a:cxn ang="0">
                  <a:pos x="32" y="27"/>
                </a:cxn>
                <a:cxn ang="0">
                  <a:pos x="38" y="30"/>
                </a:cxn>
                <a:cxn ang="0">
                  <a:pos x="42" y="35"/>
                </a:cxn>
                <a:cxn ang="0">
                  <a:pos x="44" y="40"/>
                </a:cxn>
                <a:cxn ang="0">
                  <a:pos x="44" y="48"/>
                </a:cxn>
                <a:cxn ang="0">
                  <a:pos x="41" y="54"/>
                </a:cxn>
                <a:cxn ang="0">
                  <a:pos x="36" y="59"/>
                </a:cxn>
                <a:cxn ang="0">
                  <a:pos x="28" y="61"/>
                </a:cxn>
                <a:cxn ang="0">
                  <a:pos x="16" y="61"/>
                </a:cxn>
                <a:cxn ang="0">
                  <a:pos x="10" y="59"/>
                </a:cxn>
                <a:cxn ang="0">
                  <a:pos x="0" y="53"/>
                </a:cxn>
              </a:cxnLst>
              <a:rect l="0" t="0" r="r" b="b"/>
              <a:pathLst>
                <a:path w="44" h="61">
                  <a:moveTo>
                    <a:pt x="6" y="45"/>
                  </a:moveTo>
                  <a:lnTo>
                    <a:pt x="10" y="49"/>
                  </a:lnTo>
                  <a:lnTo>
                    <a:pt x="14" y="51"/>
                  </a:lnTo>
                  <a:lnTo>
                    <a:pt x="19" y="52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32" y="50"/>
                  </a:lnTo>
                  <a:lnTo>
                    <a:pt x="33" y="49"/>
                  </a:lnTo>
                  <a:lnTo>
                    <a:pt x="34" y="46"/>
                  </a:lnTo>
                  <a:lnTo>
                    <a:pt x="35" y="45"/>
                  </a:lnTo>
                  <a:lnTo>
                    <a:pt x="35" y="43"/>
                  </a:lnTo>
                  <a:lnTo>
                    <a:pt x="35" y="40"/>
                  </a:lnTo>
                  <a:lnTo>
                    <a:pt x="34" y="39"/>
                  </a:lnTo>
                  <a:lnTo>
                    <a:pt x="33" y="38"/>
                  </a:lnTo>
                  <a:lnTo>
                    <a:pt x="31" y="36"/>
                  </a:lnTo>
                  <a:lnTo>
                    <a:pt x="28" y="35"/>
                  </a:lnTo>
                  <a:lnTo>
                    <a:pt x="20" y="34"/>
                  </a:lnTo>
                  <a:lnTo>
                    <a:pt x="15" y="33"/>
                  </a:lnTo>
                  <a:lnTo>
                    <a:pt x="12" y="32"/>
                  </a:lnTo>
                  <a:lnTo>
                    <a:pt x="9" y="31"/>
                  </a:lnTo>
                  <a:lnTo>
                    <a:pt x="7" y="29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17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4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38" y="3"/>
                  </a:lnTo>
                  <a:lnTo>
                    <a:pt x="42" y="6"/>
                  </a:lnTo>
                  <a:lnTo>
                    <a:pt x="37" y="13"/>
                  </a:lnTo>
                  <a:lnTo>
                    <a:pt x="34" y="11"/>
                  </a:lnTo>
                  <a:lnTo>
                    <a:pt x="31" y="10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3" y="20"/>
                  </a:lnTo>
                  <a:lnTo>
                    <a:pt x="14" y="23"/>
                  </a:lnTo>
                  <a:lnTo>
                    <a:pt x="17" y="24"/>
                  </a:lnTo>
                  <a:lnTo>
                    <a:pt x="21" y="25"/>
                  </a:lnTo>
                  <a:lnTo>
                    <a:pt x="28" y="26"/>
                  </a:lnTo>
                  <a:lnTo>
                    <a:pt x="32" y="27"/>
                  </a:lnTo>
                  <a:lnTo>
                    <a:pt x="35" y="28"/>
                  </a:lnTo>
                  <a:lnTo>
                    <a:pt x="38" y="30"/>
                  </a:lnTo>
                  <a:lnTo>
                    <a:pt x="40" y="32"/>
                  </a:lnTo>
                  <a:lnTo>
                    <a:pt x="42" y="35"/>
                  </a:lnTo>
                  <a:lnTo>
                    <a:pt x="43" y="37"/>
                  </a:lnTo>
                  <a:lnTo>
                    <a:pt x="44" y="40"/>
                  </a:lnTo>
                  <a:lnTo>
                    <a:pt x="44" y="43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6" y="59"/>
                  </a:lnTo>
                  <a:lnTo>
                    <a:pt x="32" y="60"/>
                  </a:lnTo>
                  <a:lnTo>
                    <a:pt x="28" y="61"/>
                  </a:lnTo>
                  <a:lnTo>
                    <a:pt x="23" y="61"/>
                  </a:lnTo>
                  <a:lnTo>
                    <a:pt x="16" y="61"/>
                  </a:lnTo>
                  <a:lnTo>
                    <a:pt x="13" y="60"/>
                  </a:lnTo>
                  <a:lnTo>
                    <a:pt x="10" y="59"/>
                  </a:lnTo>
                  <a:lnTo>
                    <a:pt x="5" y="57"/>
                  </a:lnTo>
                  <a:lnTo>
                    <a:pt x="0" y="53"/>
                  </a:lnTo>
                  <a:lnTo>
                    <a:pt x="6" y="45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617074" y="6595200"/>
              <a:ext cx="44205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38" y="8"/>
                </a:cxn>
                <a:cxn ang="0">
                  <a:pos x="9" y="8"/>
                </a:cxn>
                <a:cxn ang="0">
                  <a:pos x="9" y="26"/>
                </a:cxn>
                <a:cxn ang="0">
                  <a:pos x="34" y="26"/>
                </a:cxn>
                <a:cxn ang="0">
                  <a:pos x="34" y="34"/>
                </a:cxn>
                <a:cxn ang="0">
                  <a:pos x="9" y="34"/>
                </a:cxn>
                <a:cxn ang="0">
                  <a:pos x="9" y="52"/>
                </a:cxn>
                <a:cxn ang="0">
                  <a:pos x="38" y="52"/>
                </a:cxn>
                <a:cxn ang="0">
                  <a:pos x="38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38" h="61">
                  <a:moveTo>
                    <a:pt x="0" y="0"/>
                  </a:moveTo>
                  <a:lnTo>
                    <a:pt x="38" y="0"/>
                  </a:lnTo>
                  <a:lnTo>
                    <a:pt x="38" y="8"/>
                  </a:lnTo>
                  <a:lnTo>
                    <a:pt x="9" y="8"/>
                  </a:lnTo>
                  <a:lnTo>
                    <a:pt x="9" y="26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9" y="34"/>
                  </a:lnTo>
                  <a:lnTo>
                    <a:pt x="9" y="52"/>
                  </a:lnTo>
                  <a:lnTo>
                    <a:pt x="38" y="52"/>
                  </a:lnTo>
                  <a:lnTo>
                    <a:pt x="38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7671747" y="6595200"/>
              <a:ext cx="50021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7" y="0"/>
                </a:cxn>
                <a:cxn ang="0">
                  <a:pos x="30" y="1"/>
                </a:cxn>
                <a:cxn ang="0">
                  <a:pos x="33" y="2"/>
                </a:cxn>
                <a:cxn ang="0">
                  <a:pos x="35" y="4"/>
                </a:cxn>
                <a:cxn ang="0">
                  <a:pos x="37" y="6"/>
                </a:cxn>
                <a:cxn ang="0">
                  <a:pos x="39" y="9"/>
                </a:cxn>
                <a:cxn ang="0">
                  <a:pos x="41" y="13"/>
                </a:cxn>
                <a:cxn ang="0">
                  <a:pos x="41" y="17"/>
                </a:cxn>
                <a:cxn ang="0">
                  <a:pos x="41" y="20"/>
                </a:cxn>
                <a:cxn ang="0">
                  <a:pos x="40" y="23"/>
                </a:cxn>
                <a:cxn ang="0">
                  <a:pos x="39" y="25"/>
                </a:cxn>
                <a:cxn ang="0">
                  <a:pos x="38" y="28"/>
                </a:cxn>
                <a:cxn ang="0">
                  <a:pos x="36" y="29"/>
                </a:cxn>
                <a:cxn ang="0">
                  <a:pos x="34" y="31"/>
                </a:cxn>
                <a:cxn ang="0">
                  <a:pos x="32" y="33"/>
                </a:cxn>
                <a:cxn ang="0">
                  <a:pos x="30" y="34"/>
                </a:cxn>
                <a:cxn ang="0">
                  <a:pos x="43" y="61"/>
                </a:cxn>
                <a:cxn ang="0">
                  <a:pos x="33" y="61"/>
                </a:cxn>
                <a:cxn ang="0">
                  <a:pos x="21" y="35"/>
                </a:cxn>
                <a:cxn ang="0">
                  <a:pos x="9" y="35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9" y="27"/>
                </a:cxn>
                <a:cxn ang="0">
                  <a:pos x="23" y="27"/>
                </a:cxn>
                <a:cxn ang="0">
                  <a:pos x="25" y="27"/>
                </a:cxn>
                <a:cxn ang="0">
                  <a:pos x="27" y="26"/>
                </a:cxn>
                <a:cxn ang="0">
                  <a:pos x="30" y="24"/>
                </a:cxn>
                <a:cxn ang="0">
                  <a:pos x="31" y="23"/>
                </a:cxn>
                <a:cxn ang="0">
                  <a:pos x="32" y="21"/>
                </a:cxn>
                <a:cxn ang="0">
                  <a:pos x="32" y="18"/>
                </a:cxn>
                <a:cxn ang="0">
                  <a:pos x="33" y="17"/>
                </a:cxn>
                <a:cxn ang="0">
                  <a:pos x="32" y="14"/>
                </a:cxn>
                <a:cxn ang="0">
                  <a:pos x="32" y="13"/>
                </a:cxn>
                <a:cxn ang="0">
                  <a:pos x="31" y="11"/>
                </a:cxn>
                <a:cxn ang="0">
                  <a:pos x="30" y="10"/>
                </a:cxn>
                <a:cxn ang="0">
                  <a:pos x="27" y="9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7"/>
                </a:cxn>
              </a:cxnLst>
              <a:rect l="0" t="0" r="r" b="b"/>
              <a:pathLst>
                <a:path w="43" h="61">
                  <a:moveTo>
                    <a:pt x="0" y="0"/>
                  </a:moveTo>
                  <a:lnTo>
                    <a:pt x="23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3" y="2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1" y="17"/>
                  </a:lnTo>
                  <a:lnTo>
                    <a:pt x="41" y="20"/>
                  </a:lnTo>
                  <a:lnTo>
                    <a:pt x="40" y="23"/>
                  </a:lnTo>
                  <a:lnTo>
                    <a:pt x="39" y="25"/>
                  </a:lnTo>
                  <a:lnTo>
                    <a:pt x="38" y="28"/>
                  </a:lnTo>
                  <a:lnTo>
                    <a:pt x="36" y="29"/>
                  </a:lnTo>
                  <a:lnTo>
                    <a:pt x="34" y="31"/>
                  </a:lnTo>
                  <a:lnTo>
                    <a:pt x="32" y="33"/>
                  </a:lnTo>
                  <a:lnTo>
                    <a:pt x="30" y="34"/>
                  </a:lnTo>
                  <a:lnTo>
                    <a:pt x="43" y="61"/>
                  </a:lnTo>
                  <a:lnTo>
                    <a:pt x="33" y="61"/>
                  </a:lnTo>
                  <a:lnTo>
                    <a:pt x="21" y="35"/>
                  </a:lnTo>
                  <a:lnTo>
                    <a:pt x="9" y="35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9" y="27"/>
                  </a:moveTo>
                  <a:lnTo>
                    <a:pt x="23" y="27"/>
                  </a:lnTo>
                  <a:lnTo>
                    <a:pt x="25" y="27"/>
                  </a:lnTo>
                  <a:lnTo>
                    <a:pt x="27" y="26"/>
                  </a:lnTo>
                  <a:lnTo>
                    <a:pt x="30" y="24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27" y="9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7750849" y="6595200"/>
              <a:ext cx="43041" cy="7059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26" y="8"/>
                </a:cxn>
                <a:cxn ang="0">
                  <a:pos x="1" y="8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37" y="7"/>
                </a:cxn>
                <a:cxn ang="0">
                  <a:pos x="10" y="52"/>
                </a:cxn>
                <a:cxn ang="0">
                  <a:pos x="37" y="52"/>
                </a:cxn>
                <a:cxn ang="0">
                  <a:pos x="37" y="61"/>
                </a:cxn>
                <a:cxn ang="0">
                  <a:pos x="0" y="61"/>
                </a:cxn>
                <a:cxn ang="0">
                  <a:pos x="0" y="53"/>
                </a:cxn>
              </a:cxnLst>
              <a:rect l="0" t="0" r="r" b="b"/>
              <a:pathLst>
                <a:path w="37" h="61">
                  <a:moveTo>
                    <a:pt x="0" y="53"/>
                  </a:moveTo>
                  <a:lnTo>
                    <a:pt x="26" y="8"/>
                  </a:lnTo>
                  <a:lnTo>
                    <a:pt x="1" y="8"/>
                  </a:lnTo>
                  <a:lnTo>
                    <a:pt x="1" y="0"/>
                  </a:lnTo>
                  <a:lnTo>
                    <a:pt x="37" y="0"/>
                  </a:lnTo>
                  <a:lnTo>
                    <a:pt x="37" y="7"/>
                  </a:lnTo>
                  <a:lnTo>
                    <a:pt x="10" y="52"/>
                  </a:lnTo>
                  <a:lnTo>
                    <a:pt x="37" y="52"/>
                  </a:lnTo>
                  <a:lnTo>
                    <a:pt x="37" y="61"/>
                  </a:lnTo>
                  <a:lnTo>
                    <a:pt x="0" y="6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804359" y="6595200"/>
              <a:ext cx="44205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38" y="8"/>
                </a:cxn>
                <a:cxn ang="0">
                  <a:pos x="9" y="8"/>
                </a:cxn>
                <a:cxn ang="0">
                  <a:pos x="9" y="26"/>
                </a:cxn>
                <a:cxn ang="0">
                  <a:pos x="34" y="26"/>
                </a:cxn>
                <a:cxn ang="0">
                  <a:pos x="34" y="34"/>
                </a:cxn>
                <a:cxn ang="0">
                  <a:pos x="9" y="34"/>
                </a:cxn>
                <a:cxn ang="0">
                  <a:pos x="9" y="52"/>
                </a:cxn>
                <a:cxn ang="0">
                  <a:pos x="38" y="52"/>
                </a:cxn>
                <a:cxn ang="0">
                  <a:pos x="38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38" h="61">
                  <a:moveTo>
                    <a:pt x="0" y="0"/>
                  </a:moveTo>
                  <a:lnTo>
                    <a:pt x="38" y="0"/>
                  </a:lnTo>
                  <a:lnTo>
                    <a:pt x="38" y="8"/>
                  </a:lnTo>
                  <a:lnTo>
                    <a:pt x="9" y="8"/>
                  </a:lnTo>
                  <a:lnTo>
                    <a:pt x="9" y="26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9" y="34"/>
                  </a:lnTo>
                  <a:lnTo>
                    <a:pt x="9" y="52"/>
                  </a:lnTo>
                  <a:lnTo>
                    <a:pt x="38" y="52"/>
                  </a:lnTo>
                  <a:lnTo>
                    <a:pt x="38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7859033" y="6595200"/>
              <a:ext cx="51184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35" y="43"/>
                </a:cxn>
                <a:cxn ang="0">
                  <a:pos x="35" y="0"/>
                </a:cxn>
                <a:cxn ang="0">
                  <a:pos x="44" y="0"/>
                </a:cxn>
                <a:cxn ang="0">
                  <a:pos x="44" y="61"/>
                </a:cxn>
                <a:cxn ang="0">
                  <a:pos x="35" y="61"/>
                </a:cxn>
                <a:cxn ang="0">
                  <a:pos x="9" y="17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44" h="61">
                  <a:moveTo>
                    <a:pt x="0" y="0"/>
                  </a:moveTo>
                  <a:lnTo>
                    <a:pt x="8" y="0"/>
                  </a:lnTo>
                  <a:lnTo>
                    <a:pt x="35" y="4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61"/>
                  </a:lnTo>
                  <a:lnTo>
                    <a:pt x="35" y="61"/>
                  </a:lnTo>
                  <a:lnTo>
                    <a:pt x="9" y="17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7917197" y="6595200"/>
              <a:ext cx="48857" cy="70590"/>
            </a:xfrm>
            <a:custGeom>
              <a:avLst/>
              <a:gdLst/>
              <a:ahLst/>
              <a:cxnLst>
                <a:cxn ang="0">
                  <a:pos x="17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8"/>
                </a:cxn>
                <a:cxn ang="0">
                  <a:pos x="26" y="8"/>
                </a:cxn>
                <a:cxn ang="0">
                  <a:pos x="26" y="61"/>
                </a:cxn>
                <a:cxn ang="0">
                  <a:pos x="17" y="61"/>
                </a:cxn>
                <a:cxn ang="0">
                  <a:pos x="17" y="8"/>
                </a:cxn>
              </a:cxnLst>
              <a:rect l="0" t="0" r="r" b="b"/>
              <a:pathLst>
                <a:path w="42" h="61">
                  <a:moveTo>
                    <a:pt x="17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8"/>
                  </a:lnTo>
                  <a:lnTo>
                    <a:pt x="26" y="8"/>
                  </a:lnTo>
                  <a:lnTo>
                    <a:pt x="26" y="61"/>
                  </a:lnTo>
                  <a:lnTo>
                    <a:pt x="17" y="61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7973034" y="6595200"/>
              <a:ext cx="51184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8" y="0"/>
                </a:cxn>
                <a:cxn ang="0">
                  <a:pos x="31" y="1"/>
                </a:cxn>
                <a:cxn ang="0">
                  <a:pos x="34" y="2"/>
                </a:cxn>
                <a:cxn ang="0">
                  <a:pos x="36" y="4"/>
                </a:cxn>
                <a:cxn ang="0">
                  <a:pos x="39" y="6"/>
                </a:cxn>
                <a:cxn ang="0">
                  <a:pos x="40" y="9"/>
                </a:cxn>
                <a:cxn ang="0">
                  <a:pos x="42" y="13"/>
                </a:cxn>
                <a:cxn ang="0">
                  <a:pos x="42" y="17"/>
                </a:cxn>
                <a:cxn ang="0">
                  <a:pos x="42" y="20"/>
                </a:cxn>
                <a:cxn ang="0">
                  <a:pos x="41" y="23"/>
                </a:cxn>
                <a:cxn ang="0">
                  <a:pos x="40" y="25"/>
                </a:cxn>
                <a:cxn ang="0">
                  <a:pos x="39" y="28"/>
                </a:cxn>
                <a:cxn ang="0">
                  <a:pos x="37" y="29"/>
                </a:cxn>
                <a:cxn ang="0">
                  <a:pos x="36" y="31"/>
                </a:cxn>
                <a:cxn ang="0">
                  <a:pos x="33" y="33"/>
                </a:cxn>
                <a:cxn ang="0">
                  <a:pos x="31" y="34"/>
                </a:cxn>
                <a:cxn ang="0">
                  <a:pos x="44" y="61"/>
                </a:cxn>
                <a:cxn ang="0">
                  <a:pos x="34" y="61"/>
                </a:cxn>
                <a:cxn ang="0">
                  <a:pos x="21" y="35"/>
                </a:cxn>
                <a:cxn ang="0">
                  <a:pos x="9" y="35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9" y="27"/>
                </a:cxn>
                <a:cxn ang="0">
                  <a:pos x="23" y="27"/>
                </a:cxn>
                <a:cxn ang="0">
                  <a:pos x="25" y="27"/>
                </a:cxn>
                <a:cxn ang="0">
                  <a:pos x="28" y="26"/>
                </a:cxn>
                <a:cxn ang="0">
                  <a:pos x="31" y="24"/>
                </a:cxn>
                <a:cxn ang="0">
                  <a:pos x="32" y="23"/>
                </a:cxn>
                <a:cxn ang="0">
                  <a:pos x="33" y="21"/>
                </a:cxn>
                <a:cxn ang="0">
                  <a:pos x="34" y="18"/>
                </a:cxn>
                <a:cxn ang="0">
                  <a:pos x="34" y="17"/>
                </a:cxn>
                <a:cxn ang="0">
                  <a:pos x="34" y="14"/>
                </a:cxn>
                <a:cxn ang="0">
                  <a:pos x="33" y="13"/>
                </a:cxn>
                <a:cxn ang="0">
                  <a:pos x="32" y="11"/>
                </a:cxn>
                <a:cxn ang="0">
                  <a:pos x="31" y="10"/>
                </a:cxn>
                <a:cxn ang="0">
                  <a:pos x="28" y="9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7"/>
                </a:cxn>
              </a:cxnLst>
              <a:rect l="0" t="0" r="r" b="b"/>
              <a:pathLst>
                <a:path w="44" h="61">
                  <a:moveTo>
                    <a:pt x="0" y="0"/>
                  </a:moveTo>
                  <a:lnTo>
                    <a:pt x="23" y="0"/>
                  </a:lnTo>
                  <a:lnTo>
                    <a:pt x="28" y="0"/>
                  </a:lnTo>
                  <a:lnTo>
                    <a:pt x="31" y="1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9" y="6"/>
                  </a:lnTo>
                  <a:lnTo>
                    <a:pt x="40" y="9"/>
                  </a:lnTo>
                  <a:lnTo>
                    <a:pt x="42" y="13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1" y="23"/>
                  </a:lnTo>
                  <a:lnTo>
                    <a:pt x="40" y="25"/>
                  </a:lnTo>
                  <a:lnTo>
                    <a:pt x="39" y="28"/>
                  </a:lnTo>
                  <a:lnTo>
                    <a:pt x="37" y="29"/>
                  </a:lnTo>
                  <a:lnTo>
                    <a:pt x="36" y="31"/>
                  </a:lnTo>
                  <a:lnTo>
                    <a:pt x="33" y="33"/>
                  </a:lnTo>
                  <a:lnTo>
                    <a:pt x="31" y="34"/>
                  </a:lnTo>
                  <a:lnTo>
                    <a:pt x="44" y="61"/>
                  </a:lnTo>
                  <a:lnTo>
                    <a:pt x="34" y="61"/>
                  </a:lnTo>
                  <a:lnTo>
                    <a:pt x="21" y="35"/>
                  </a:lnTo>
                  <a:lnTo>
                    <a:pt x="9" y="35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9" y="27"/>
                  </a:moveTo>
                  <a:lnTo>
                    <a:pt x="23" y="27"/>
                  </a:lnTo>
                  <a:lnTo>
                    <a:pt x="25" y="27"/>
                  </a:lnTo>
                  <a:lnTo>
                    <a:pt x="28" y="26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33" y="21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3"/>
                  </a:lnTo>
                  <a:lnTo>
                    <a:pt x="32" y="11"/>
                  </a:lnTo>
                  <a:lnTo>
                    <a:pt x="31" y="10"/>
                  </a:lnTo>
                  <a:lnTo>
                    <a:pt x="28" y="9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8032359" y="6595200"/>
              <a:ext cx="47694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9" y="39"/>
                </a:cxn>
                <a:cxn ang="0">
                  <a:pos x="9" y="42"/>
                </a:cxn>
                <a:cxn ang="0">
                  <a:pos x="9" y="44"/>
                </a:cxn>
                <a:cxn ang="0">
                  <a:pos x="11" y="46"/>
                </a:cxn>
                <a:cxn ang="0">
                  <a:pos x="12" y="49"/>
                </a:cxn>
                <a:cxn ang="0">
                  <a:pos x="16" y="51"/>
                </a:cxn>
                <a:cxn ang="0">
                  <a:pos x="20" y="52"/>
                </a:cxn>
                <a:cxn ang="0">
                  <a:pos x="25" y="51"/>
                </a:cxn>
                <a:cxn ang="0">
                  <a:pos x="27" y="50"/>
                </a:cxn>
                <a:cxn ang="0">
                  <a:pos x="29" y="49"/>
                </a:cxn>
                <a:cxn ang="0">
                  <a:pos x="30" y="46"/>
                </a:cxn>
                <a:cxn ang="0">
                  <a:pos x="32" y="44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0"/>
                </a:cxn>
                <a:cxn ang="0">
                  <a:pos x="41" y="0"/>
                </a:cxn>
                <a:cxn ang="0">
                  <a:pos x="41" y="40"/>
                </a:cxn>
                <a:cxn ang="0">
                  <a:pos x="41" y="44"/>
                </a:cxn>
                <a:cxn ang="0">
                  <a:pos x="40" y="49"/>
                </a:cxn>
                <a:cxn ang="0">
                  <a:pos x="38" y="53"/>
                </a:cxn>
                <a:cxn ang="0">
                  <a:pos x="35" y="56"/>
                </a:cxn>
                <a:cxn ang="0">
                  <a:pos x="32" y="58"/>
                </a:cxn>
                <a:cxn ang="0">
                  <a:pos x="29" y="60"/>
                </a:cxn>
                <a:cxn ang="0">
                  <a:pos x="25" y="61"/>
                </a:cxn>
                <a:cxn ang="0">
                  <a:pos x="20" y="61"/>
                </a:cxn>
                <a:cxn ang="0">
                  <a:pos x="16" y="61"/>
                </a:cxn>
                <a:cxn ang="0">
                  <a:pos x="12" y="60"/>
                </a:cxn>
                <a:cxn ang="0">
                  <a:pos x="9" y="58"/>
                </a:cxn>
                <a:cxn ang="0">
                  <a:pos x="6" y="56"/>
                </a:cxn>
                <a:cxn ang="0">
                  <a:pos x="3" y="53"/>
                </a:cxn>
                <a:cxn ang="0">
                  <a:pos x="1" y="49"/>
                </a:cxn>
                <a:cxn ang="0">
                  <a:pos x="0" y="44"/>
                </a:cxn>
                <a:cxn ang="0">
                  <a:pos x="0" y="40"/>
                </a:cxn>
                <a:cxn ang="0">
                  <a:pos x="0" y="0"/>
                </a:cxn>
              </a:cxnLst>
              <a:rect l="0" t="0" r="r" b="b"/>
              <a:pathLst>
                <a:path w="41" h="61">
                  <a:moveTo>
                    <a:pt x="0" y="0"/>
                  </a:moveTo>
                  <a:lnTo>
                    <a:pt x="9" y="0"/>
                  </a:lnTo>
                  <a:lnTo>
                    <a:pt x="9" y="39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11" y="46"/>
                  </a:lnTo>
                  <a:lnTo>
                    <a:pt x="12" y="49"/>
                  </a:lnTo>
                  <a:lnTo>
                    <a:pt x="16" y="51"/>
                  </a:lnTo>
                  <a:lnTo>
                    <a:pt x="20" y="52"/>
                  </a:lnTo>
                  <a:lnTo>
                    <a:pt x="25" y="51"/>
                  </a:lnTo>
                  <a:lnTo>
                    <a:pt x="27" y="50"/>
                  </a:lnTo>
                  <a:lnTo>
                    <a:pt x="29" y="49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41" y="44"/>
                  </a:lnTo>
                  <a:lnTo>
                    <a:pt x="40" y="49"/>
                  </a:lnTo>
                  <a:lnTo>
                    <a:pt x="38" y="53"/>
                  </a:lnTo>
                  <a:lnTo>
                    <a:pt x="35" y="56"/>
                  </a:lnTo>
                  <a:lnTo>
                    <a:pt x="32" y="58"/>
                  </a:lnTo>
                  <a:lnTo>
                    <a:pt x="29" y="60"/>
                  </a:lnTo>
                  <a:lnTo>
                    <a:pt x="25" y="61"/>
                  </a:lnTo>
                  <a:lnTo>
                    <a:pt x="20" y="61"/>
                  </a:lnTo>
                  <a:lnTo>
                    <a:pt x="16" y="61"/>
                  </a:lnTo>
                  <a:lnTo>
                    <a:pt x="12" y="60"/>
                  </a:lnTo>
                  <a:lnTo>
                    <a:pt x="9" y="58"/>
                  </a:lnTo>
                  <a:lnTo>
                    <a:pt x="6" y="56"/>
                  </a:lnTo>
                  <a:lnTo>
                    <a:pt x="3" y="53"/>
                  </a:lnTo>
                  <a:lnTo>
                    <a:pt x="1" y="49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8094013" y="6595200"/>
              <a:ext cx="59326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26" y="39"/>
                </a:cxn>
                <a:cxn ang="0">
                  <a:pos x="42" y="0"/>
                </a:cxn>
                <a:cxn ang="0">
                  <a:pos x="51" y="0"/>
                </a:cxn>
                <a:cxn ang="0">
                  <a:pos x="51" y="61"/>
                </a:cxn>
                <a:cxn ang="0">
                  <a:pos x="42" y="61"/>
                </a:cxn>
                <a:cxn ang="0">
                  <a:pos x="42" y="23"/>
                </a:cxn>
                <a:cxn ang="0">
                  <a:pos x="29" y="52"/>
                </a:cxn>
                <a:cxn ang="0">
                  <a:pos x="22" y="52"/>
                </a:cxn>
                <a:cxn ang="0">
                  <a:pos x="10" y="23"/>
                </a:cxn>
                <a:cxn ang="0">
                  <a:pos x="9" y="23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51" h="61">
                  <a:moveTo>
                    <a:pt x="0" y="0"/>
                  </a:moveTo>
                  <a:lnTo>
                    <a:pt x="9" y="0"/>
                  </a:lnTo>
                  <a:lnTo>
                    <a:pt x="26" y="39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1" y="61"/>
                  </a:lnTo>
                  <a:lnTo>
                    <a:pt x="42" y="61"/>
                  </a:lnTo>
                  <a:lnTo>
                    <a:pt x="42" y="23"/>
                  </a:lnTo>
                  <a:lnTo>
                    <a:pt x="29" y="52"/>
                  </a:lnTo>
                  <a:lnTo>
                    <a:pt x="22" y="5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8191727" y="6595200"/>
              <a:ext cx="47694" cy="70590"/>
            </a:xfrm>
            <a:custGeom>
              <a:avLst/>
              <a:gdLst/>
              <a:ahLst/>
              <a:cxnLst>
                <a:cxn ang="0">
                  <a:pos x="32" y="34"/>
                </a:cxn>
                <a:cxn ang="0">
                  <a:pos x="9" y="34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26"/>
                </a:cxn>
                <a:cxn ang="0">
                  <a:pos x="32" y="26"/>
                </a:cxn>
                <a:cxn ang="0">
                  <a:pos x="32" y="0"/>
                </a:cxn>
                <a:cxn ang="0">
                  <a:pos x="41" y="0"/>
                </a:cxn>
                <a:cxn ang="0">
                  <a:pos x="41" y="61"/>
                </a:cxn>
                <a:cxn ang="0">
                  <a:pos x="32" y="61"/>
                </a:cxn>
                <a:cxn ang="0">
                  <a:pos x="32" y="34"/>
                </a:cxn>
              </a:cxnLst>
              <a:rect l="0" t="0" r="r" b="b"/>
              <a:pathLst>
                <a:path w="41" h="61">
                  <a:moveTo>
                    <a:pt x="32" y="34"/>
                  </a:moveTo>
                  <a:lnTo>
                    <a:pt x="9" y="34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6"/>
                  </a:lnTo>
                  <a:lnTo>
                    <a:pt x="32" y="26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1" y="61"/>
                  </a:lnTo>
                  <a:lnTo>
                    <a:pt x="32" y="61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8246401" y="6595200"/>
              <a:ext cx="59326" cy="70590"/>
            </a:xfrm>
            <a:custGeom>
              <a:avLst/>
              <a:gdLst/>
              <a:ahLst/>
              <a:cxnLst>
                <a:cxn ang="0">
                  <a:pos x="37" y="46"/>
                </a:cxn>
                <a:cxn ang="0">
                  <a:pos x="15" y="46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22" y="0"/>
                </a:cxn>
                <a:cxn ang="0">
                  <a:pos x="30" y="0"/>
                </a:cxn>
                <a:cxn ang="0">
                  <a:pos x="51" y="61"/>
                </a:cxn>
                <a:cxn ang="0">
                  <a:pos x="42" y="61"/>
                </a:cxn>
                <a:cxn ang="0">
                  <a:pos x="37" y="46"/>
                </a:cxn>
                <a:cxn ang="0">
                  <a:pos x="35" y="39"/>
                </a:cxn>
                <a:cxn ang="0">
                  <a:pos x="26" y="12"/>
                </a:cxn>
                <a:cxn ang="0">
                  <a:pos x="17" y="39"/>
                </a:cxn>
                <a:cxn ang="0">
                  <a:pos x="35" y="39"/>
                </a:cxn>
              </a:cxnLst>
              <a:rect l="0" t="0" r="r" b="b"/>
              <a:pathLst>
                <a:path w="51" h="61">
                  <a:moveTo>
                    <a:pt x="37" y="46"/>
                  </a:moveTo>
                  <a:lnTo>
                    <a:pt x="15" y="46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51" y="61"/>
                  </a:lnTo>
                  <a:lnTo>
                    <a:pt x="42" y="61"/>
                  </a:lnTo>
                  <a:lnTo>
                    <a:pt x="37" y="46"/>
                  </a:lnTo>
                  <a:close/>
                  <a:moveTo>
                    <a:pt x="35" y="39"/>
                  </a:moveTo>
                  <a:lnTo>
                    <a:pt x="26" y="12"/>
                  </a:lnTo>
                  <a:lnTo>
                    <a:pt x="17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312706" y="6595200"/>
              <a:ext cx="52347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36" y="43"/>
                </a:cxn>
                <a:cxn ang="0">
                  <a:pos x="36" y="0"/>
                </a:cxn>
                <a:cxn ang="0">
                  <a:pos x="45" y="0"/>
                </a:cxn>
                <a:cxn ang="0">
                  <a:pos x="45" y="61"/>
                </a:cxn>
                <a:cxn ang="0">
                  <a:pos x="37" y="61"/>
                </a:cxn>
                <a:cxn ang="0">
                  <a:pos x="9" y="17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45" h="61">
                  <a:moveTo>
                    <a:pt x="0" y="0"/>
                  </a:moveTo>
                  <a:lnTo>
                    <a:pt x="9" y="0"/>
                  </a:lnTo>
                  <a:lnTo>
                    <a:pt x="36" y="43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61"/>
                  </a:lnTo>
                  <a:lnTo>
                    <a:pt x="37" y="61"/>
                  </a:lnTo>
                  <a:lnTo>
                    <a:pt x="9" y="17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8380176" y="6595200"/>
              <a:ext cx="52347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35" y="43"/>
                </a:cxn>
                <a:cxn ang="0">
                  <a:pos x="35" y="0"/>
                </a:cxn>
                <a:cxn ang="0">
                  <a:pos x="45" y="0"/>
                </a:cxn>
                <a:cxn ang="0">
                  <a:pos x="45" y="61"/>
                </a:cxn>
                <a:cxn ang="0">
                  <a:pos x="35" y="61"/>
                </a:cxn>
                <a:cxn ang="0">
                  <a:pos x="9" y="17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45" h="61">
                  <a:moveTo>
                    <a:pt x="0" y="0"/>
                  </a:moveTo>
                  <a:lnTo>
                    <a:pt x="8" y="0"/>
                  </a:lnTo>
                  <a:lnTo>
                    <a:pt x="35" y="43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61"/>
                  </a:lnTo>
                  <a:lnTo>
                    <a:pt x="35" y="61"/>
                  </a:lnTo>
                  <a:lnTo>
                    <a:pt x="9" y="17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8444155" y="6595200"/>
              <a:ext cx="48857" cy="7059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3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30" y="2"/>
                </a:cxn>
                <a:cxn ang="0">
                  <a:pos x="37" y="6"/>
                </a:cxn>
                <a:cxn ang="0">
                  <a:pos x="41" y="13"/>
                </a:cxn>
                <a:cxn ang="0">
                  <a:pos x="42" y="22"/>
                </a:cxn>
                <a:cxn ang="0">
                  <a:pos x="42" y="39"/>
                </a:cxn>
                <a:cxn ang="0">
                  <a:pos x="41" y="48"/>
                </a:cxn>
                <a:cxn ang="0">
                  <a:pos x="37" y="54"/>
                </a:cxn>
                <a:cxn ang="0">
                  <a:pos x="33" y="58"/>
                </a:cxn>
                <a:cxn ang="0">
                  <a:pos x="24" y="61"/>
                </a:cxn>
                <a:cxn ang="0">
                  <a:pos x="18" y="61"/>
                </a:cxn>
                <a:cxn ang="0">
                  <a:pos x="12" y="59"/>
                </a:cxn>
                <a:cxn ang="0">
                  <a:pos x="6" y="54"/>
                </a:cxn>
                <a:cxn ang="0">
                  <a:pos x="2" y="48"/>
                </a:cxn>
                <a:cxn ang="0">
                  <a:pos x="0" y="39"/>
                </a:cxn>
                <a:cxn ang="0">
                  <a:pos x="0" y="22"/>
                </a:cxn>
                <a:cxn ang="0">
                  <a:pos x="2" y="13"/>
                </a:cxn>
                <a:cxn ang="0">
                  <a:pos x="12" y="48"/>
                </a:cxn>
                <a:cxn ang="0">
                  <a:pos x="16" y="51"/>
                </a:cxn>
                <a:cxn ang="0">
                  <a:pos x="21" y="52"/>
                </a:cxn>
                <a:cxn ang="0">
                  <a:pos x="27" y="51"/>
                </a:cxn>
                <a:cxn ang="0">
                  <a:pos x="29" y="49"/>
                </a:cxn>
                <a:cxn ang="0">
                  <a:pos x="32" y="45"/>
                </a:cxn>
                <a:cxn ang="0">
                  <a:pos x="33" y="38"/>
                </a:cxn>
                <a:cxn ang="0">
                  <a:pos x="33" y="18"/>
                </a:cxn>
                <a:cxn ang="0">
                  <a:pos x="30" y="13"/>
                </a:cxn>
                <a:cxn ang="0">
                  <a:pos x="27" y="10"/>
                </a:cxn>
                <a:cxn ang="0">
                  <a:pos x="21" y="9"/>
                </a:cxn>
                <a:cxn ang="0">
                  <a:pos x="16" y="10"/>
                </a:cxn>
                <a:cxn ang="0">
                  <a:pos x="13" y="12"/>
                </a:cxn>
                <a:cxn ang="0">
                  <a:pos x="11" y="15"/>
                </a:cxn>
                <a:cxn ang="0">
                  <a:pos x="9" y="23"/>
                </a:cxn>
                <a:cxn ang="0">
                  <a:pos x="10" y="42"/>
                </a:cxn>
                <a:cxn ang="0">
                  <a:pos x="12" y="48"/>
                </a:cxn>
              </a:cxnLst>
              <a:rect l="0" t="0" r="r" b="b"/>
              <a:pathLst>
                <a:path w="42" h="61">
                  <a:moveTo>
                    <a:pt x="3" y="10"/>
                  </a:moveTo>
                  <a:lnTo>
                    <a:pt x="6" y="6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3" y="3"/>
                  </a:lnTo>
                  <a:lnTo>
                    <a:pt x="37" y="6"/>
                  </a:lnTo>
                  <a:lnTo>
                    <a:pt x="40" y="10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2" y="22"/>
                  </a:lnTo>
                  <a:lnTo>
                    <a:pt x="42" y="30"/>
                  </a:lnTo>
                  <a:lnTo>
                    <a:pt x="42" y="39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0" y="51"/>
                  </a:lnTo>
                  <a:lnTo>
                    <a:pt x="37" y="54"/>
                  </a:lnTo>
                  <a:lnTo>
                    <a:pt x="35" y="56"/>
                  </a:lnTo>
                  <a:lnTo>
                    <a:pt x="33" y="58"/>
                  </a:lnTo>
                  <a:lnTo>
                    <a:pt x="28" y="60"/>
                  </a:lnTo>
                  <a:lnTo>
                    <a:pt x="24" y="61"/>
                  </a:lnTo>
                  <a:lnTo>
                    <a:pt x="21" y="61"/>
                  </a:lnTo>
                  <a:lnTo>
                    <a:pt x="18" y="61"/>
                  </a:lnTo>
                  <a:lnTo>
                    <a:pt x="15" y="60"/>
                  </a:lnTo>
                  <a:lnTo>
                    <a:pt x="12" y="59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2" y="48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13"/>
                  </a:lnTo>
                  <a:lnTo>
                    <a:pt x="3" y="10"/>
                  </a:lnTo>
                  <a:close/>
                  <a:moveTo>
                    <a:pt x="12" y="48"/>
                  </a:moveTo>
                  <a:lnTo>
                    <a:pt x="14" y="50"/>
                  </a:lnTo>
                  <a:lnTo>
                    <a:pt x="16" y="51"/>
                  </a:lnTo>
                  <a:lnTo>
                    <a:pt x="18" y="52"/>
                  </a:lnTo>
                  <a:lnTo>
                    <a:pt x="21" y="52"/>
                  </a:lnTo>
                  <a:lnTo>
                    <a:pt x="24" y="52"/>
                  </a:lnTo>
                  <a:lnTo>
                    <a:pt x="27" y="51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30" y="48"/>
                  </a:lnTo>
                  <a:lnTo>
                    <a:pt x="32" y="45"/>
                  </a:lnTo>
                  <a:lnTo>
                    <a:pt x="33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18"/>
                  </a:lnTo>
                  <a:lnTo>
                    <a:pt x="32" y="15"/>
                  </a:lnTo>
                  <a:lnTo>
                    <a:pt x="30" y="13"/>
                  </a:lnTo>
                  <a:lnTo>
                    <a:pt x="29" y="11"/>
                  </a:lnTo>
                  <a:lnTo>
                    <a:pt x="27" y="10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6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5"/>
                  </a:lnTo>
                  <a:lnTo>
                    <a:pt x="10" y="18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0" y="42"/>
                  </a:lnTo>
                  <a:lnTo>
                    <a:pt x="11" y="45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8495339" y="6595200"/>
              <a:ext cx="54674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24" y="46"/>
                </a:cxn>
                <a:cxn ang="0">
                  <a:pos x="37" y="0"/>
                </a:cxn>
                <a:cxn ang="0">
                  <a:pos x="47" y="0"/>
                </a:cxn>
                <a:cxn ang="0">
                  <a:pos x="27" y="61"/>
                </a:cxn>
                <a:cxn ang="0">
                  <a:pos x="21" y="61"/>
                </a:cxn>
                <a:cxn ang="0">
                  <a:pos x="0" y="0"/>
                </a:cxn>
              </a:cxnLst>
              <a:rect l="0" t="0" r="r" b="b"/>
              <a:pathLst>
                <a:path w="47" h="61">
                  <a:moveTo>
                    <a:pt x="0" y="0"/>
                  </a:moveTo>
                  <a:lnTo>
                    <a:pt x="10" y="0"/>
                  </a:lnTo>
                  <a:lnTo>
                    <a:pt x="24" y="46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27" y="61"/>
                  </a:lnTo>
                  <a:lnTo>
                    <a:pt x="2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8556993" y="6595200"/>
              <a:ext cx="44205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38" y="8"/>
                </a:cxn>
                <a:cxn ang="0">
                  <a:pos x="9" y="8"/>
                </a:cxn>
                <a:cxn ang="0">
                  <a:pos x="9" y="26"/>
                </a:cxn>
                <a:cxn ang="0">
                  <a:pos x="33" y="26"/>
                </a:cxn>
                <a:cxn ang="0">
                  <a:pos x="33" y="34"/>
                </a:cxn>
                <a:cxn ang="0">
                  <a:pos x="9" y="34"/>
                </a:cxn>
                <a:cxn ang="0">
                  <a:pos x="9" y="52"/>
                </a:cxn>
                <a:cxn ang="0">
                  <a:pos x="38" y="52"/>
                </a:cxn>
                <a:cxn ang="0">
                  <a:pos x="38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38" h="61">
                  <a:moveTo>
                    <a:pt x="0" y="0"/>
                  </a:moveTo>
                  <a:lnTo>
                    <a:pt x="38" y="0"/>
                  </a:lnTo>
                  <a:lnTo>
                    <a:pt x="38" y="8"/>
                  </a:lnTo>
                  <a:lnTo>
                    <a:pt x="9" y="8"/>
                  </a:lnTo>
                  <a:lnTo>
                    <a:pt x="9" y="26"/>
                  </a:lnTo>
                  <a:lnTo>
                    <a:pt x="33" y="26"/>
                  </a:lnTo>
                  <a:lnTo>
                    <a:pt x="33" y="34"/>
                  </a:lnTo>
                  <a:lnTo>
                    <a:pt x="9" y="34"/>
                  </a:lnTo>
                  <a:lnTo>
                    <a:pt x="9" y="52"/>
                  </a:lnTo>
                  <a:lnTo>
                    <a:pt x="38" y="52"/>
                  </a:lnTo>
                  <a:lnTo>
                    <a:pt x="38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8611665" y="6595200"/>
              <a:ext cx="50021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6" y="0"/>
                </a:cxn>
                <a:cxn ang="0">
                  <a:pos x="30" y="1"/>
                </a:cxn>
                <a:cxn ang="0">
                  <a:pos x="32" y="2"/>
                </a:cxn>
                <a:cxn ang="0">
                  <a:pos x="35" y="4"/>
                </a:cxn>
                <a:cxn ang="0">
                  <a:pos x="37" y="6"/>
                </a:cxn>
                <a:cxn ang="0">
                  <a:pos x="39" y="9"/>
                </a:cxn>
                <a:cxn ang="0">
                  <a:pos x="40" y="13"/>
                </a:cxn>
                <a:cxn ang="0">
                  <a:pos x="41" y="17"/>
                </a:cxn>
                <a:cxn ang="0">
                  <a:pos x="41" y="20"/>
                </a:cxn>
                <a:cxn ang="0">
                  <a:pos x="40" y="23"/>
                </a:cxn>
                <a:cxn ang="0">
                  <a:pos x="39" y="25"/>
                </a:cxn>
                <a:cxn ang="0">
                  <a:pos x="38" y="28"/>
                </a:cxn>
                <a:cxn ang="0">
                  <a:pos x="36" y="29"/>
                </a:cxn>
                <a:cxn ang="0">
                  <a:pos x="34" y="31"/>
                </a:cxn>
                <a:cxn ang="0">
                  <a:pos x="32" y="33"/>
                </a:cxn>
                <a:cxn ang="0">
                  <a:pos x="29" y="34"/>
                </a:cxn>
                <a:cxn ang="0">
                  <a:pos x="43" y="61"/>
                </a:cxn>
                <a:cxn ang="0">
                  <a:pos x="32" y="61"/>
                </a:cxn>
                <a:cxn ang="0">
                  <a:pos x="20" y="35"/>
                </a:cxn>
                <a:cxn ang="0">
                  <a:pos x="9" y="35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9" y="27"/>
                </a:cxn>
                <a:cxn ang="0">
                  <a:pos x="22" y="27"/>
                </a:cxn>
                <a:cxn ang="0">
                  <a:pos x="25" y="27"/>
                </a:cxn>
                <a:cxn ang="0">
                  <a:pos x="27" y="26"/>
                </a:cxn>
                <a:cxn ang="0">
                  <a:pos x="30" y="24"/>
                </a:cxn>
                <a:cxn ang="0">
                  <a:pos x="31" y="23"/>
                </a:cxn>
                <a:cxn ang="0">
                  <a:pos x="32" y="21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2" y="14"/>
                </a:cxn>
                <a:cxn ang="0">
                  <a:pos x="32" y="13"/>
                </a:cxn>
                <a:cxn ang="0">
                  <a:pos x="31" y="11"/>
                </a:cxn>
                <a:cxn ang="0">
                  <a:pos x="29" y="10"/>
                </a:cxn>
                <a:cxn ang="0">
                  <a:pos x="27" y="9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7"/>
                </a:cxn>
              </a:cxnLst>
              <a:rect l="0" t="0" r="r" b="b"/>
              <a:pathLst>
                <a:path w="43" h="61">
                  <a:moveTo>
                    <a:pt x="0" y="0"/>
                  </a:moveTo>
                  <a:lnTo>
                    <a:pt x="23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2" y="2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9" y="9"/>
                  </a:lnTo>
                  <a:lnTo>
                    <a:pt x="40" y="13"/>
                  </a:lnTo>
                  <a:lnTo>
                    <a:pt x="41" y="17"/>
                  </a:lnTo>
                  <a:lnTo>
                    <a:pt x="41" y="20"/>
                  </a:lnTo>
                  <a:lnTo>
                    <a:pt x="40" y="23"/>
                  </a:lnTo>
                  <a:lnTo>
                    <a:pt x="39" y="25"/>
                  </a:lnTo>
                  <a:lnTo>
                    <a:pt x="38" y="28"/>
                  </a:lnTo>
                  <a:lnTo>
                    <a:pt x="36" y="29"/>
                  </a:lnTo>
                  <a:lnTo>
                    <a:pt x="34" y="31"/>
                  </a:lnTo>
                  <a:lnTo>
                    <a:pt x="32" y="33"/>
                  </a:lnTo>
                  <a:lnTo>
                    <a:pt x="29" y="34"/>
                  </a:lnTo>
                  <a:lnTo>
                    <a:pt x="43" y="61"/>
                  </a:lnTo>
                  <a:lnTo>
                    <a:pt x="32" y="61"/>
                  </a:lnTo>
                  <a:lnTo>
                    <a:pt x="20" y="35"/>
                  </a:lnTo>
                  <a:lnTo>
                    <a:pt x="9" y="35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9" y="27"/>
                  </a:moveTo>
                  <a:lnTo>
                    <a:pt x="22" y="27"/>
                  </a:lnTo>
                  <a:lnTo>
                    <a:pt x="25" y="27"/>
                  </a:lnTo>
                  <a:lnTo>
                    <a:pt x="27" y="26"/>
                  </a:lnTo>
                  <a:lnTo>
                    <a:pt x="30" y="24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29" y="10"/>
                  </a:lnTo>
                  <a:lnTo>
                    <a:pt x="27" y="9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8690768" y="6614872"/>
              <a:ext cx="40715" cy="50917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9" y="27"/>
                </a:cxn>
                <a:cxn ang="0">
                  <a:pos x="9" y="29"/>
                </a:cxn>
                <a:cxn ang="0">
                  <a:pos x="11" y="34"/>
                </a:cxn>
                <a:cxn ang="0">
                  <a:pos x="15" y="36"/>
                </a:cxn>
                <a:cxn ang="0">
                  <a:pos x="19" y="36"/>
                </a:cxn>
                <a:cxn ang="0">
                  <a:pos x="21" y="36"/>
                </a:cxn>
                <a:cxn ang="0">
                  <a:pos x="23" y="35"/>
                </a:cxn>
                <a:cxn ang="0">
                  <a:pos x="26" y="34"/>
                </a:cxn>
                <a:cxn ang="0">
                  <a:pos x="28" y="32"/>
                </a:cxn>
                <a:cxn ang="0">
                  <a:pos x="34" y="37"/>
                </a:cxn>
                <a:cxn ang="0">
                  <a:pos x="31" y="40"/>
                </a:cxn>
                <a:cxn ang="0">
                  <a:pos x="27" y="43"/>
                </a:cxn>
                <a:cxn ang="0">
                  <a:pos x="23" y="44"/>
                </a:cxn>
                <a:cxn ang="0">
                  <a:pos x="19" y="44"/>
                </a:cxn>
                <a:cxn ang="0">
                  <a:pos x="16" y="44"/>
                </a:cxn>
                <a:cxn ang="0">
                  <a:pos x="12" y="43"/>
                </a:cxn>
                <a:cxn ang="0">
                  <a:pos x="9" y="42"/>
                </a:cxn>
                <a:cxn ang="0">
                  <a:pos x="6" y="40"/>
                </a:cxn>
                <a:cxn ang="0">
                  <a:pos x="4" y="37"/>
                </a:cxn>
                <a:cxn ang="0">
                  <a:pos x="2" y="33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1" y="16"/>
                </a:cxn>
                <a:cxn ang="0">
                  <a:pos x="2" y="12"/>
                </a:cxn>
                <a:cxn ang="0">
                  <a:pos x="4" y="8"/>
                </a:cxn>
                <a:cxn ang="0">
                  <a:pos x="6" y="5"/>
                </a:cxn>
                <a:cxn ang="0">
                  <a:pos x="8" y="3"/>
                </a:cxn>
                <a:cxn ang="0">
                  <a:pos x="11" y="1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4" y="1"/>
                </a:cxn>
                <a:cxn ang="0">
                  <a:pos x="27" y="3"/>
                </a:cxn>
                <a:cxn ang="0">
                  <a:pos x="30" y="5"/>
                </a:cxn>
                <a:cxn ang="0">
                  <a:pos x="32" y="8"/>
                </a:cxn>
                <a:cxn ang="0">
                  <a:pos x="33" y="11"/>
                </a:cxn>
                <a:cxn ang="0">
                  <a:pos x="34" y="14"/>
                </a:cxn>
                <a:cxn ang="0">
                  <a:pos x="35" y="18"/>
                </a:cxn>
                <a:cxn ang="0">
                  <a:pos x="35" y="25"/>
                </a:cxn>
                <a:cxn ang="0">
                  <a:pos x="9" y="25"/>
                </a:cxn>
                <a:cxn ang="0">
                  <a:pos x="26" y="18"/>
                </a:cxn>
                <a:cxn ang="0">
                  <a:pos x="26" y="16"/>
                </a:cxn>
                <a:cxn ang="0">
                  <a:pos x="25" y="14"/>
                </a:cxn>
                <a:cxn ang="0">
                  <a:pos x="24" y="11"/>
                </a:cxn>
                <a:cxn ang="0">
                  <a:pos x="22" y="10"/>
                </a:cxn>
                <a:cxn ang="0">
                  <a:pos x="21" y="9"/>
                </a:cxn>
                <a:cxn ang="0">
                  <a:pos x="19" y="9"/>
                </a:cxn>
                <a:cxn ang="0">
                  <a:pos x="17" y="8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2"/>
                </a:cxn>
                <a:cxn ang="0">
                  <a:pos x="9" y="14"/>
                </a:cxn>
                <a:cxn ang="0">
                  <a:pos x="9" y="16"/>
                </a:cxn>
                <a:cxn ang="0">
                  <a:pos x="9" y="18"/>
                </a:cxn>
                <a:cxn ang="0">
                  <a:pos x="26" y="18"/>
                </a:cxn>
              </a:cxnLst>
              <a:rect l="0" t="0" r="r" b="b"/>
              <a:pathLst>
                <a:path w="35" h="44">
                  <a:moveTo>
                    <a:pt x="9" y="25"/>
                  </a:moveTo>
                  <a:lnTo>
                    <a:pt x="9" y="27"/>
                  </a:lnTo>
                  <a:lnTo>
                    <a:pt x="9" y="29"/>
                  </a:lnTo>
                  <a:lnTo>
                    <a:pt x="11" y="34"/>
                  </a:lnTo>
                  <a:lnTo>
                    <a:pt x="15" y="36"/>
                  </a:lnTo>
                  <a:lnTo>
                    <a:pt x="19" y="36"/>
                  </a:lnTo>
                  <a:lnTo>
                    <a:pt x="21" y="36"/>
                  </a:lnTo>
                  <a:lnTo>
                    <a:pt x="23" y="35"/>
                  </a:lnTo>
                  <a:lnTo>
                    <a:pt x="26" y="34"/>
                  </a:lnTo>
                  <a:lnTo>
                    <a:pt x="28" y="32"/>
                  </a:lnTo>
                  <a:lnTo>
                    <a:pt x="34" y="37"/>
                  </a:lnTo>
                  <a:lnTo>
                    <a:pt x="31" y="40"/>
                  </a:lnTo>
                  <a:lnTo>
                    <a:pt x="27" y="43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6" y="44"/>
                  </a:lnTo>
                  <a:lnTo>
                    <a:pt x="12" y="43"/>
                  </a:lnTo>
                  <a:lnTo>
                    <a:pt x="9" y="42"/>
                  </a:lnTo>
                  <a:lnTo>
                    <a:pt x="6" y="40"/>
                  </a:lnTo>
                  <a:lnTo>
                    <a:pt x="4" y="37"/>
                  </a:lnTo>
                  <a:lnTo>
                    <a:pt x="2" y="33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7" y="3"/>
                  </a:lnTo>
                  <a:lnTo>
                    <a:pt x="30" y="5"/>
                  </a:lnTo>
                  <a:lnTo>
                    <a:pt x="32" y="8"/>
                  </a:lnTo>
                  <a:lnTo>
                    <a:pt x="33" y="11"/>
                  </a:lnTo>
                  <a:lnTo>
                    <a:pt x="34" y="14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9" y="25"/>
                  </a:lnTo>
                  <a:close/>
                  <a:moveTo>
                    <a:pt x="26" y="18"/>
                  </a:moveTo>
                  <a:lnTo>
                    <a:pt x="26" y="16"/>
                  </a:lnTo>
                  <a:lnTo>
                    <a:pt x="25" y="14"/>
                  </a:lnTo>
                  <a:lnTo>
                    <a:pt x="24" y="11"/>
                  </a:lnTo>
                  <a:lnTo>
                    <a:pt x="22" y="10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10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8741952" y="6655375"/>
              <a:ext cx="9306" cy="10415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8758237" y="6595200"/>
              <a:ext cx="53510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24" y="46"/>
                </a:cxn>
                <a:cxn ang="0">
                  <a:pos x="37" y="0"/>
                </a:cxn>
                <a:cxn ang="0">
                  <a:pos x="46" y="0"/>
                </a:cxn>
                <a:cxn ang="0">
                  <a:pos x="27" y="61"/>
                </a:cxn>
                <a:cxn ang="0">
                  <a:pos x="20" y="61"/>
                </a:cxn>
                <a:cxn ang="0">
                  <a:pos x="0" y="0"/>
                </a:cxn>
              </a:cxnLst>
              <a:rect l="0" t="0" r="r" b="b"/>
              <a:pathLst>
                <a:path w="46" h="61">
                  <a:moveTo>
                    <a:pt x="0" y="0"/>
                  </a:moveTo>
                  <a:lnTo>
                    <a:pt x="9" y="0"/>
                  </a:lnTo>
                  <a:lnTo>
                    <a:pt x="24" y="46"/>
                  </a:lnTo>
                  <a:lnTo>
                    <a:pt x="37" y="0"/>
                  </a:lnTo>
                  <a:lnTo>
                    <a:pt x="46" y="0"/>
                  </a:lnTo>
                  <a:lnTo>
                    <a:pt x="27" y="61"/>
                  </a:lnTo>
                  <a:lnTo>
                    <a:pt x="2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8807094" y="6655375"/>
              <a:ext cx="9306" cy="10415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sz="2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8" descr="Folge_6Linien_ohneSub.pn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0" y="5947172"/>
            <a:ext cx="9144000" cy="910828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404813"/>
            <a:ext cx="8820150" cy="647700"/>
          </a:xfrm>
          <a:prstGeom prst="rect">
            <a:avLst/>
          </a:prstGeom>
          <a:solidFill>
            <a:srgbClr val="D2E1F0"/>
          </a:solidFill>
        </p:spPr>
        <p:txBody>
          <a:bodyPr vert="horz" lIns="612000" tIns="45720" rIns="61200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6" name="Gruppieren 66"/>
          <p:cNvGrpSpPr/>
          <p:nvPr/>
        </p:nvGrpSpPr>
        <p:grpSpPr>
          <a:xfrm>
            <a:off x="7448400" y="6595200"/>
            <a:ext cx="1368000" cy="70590"/>
            <a:chOff x="7448400" y="6595200"/>
            <a:chExt cx="1368000" cy="70590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448400" y="6595200"/>
              <a:ext cx="44205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9" y="52"/>
                </a:cxn>
                <a:cxn ang="0">
                  <a:pos x="38" y="52"/>
                </a:cxn>
                <a:cxn ang="0">
                  <a:pos x="38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38" h="61">
                  <a:moveTo>
                    <a:pt x="0" y="0"/>
                  </a:moveTo>
                  <a:lnTo>
                    <a:pt x="9" y="0"/>
                  </a:lnTo>
                  <a:lnTo>
                    <a:pt x="9" y="52"/>
                  </a:lnTo>
                  <a:lnTo>
                    <a:pt x="38" y="52"/>
                  </a:lnTo>
                  <a:lnTo>
                    <a:pt x="38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7496094" y="6595200"/>
              <a:ext cx="58163" cy="70590"/>
            </a:xfrm>
            <a:custGeom>
              <a:avLst/>
              <a:gdLst/>
              <a:ahLst/>
              <a:cxnLst>
                <a:cxn ang="0">
                  <a:pos x="36" y="46"/>
                </a:cxn>
                <a:cxn ang="0">
                  <a:pos x="14" y="46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21" y="0"/>
                </a:cxn>
                <a:cxn ang="0">
                  <a:pos x="28" y="0"/>
                </a:cxn>
                <a:cxn ang="0">
                  <a:pos x="50" y="61"/>
                </a:cxn>
                <a:cxn ang="0">
                  <a:pos x="40" y="61"/>
                </a:cxn>
                <a:cxn ang="0">
                  <a:pos x="36" y="46"/>
                </a:cxn>
                <a:cxn ang="0">
                  <a:pos x="33" y="39"/>
                </a:cxn>
                <a:cxn ang="0">
                  <a:pos x="25" y="12"/>
                </a:cxn>
                <a:cxn ang="0">
                  <a:pos x="16" y="39"/>
                </a:cxn>
                <a:cxn ang="0">
                  <a:pos x="33" y="39"/>
                </a:cxn>
              </a:cxnLst>
              <a:rect l="0" t="0" r="r" b="b"/>
              <a:pathLst>
                <a:path w="50" h="61">
                  <a:moveTo>
                    <a:pt x="36" y="46"/>
                  </a:moveTo>
                  <a:lnTo>
                    <a:pt x="14" y="46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50" y="61"/>
                  </a:lnTo>
                  <a:lnTo>
                    <a:pt x="40" y="61"/>
                  </a:lnTo>
                  <a:lnTo>
                    <a:pt x="36" y="46"/>
                  </a:lnTo>
                  <a:close/>
                  <a:moveTo>
                    <a:pt x="33" y="39"/>
                  </a:moveTo>
                  <a:lnTo>
                    <a:pt x="25" y="12"/>
                  </a:lnTo>
                  <a:lnTo>
                    <a:pt x="16" y="39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7555421" y="6595200"/>
              <a:ext cx="51184" cy="70590"/>
            </a:xfrm>
            <a:custGeom>
              <a:avLst/>
              <a:gdLst/>
              <a:ahLst/>
              <a:cxnLst>
                <a:cxn ang="0">
                  <a:pos x="10" y="49"/>
                </a:cxn>
                <a:cxn ang="0">
                  <a:pos x="19" y="52"/>
                </a:cxn>
                <a:cxn ang="0">
                  <a:pos x="28" y="52"/>
                </a:cxn>
                <a:cxn ang="0">
                  <a:pos x="33" y="49"/>
                </a:cxn>
                <a:cxn ang="0">
                  <a:pos x="35" y="45"/>
                </a:cxn>
                <a:cxn ang="0">
                  <a:pos x="35" y="40"/>
                </a:cxn>
                <a:cxn ang="0">
                  <a:pos x="33" y="38"/>
                </a:cxn>
                <a:cxn ang="0">
                  <a:pos x="28" y="35"/>
                </a:cxn>
                <a:cxn ang="0">
                  <a:pos x="15" y="33"/>
                </a:cxn>
                <a:cxn ang="0">
                  <a:pos x="9" y="31"/>
                </a:cxn>
                <a:cxn ang="0">
                  <a:pos x="5" y="26"/>
                </a:cxn>
                <a:cxn ang="0">
                  <a:pos x="3" y="21"/>
                </a:cxn>
                <a:cxn ang="0">
                  <a:pos x="4" y="13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14" y="1"/>
                </a:cxn>
                <a:cxn ang="0">
                  <a:pos x="23" y="0"/>
                </a:cxn>
                <a:cxn ang="0">
                  <a:pos x="34" y="1"/>
                </a:cxn>
                <a:cxn ang="0">
                  <a:pos x="42" y="6"/>
                </a:cxn>
                <a:cxn ang="0">
                  <a:pos x="34" y="11"/>
                </a:cxn>
                <a:cxn ang="0">
                  <a:pos x="27" y="9"/>
                </a:cxn>
                <a:cxn ang="0">
                  <a:pos x="19" y="9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2" y="17"/>
                </a:cxn>
                <a:cxn ang="0">
                  <a:pos x="14" y="23"/>
                </a:cxn>
                <a:cxn ang="0">
                  <a:pos x="21" y="25"/>
                </a:cxn>
                <a:cxn ang="0">
                  <a:pos x="32" y="27"/>
                </a:cxn>
                <a:cxn ang="0">
                  <a:pos x="38" y="30"/>
                </a:cxn>
                <a:cxn ang="0">
                  <a:pos x="42" y="35"/>
                </a:cxn>
                <a:cxn ang="0">
                  <a:pos x="44" y="40"/>
                </a:cxn>
                <a:cxn ang="0">
                  <a:pos x="44" y="48"/>
                </a:cxn>
                <a:cxn ang="0">
                  <a:pos x="41" y="54"/>
                </a:cxn>
                <a:cxn ang="0">
                  <a:pos x="36" y="59"/>
                </a:cxn>
                <a:cxn ang="0">
                  <a:pos x="28" y="61"/>
                </a:cxn>
                <a:cxn ang="0">
                  <a:pos x="16" y="61"/>
                </a:cxn>
                <a:cxn ang="0">
                  <a:pos x="10" y="59"/>
                </a:cxn>
                <a:cxn ang="0">
                  <a:pos x="0" y="53"/>
                </a:cxn>
              </a:cxnLst>
              <a:rect l="0" t="0" r="r" b="b"/>
              <a:pathLst>
                <a:path w="44" h="61">
                  <a:moveTo>
                    <a:pt x="6" y="45"/>
                  </a:moveTo>
                  <a:lnTo>
                    <a:pt x="10" y="49"/>
                  </a:lnTo>
                  <a:lnTo>
                    <a:pt x="14" y="51"/>
                  </a:lnTo>
                  <a:lnTo>
                    <a:pt x="19" y="52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32" y="50"/>
                  </a:lnTo>
                  <a:lnTo>
                    <a:pt x="33" y="49"/>
                  </a:lnTo>
                  <a:lnTo>
                    <a:pt x="34" y="46"/>
                  </a:lnTo>
                  <a:lnTo>
                    <a:pt x="35" y="45"/>
                  </a:lnTo>
                  <a:lnTo>
                    <a:pt x="35" y="43"/>
                  </a:lnTo>
                  <a:lnTo>
                    <a:pt x="35" y="40"/>
                  </a:lnTo>
                  <a:lnTo>
                    <a:pt x="34" y="39"/>
                  </a:lnTo>
                  <a:lnTo>
                    <a:pt x="33" y="38"/>
                  </a:lnTo>
                  <a:lnTo>
                    <a:pt x="31" y="36"/>
                  </a:lnTo>
                  <a:lnTo>
                    <a:pt x="28" y="35"/>
                  </a:lnTo>
                  <a:lnTo>
                    <a:pt x="20" y="34"/>
                  </a:lnTo>
                  <a:lnTo>
                    <a:pt x="15" y="33"/>
                  </a:lnTo>
                  <a:lnTo>
                    <a:pt x="12" y="32"/>
                  </a:lnTo>
                  <a:lnTo>
                    <a:pt x="9" y="31"/>
                  </a:lnTo>
                  <a:lnTo>
                    <a:pt x="7" y="29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3" y="17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4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38" y="3"/>
                  </a:lnTo>
                  <a:lnTo>
                    <a:pt x="42" y="6"/>
                  </a:lnTo>
                  <a:lnTo>
                    <a:pt x="37" y="13"/>
                  </a:lnTo>
                  <a:lnTo>
                    <a:pt x="34" y="11"/>
                  </a:lnTo>
                  <a:lnTo>
                    <a:pt x="31" y="10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3" y="20"/>
                  </a:lnTo>
                  <a:lnTo>
                    <a:pt x="14" y="23"/>
                  </a:lnTo>
                  <a:lnTo>
                    <a:pt x="17" y="24"/>
                  </a:lnTo>
                  <a:lnTo>
                    <a:pt x="21" y="25"/>
                  </a:lnTo>
                  <a:lnTo>
                    <a:pt x="28" y="26"/>
                  </a:lnTo>
                  <a:lnTo>
                    <a:pt x="32" y="27"/>
                  </a:lnTo>
                  <a:lnTo>
                    <a:pt x="35" y="28"/>
                  </a:lnTo>
                  <a:lnTo>
                    <a:pt x="38" y="30"/>
                  </a:lnTo>
                  <a:lnTo>
                    <a:pt x="40" y="32"/>
                  </a:lnTo>
                  <a:lnTo>
                    <a:pt x="42" y="35"/>
                  </a:lnTo>
                  <a:lnTo>
                    <a:pt x="43" y="37"/>
                  </a:lnTo>
                  <a:lnTo>
                    <a:pt x="44" y="40"/>
                  </a:lnTo>
                  <a:lnTo>
                    <a:pt x="44" y="43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6" y="59"/>
                  </a:lnTo>
                  <a:lnTo>
                    <a:pt x="32" y="60"/>
                  </a:lnTo>
                  <a:lnTo>
                    <a:pt x="28" y="61"/>
                  </a:lnTo>
                  <a:lnTo>
                    <a:pt x="23" y="61"/>
                  </a:lnTo>
                  <a:lnTo>
                    <a:pt x="16" y="61"/>
                  </a:lnTo>
                  <a:lnTo>
                    <a:pt x="13" y="60"/>
                  </a:lnTo>
                  <a:lnTo>
                    <a:pt x="10" y="59"/>
                  </a:lnTo>
                  <a:lnTo>
                    <a:pt x="5" y="57"/>
                  </a:lnTo>
                  <a:lnTo>
                    <a:pt x="0" y="53"/>
                  </a:lnTo>
                  <a:lnTo>
                    <a:pt x="6" y="45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617074" y="6595200"/>
              <a:ext cx="44205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38" y="8"/>
                </a:cxn>
                <a:cxn ang="0">
                  <a:pos x="9" y="8"/>
                </a:cxn>
                <a:cxn ang="0">
                  <a:pos x="9" y="26"/>
                </a:cxn>
                <a:cxn ang="0">
                  <a:pos x="34" y="26"/>
                </a:cxn>
                <a:cxn ang="0">
                  <a:pos x="34" y="34"/>
                </a:cxn>
                <a:cxn ang="0">
                  <a:pos x="9" y="34"/>
                </a:cxn>
                <a:cxn ang="0">
                  <a:pos x="9" y="52"/>
                </a:cxn>
                <a:cxn ang="0">
                  <a:pos x="38" y="52"/>
                </a:cxn>
                <a:cxn ang="0">
                  <a:pos x="38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38" h="61">
                  <a:moveTo>
                    <a:pt x="0" y="0"/>
                  </a:moveTo>
                  <a:lnTo>
                    <a:pt x="38" y="0"/>
                  </a:lnTo>
                  <a:lnTo>
                    <a:pt x="38" y="8"/>
                  </a:lnTo>
                  <a:lnTo>
                    <a:pt x="9" y="8"/>
                  </a:lnTo>
                  <a:lnTo>
                    <a:pt x="9" y="26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9" y="34"/>
                  </a:lnTo>
                  <a:lnTo>
                    <a:pt x="9" y="52"/>
                  </a:lnTo>
                  <a:lnTo>
                    <a:pt x="38" y="52"/>
                  </a:lnTo>
                  <a:lnTo>
                    <a:pt x="38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7671747" y="6595200"/>
              <a:ext cx="50021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7" y="0"/>
                </a:cxn>
                <a:cxn ang="0">
                  <a:pos x="30" y="1"/>
                </a:cxn>
                <a:cxn ang="0">
                  <a:pos x="33" y="2"/>
                </a:cxn>
                <a:cxn ang="0">
                  <a:pos x="35" y="4"/>
                </a:cxn>
                <a:cxn ang="0">
                  <a:pos x="37" y="6"/>
                </a:cxn>
                <a:cxn ang="0">
                  <a:pos x="39" y="9"/>
                </a:cxn>
                <a:cxn ang="0">
                  <a:pos x="41" y="13"/>
                </a:cxn>
                <a:cxn ang="0">
                  <a:pos x="41" y="17"/>
                </a:cxn>
                <a:cxn ang="0">
                  <a:pos x="41" y="20"/>
                </a:cxn>
                <a:cxn ang="0">
                  <a:pos x="40" y="23"/>
                </a:cxn>
                <a:cxn ang="0">
                  <a:pos x="39" y="25"/>
                </a:cxn>
                <a:cxn ang="0">
                  <a:pos x="38" y="28"/>
                </a:cxn>
                <a:cxn ang="0">
                  <a:pos x="36" y="29"/>
                </a:cxn>
                <a:cxn ang="0">
                  <a:pos x="34" y="31"/>
                </a:cxn>
                <a:cxn ang="0">
                  <a:pos x="32" y="33"/>
                </a:cxn>
                <a:cxn ang="0">
                  <a:pos x="30" y="34"/>
                </a:cxn>
                <a:cxn ang="0">
                  <a:pos x="43" y="61"/>
                </a:cxn>
                <a:cxn ang="0">
                  <a:pos x="33" y="61"/>
                </a:cxn>
                <a:cxn ang="0">
                  <a:pos x="21" y="35"/>
                </a:cxn>
                <a:cxn ang="0">
                  <a:pos x="9" y="35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9" y="27"/>
                </a:cxn>
                <a:cxn ang="0">
                  <a:pos x="23" y="27"/>
                </a:cxn>
                <a:cxn ang="0">
                  <a:pos x="25" y="27"/>
                </a:cxn>
                <a:cxn ang="0">
                  <a:pos x="27" y="26"/>
                </a:cxn>
                <a:cxn ang="0">
                  <a:pos x="30" y="24"/>
                </a:cxn>
                <a:cxn ang="0">
                  <a:pos x="31" y="23"/>
                </a:cxn>
                <a:cxn ang="0">
                  <a:pos x="32" y="21"/>
                </a:cxn>
                <a:cxn ang="0">
                  <a:pos x="32" y="18"/>
                </a:cxn>
                <a:cxn ang="0">
                  <a:pos x="33" y="17"/>
                </a:cxn>
                <a:cxn ang="0">
                  <a:pos x="32" y="14"/>
                </a:cxn>
                <a:cxn ang="0">
                  <a:pos x="32" y="13"/>
                </a:cxn>
                <a:cxn ang="0">
                  <a:pos x="31" y="11"/>
                </a:cxn>
                <a:cxn ang="0">
                  <a:pos x="30" y="10"/>
                </a:cxn>
                <a:cxn ang="0">
                  <a:pos x="27" y="9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7"/>
                </a:cxn>
              </a:cxnLst>
              <a:rect l="0" t="0" r="r" b="b"/>
              <a:pathLst>
                <a:path w="43" h="61">
                  <a:moveTo>
                    <a:pt x="0" y="0"/>
                  </a:moveTo>
                  <a:lnTo>
                    <a:pt x="23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3" y="2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1" y="17"/>
                  </a:lnTo>
                  <a:lnTo>
                    <a:pt x="41" y="20"/>
                  </a:lnTo>
                  <a:lnTo>
                    <a:pt x="40" y="23"/>
                  </a:lnTo>
                  <a:lnTo>
                    <a:pt x="39" y="25"/>
                  </a:lnTo>
                  <a:lnTo>
                    <a:pt x="38" y="28"/>
                  </a:lnTo>
                  <a:lnTo>
                    <a:pt x="36" y="29"/>
                  </a:lnTo>
                  <a:lnTo>
                    <a:pt x="34" y="31"/>
                  </a:lnTo>
                  <a:lnTo>
                    <a:pt x="32" y="33"/>
                  </a:lnTo>
                  <a:lnTo>
                    <a:pt x="30" y="34"/>
                  </a:lnTo>
                  <a:lnTo>
                    <a:pt x="43" y="61"/>
                  </a:lnTo>
                  <a:lnTo>
                    <a:pt x="33" y="61"/>
                  </a:lnTo>
                  <a:lnTo>
                    <a:pt x="21" y="35"/>
                  </a:lnTo>
                  <a:lnTo>
                    <a:pt x="9" y="35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9" y="27"/>
                  </a:moveTo>
                  <a:lnTo>
                    <a:pt x="23" y="27"/>
                  </a:lnTo>
                  <a:lnTo>
                    <a:pt x="25" y="27"/>
                  </a:lnTo>
                  <a:lnTo>
                    <a:pt x="27" y="26"/>
                  </a:lnTo>
                  <a:lnTo>
                    <a:pt x="30" y="24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18"/>
                  </a:lnTo>
                  <a:lnTo>
                    <a:pt x="33" y="17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27" y="9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7750849" y="6595200"/>
              <a:ext cx="43041" cy="7059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26" y="8"/>
                </a:cxn>
                <a:cxn ang="0">
                  <a:pos x="1" y="8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37" y="7"/>
                </a:cxn>
                <a:cxn ang="0">
                  <a:pos x="10" y="52"/>
                </a:cxn>
                <a:cxn ang="0">
                  <a:pos x="37" y="52"/>
                </a:cxn>
                <a:cxn ang="0">
                  <a:pos x="37" y="61"/>
                </a:cxn>
                <a:cxn ang="0">
                  <a:pos x="0" y="61"/>
                </a:cxn>
                <a:cxn ang="0">
                  <a:pos x="0" y="53"/>
                </a:cxn>
              </a:cxnLst>
              <a:rect l="0" t="0" r="r" b="b"/>
              <a:pathLst>
                <a:path w="37" h="61">
                  <a:moveTo>
                    <a:pt x="0" y="53"/>
                  </a:moveTo>
                  <a:lnTo>
                    <a:pt x="26" y="8"/>
                  </a:lnTo>
                  <a:lnTo>
                    <a:pt x="1" y="8"/>
                  </a:lnTo>
                  <a:lnTo>
                    <a:pt x="1" y="0"/>
                  </a:lnTo>
                  <a:lnTo>
                    <a:pt x="37" y="0"/>
                  </a:lnTo>
                  <a:lnTo>
                    <a:pt x="37" y="7"/>
                  </a:lnTo>
                  <a:lnTo>
                    <a:pt x="10" y="52"/>
                  </a:lnTo>
                  <a:lnTo>
                    <a:pt x="37" y="52"/>
                  </a:lnTo>
                  <a:lnTo>
                    <a:pt x="37" y="61"/>
                  </a:lnTo>
                  <a:lnTo>
                    <a:pt x="0" y="6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804359" y="6595200"/>
              <a:ext cx="44205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38" y="8"/>
                </a:cxn>
                <a:cxn ang="0">
                  <a:pos x="9" y="8"/>
                </a:cxn>
                <a:cxn ang="0">
                  <a:pos x="9" y="26"/>
                </a:cxn>
                <a:cxn ang="0">
                  <a:pos x="34" y="26"/>
                </a:cxn>
                <a:cxn ang="0">
                  <a:pos x="34" y="34"/>
                </a:cxn>
                <a:cxn ang="0">
                  <a:pos x="9" y="34"/>
                </a:cxn>
                <a:cxn ang="0">
                  <a:pos x="9" y="52"/>
                </a:cxn>
                <a:cxn ang="0">
                  <a:pos x="38" y="52"/>
                </a:cxn>
                <a:cxn ang="0">
                  <a:pos x="38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38" h="61">
                  <a:moveTo>
                    <a:pt x="0" y="0"/>
                  </a:moveTo>
                  <a:lnTo>
                    <a:pt x="38" y="0"/>
                  </a:lnTo>
                  <a:lnTo>
                    <a:pt x="38" y="8"/>
                  </a:lnTo>
                  <a:lnTo>
                    <a:pt x="9" y="8"/>
                  </a:lnTo>
                  <a:lnTo>
                    <a:pt x="9" y="26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9" y="34"/>
                  </a:lnTo>
                  <a:lnTo>
                    <a:pt x="9" y="52"/>
                  </a:lnTo>
                  <a:lnTo>
                    <a:pt x="38" y="52"/>
                  </a:lnTo>
                  <a:lnTo>
                    <a:pt x="38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7859033" y="6595200"/>
              <a:ext cx="51184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35" y="43"/>
                </a:cxn>
                <a:cxn ang="0">
                  <a:pos x="35" y="0"/>
                </a:cxn>
                <a:cxn ang="0">
                  <a:pos x="44" y="0"/>
                </a:cxn>
                <a:cxn ang="0">
                  <a:pos x="44" y="61"/>
                </a:cxn>
                <a:cxn ang="0">
                  <a:pos x="35" y="61"/>
                </a:cxn>
                <a:cxn ang="0">
                  <a:pos x="9" y="17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44" h="61">
                  <a:moveTo>
                    <a:pt x="0" y="0"/>
                  </a:moveTo>
                  <a:lnTo>
                    <a:pt x="8" y="0"/>
                  </a:lnTo>
                  <a:lnTo>
                    <a:pt x="35" y="4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61"/>
                  </a:lnTo>
                  <a:lnTo>
                    <a:pt x="35" y="61"/>
                  </a:lnTo>
                  <a:lnTo>
                    <a:pt x="9" y="17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7917197" y="6595200"/>
              <a:ext cx="48857" cy="70590"/>
            </a:xfrm>
            <a:custGeom>
              <a:avLst/>
              <a:gdLst/>
              <a:ahLst/>
              <a:cxnLst>
                <a:cxn ang="0">
                  <a:pos x="17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8"/>
                </a:cxn>
                <a:cxn ang="0">
                  <a:pos x="26" y="8"/>
                </a:cxn>
                <a:cxn ang="0">
                  <a:pos x="26" y="61"/>
                </a:cxn>
                <a:cxn ang="0">
                  <a:pos x="17" y="61"/>
                </a:cxn>
                <a:cxn ang="0">
                  <a:pos x="17" y="8"/>
                </a:cxn>
              </a:cxnLst>
              <a:rect l="0" t="0" r="r" b="b"/>
              <a:pathLst>
                <a:path w="42" h="61">
                  <a:moveTo>
                    <a:pt x="17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8"/>
                  </a:lnTo>
                  <a:lnTo>
                    <a:pt x="26" y="8"/>
                  </a:lnTo>
                  <a:lnTo>
                    <a:pt x="26" y="61"/>
                  </a:lnTo>
                  <a:lnTo>
                    <a:pt x="17" y="61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7973034" y="6595200"/>
              <a:ext cx="51184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8" y="0"/>
                </a:cxn>
                <a:cxn ang="0">
                  <a:pos x="31" y="1"/>
                </a:cxn>
                <a:cxn ang="0">
                  <a:pos x="34" y="2"/>
                </a:cxn>
                <a:cxn ang="0">
                  <a:pos x="36" y="4"/>
                </a:cxn>
                <a:cxn ang="0">
                  <a:pos x="39" y="6"/>
                </a:cxn>
                <a:cxn ang="0">
                  <a:pos x="40" y="9"/>
                </a:cxn>
                <a:cxn ang="0">
                  <a:pos x="42" y="13"/>
                </a:cxn>
                <a:cxn ang="0">
                  <a:pos x="42" y="17"/>
                </a:cxn>
                <a:cxn ang="0">
                  <a:pos x="42" y="20"/>
                </a:cxn>
                <a:cxn ang="0">
                  <a:pos x="41" y="23"/>
                </a:cxn>
                <a:cxn ang="0">
                  <a:pos x="40" y="25"/>
                </a:cxn>
                <a:cxn ang="0">
                  <a:pos x="39" y="28"/>
                </a:cxn>
                <a:cxn ang="0">
                  <a:pos x="37" y="29"/>
                </a:cxn>
                <a:cxn ang="0">
                  <a:pos x="36" y="31"/>
                </a:cxn>
                <a:cxn ang="0">
                  <a:pos x="33" y="33"/>
                </a:cxn>
                <a:cxn ang="0">
                  <a:pos x="31" y="34"/>
                </a:cxn>
                <a:cxn ang="0">
                  <a:pos x="44" y="61"/>
                </a:cxn>
                <a:cxn ang="0">
                  <a:pos x="34" y="61"/>
                </a:cxn>
                <a:cxn ang="0">
                  <a:pos x="21" y="35"/>
                </a:cxn>
                <a:cxn ang="0">
                  <a:pos x="9" y="35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9" y="27"/>
                </a:cxn>
                <a:cxn ang="0">
                  <a:pos x="23" y="27"/>
                </a:cxn>
                <a:cxn ang="0">
                  <a:pos x="25" y="27"/>
                </a:cxn>
                <a:cxn ang="0">
                  <a:pos x="28" y="26"/>
                </a:cxn>
                <a:cxn ang="0">
                  <a:pos x="31" y="24"/>
                </a:cxn>
                <a:cxn ang="0">
                  <a:pos x="32" y="23"/>
                </a:cxn>
                <a:cxn ang="0">
                  <a:pos x="33" y="21"/>
                </a:cxn>
                <a:cxn ang="0">
                  <a:pos x="34" y="18"/>
                </a:cxn>
                <a:cxn ang="0">
                  <a:pos x="34" y="17"/>
                </a:cxn>
                <a:cxn ang="0">
                  <a:pos x="34" y="14"/>
                </a:cxn>
                <a:cxn ang="0">
                  <a:pos x="33" y="13"/>
                </a:cxn>
                <a:cxn ang="0">
                  <a:pos x="32" y="11"/>
                </a:cxn>
                <a:cxn ang="0">
                  <a:pos x="31" y="10"/>
                </a:cxn>
                <a:cxn ang="0">
                  <a:pos x="28" y="9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7"/>
                </a:cxn>
              </a:cxnLst>
              <a:rect l="0" t="0" r="r" b="b"/>
              <a:pathLst>
                <a:path w="44" h="61">
                  <a:moveTo>
                    <a:pt x="0" y="0"/>
                  </a:moveTo>
                  <a:lnTo>
                    <a:pt x="23" y="0"/>
                  </a:lnTo>
                  <a:lnTo>
                    <a:pt x="28" y="0"/>
                  </a:lnTo>
                  <a:lnTo>
                    <a:pt x="31" y="1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9" y="6"/>
                  </a:lnTo>
                  <a:lnTo>
                    <a:pt x="40" y="9"/>
                  </a:lnTo>
                  <a:lnTo>
                    <a:pt x="42" y="13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1" y="23"/>
                  </a:lnTo>
                  <a:lnTo>
                    <a:pt x="40" y="25"/>
                  </a:lnTo>
                  <a:lnTo>
                    <a:pt x="39" y="28"/>
                  </a:lnTo>
                  <a:lnTo>
                    <a:pt x="37" y="29"/>
                  </a:lnTo>
                  <a:lnTo>
                    <a:pt x="36" y="31"/>
                  </a:lnTo>
                  <a:lnTo>
                    <a:pt x="33" y="33"/>
                  </a:lnTo>
                  <a:lnTo>
                    <a:pt x="31" y="34"/>
                  </a:lnTo>
                  <a:lnTo>
                    <a:pt x="44" y="61"/>
                  </a:lnTo>
                  <a:lnTo>
                    <a:pt x="34" y="61"/>
                  </a:lnTo>
                  <a:lnTo>
                    <a:pt x="21" y="35"/>
                  </a:lnTo>
                  <a:lnTo>
                    <a:pt x="9" y="35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9" y="27"/>
                  </a:moveTo>
                  <a:lnTo>
                    <a:pt x="23" y="27"/>
                  </a:lnTo>
                  <a:lnTo>
                    <a:pt x="25" y="27"/>
                  </a:lnTo>
                  <a:lnTo>
                    <a:pt x="28" y="26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33" y="21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3"/>
                  </a:lnTo>
                  <a:lnTo>
                    <a:pt x="32" y="11"/>
                  </a:lnTo>
                  <a:lnTo>
                    <a:pt x="31" y="10"/>
                  </a:lnTo>
                  <a:lnTo>
                    <a:pt x="28" y="9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8032359" y="6595200"/>
              <a:ext cx="47694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9" y="39"/>
                </a:cxn>
                <a:cxn ang="0">
                  <a:pos x="9" y="42"/>
                </a:cxn>
                <a:cxn ang="0">
                  <a:pos x="9" y="44"/>
                </a:cxn>
                <a:cxn ang="0">
                  <a:pos x="11" y="46"/>
                </a:cxn>
                <a:cxn ang="0">
                  <a:pos x="12" y="49"/>
                </a:cxn>
                <a:cxn ang="0">
                  <a:pos x="16" y="51"/>
                </a:cxn>
                <a:cxn ang="0">
                  <a:pos x="20" y="52"/>
                </a:cxn>
                <a:cxn ang="0">
                  <a:pos x="25" y="51"/>
                </a:cxn>
                <a:cxn ang="0">
                  <a:pos x="27" y="50"/>
                </a:cxn>
                <a:cxn ang="0">
                  <a:pos x="29" y="49"/>
                </a:cxn>
                <a:cxn ang="0">
                  <a:pos x="30" y="46"/>
                </a:cxn>
                <a:cxn ang="0">
                  <a:pos x="32" y="44"/>
                </a:cxn>
                <a:cxn ang="0">
                  <a:pos x="32" y="42"/>
                </a:cxn>
                <a:cxn ang="0">
                  <a:pos x="32" y="39"/>
                </a:cxn>
                <a:cxn ang="0">
                  <a:pos x="32" y="0"/>
                </a:cxn>
                <a:cxn ang="0">
                  <a:pos x="41" y="0"/>
                </a:cxn>
                <a:cxn ang="0">
                  <a:pos x="41" y="40"/>
                </a:cxn>
                <a:cxn ang="0">
                  <a:pos x="41" y="44"/>
                </a:cxn>
                <a:cxn ang="0">
                  <a:pos x="40" y="49"/>
                </a:cxn>
                <a:cxn ang="0">
                  <a:pos x="38" y="53"/>
                </a:cxn>
                <a:cxn ang="0">
                  <a:pos x="35" y="56"/>
                </a:cxn>
                <a:cxn ang="0">
                  <a:pos x="32" y="58"/>
                </a:cxn>
                <a:cxn ang="0">
                  <a:pos x="29" y="60"/>
                </a:cxn>
                <a:cxn ang="0">
                  <a:pos x="25" y="61"/>
                </a:cxn>
                <a:cxn ang="0">
                  <a:pos x="20" y="61"/>
                </a:cxn>
                <a:cxn ang="0">
                  <a:pos x="16" y="61"/>
                </a:cxn>
                <a:cxn ang="0">
                  <a:pos x="12" y="60"/>
                </a:cxn>
                <a:cxn ang="0">
                  <a:pos x="9" y="58"/>
                </a:cxn>
                <a:cxn ang="0">
                  <a:pos x="6" y="56"/>
                </a:cxn>
                <a:cxn ang="0">
                  <a:pos x="3" y="53"/>
                </a:cxn>
                <a:cxn ang="0">
                  <a:pos x="1" y="49"/>
                </a:cxn>
                <a:cxn ang="0">
                  <a:pos x="0" y="44"/>
                </a:cxn>
                <a:cxn ang="0">
                  <a:pos x="0" y="40"/>
                </a:cxn>
                <a:cxn ang="0">
                  <a:pos x="0" y="0"/>
                </a:cxn>
              </a:cxnLst>
              <a:rect l="0" t="0" r="r" b="b"/>
              <a:pathLst>
                <a:path w="41" h="61">
                  <a:moveTo>
                    <a:pt x="0" y="0"/>
                  </a:moveTo>
                  <a:lnTo>
                    <a:pt x="9" y="0"/>
                  </a:lnTo>
                  <a:lnTo>
                    <a:pt x="9" y="39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11" y="46"/>
                  </a:lnTo>
                  <a:lnTo>
                    <a:pt x="12" y="49"/>
                  </a:lnTo>
                  <a:lnTo>
                    <a:pt x="16" y="51"/>
                  </a:lnTo>
                  <a:lnTo>
                    <a:pt x="20" y="52"/>
                  </a:lnTo>
                  <a:lnTo>
                    <a:pt x="25" y="51"/>
                  </a:lnTo>
                  <a:lnTo>
                    <a:pt x="27" y="50"/>
                  </a:lnTo>
                  <a:lnTo>
                    <a:pt x="29" y="49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41" y="44"/>
                  </a:lnTo>
                  <a:lnTo>
                    <a:pt x="40" y="49"/>
                  </a:lnTo>
                  <a:lnTo>
                    <a:pt x="38" y="53"/>
                  </a:lnTo>
                  <a:lnTo>
                    <a:pt x="35" y="56"/>
                  </a:lnTo>
                  <a:lnTo>
                    <a:pt x="32" y="58"/>
                  </a:lnTo>
                  <a:lnTo>
                    <a:pt x="29" y="60"/>
                  </a:lnTo>
                  <a:lnTo>
                    <a:pt x="25" y="61"/>
                  </a:lnTo>
                  <a:lnTo>
                    <a:pt x="20" y="61"/>
                  </a:lnTo>
                  <a:lnTo>
                    <a:pt x="16" y="61"/>
                  </a:lnTo>
                  <a:lnTo>
                    <a:pt x="12" y="60"/>
                  </a:lnTo>
                  <a:lnTo>
                    <a:pt x="9" y="58"/>
                  </a:lnTo>
                  <a:lnTo>
                    <a:pt x="6" y="56"/>
                  </a:lnTo>
                  <a:lnTo>
                    <a:pt x="3" y="53"/>
                  </a:lnTo>
                  <a:lnTo>
                    <a:pt x="1" y="49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8094013" y="6595200"/>
              <a:ext cx="59326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26" y="39"/>
                </a:cxn>
                <a:cxn ang="0">
                  <a:pos x="42" y="0"/>
                </a:cxn>
                <a:cxn ang="0">
                  <a:pos x="51" y="0"/>
                </a:cxn>
                <a:cxn ang="0">
                  <a:pos x="51" y="61"/>
                </a:cxn>
                <a:cxn ang="0">
                  <a:pos x="42" y="61"/>
                </a:cxn>
                <a:cxn ang="0">
                  <a:pos x="42" y="23"/>
                </a:cxn>
                <a:cxn ang="0">
                  <a:pos x="29" y="52"/>
                </a:cxn>
                <a:cxn ang="0">
                  <a:pos x="22" y="52"/>
                </a:cxn>
                <a:cxn ang="0">
                  <a:pos x="10" y="23"/>
                </a:cxn>
                <a:cxn ang="0">
                  <a:pos x="9" y="23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51" h="61">
                  <a:moveTo>
                    <a:pt x="0" y="0"/>
                  </a:moveTo>
                  <a:lnTo>
                    <a:pt x="9" y="0"/>
                  </a:lnTo>
                  <a:lnTo>
                    <a:pt x="26" y="39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1" y="61"/>
                  </a:lnTo>
                  <a:lnTo>
                    <a:pt x="42" y="61"/>
                  </a:lnTo>
                  <a:lnTo>
                    <a:pt x="42" y="23"/>
                  </a:lnTo>
                  <a:lnTo>
                    <a:pt x="29" y="52"/>
                  </a:lnTo>
                  <a:lnTo>
                    <a:pt x="22" y="5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8191727" y="6595200"/>
              <a:ext cx="47694" cy="70590"/>
            </a:xfrm>
            <a:custGeom>
              <a:avLst/>
              <a:gdLst/>
              <a:ahLst/>
              <a:cxnLst>
                <a:cxn ang="0">
                  <a:pos x="32" y="34"/>
                </a:cxn>
                <a:cxn ang="0">
                  <a:pos x="9" y="34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26"/>
                </a:cxn>
                <a:cxn ang="0">
                  <a:pos x="32" y="26"/>
                </a:cxn>
                <a:cxn ang="0">
                  <a:pos x="32" y="0"/>
                </a:cxn>
                <a:cxn ang="0">
                  <a:pos x="41" y="0"/>
                </a:cxn>
                <a:cxn ang="0">
                  <a:pos x="41" y="61"/>
                </a:cxn>
                <a:cxn ang="0">
                  <a:pos x="32" y="61"/>
                </a:cxn>
                <a:cxn ang="0">
                  <a:pos x="32" y="34"/>
                </a:cxn>
              </a:cxnLst>
              <a:rect l="0" t="0" r="r" b="b"/>
              <a:pathLst>
                <a:path w="41" h="61">
                  <a:moveTo>
                    <a:pt x="32" y="34"/>
                  </a:moveTo>
                  <a:lnTo>
                    <a:pt x="9" y="34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26"/>
                  </a:lnTo>
                  <a:lnTo>
                    <a:pt x="32" y="26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41" y="61"/>
                  </a:lnTo>
                  <a:lnTo>
                    <a:pt x="32" y="61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8246401" y="6595200"/>
              <a:ext cx="59326" cy="70590"/>
            </a:xfrm>
            <a:custGeom>
              <a:avLst/>
              <a:gdLst/>
              <a:ahLst/>
              <a:cxnLst>
                <a:cxn ang="0">
                  <a:pos x="37" y="46"/>
                </a:cxn>
                <a:cxn ang="0">
                  <a:pos x="15" y="46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22" y="0"/>
                </a:cxn>
                <a:cxn ang="0">
                  <a:pos x="30" y="0"/>
                </a:cxn>
                <a:cxn ang="0">
                  <a:pos x="51" y="61"/>
                </a:cxn>
                <a:cxn ang="0">
                  <a:pos x="42" y="61"/>
                </a:cxn>
                <a:cxn ang="0">
                  <a:pos x="37" y="46"/>
                </a:cxn>
                <a:cxn ang="0">
                  <a:pos x="35" y="39"/>
                </a:cxn>
                <a:cxn ang="0">
                  <a:pos x="26" y="12"/>
                </a:cxn>
                <a:cxn ang="0">
                  <a:pos x="17" y="39"/>
                </a:cxn>
                <a:cxn ang="0">
                  <a:pos x="35" y="39"/>
                </a:cxn>
              </a:cxnLst>
              <a:rect l="0" t="0" r="r" b="b"/>
              <a:pathLst>
                <a:path w="51" h="61">
                  <a:moveTo>
                    <a:pt x="37" y="46"/>
                  </a:moveTo>
                  <a:lnTo>
                    <a:pt x="15" y="46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51" y="61"/>
                  </a:lnTo>
                  <a:lnTo>
                    <a:pt x="42" y="61"/>
                  </a:lnTo>
                  <a:lnTo>
                    <a:pt x="37" y="46"/>
                  </a:lnTo>
                  <a:close/>
                  <a:moveTo>
                    <a:pt x="35" y="39"/>
                  </a:moveTo>
                  <a:lnTo>
                    <a:pt x="26" y="12"/>
                  </a:lnTo>
                  <a:lnTo>
                    <a:pt x="17" y="39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312706" y="6595200"/>
              <a:ext cx="52347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36" y="43"/>
                </a:cxn>
                <a:cxn ang="0">
                  <a:pos x="36" y="0"/>
                </a:cxn>
                <a:cxn ang="0">
                  <a:pos x="45" y="0"/>
                </a:cxn>
                <a:cxn ang="0">
                  <a:pos x="45" y="61"/>
                </a:cxn>
                <a:cxn ang="0">
                  <a:pos x="37" y="61"/>
                </a:cxn>
                <a:cxn ang="0">
                  <a:pos x="9" y="17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45" h="61">
                  <a:moveTo>
                    <a:pt x="0" y="0"/>
                  </a:moveTo>
                  <a:lnTo>
                    <a:pt x="9" y="0"/>
                  </a:lnTo>
                  <a:lnTo>
                    <a:pt x="36" y="43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45" y="61"/>
                  </a:lnTo>
                  <a:lnTo>
                    <a:pt x="37" y="61"/>
                  </a:lnTo>
                  <a:lnTo>
                    <a:pt x="9" y="17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8380176" y="6595200"/>
              <a:ext cx="52347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35" y="43"/>
                </a:cxn>
                <a:cxn ang="0">
                  <a:pos x="35" y="0"/>
                </a:cxn>
                <a:cxn ang="0">
                  <a:pos x="45" y="0"/>
                </a:cxn>
                <a:cxn ang="0">
                  <a:pos x="45" y="61"/>
                </a:cxn>
                <a:cxn ang="0">
                  <a:pos x="35" y="61"/>
                </a:cxn>
                <a:cxn ang="0">
                  <a:pos x="9" y="17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45" h="61">
                  <a:moveTo>
                    <a:pt x="0" y="0"/>
                  </a:moveTo>
                  <a:lnTo>
                    <a:pt x="8" y="0"/>
                  </a:lnTo>
                  <a:lnTo>
                    <a:pt x="35" y="43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61"/>
                  </a:lnTo>
                  <a:lnTo>
                    <a:pt x="35" y="61"/>
                  </a:lnTo>
                  <a:lnTo>
                    <a:pt x="9" y="17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8444155" y="6595200"/>
              <a:ext cx="48857" cy="7059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3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30" y="2"/>
                </a:cxn>
                <a:cxn ang="0">
                  <a:pos x="37" y="6"/>
                </a:cxn>
                <a:cxn ang="0">
                  <a:pos x="41" y="13"/>
                </a:cxn>
                <a:cxn ang="0">
                  <a:pos x="42" y="22"/>
                </a:cxn>
                <a:cxn ang="0">
                  <a:pos x="42" y="39"/>
                </a:cxn>
                <a:cxn ang="0">
                  <a:pos x="41" y="48"/>
                </a:cxn>
                <a:cxn ang="0">
                  <a:pos x="37" y="54"/>
                </a:cxn>
                <a:cxn ang="0">
                  <a:pos x="33" y="58"/>
                </a:cxn>
                <a:cxn ang="0">
                  <a:pos x="24" y="61"/>
                </a:cxn>
                <a:cxn ang="0">
                  <a:pos x="18" y="61"/>
                </a:cxn>
                <a:cxn ang="0">
                  <a:pos x="12" y="59"/>
                </a:cxn>
                <a:cxn ang="0">
                  <a:pos x="6" y="54"/>
                </a:cxn>
                <a:cxn ang="0">
                  <a:pos x="2" y="48"/>
                </a:cxn>
                <a:cxn ang="0">
                  <a:pos x="0" y="39"/>
                </a:cxn>
                <a:cxn ang="0">
                  <a:pos x="0" y="22"/>
                </a:cxn>
                <a:cxn ang="0">
                  <a:pos x="2" y="13"/>
                </a:cxn>
                <a:cxn ang="0">
                  <a:pos x="12" y="48"/>
                </a:cxn>
                <a:cxn ang="0">
                  <a:pos x="16" y="51"/>
                </a:cxn>
                <a:cxn ang="0">
                  <a:pos x="21" y="52"/>
                </a:cxn>
                <a:cxn ang="0">
                  <a:pos x="27" y="51"/>
                </a:cxn>
                <a:cxn ang="0">
                  <a:pos x="29" y="49"/>
                </a:cxn>
                <a:cxn ang="0">
                  <a:pos x="32" y="45"/>
                </a:cxn>
                <a:cxn ang="0">
                  <a:pos x="33" y="38"/>
                </a:cxn>
                <a:cxn ang="0">
                  <a:pos x="33" y="18"/>
                </a:cxn>
                <a:cxn ang="0">
                  <a:pos x="30" y="13"/>
                </a:cxn>
                <a:cxn ang="0">
                  <a:pos x="27" y="10"/>
                </a:cxn>
                <a:cxn ang="0">
                  <a:pos x="21" y="9"/>
                </a:cxn>
                <a:cxn ang="0">
                  <a:pos x="16" y="10"/>
                </a:cxn>
                <a:cxn ang="0">
                  <a:pos x="13" y="12"/>
                </a:cxn>
                <a:cxn ang="0">
                  <a:pos x="11" y="15"/>
                </a:cxn>
                <a:cxn ang="0">
                  <a:pos x="9" y="23"/>
                </a:cxn>
                <a:cxn ang="0">
                  <a:pos x="10" y="42"/>
                </a:cxn>
                <a:cxn ang="0">
                  <a:pos x="12" y="48"/>
                </a:cxn>
              </a:cxnLst>
              <a:rect l="0" t="0" r="r" b="b"/>
              <a:pathLst>
                <a:path w="42" h="61">
                  <a:moveTo>
                    <a:pt x="3" y="10"/>
                  </a:moveTo>
                  <a:lnTo>
                    <a:pt x="6" y="6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3" y="3"/>
                  </a:lnTo>
                  <a:lnTo>
                    <a:pt x="37" y="6"/>
                  </a:lnTo>
                  <a:lnTo>
                    <a:pt x="40" y="10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2" y="22"/>
                  </a:lnTo>
                  <a:lnTo>
                    <a:pt x="42" y="30"/>
                  </a:lnTo>
                  <a:lnTo>
                    <a:pt x="42" y="39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0" y="51"/>
                  </a:lnTo>
                  <a:lnTo>
                    <a:pt x="37" y="54"/>
                  </a:lnTo>
                  <a:lnTo>
                    <a:pt x="35" y="56"/>
                  </a:lnTo>
                  <a:lnTo>
                    <a:pt x="33" y="58"/>
                  </a:lnTo>
                  <a:lnTo>
                    <a:pt x="28" y="60"/>
                  </a:lnTo>
                  <a:lnTo>
                    <a:pt x="24" y="61"/>
                  </a:lnTo>
                  <a:lnTo>
                    <a:pt x="21" y="61"/>
                  </a:lnTo>
                  <a:lnTo>
                    <a:pt x="18" y="61"/>
                  </a:lnTo>
                  <a:lnTo>
                    <a:pt x="15" y="60"/>
                  </a:lnTo>
                  <a:lnTo>
                    <a:pt x="12" y="59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2" y="48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13"/>
                  </a:lnTo>
                  <a:lnTo>
                    <a:pt x="3" y="10"/>
                  </a:lnTo>
                  <a:close/>
                  <a:moveTo>
                    <a:pt x="12" y="48"/>
                  </a:moveTo>
                  <a:lnTo>
                    <a:pt x="14" y="50"/>
                  </a:lnTo>
                  <a:lnTo>
                    <a:pt x="16" y="51"/>
                  </a:lnTo>
                  <a:lnTo>
                    <a:pt x="18" y="52"/>
                  </a:lnTo>
                  <a:lnTo>
                    <a:pt x="21" y="52"/>
                  </a:lnTo>
                  <a:lnTo>
                    <a:pt x="24" y="52"/>
                  </a:lnTo>
                  <a:lnTo>
                    <a:pt x="27" y="51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30" y="48"/>
                  </a:lnTo>
                  <a:lnTo>
                    <a:pt x="32" y="45"/>
                  </a:lnTo>
                  <a:lnTo>
                    <a:pt x="33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18"/>
                  </a:lnTo>
                  <a:lnTo>
                    <a:pt x="32" y="15"/>
                  </a:lnTo>
                  <a:lnTo>
                    <a:pt x="30" y="13"/>
                  </a:lnTo>
                  <a:lnTo>
                    <a:pt x="29" y="11"/>
                  </a:lnTo>
                  <a:lnTo>
                    <a:pt x="27" y="10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6" y="10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5"/>
                  </a:lnTo>
                  <a:lnTo>
                    <a:pt x="10" y="18"/>
                  </a:lnTo>
                  <a:lnTo>
                    <a:pt x="9" y="23"/>
                  </a:lnTo>
                  <a:lnTo>
                    <a:pt x="9" y="30"/>
                  </a:lnTo>
                  <a:lnTo>
                    <a:pt x="10" y="42"/>
                  </a:lnTo>
                  <a:lnTo>
                    <a:pt x="11" y="45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8495339" y="6595200"/>
              <a:ext cx="54674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24" y="46"/>
                </a:cxn>
                <a:cxn ang="0">
                  <a:pos x="37" y="0"/>
                </a:cxn>
                <a:cxn ang="0">
                  <a:pos x="47" y="0"/>
                </a:cxn>
                <a:cxn ang="0">
                  <a:pos x="27" y="61"/>
                </a:cxn>
                <a:cxn ang="0">
                  <a:pos x="21" y="61"/>
                </a:cxn>
                <a:cxn ang="0">
                  <a:pos x="0" y="0"/>
                </a:cxn>
              </a:cxnLst>
              <a:rect l="0" t="0" r="r" b="b"/>
              <a:pathLst>
                <a:path w="47" h="61">
                  <a:moveTo>
                    <a:pt x="0" y="0"/>
                  </a:moveTo>
                  <a:lnTo>
                    <a:pt x="10" y="0"/>
                  </a:lnTo>
                  <a:lnTo>
                    <a:pt x="24" y="46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27" y="61"/>
                  </a:lnTo>
                  <a:lnTo>
                    <a:pt x="2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8556993" y="6595200"/>
              <a:ext cx="44205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38" y="8"/>
                </a:cxn>
                <a:cxn ang="0">
                  <a:pos x="9" y="8"/>
                </a:cxn>
                <a:cxn ang="0">
                  <a:pos x="9" y="26"/>
                </a:cxn>
                <a:cxn ang="0">
                  <a:pos x="33" y="26"/>
                </a:cxn>
                <a:cxn ang="0">
                  <a:pos x="33" y="34"/>
                </a:cxn>
                <a:cxn ang="0">
                  <a:pos x="9" y="34"/>
                </a:cxn>
                <a:cxn ang="0">
                  <a:pos x="9" y="52"/>
                </a:cxn>
                <a:cxn ang="0">
                  <a:pos x="38" y="52"/>
                </a:cxn>
                <a:cxn ang="0">
                  <a:pos x="38" y="61"/>
                </a:cxn>
                <a:cxn ang="0">
                  <a:pos x="0" y="61"/>
                </a:cxn>
                <a:cxn ang="0">
                  <a:pos x="0" y="0"/>
                </a:cxn>
              </a:cxnLst>
              <a:rect l="0" t="0" r="r" b="b"/>
              <a:pathLst>
                <a:path w="38" h="61">
                  <a:moveTo>
                    <a:pt x="0" y="0"/>
                  </a:moveTo>
                  <a:lnTo>
                    <a:pt x="38" y="0"/>
                  </a:lnTo>
                  <a:lnTo>
                    <a:pt x="38" y="8"/>
                  </a:lnTo>
                  <a:lnTo>
                    <a:pt x="9" y="8"/>
                  </a:lnTo>
                  <a:lnTo>
                    <a:pt x="9" y="26"/>
                  </a:lnTo>
                  <a:lnTo>
                    <a:pt x="33" y="26"/>
                  </a:lnTo>
                  <a:lnTo>
                    <a:pt x="33" y="34"/>
                  </a:lnTo>
                  <a:lnTo>
                    <a:pt x="9" y="34"/>
                  </a:lnTo>
                  <a:lnTo>
                    <a:pt x="9" y="52"/>
                  </a:lnTo>
                  <a:lnTo>
                    <a:pt x="38" y="52"/>
                  </a:lnTo>
                  <a:lnTo>
                    <a:pt x="38" y="61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8611665" y="6595200"/>
              <a:ext cx="50021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0"/>
                </a:cxn>
                <a:cxn ang="0">
                  <a:pos x="26" y="0"/>
                </a:cxn>
                <a:cxn ang="0">
                  <a:pos x="30" y="1"/>
                </a:cxn>
                <a:cxn ang="0">
                  <a:pos x="32" y="2"/>
                </a:cxn>
                <a:cxn ang="0">
                  <a:pos x="35" y="4"/>
                </a:cxn>
                <a:cxn ang="0">
                  <a:pos x="37" y="6"/>
                </a:cxn>
                <a:cxn ang="0">
                  <a:pos x="39" y="9"/>
                </a:cxn>
                <a:cxn ang="0">
                  <a:pos x="40" y="13"/>
                </a:cxn>
                <a:cxn ang="0">
                  <a:pos x="41" y="17"/>
                </a:cxn>
                <a:cxn ang="0">
                  <a:pos x="41" y="20"/>
                </a:cxn>
                <a:cxn ang="0">
                  <a:pos x="40" y="23"/>
                </a:cxn>
                <a:cxn ang="0">
                  <a:pos x="39" y="25"/>
                </a:cxn>
                <a:cxn ang="0">
                  <a:pos x="38" y="28"/>
                </a:cxn>
                <a:cxn ang="0">
                  <a:pos x="36" y="29"/>
                </a:cxn>
                <a:cxn ang="0">
                  <a:pos x="34" y="31"/>
                </a:cxn>
                <a:cxn ang="0">
                  <a:pos x="32" y="33"/>
                </a:cxn>
                <a:cxn ang="0">
                  <a:pos x="29" y="34"/>
                </a:cxn>
                <a:cxn ang="0">
                  <a:pos x="43" y="61"/>
                </a:cxn>
                <a:cxn ang="0">
                  <a:pos x="32" y="61"/>
                </a:cxn>
                <a:cxn ang="0">
                  <a:pos x="20" y="35"/>
                </a:cxn>
                <a:cxn ang="0">
                  <a:pos x="9" y="35"/>
                </a:cxn>
                <a:cxn ang="0">
                  <a:pos x="9" y="61"/>
                </a:cxn>
                <a:cxn ang="0">
                  <a:pos x="0" y="61"/>
                </a:cxn>
                <a:cxn ang="0">
                  <a:pos x="0" y="0"/>
                </a:cxn>
                <a:cxn ang="0">
                  <a:pos x="9" y="27"/>
                </a:cxn>
                <a:cxn ang="0">
                  <a:pos x="22" y="27"/>
                </a:cxn>
                <a:cxn ang="0">
                  <a:pos x="25" y="27"/>
                </a:cxn>
                <a:cxn ang="0">
                  <a:pos x="27" y="26"/>
                </a:cxn>
                <a:cxn ang="0">
                  <a:pos x="30" y="24"/>
                </a:cxn>
                <a:cxn ang="0">
                  <a:pos x="31" y="23"/>
                </a:cxn>
                <a:cxn ang="0">
                  <a:pos x="32" y="21"/>
                </a:cxn>
                <a:cxn ang="0">
                  <a:pos x="32" y="18"/>
                </a:cxn>
                <a:cxn ang="0">
                  <a:pos x="32" y="17"/>
                </a:cxn>
                <a:cxn ang="0">
                  <a:pos x="32" y="14"/>
                </a:cxn>
                <a:cxn ang="0">
                  <a:pos x="32" y="13"/>
                </a:cxn>
                <a:cxn ang="0">
                  <a:pos x="31" y="11"/>
                </a:cxn>
                <a:cxn ang="0">
                  <a:pos x="29" y="10"/>
                </a:cxn>
                <a:cxn ang="0">
                  <a:pos x="27" y="9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7"/>
                </a:cxn>
              </a:cxnLst>
              <a:rect l="0" t="0" r="r" b="b"/>
              <a:pathLst>
                <a:path w="43" h="61">
                  <a:moveTo>
                    <a:pt x="0" y="0"/>
                  </a:moveTo>
                  <a:lnTo>
                    <a:pt x="23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2" y="2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9" y="9"/>
                  </a:lnTo>
                  <a:lnTo>
                    <a:pt x="40" y="13"/>
                  </a:lnTo>
                  <a:lnTo>
                    <a:pt x="41" y="17"/>
                  </a:lnTo>
                  <a:lnTo>
                    <a:pt x="41" y="20"/>
                  </a:lnTo>
                  <a:lnTo>
                    <a:pt x="40" y="23"/>
                  </a:lnTo>
                  <a:lnTo>
                    <a:pt x="39" y="25"/>
                  </a:lnTo>
                  <a:lnTo>
                    <a:pt x="38" y="28"/>
                  </a:lnTo>
                  <a:lnTo>
                    <a:pt x="36" y="29"/>
                  </a:lnTo>
                  <a:lnTo>
                    <a:pt x="34" y="31"/>
                  </a:lnTo>
                  <a:lnTo>
                    <a:pt x="32" y="33"/>
                  </a:lnTo>
                  <a:lnTo>
                    <a:pt x="29" y="34"/>
                  </a:lnTo>
                  <a:lnTo>
                    <a:pt x="43" y="61"/>
                  </a:lnTo>
                  <a:lnTo>
                    <a:pt x="32" y="61"/>
                  </a:lnTo>
                  <a:lnTo>
                    <a:pt x="20" y="35"/>
                  </a:lnTo>
                  <a:lnTo>
                    <a:pt x="9" y="35"/>
                  </a:lnTo>
                  <a:lnTo>
                    <a:pt x="9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9" y="27"/>
                  </a:moveTo>
                  <a:lnTo>
                    <a:pt x="22" y="27"/>
                  </a:lnTo>
                  <a:lnTo>
                    <a:pt x="25" y="27"/>
                  </a:lnTo>
                  <a:lnTo>
                    <a:pt x="27" y="26"/>
                  </a:lnTo>
                  <a:lnTo>
                    <a:pt x="30" y="24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29" y="10"/>
                  </a:lnTo>
                  <a:lnTo>
                    <a:pt x="27" y="9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7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8690768" y="6614872"/>
              <a:ext cx="40715" cy="50917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9" y="27"/>
                </a:cxn>
                <a:cxn ang="0">
                  <a:pos x="9" y="29"/>
                </a:cxn>
                <a:cxn ang="0">
                  <a:pos x="11" y="34"/>
                </a:cxn>
                <a:cxn ang="0">
                  <a:pos x="15" y="36"/>
                </a:cxn>
                <a:cxn ang="0">
                  <a:pos x="19" y="36"/>
                </a:cxn>
                <a:cxn ang="0">
                  <a:pos x="21" y="36"/>
                </a:cxn>
                <a:cxn ang="0">
                  <a:pos x="23" y="35"/>
                </a:cxn>
                <a:cxn ang="0">
                  <a:pos x="26" y="34"/>
                </a:cxn>
                <a:cxn ang="0">
                  <a:pos x="28" y="32"/>
                </a:cxn>
                <a:cxn ang="0">
                  <a:pos x="34" y="37"/>
                </a:cxn>
                <a:cxn ang="0">
                  <a:pos x="31" y="40"/>
                </a:cxn>
                <a:cxn ang="0">
                  <a:pos x="27" y="43"/>
                </a:cxn>
                <a:cxn ang="0">
                  <a:pos x="23" y="44"/>
                </a:cxn>
                <a:cxn ang="0">
                  <a:pos x="19" y="44"/>
                </a:cxn>
                <a:cxn ang="0">
                  <a:pos x="16" y="44"/>
                </a:cxn>
                <a:cxn ang="0">
                  <a:pos x="12" y="43"/>
                </a:cxn>
                <a:cxn ang="0">
                  <a:pos x="9" y="42"/>
                </a:cxn>
                <a:cxn ang="0">
                  <a:pos x="6" y="40"/>
                </a:cxn>
                <a:cxn ang="0">
                  <a:pos x="4" y="37"/>
                </a:cxn>
                <a:cxn ang="0">
                  <a:pos x="2" y="33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1" y="16"/>
                </a:cxn>
                <a:cxn ang="0">
                  <a:pos x="2" y="12"/>
                </a:cxn>
                <a:cxn ang="0">
                  <a:pos x="4" y="8"/>
                </a:cxn>
                <a:cxn ang="0">
                  <a:pos x="6" y="5"/>
                </a:cxn>
                <a:cxn ang="0">
                  <a:pos x="8" y="3"/>
                </a:cxn>
                <a:cxn ang="0">
                  <a:pos x="11" y="1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24" y="1"/>
                </a:cxn>
                <a:cxn ang="0">
                  <a:pos x="27" y="3"/>
                </a:cxn>
                <a:cxn ang="0">
                  <a:pos x="30" y="5"/>
                </a:cxn>
                <a:cxn ang="0">
                  <a:pos x="32" y="8"/>
                </a:cxn>
                <a:cxn ang="0">
                  <a:pos x="33" y="11"/>
                </a:cxn>
                <a:cxn ang="0">
                  <a:pos x="34" y="14"/>
                </a:cxn>
                <a:cxn ang="0">
                  <a:pos x="35" y="18"/>
                </a:cxn>
                <a:cxn ang="0">
                  <a:pos x="35" y="25"/>
                </a:cxn>
                <a:cxn ang="0">
                  <a:pos x="9" y="25"/>
                </a:cxn>
                <a:cxn ang="0">
                  <a:pos x="26" y="18"/>
                </a:cxn>
                <a:cxn ang="0">
                  <a:pos x="26" y="16"/>
                </a:cxn>
                <a:cxn ang="0">
                  <a:pos x="25" y="14"/>
                </a:cxn>
                <a:cxn ang="0">
                  <a:pos x="24" y="11"/>
                </a:cxn>
                <a:cxn ang="0">
                  <a:pos x="22" y="10"/>
                </a:cxn>
                <a:cxn ang="0">
                  <a:pos x="21" y="9"/>
                </a:cxn>
                <a:cxn ang="0">
                  <a:pos x="19" y="9"/>
                </a:cxn>
                <a:cxn ang="0">
                  <a:pos x="17" y="8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2"/>
                </a:cxn>
                <a:cxn ang="0">
                  <a:pos x="9" y="14"/>
                </a:cxn>
                <a:cxn ang="0">
                  <a:pos x="9" y="16"/>
                </a:cxn>
                <a:cxn ang="0">
                  <a:pos x="9" y="18"/>
                </a:cxn>
                <a:cxn ang="0">
                  <a:pos x="26" y="18"/>
                </a:cxn>
              </a:cxnLst>
              <a:rect l="0" t="0" r="r" b="b"/>
              <a:pathLst>
                <a:path w="35" h="44">
                  <a:moveTo>
                    <a:pt x="9" y="25"/>
                  </a:moveTo>
                  <a:lnTo>
                    <a:pt x="9" y="27"/>
                  </a:lnTo>
                  <a:lnTo>
                    <a:pt x="9" y="29"/>
                  </a:lnTo>
                  <a:lnTo>
                    <a:pt x="11" y="34"/>
                  </a:lnTo>
                  <a:lnTo>
                    <a:pt x="15" y="36"/>
                  </a:lnTo>
                  <a:lnTo>
                    <a:pt x="19" y="36"/>
                  </a:lnTo>
                  <a:lnTo>
                    <a:pt x="21" y="36"/>
                  </a:lnTo>
                  <a:lnTo>
                    <a:pt x="23" y="35"/>
                  </a:lnTo>
                  <a:lnTo>
                    <a:pt x="26" y="34"/>
                  </a:lnTo>
                  <a:lnTo>
                    <a:pt x="28" y="32"/>
                  </a:lnTo>
                  <a:lnTo>
                    <a:pt x="34" y="37"/>
                  </a:lnTo>
                  <a:lnTo>
                    <a:pt x="31" y="40"/>
                  </a:lnTo>
                  <a:lnTo>
                    <a:pt x="27" y="43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6" y="44"/>
                  </a:lnTo>
                  <a:lnTo>
                    <a:pt x="12" y="43"/>
                  </a:lnTo>
                  <a:lnTo>
                    <a:pt x="9" y="42"/>
                  </a:lnTo>
                  <a:lnTo>
                    <a:pt x="6" y="40"/>
                  </a:lnTo>
                  <a:lnTo>
                    <a:pt x="4" y="37"/>
                  </a:lnTo>
                  <a:lnTo>
                    <a:pt x="2" y="33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5"/>
                  </a:lnTo>
                  <a:lnTo>
                    <a:pt x="8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7" y="3"/>
                  </a:lnTo>
                  <a:lnTo>
                    <a:pt x="30" y="5"/>
                  </a:lnTo>
                  <a:lnTo>
                    <a:pt x="32" y="8"/>
                  </a:lnTo>
                  <a:lnTo>
                    <a:pt x="33" y="11"/>
                  </a:lnTo>
                  <a:lnTo>
                    <a:pt x="34" y="14"/>
                  </a:lnTo>
                  <a:lnTo>
                    <a:pt x="35" y="18"/>
                  </a:lnTo>
                  <a:lnTo>
                    <a:pt x="35" y="25"/>
                  </a:lnTo>
                  <a:lnTo>
                    <a:pt x="9" y="25"/>
                  </a:lnTo>
                  <a:close/>
                  <a:moveTo>
                    <a:pt x="26" y="18"/>
                  </a:moveTo>
                  <a:lnTo>
                    <a:pt x="26" y="16"/>
                  </a:lnTo>
                  <a:lnTo>
                    <a:pt x="25" y="14"/>
                  </a:lnTo>
                  <a:lnTo>
                    <a:pt x="24" y="11"/>
                  </a:lnTo>
                  <a:lnTo>
                    <a:pt x="22" y="10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4" y="9"/>
                  </a:lnTo>
                  <a:lnTo>
                    <a:pt x="11" y="11"/>
                  </a:lnTo>
                  <a:lnTo>
                    <a:pt x="10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8741952" y="6655375"/>
              <a:ext cx="9306" cy="10415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8758237" y="6595200"/>
              <a:ext cx="53510" cy="705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24" y="46"/>
                </a:cxn>
                <a:cxn ang="0">
                  <a:pos x="37" y="0"/>
                </a:cxn>
                <a:cxn ang="0">
                  <a:pos x="46" y="0"/>
                </a:cxn>
                <a:cxn ang="0">
                  <a:pos x="27" y="61"/>
                </a:cxn>
                <a:cxn ang="0">
                  <a:pos x="20" y="61"/>
                </a:cxn>
                <a:cxn ang="0">
                  <a:pos x="0" y="0"/>
                </a:cxn>
              </a:cxnLst>
              <a:rect l="0" t="0" r="r" b="b"/>
              <a:pathLst>
                <a:path w="46" h="61">
                  <a:moveTo>
                    <a:pt x="0" y="0"/>
                  </a:moveTo>
                  <a:lnTo>
                    <a:pt x="9" y="0"/>
                  </a:lnTo>
                  <a:lnTo>
                    <a:pt x="24" y="46"/>
                  </a:lnTo>
                  <a:lnTo>
                    <a:pt x="37" y="0"/>
                  </a:lnTo>
                  <a:lnTo>
                    <a:pt x="46" y="0"/>
                  </a:lnTo>
                  <a:lnTo>
                    <a:pt x="27" y="61"/>
                  </a:lnTo>
                  <a:lnTo>
                    <a:pt x="2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8807094" y="6655375"/>
              <a:ext cx="9306" cy="10415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18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  <p:sldLayoutId id="2147483739" r:id="rId58"/>
    <p:sldLayoutId id="2147483740" r:id="rId59"/>
    <p:sldLayoutId id="2147483741" r:id="rId60"/>
    <p:sldLayoutId id="2147483742" r:id="rId61"/>
    <p:sldLayoutId id="2147483743" r:id="rId62"/>
    <p:sldLayoutId id="2147483744" r:id="rId63"/>
    <p:sldLayoutId id="2147483745" r:id="rId64"/>
    <p:sldLayoutId id="2147483746" r:id="rId65"/>
    <p:sldLayoutId id="2147483747" r:id="rId66"/>
    <p:sldLayoutId id="2147483748" r:id="rId67"/>
    <p:sldLayoutId id="2147483749" r:id="rId6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sz="2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2.jpeg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wmf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gif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9.emf"/><Relationship Id="rId4" Type="http://schemas.openxmlformats.org/officeDocument/2006/relationships/oleObject" Target="../embeddings/oleObject1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.png"/><Relationship Id="rId4" Type="http://schemas.openxmlformats.org/officeDocument/2006/relationships/image" Target="../media/image13.w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tertitel 2"/>
          <p:cNvSpPr>
            <a:spLocks noGrp="1"/>
          </p:cNvSpPr>
          <p:nvPr>
            <p:ph sz="quarter" idx="10"/>
          </p:nvPr>
        </p:nvSpPr>
        <p:spPr>
          <a:xfrm>
            <a:off x="1619672" y="3808461"/>
            <a:ext cx="3888432" cy="628651"/>
          </a:xfrm>
        </p:spPr>
        <p:txBody>
          <a:bodyPr/>
          <a:lstStyle/>
          <a:p>
            <a:r>
              <a:rPr lang="en-US" sz="1200" dirty="0" smtClean="0"/>
              <a:t>Michael Steinke on behalf of LZH/AEI team</a:t>
            </a:r>
            <a:endParaRPr lang="en-US" sz="1200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5922928" y="4064865"/>
            <a:ext cx="3313112" cy="5162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03.05.2017</a:t>
            </a:r>
            <a:endParaRPr lang="de-DE" sz="13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526" y="2630810"/>
            <a:ext cx="6809962" cy="9422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Laser development for gravitational wave detectors </a:t>
            </a:r>
            <a:endParaRPr lang="en-US" sz="2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State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the art and the future</a:t>
            </a:r>
          </a:p>
        </p:txBody>
      </p:sp>
    </p:spTree>
    <p:extLst>
      <p:ext uri="{BB962C8B-B14F-4D97-AF65-F5344CB8AC3E}">
        <p14:creationId xmlns:p14="http://schemas.microsoft.com/office/powerpoint/2010/main" val="28435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LIGO laser systems</a:t>
            </a:r>
            <a:endParaRPr lang="en-US" cap="none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179512" y="3284984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251520" y="1298476"/>
            <a:ext cx="7848872" cy="465080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charset="0"/>
              </a:rPr>
              <a:t>Nd:YVO</a:t>
            </a:r>
            <a:r>
              <a:rPr lang="en-US" sz="1800" baseline="-25000" dirty="0" smtClean="0">
                <a:latin typeface="Arial" charset="0"/>
              </a:rPr>
              <a:t>4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amplifier </a:t>
            </a:r>
            <a:r>
              <a:rPr lang="en-US" sz="1800" dirty="0" smtClean="0">
                <a:latin typeface="Arial" charset="0"/>
              </a:rPr>
              <a:t>stage similar to GEO system</a:t>
            </a:r>
          </a:p>
          <a:p>
            <a:r>
              <a:rPr lang="en-US" sz="1800" dirty="0" err="1" smtClean="0">
                <a:latin typeface="Arial" charset="0"/>
              </a:rPr>
              <a:t>Nd:YAG</a:t>
            </a:r>
            <a:r>
              <a:rPr lang="en-US" sz="1800" baseline="-25000" dirty="0" smtClean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Injection locked high-power stage with four laser heads</a:t>
            </a:r>
            <a:r>
              <a:rPr lang="en-US" sz="1800" dirty="0" smtClean="0"/>
              <a:t> </a:t>
            </a:r>
          </a:p>
          <a:p>
            <a:endParaRPr lang="en-US" sz="1800" dirty="0" smtClean="0">
              <a:latin typeface="Arial" charset="0"/>
            </a:endParaRP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pic>
        <p:nvPicPr>
          <p:cNvPr id="12" name="Picture 3" descr="aufbau-gesamt-F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56" y="2348880"/>
            <a:ext cx="612747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head design</a:t>
            </a:r>
            <a:endParaRPr lang="en-US" dirty="0"/>
          </a:p>
        </p:txBody>
      </p:sp>
      <p:graphicFrame>
        <p:nvGraphicFramePr>
          <p:cNvPr id="1434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270784"/>
              </p:ext>
            </p:extLst>
          </p:nvPr>
        </p:nvGraphicFramePr>
        <p:xfrm>
          <a:off x="865188" y="1124744"/>
          <a:ext cx="7356475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CorelDRAW" r:id="rId4" imgW="5789160" imgH="1713600" progId="CorelDRAW.Graphic.11">
                  <p:embed/>
                </p:oleObj>
              </mc:Choice>
              <mc:Fallback>
                <p:oleObj name="CorelDRAW" r:id="rId4" imgW="5789160" imgH="17136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1124744"/>
                        <a:ext cx="7356475" cy="217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31" name="Rectangle 7"/>
          <p:cNvSpPr>
            <a:spLocks noChangeArrowheads="1"/>
          </p:cNvSpPr>
          <p:nvPr/>
        </p:nvSpPr>
        <p:spPr bwMode="auto">
          <a:xfrm>
            <a:off x="5959475" y="3789363"/>
            <a:ext cx="3076575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596" tIns="33298" rIns="66596" bIns="33298">
            <a:spAutoFit/>
          </a:bodyPr>
          <a:lstStyle/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1.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	Water cooled base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2.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	Pump source: fiber bundle of 7 fibers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3.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	Pump light homogenizer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4.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	Pump light diagnostics: Power &amp; Spectrum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5.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	Pump light imaging optics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6.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	45° dichroic mirror 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7.	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Pump light beam dump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8.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 	Water cooled pump chamber for 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000066"/>
                </a:solidFill>
                <a:latin typeface="Arial" charset="0"/>
              </a:rPr>
              <a:t>	Nd:YAG laser crystal</a:t>
            </a:r>
          </a:p>
          <a:p>
            <a:pPr marL="180975" indent="-180975" defTabSz="666750">
              <a:spcAft>
                <a:spcPct val="20000"/>
              </a:spcAft>
            </a:pPr>
            <a:r>
              <a:rPr lang="en-US" sz="1100">
                <a:solidFill>
                  <a:srgbClr val="FF0000"/>
                </a:solidFill>
                <a:latin typeface="Arial" charset="0"/>
              </a:rPr>
              <a:t>9.</a:t>
            </a:r>
            <a:r>
              <a:rPr lang="en-US" sz="1100">
                <a:solidFill>
                  <a:srgbClr val="000066"/>
                </a:solidFill>
                <a:latin typeface="Arial" charset="0"/>
              </a:rPr>
              <a:t>	ASE beam dump</a:t>
            </a:r>
          </a:p>
          <a:p>
            <a:pPr marL="180975" indent="-180975" defTabSz="666750">
              <a:spcAft>
                <a:spcPct val="20000"/>
              </a:spcAft>
            </a:pPr>
            <a:endParaRPr lang="en-US" sz="110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1434691" name="Group 67"/>
          <p:cNvGrpSpPr>
            <a:grpSpLocks/>
          </p:cNvGrpSpPr>
          <p:nvPr/>
        </p:nvGrpSpPr>
        <p:grpSpPr bwMode="auto">
          <a:xfrm>
            <a:off x="34925" y="3213100"/>
            <a:ext cx="5897563" cy="2593975"/>
            <a:chOff x="22" y="2159"/>
            <a:chExt cx="3715" cy="1634"/>
          </a:xfrm>
        </p:grpSpPr>
        <p:pic>
          <p:nvPicPr>
            <p:cNvPr id="1434662" name="Picture 38" descr="render-laserhead-HD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2159"/>
              <a:ext cx="3715" cy="1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664" name="Oval 40"/>
            <p:cNvSpPr>
              <a:spLocks noChangeArrowheads="1"/>
            </p:cNvSpPr>
            <p:nvPr/>
          </p:nvSpPr>
          <p:spPr bwMode="auto">
            <a:xfrm>
              <a:off x="2367" y="3255"/>
              <a:ext cx="167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65" name="Text Box 41"/>
            <p:cNvSpPr txBox="1">
              <a:spLocks noChangeArrowheads="1"/>
            </p:cNvSpPr>
            <p:nvPr/>
          </p:nvSpPr>
          <p:spPr bwMode="auto">
            <a:xfrm>
              <a:off x="2377" y="3290"/>
              <a:ext cx="14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000">
                  <a:solidFill>
                    <a:srgbClr val="FF0000"/>
                  </a:solidFill>
                  <a:latin typeface="Arial" charset="0"/>
                </a:rPr>
                <a:t>3</a:t>
              </a:r>
              <a:endParaRPr lang="de-DE" sz="1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34667" name="Oval 43"/>
            <p:cNvSpPr>
              <a:spLocks noChangeArrowheads="1"/>
            </p:cNvSpPr>
            <p:nvPr/>
          </p:nvSpPr>
          <p:spPr bwMode="auto">
            <a:xfrm>
              <a:off x="1915" y="3275"/>
              <a:ext cx="168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68" name="Text Box 44"/>
            <p:cNvSpPr txBox="1">
              <a:spLocks noChangeArrowheads="1"/>
            </p:cNvSpPr>
            <p:nvPr/>
          </p:nvSpPr>
          <p:spPr bwMode="auto">
            <a:xfrm>
              <a:off x="1925" y="3310"/>
              <a:ext cx="148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000">
                  <a:solidFill>
                    <a:srgbClr val="FF0000"/>
                  </a:solidFill>
                  <a:latin typeface="Arial" charset="0"/>
                </a:rPr>
                <a:t>4</a:t>
              </a:r>
              <a:endParaRPr lang="de-DE" sz="1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34670" name="Oval 46"/>
            <p:cNvSpPr>
              <a:spLocks noChangeArrowheads="1"/>
            </p:cNvSpPr>
            <p:nvPr/>
          </p:nvSpPr>
          <p:spPr bwMode="auto">
            <a:xfrm>
              <a:off x="1473" y="3302"/>
              <a:ext cx="167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71" name="Text Box 47"/>
            <p:cNvSpPr txBox="1">
              <a:spLocks noChangeArrowheads="1"/>
            </p:cNvSpPr>
            <p:nvPr/>
          </p:nvSpPr>
          <p:spPr bwMode="auto">
            <a:xfrm>
              <a:off x="1483" y="3337"/>
              <a:ext cx="14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000">
                  <a:solidFill>
                    <a:srgbClr val="FF0000"/>
                  </a:solidFill>
                  <a:latin typeface="Arial" charset="0"/>
                </a:rPr>
                <a:t>5</a:t>
              </a:r>
              <a:endParaRPr lang="de-DE" sz="1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34673" name="Oval 49"/>
            <p:cNvSpPr>
              <a:spLocks noChangeArrowheads="1"/>
            </p:cNvSpPr>
            <p:nvPr/>
          </p:nvSpPr>
          <p:spPr bwMode="auto">
            <a:xfrm>
              <a:off x="858" y="2685"/>
              <a:ext cx="167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74" name="Text Box 50"/>
            <p:cNvSpPr txBox="1">
              <a:spLocks noChangeArrowheads="1"/>
            </p:cNvSpPr>
            <p:nvPr/>
          </p:nvSpPr>
          <p:spPr bwMode="auto">
            <a:xfrm>
              <a:off x="868" y="2721"/>
              <a:ext cx="14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000">
                  <a:solidFill>
                    <a:srgbClr val="FF0000"/>
                  </a:solidFill>
                  <a:latin typeface="Arial" charset="0"/>
                </a:rPr>
                <a:t>7</a:t>
              </a:r>
              <a:endParaRPr lang="de-DE" sz="1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34676" name="Oval 52"/>
            <p:cNvSpPr>
              <a:spLocks noChangeArrowheads="1"/>
            </p:cNvSpPr>
            <p:nvPr/>
          </p:nvSpPr>
          <p:spPr bwMode="auto">
            <a:xfrm>
              <a:off x="963" y="3294"/>
              <a:ext cx="167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77" name="Text Box 53"/>
            <p:cNvSpPr txBox="1">
              <a:spLocks noChangeArrowheads="1"/>
            </p:cNvSpPr>
            <p:nvPr/>
          </p:nvSpPr>
          <p:spPr bwMode="auto">
            <a:xfrm>
              <a:off x="973" y="3329"/>
              <a:ext cx="14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000">
                  <a:solidFill>
                    <a:srgbClr val="FF0000"/>
                  </a:solidFill>
                  <a:latin typeface="Arial" charset="0"/>
                </a:rPr>
                <a:t>6</a:t>
              </a:r>
              <a:endParaRPr lang="de-DE" sz="1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34679" name="Oval 55"/>
            <p:cNvSpPr>
              <a:spLocks noChangeArrowheads="1"/>
            </p:cNvSpPr>
            <p:nvPr/>
          </p:nvSpPr>
          <p:spPr bwMode="auto">
            <a:xfrm>
              <a:off x="555" y="3311"/>
              <a:ext cx="167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80" name="Text Box 56"/>
            <p:cNvSpPr txBox="1">
              <a:spLocks noChangeArrowheads="1"/>
            </p:cNvSpPr>
            <p:nvPr/>
          </p:nvSpPr>
          <p:spPr bwMode="auto">
            <a:xfrm>
              <a:off x="565" y="3346"/>
              <a:ext cx="14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000">
                  <a:solidFill>
                    <a:srgbClr val="FF0000"/>
                  </a:solidFill>
                  <a:latin typeface="Arial" charset="0"/>
                </a:rPr>
                <a:t>8</a:t>
              </a:r>
              <a:endParaRPr lang="de-DE" sz="1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34682" name="Oval 58"/>
            <p:cNvSpPr>
              <a:spLocks noChangeArrowheads="1"/>
            </p:cNvSpPr>
            <p:nvPr/>
          </p:nvSpPr>
          <p:spPr bwMode="auto">
            <a:xfrm>
              <a:off x="236" y="3324"/>
              <a:ext cx="167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83" name="Text Box 59"/>
            <p:cNvSpPr txBox="1">
              <a:spLocks noChangeArrowheads="1"/>
            </p:cNvSpPr>
            <p:nvPr/>
          </p:nvSpPr>
          <p:spPr bwMode="auto">
            <a:xfrm>
              <a:off x="246" y="3359"/>
              <a:ext cx="14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000">
                  <a:solidFill>
                    <a:srgbClr val="FF0000"/>
                  </a:solidFill>
                  <a:latin typeface="Arial" charset="0"/>
                </a:rPr>
                <a:t>9</a:t>
              </a:r>
              <a:endParaRPr lang="de-DE" sz="1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34685" name="Oval 61"/>
            <p:cNvSpPr>
              <a:spLocks noChangeArrowheads="1"/>
            </p:cNvSpPr>
            <p:nvPr/>
          </p:nvSpPr>
          <p:spPr bwMode="auto">
            <a:xfrm>
              <a:off x="3306" y="3397"/>
              <a:ext cx="167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86" name="Text Box 62"/>
            <p:cNvSpPr txBox="1">
              <a:spLocks noChangeArrowheads="1"/>
            </p:cNvSpPr>
            <p:nvPr/>
          </p:nvSpPr>
          <p:spPr bwMode="auto">
            <a:xfrm>
              <a:off x="3316" y="3432"/>
              <a:ext cx="14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de-DE" sz="1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434688" name="Oval 64"/>
            <p:cNvSpPr>
              <a:spLocks noChangeArrowheads="1"/>
            </p:cNvSpPr>
            <p:nvPr/>
          </p:nvSpPr>
          <p:spPr bwMode="auto">
            <a:xfrm>
              <a:off x="2962" y="3233"/>
              <a:ext cx="167" cy="1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4689" name="Text Box 65"/>
            <p:cNvSpPr txBox="1">
              <a:spLocks noChangeArrowheads="1"/>
            </p:cNvSpPr>
            <p:nvPr/>
          </p:nvSpPr>
          <p:spPr bwMode="auto">
            <a:xfrm>
              <a:off x="2972" y="3268"/>
              <a:ext cx="147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666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6667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0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de-DE" sz="10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910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/>
              <a:t>mode control – laser setup</a:t>
            </a:r>
            <a:endParaRPr lang="de-DE" dirty="0"/>
          </a:p>
        </p:txBody>
      </p:sp>
      <p:pic>
        <p:nvPicPr>
          <p:cNvPr id="1809412" name="Picture 4" descr="aufbau-2kopf-F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40968"/>
            <a:ext cx="89646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323528" y="1298476"/>
            <a:ext cx="7920880" cy="1266428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5829300" algn="l"/>
              </a:tabLst>
            </a:pPr>
            <a:r>
              <a:rPr lang="en-US" sz="1800" dirty="0" smtClean="0">
                <a:latin typeface="Arial" charset="0"/>
              </a:rPr>
              <a:t>One major issue</a:t>
            </a:r>
          </a:p>
          <a:p>
            <a:pPr lvl="1">
              <a:tabLst>
                <a:tab pos="5829300" algn="l"/>
              </a:tabLst>
            </a:pPr>
            <a:r>
              <a:rPr lang="en-US" sz="1800" dirty="0" smtClean="0">
                <a:latin typeface="Arial" charset="0"/>
              </a:rPr>
              <a:t>How to design resonator such that it is stable for pure TEM</a:t>
            </a:r>
            <a:r>
              <a:rPr lang="en-US" sz="1800" baseline="-25000" dirty="0" smtClean="0">
                <a:latin typeface="Arial" charset="0"/>
              </a:rPr>
              <a:t>00</a:t>
            </a:r>
            <a:r>
              <a:rPr lang="en-US" sz="1800" dirty="0" smtClean="0">
                <a:latin typeface="Arial" charset="0"/>
              </a:rPr>
              <a:t> mode?</a:t>
            </a:r>
          </a:p>
          <a:p>
            <a:pPr lvl="1">
              <a:tabLst>
                <a:tab pos="5829300" algn="l"/>
              </a:tabLst>
            </a:pPr>
            <a:r>
              <a:rPr lang="en-US" sz="1800" dirty="0" smtClean="0">
                <a:latin typeface="Arial" charset="0"/>
              </a:rPr>
              <a:t>Note: need to include thermal lensing in design</a:t>
            </a:r>
            <a:endParaRPr lang="en-US" sz="1800" dirty="0" smtClean="0">
              <a:latin typeface="Arial" charset="0"/>
            </a:endParaRPr>
          </a:p>
          <a:p>
            <a:pPr lvl="1">
              <a:tabLst>
                <a:tab pos="5829300" algn="l"/>
              </a:tabLst>
            </a:pPr>
            <a:endParaRPr lang="en-US" sz="1800" dirty="0" smtClean="0">
              <a:latin typeface="Arial" charset="0"/>
            </a:endParaRPr>
          </a:p>
          <a:p>
            <a:pPr>
              <a:tabLst>
                <a:tab pos="5829300" algn="l"/>
              </a:tabLst>
            </a:pPr>
            <a:r>
              <a:rPr lang="en-US" sz="1800" dirty="0" smtClean="0"/>
              <a:t>Setup for investigation on transverse mode behavior: 2 head system</a:t>
            </a:r>
          </a:p>
          <a:p>
            <a:pPr>
              <a:tabLst>
                <a:tab pos="5829300" algn="l"/>
              </a:tabLst>
            </a:pPr>
            <a:endParaRPr lang="en-US" sz="1800" dirty="0" smtClean="0"/>
          </a:p>
          <a:p>
            <a:pPr lvl="1">
              <a:tabLst>
                <a:tab pos="5829300" algn="l"/>
              </a:tabLst>
            </a:pPr>
            <a:endParaRPr lang="en-US" altLang="de-DE" sz="1800" dirty="0" smtClean="0">
              <a:latin typeface="Arial" charset="0"/>
            </a:endParaRPr>
          </a:p>
          <a:p>
            <a:pPr lvl="1">
              <a:tabLst>
                <a:tab pos="5829300" algn="l"/>
              </a:tabLst>
            </a:pPr>
            <a:endParaRPr lang="en-US" altLang="de-DE" sz="1800" dirty="0" smtClean="0">
              <a:latin typeface="Arial" charset="0"/>
            </a:endParaRPr>
          </a:p>
          <a:p>
            <a:pPr lvl="1">
              <a:tabLst>
                <a:tab pos="5829300" algn="l"/>
              </a:tabLst>
            </a:pPr>
            <a:endParaRPr lang="en-US" altLang="de-DE" sz="1800" dirty="0" smtClean="0">
              <a:latin typeface="Arial" charset="0"/>
            </a:endParaRPr>
          </a:p>
          <a:p>
            <a:pPr lvl="1">
              <a:tabLst>
                <a:tab pos="5829300" algn="l"/>
              </a:tabLst>
            </a:pPr>
            <a:endParaRPr lang="en-US" altLang="de-DE" sz="1800" dirty="0" smtClean="0">
              <a:latin typeface="Arial" charset="0"/>
            </a:endParaRPr>
          </a:p>
          <a:p>
            <a:pPr marL="0" indent="0"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9361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/>
              <a:t>mode control – resonator design</a:t>
            </a:r>
            <a:endParaRPr lang="de-DE" dirty="0"/>
          </a:p>
        </p:txBody>
      </p:sp>
      <p:graphicFrame>
        <p:nvGraphicFramePr>
          <p:cNvPr id="1810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725818"/>
              </p:ext>
            </p:extLst>
          </p:nvPr>
        </p:nvGraphicFramePr>
        <p:xfrm>
          <a:off x="1693863" y="692770"/>
          <a:ext cx="5399087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Graph" r:id="rId3" imgW="4112640" imgH="2905920" progId="Origin50.Graph">
                  <p:embed/>
                </p:oleObj>
              </mc:Choice>
              <mc:Fallback>
                <p:oleObj name="Graph" r:id="rId3" imgW="4112640" imgH="2905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3" y="692770"/>
                        <a:ext cx="5399087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0449" name="Text Box 17"/>
          <p:cNvSpPr txBox="1">
            <a:spLocks noChangeArrowheads="1"/>
          </p:cNvSpPr>
          <p:nvPr/>
        </p:nvSpPr>
        <p:spPr bwMode="auto">
          <a:xfrm>
            <a:off x="3060700" y="4581128"/>
            <a:ext cx="2879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symmetric resonator with short distances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2555875" y="4221087"/>
            <a:ext cx="3960813" cy="1657104"/>
            <a:chOff x="2555875" y="4221087"/>
            <a:chExt cx="3960813" cy="1657104"/>
          </a:xfrm>
        </p:grpSpPr>
        <p:sp>
          <p:nvSpPr>
            <p:cNvPr id="1810444" name="Rectangle 12"/>
            <p:cNvSpPr>
              <a:spLocks noChangeArrowheads="1"/>
            </p:cNvSpPr>
            <p:nvPr/>
          </p:nvSpPr>
          <p:spPr bwMode="auto">
            <a:xfrm>
              <a:off x="6227763" y="5011663"/>
              <a:ext cx="287338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0446" name="Line 14"/>
            <p:cNvSpPr>
              <a:spLocks noChangeShapeType="1"/>
            </p:cNvSpPr>
            <p:nvPr/>
          </p:nvSpPr>
          <p:spPr bwMode="auto">
            <a:xfrm flipV="1">
              <a:off x="2700338" y="4221087"/>
              <a:ext cx="0" cy="15015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0447" name="Line 15"/>
            <p:cNvSpPr>
              <a:spLocks noChangeShapeType="1"/>
            </p:cNvSpPr>
            <p:nvPr/>
          </p:nvSpPr>
          <p:spPr bwMode="auto">
            <a:xfrm flipV="1">
              <a:off x="6372225" y="5084687"/>
              <a:ext cx="0" cy="6379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0448" name="Rectangle 16"/>
            <p:cNvSpPr>
              <a:spLocks noChangeArrowheads="1"/>
            </p:cNvSpPr>
            <p:nvPr/>
          </p:nvSpPr>
          <p:spPr bwMode="auto">
            <a:xfrm>
              <a:off x="2555875" y="5011663"/>
              <a:ext cx="287338" cy="730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2843213" y="5630540"/>
              <a:ext cx="504825" cy="1428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5724525" y="5630540"/>
              <a:ext cx="504825" cy="1428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rot="18900000">
              <a:off x="2627313" y="5606728"/>
              <a:ext cx="69850" cy="215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 rot="2700000">
              <a:off x="6373813" y="5614665"/>
              <a:ext cx="69850" cy="215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Line 9"/>
            <p:cNvSpPr>
              <a:spLocks noChangeShapeType="1"/>
            </p:cNvSpPr>
            <p:nvPr/>
          </p:nvSpPr>
          <p:spPr bwMode="auto">
            <a:xfrm>
              <a:off x="3924300" y="5517828"/>
              <a:ext cx="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>
              <a:off x="4932363" y="5517828"/>
              <a:ext cx="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5076825" y="5590853"/>
              <a:ext cx="71438" cy="2159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2700338" y="5701978"/>
              <a:ext cx="36718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2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/>
              <a:t>mode control – resonator design</a:t>
            </a:r>
            <a:endParaRPr lang="de-DE" dirty="0"/>
          </a:p>
        </p:txBody>
      </p:sp>
      <p:graphicFrame>
        <p:nvGraphicFramePr>
          <p:cNvPr id="1811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404123"/>
              </p:ext>
            </p:extLst>
          </p:nvPr>
        </p:nvGraphicFramePr>
        <p:xfrm>
          <a:off x="1692275" y="692770"/>
          <a:ext cx="5399088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Graph" r:id="rId3" imgW="4112640" imgH="2905920" progId="Origin50.Graph">
                  <p:embed/>
                </p:oleObj>
              </mc:Choice>
              <mc:Fallback>
                <p:oleObj name="Graph" r:id="rId3" imgW="4112640" imgH="2905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692770"/>
                        <a:ext cx="5399088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"/>
          <p:cNvGrpSpPr/>
          <p:nvPr/>
        </p:nvGrpSpPr>
        <p:grpSpPr>
          <a:xfrm>
            <a:off x="2555875" y="4077072"/>
            <a:ext cx="3960813" cy="1801119"/>
            <a:chOff x="2555875" y="4077072"/>
            <a:chExt cx="3960813" cy="1801119"/>
          </a:xfrm>
        </p:grpSpPr>
        <p:sp>
          <p:nvSpPr>
            <p:cNvPr id="1811461" name="Rectangle 5"/>
            <p:cNvSpPr>
              <a:spLocks noChangeArrowheads="1"/>
            </p:cNvSpPr>
            <p:nvPr/>
          </p:nvSpPr>
          <p:spPr bwMode="auto">
            <a:xfrm>
              <a:off x="2843213" y="5630540"/>
              <a:ext cx="504825" cy="1428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1462" name="Rectangle 6"/>
            <p:cNvSpPr>
              <a:spLocks noChangeArrowheads="1"/>
            </p:cNvSpPr>
            <p:nvPr/>
          </p:nvSpPr>
          <p:spPr bwMode="auto">
            <a:xfrm>
              <a:off x="5724525" y="5630540"/>
              <a:ext cx="504825" cy="1428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1463" name="Rectangle 7"/>
            <p:cNvSpPr>
              <a:spLocks noChangeArrowheads="1"/>
            </p:cNvSpPr>
            <p:nvPr/>
          </p:nvSpPr>
          <p:spPr bwMode="auto">
            <a:xfrm rot="18900000">
              <a:off x="2627313" y="5606728"/>
              <a:ext cx="69850" cy="215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1464" name="Rectangle 8"/>
            <p:cNvSpPr>
              <a:spLocks noChangeArrowheads="1"/>
            </p:cNvSpPr>
            <p:nvPr/>
          </p:nvSpPr>
          <p:spPr bwMode="auto">
            <a:xfrm rot="2700000">
              <a:off x="6373813" y="5614665"/>
              <a:ext cx="69850" cy="215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1465" name="Line 9"/>
            <p:cNvSpPr>
              <a:spLocks noChangeShapeType="1"/>
            </p:cNvSpPr>
            <p:nvPr/>
          </p:nvSpPr>
          <p:spPr bwMode="auto">
            <a:xfrm>
              <a:off x="3924300" y="5517828"/>
              <a:ext cx="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1466" name="Line 10"/>
            <p:cNvSpPr>
              <a:spLocks noChangeShapeType="1"/>
            </p:cNvSpPr>
            <p:nvPr/>
          </p:nvSpPr>
          <p:spPr bwMode="auto">
            <a:xfrm>
              <a:off x="4932363" y="5517828"/>
              <a:ext cx="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1467" name="Rectangle 11"/>
            <p:cNvSpPr>
              <a:spLocks noChangeArrowheads="1"/>
            </p:cNvSpPr>
            <p:nvPr/>
          </p:nvSpPr>
          <p:spPr bwMode="auto">
            <a:xfrm>
              <a:off x="5076825" y="5590853"/>
              <a:ext cx="71438" cy="2159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1468" name="Rectangle 12"/>
            <p:cNvSpPr>
              <a:spLocks noChangeArrowheads="1"/>
            </p:cNvSpPr>
            <p:nvPr/>
          </p:nvSpPr>
          <p:spPr bwMode="auto">
            <a:xfrm>
              <a:off x="6227763" y="4292278"/>
              <a:ext cx="287338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1469" name="Line 13"/>
            <p:cNvSpPr>
              <a:spLocks noChangeShapeType="1"/>
            </p:cNvSpPr>
            <p:nvPr/>
          </p:nvSpPr>
          <p:spPr bwMode="auto">
            <a:xfrm>
              <a:off x="2700338" y="5701978"/>
              <a:ext cx="36718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1470" name="Line 14"/>
            <p:cNvSpPr>
              <a:spLocks noChangeShapeType="1"/>
            </p:cNvSpPr>
            <p:nvPr/>
          </p:nvSpPr>
          <p:spPr bwMode="auto">
            <a:xfrm flipV="1">
              <a:off x="2700338" y="4077072"/>
              <a:ext cx="0" cy="16249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1471" name="Line 15"/>
            <p:cNvSpPr>
              <a:spLocks noChangeShapeType="1"/>
            </p:cNvSpPr>
            <p:nvPr/>
          </p:nvSpPr>
          <p:spPr bwMode="auto">
            <a:xfrm flipV="1">
              <a:off x="6372225" y="4365303"/>
              <a:ext cx="0" cy="13366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1472" name="Rectangle 16"/>
            <p:cNvSpPr>
              <a:spLocks noChangeArrowheads="1"/>
            </p:cNvSpPr>
            <p:nvPr/>
          </p:nvSpPr>
          <p:spPr bwMode="auto">
            <a:xfrm>
              <a:off x="2555875" y="4292278"/>
              <a:ext cx="287338" cy="730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11473" name="Text Box 17"/>
          <p:cNvSpPr txBox="1">
            <a:spLocks noChangeArrowheads="1"/>
          </p:cNvSpPr>
          <p:nvPr/>
        </p:nvSpPr>
        <p:spPr bwMode="auto">
          <a:xfrm>
            <a:off x="3059113" y="4581128"/>
            <a:ext cx="28813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symmetric resonator with long distances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/>
              <a:t>mode control – resonator design</a:t>
            </a:r>
            <a:endParaRPr lang="de-DE" dirty="0"/>
          </a:p>
        </p:txBody>
      </p:sp>
      <p:graphicFrame>
        <p:nvGraphicFramePr>
          <p:cNvPr id="1812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226704"/>
              </p:ext>
            </p:extLst>
          </p:nvPr>
        </p:nvGraphicFramePr>
        <p:xfrm>
          <a:off x="1693863" y="692770"/>
          <a:ext cx="5399087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Graph" r:id="rId3" imgW="4112640" imgH="2905920" progId="Origin50.Graph">
                  <p:embed/>
                </p:oleObj>
              </mc:Choice>
              <mc:Fallback>
                <p:oleObj name="Graph" r:id="rId3" imgW="4112640" imgH="2905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3" y="692770"/>
                        <a:ext cx="5399087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496" name="Text Box 16"/>
          <p:cNvSpPr txBox="1">
            <a:spLocks noChangeArrowheads="1"/>
          </p:cNvSpPr>
          <p:nvPr/>
        </p:nvSpPr>
        <p:spPr bwMode="auto">
          <a:xfrm>
            <a:off x="3059113" y="4581128"/>
            <a:ext cx="28813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slightly asymmetric resonator with long distances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555875" y="4077072"/>
            <a:ext cx="3960813" cy="1801118"/>
            <a:chOff x="2555875" y="4077072"/>
            <a:chExt cx="3960813" cy="1801118"/>
          </a:xfrm>
        </p:grpSpPr>
        <p:sp>
          <p:nvSpPr>
            <p:cNvPr id="1812484" name="Rectangle 4"/>
            <p:cNvSpPr>
              <a:spLocks noChangeArrowheads="1"/>
            </p:cNvSpPr>
            <p:nvPr/>
          </p:nvSpPr>
          <p:spPr bwMode="auto">
            <a:xfrm>
              <a:off x="2843213" y="5630540"/>
              <a:ext cx="504825" cy="1428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2485" name="Rectangle 5"/>
            <p:cNvSpPr>
              <a:spLocks noChangeArrowheads="1"/>
            </p:cNvSpPr>
            <p:nvPr/>
          </p:nvSpPr>
          <p:spPr bwMode="auto">
            <a:xfrm>
              <a:off x="5724525" y="5630540"/>
              <a:ext cx="504825" cy="1428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2486" name="Rectangle 6"/>
            <p:cNvSpPr>
              <a:spLocks noChangeArrowheads="1"/>
            </p:cNvSpPr>
            <p:nvPr/>
          </p:nvSpPr>
          <p:spPr bwMode="auto">
            <a:xfrm rot="18900000">
              <a:off x="2627313" y="5606728"/>
              <a:ext cx="69850" cy="215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2487" name="Rectangle 7"/>
            <p:cNvSpPr>
              <a:spLocks noChangeArrowheads="1"/>
            </p:cNvSpPr>
            <p:nvPr/>
          </p:nvSpPr>
          <p:spPr bwMode="auto">
            <a:xfrm rot="2700000">
              <a:off x="6373813" y="5614665"/>
              <a:ext cx="69850" cy="215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2488" name="Line 8"/>
            <p:cNvSpPr>
              <a:spLocks noChangeShapeType="1"/>
            </p:cNvSpPr>
            <p:nvPr/>
          </p:nvSpPr>
          <p:spPr bwMode="auto">
            <a:xfrm>
              <a:off x="3924300" y="5517828"/>
              <a:ext cx="0" cy="360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2489" name="Line 9"/>
            <p:cNvSpPr>
              <a:spLocks noChangeShapeType="1"/>
            </p:cNvSpPr>
            <p:nvPr/>
          </p:nvSpPr>
          <p:spPr bwMode="auto">
            <a:xfrm>
              <a:off x="4932363" y="5517828"/>
              <a:ext cx="0" cy="360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2490" name="Rectangle 10"/>
            <p:cNvSpPr>
              <a:spLocks noChangeArrowheads="1"/>
            </p:cNvSpPr>
            <p:nvPr/>
          </p:nvSpPr>
          <p:spPr bwMode="auto">
            <a:xfrm>
              <a:off x="5076825" y="5590853"/>
              <a:ext cx="71438" cy="2159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2491" name="Rectangle 11"/>
            <p:cNvSpPr>
              <a:spLocks noChangeArrowheads="1"/>
            </p:cNvSpPr>
            <p:nvPr/>
          </p:nvSpPr>
          <p:spPr bwMode="auto">
            <a:xfrm>
              <a:off x="6227763" y="4581203"/>
              <a:ext cx="287337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2492" name="Line 12"/>
            <p:cNvSpPr>
              <a:spLocks noChangeShapeType="1"/>
            </p:cNvSpPr>
            <p:nvPr/>
          </p:nvSpPr>
          <p:spPr bwMode="auto">
            <a:xfrm>
              <a:off x="2700338" y="5701978"/>
              <a:ext cx="367188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2494" name="Line 14"/>
            <p:cNvSpPr>
              <a:spLocks noChangeShapeType="1"/>
            </p:cNvSpPr>
            <p:nvPr/>
          </p:nvSpPr>
          <p:spPr bwMode="auto">
            <a:xfrm flipV="1">
              <a:off x="6372225" y="4654228"/>
              <a:ext cx="0" cy="1047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2495" name="Rectangle 15"/>
            <p:cNvSpPr>
              <a:spLocks noChangeArrowheads="1"/>
            </p:cNvSpPr>
            <p:nvPr/>
          </p:nvSpPr>
          <p:spPr bwMode="auto">
            <a:xfrm>
              <a:off x="2555875" y="4292278"/>
              <a:ext cx="287338" cy="730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2700338" y="4077072"/>
              <a:ext cx="0" cy="16249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8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/>
              <a:t>mode control – resonator design</a:t>
            </a:r>
            <a:endParaRPr lang="de-DE" dirty="0"/>
          </a:p>
        </p:txBody>
      </p:sp>
      <p:graphicFrame>
        <p:nvGraphicFramePr>
          <p:cNvPr id="1813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108009"/>
              </p:ext>
            </p:extLst>
          </p:nvPr>
        </p:nvGraphicFramePr>
        <p:xfrm>
          <a:off x="1692275" y="692770"/>
          <a:ext cx="5399088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Graph" r:id="rId3" imgW="4112640" imgH="2905920" progId="Origin50.Graph">
                  <p:embed/>
                </p:oleObj>
              </mc:Choice>
              <mc:Fallback>
                <p:oleObj name="Graph" r:id="rId3" imgW="4112640" imgH="2905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692770"/>
                        <a:ext cx="5399088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3509" name="Rectangle 5"/>
          <p:cNvSpPr>
            <a:spLocks noChangeArrowheads="1"/>
          </p:cNvSpPr>
          <p:nvPr/>
        </p:nvSpPr>
        <p:spPr bwMode="auto">
          <a:xfrm>
            <a:off x="2843213" y="5630540"/>
            <a:ext cx="50482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3510" name="Rectangle 6"/>
          <p:cNvSpPr>
            <a:spLocks noChangeArrowheads="1"/>
          </p:cNvSpPr>
          <p:nvPr/>
        </p:nvSpPr>
        <p:spPr bwMode="auto">
          <a:xfrm>
            <a:off x="5724525" y="5630540"/>
            <a:ext cx="50482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3511" name="Rectangle 7"/>
          <p:cNvSpPr>
            <a:spLocks noChangeArrowheads="1"/>
          </p:cNvSpPr>
          <p:nvPr/>
        </p:nvSpPr>
        <p:spPr bwMode="auto">
          <a:xfrm rot="18900000">
            <a:off x="2627313" y="5606728"/>
            <a:ext cx="6985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3512" name="Rectangle 8"/>
          <p:cNvSpPr>
            <a:spLocks noChangeArrowheads="1"/>
          </p:cNvSpPr>
          <p:nvPr/>
        </p:nvSpPr>
        <p:spPr bwMode="auto">
          <a:xfrm rot="2700000">
            <a:off x="6373813" y="5614665"/>
            <a:ext cx="6985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3513" name="Line 9"/>
          <p:cNvSpPr>
            <a:spLocks noChangeShapeType="1"/>
          </p:cNvSpPr>
          <p:nvPr/>
        </p:nvSpPr>
        <p:spPr bwMode="auto">
          <a:xfrm>
            <a:off x="3924300" y="5517828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13514" name="Line 10"/>
          <p:cNvSpPr>
            <a:spLocks noChangeShapeType="1"/>
          </p:cNvSpPr>
          <p:nvPr/>
        </p:nvSpPr>
        <p:spPr bwMode="auto">
          <a:xfrm>
            <a:off x="4932363" y="5517828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13515" name="Rectangle 11"/>
          <p:cNvSpPr>
            <a:spLocks noChangeArrowheads="1"/>
          </p:cNvSpPr>
          <p:nvPr/>
        </p:nvSpPr>
        <p:spPr bwMode="auto">
          <a:xfrm>
            <a:off x="5076825" y="5590853"/>
            <a:ext cx="71438" cy="2159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3516" name="Rectangle 12"/>
          <p:cNvSpPr>
            <a:spLocks noChangeArrowheads="1"/>
          </p:cNvSpPr>
          <p:nvPr/>
        </p:nvSpPr>
        <p:spPr bwMode="auto">
          <a:xfrm>
            <a:off x="6227763" y="5228903"/>
            <a:ext cx="287338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3517" name="Line 13"/>
          <p:cNvSpPr>
            <a:spLocks noChangeShapeType="1"/>
          </p:cNvSpPr>
          <p:nvPr/>
        </p:nvSpPr>
        <p:spPr bwMode="auto">
          <a:xfrm>
            <a:off x="2700338" y="5701978"/>
            <a:ext cx="36718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13519" name="Line 15"/>
          <p:cNvSpPr>
            <a:spLocks noChangeShapeType="1"/>
          </p:cNvSpPr>
          <p:nvPr/>
        </p:nvSpPr>
        <p:spPr bwMode="auto">
          <a:xfrm flipV="1">
            <a:off x="6372225" y="5301928"/>
            <a:ext cx="0" cy="400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13520" name="Rectangle 16"/>
          <p:cNvSpPr>
            <a:spLocks noChangeArrowheads="1"/>
          </p:cNvSpPr>
          <p:nvPr/>
        </p:nvSpPr>
        <p:spPr bwMode="auto">
          <a:xfrm>
            <a:off x="2555875" y="4292278"/>
            <a:ext cx="287338" cy="73025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13521" name="Text Box 17"/>
          <p:cNvSpPr txBox="1">
            <a:spLocks noChangeArrowheads="1"/>
          </p:cNvSpPr>
          <p:nvPr/>
        </p:nvSpPr>
        <p:spPr bwMode="auto">
          <a:xfrm>
            <a:off x="2987675" y="4581128"/>
            <a:ext cx="30241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strongly asymmetric resonator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2700338" y="4077072"/>
            <a:ext cx="0" cy="162490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5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mode control</a:t>
            </a:r>
            <a:endParaRPr lang="en-US" dirty="0"/>
          </a:p>
        </p:txBody>
      </p:sp>
      <p:graphicFrame>
        <p:nvGraphicFramePr>
          <p:cNvPr id="181454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323400"/>
              </p:ext>
            </p:extLst>
          </p:nvPr>
        </p:nvGraphicFramePr>
        <p:xfrm>
          <a:off x="107950" y="730548"/>
          <a:ext cx="9144000" cy="413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Graph" r:id="rId3" imgW="4112640" imgH="2905920" progId="Origin50.Graph">
                  <p:embed/>
                </p:oleObj>
              </mc:Choice>
              <mc:Fallback>
                <p:oleObj name="Graph" r:id="rId3" imgW="4112640" imgH="2905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730548"/>
                        <a:ext cx="9144000" cy="413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14552" name="Group 24"/>
          <p:cNvGrpSpPr>
            <a:grpSpLocks/>
          </p:cNvGrpSpPr>
          <p:nvPr/>
        </p:nvGrpSpPr>
        <p:grpSpPr bwMode="auto">
          <a:xfrm>
            <a:off x="4643438" y="4349751"/>
            <a:ext cx="2520950" cy="87312"/>
            <a:chOff x="1338" y="2523"/>
            <a:chExt cx="771" cy="91"/>
          </a:xfrm>
        </p:grpSpPr>
        <p:sp>
          <p:nvSpPr>
            <p:cNvPr id="1814553" name="Line 25"/>
            <p:cNvSpPr>
              <a:spLocks noChangeShapeType="1"/>
            </p:cNvSpPr>
            <p:nvPr/>
          </p:nvSpPr>
          <p:spPr bwMode="auto">
            <a:xfrm>
              <a:off x="1338" y="2523"/>
              <a:ext cx="0" cy="9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4554" name="Line 26"/>
            <p:cNvSpPr>
              <a:spLocks noChangeShapeType="1"/>
            </p:cNvSpPr>
            <p:nvPr/>
          </p:nvSpPr>
          <p:spPr bwMode="auto">
            <a:xfrm>
              <a:off x="1338" y="2614"/>
              <a:ext cx="7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14555" name="Line 27"/>
            <p:cNvSpPr>
              <a:spLocks noChangeShapeType="1"/>
            </p:cNvSpPr>
            <p:nvPr/>
          </p:nvSpPr>
          <p:spPr bwMode="auto">
            <a:xfrm flipV="1">
              <a:off x="2109" y="2523"/>
              <a:ext cx="0" cy="9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205934" y="4721225"/>
            <a:ext cx="3600450" cy="720725"/>
            <a:chOff x="611188" y="4437063"/>
            <a:chExt cx="3600450" cy="720725"/>
          </a:xfrm>
        </p:grpSpPr>
        <p:grpSp>
          <p:nvGrpSpPr>
            <p:cNvPr id="1814531" name="Group 3"/>
            <p:cNvGrpSpPr>
              <a:grpSpLocks/>
            </p:cNvGrpSpPr>
            <p:nvPr/>
          </p:nvGrpSpPr>
          <p:grpSpPr bwMode="auto">
            <a:xfrm>
              <a:off x="611188" y="4437063"/>
              <a:ext cx="3598862" cy="719137"/>
              <a:chOff x="2290" y="2069"/>
              <a:chExt cx="1135" cy="227"/>
            </a:xfrm>
          </p:grpSpPr>
          <p:pic>
            <p:nvPicPr>
              <p:cNvPr id="1814532" name="Picture 4" descr="135mm-60W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8" y="2069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33" name="Picture 5" descr="135mm-20W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" y="2069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34" name="Picture 6" descr="135mm-30W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7" y="2069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35" name="Picture 7" descr="135mm-40W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2069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36" name="Picture 8" descr="135mm-50W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" y="2069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14556" name="Rectangle 28"/>
            <p:cNvSpPr>
              <a:spLocks noChangeArrowheads="1"/>
            </p:cNvSpPr>
            <p:nvPr/>
          </p:nvSpPr>
          <p:spPr bwMode="auto">
            <a:xfrm>
              <a:off x="611188" y="4437063"/>
              <a:ext cx="3600450" cy="720725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2555776" y="5157192"/>
            <a:ext cx="6481762" cy="720725"/>
            <a:chOff x="2411413" y="5445125"/>
            <a:chExt cx="6481762" cy="720725"/>
          </a:xfrm>
        </p:grpSpPr>
        <p:grpSp>
          <p:nvGrpSpPr>
            <p:cNvPr id="1814537" name="Group 9"/>
            <p:cNvGrpSpPr>
              <a:grpSpLocks/>
            </p:cNvGrpSpPr>
            <p:nvPr/>
          </p:nvGrpSpPr>
          <p:grpSpPr bwMode="auto">
            <a:xfrm>
              <a:off x="2411413" y="5445125"/>
              <a:ext cx="6478587" cy="719138"/>
              <a:chOff x="2835" y="1933"/>
              <a:chExt cx="2041" cy="227"/>
            </a:xfrm>
          </p:grpSpPr>
          <p:pic>
            <p:nvPicPr>
              <p:cNvPr id="1814538" name="Picture 10" descr="135mm-gm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5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39" name="Picture 11" descr="135mm-140W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5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40" name="Picture 12" descr="135mm-150W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1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41" name="Picture 13" descr="135mm-160W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42" name="Picture 14" descr="135mm-170W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2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43" name="Picture 15" descr="135mm-180W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9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44" name="Picture 16" descr="135mm-190W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5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45" name="Picture 17" descr="135mm-200W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2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4546" name="Picture 18" descr="135mm-210W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9" y="1933"/>
                <a:ext cx="227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14557" name="Rectangle 29"/>
            <p:cNvSpPr>
              <a:spLocks noChangeArrowheads="1"/>
            </p:cNvSpPr>
            <p:nvPr/>
          </p:nvSpPr>
          <p:spPr bwMode="auto">
            <a:xfrm>
              <a:off x="2411413" y="5445125"/>
              <a:ext cx="6481762" cy="7207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14558" name="Line 30"/>
          <p:cNvSpPr>
            <a:spLocks noChangeShapeType="1"/>
          </p:cNvSpPr>
          <p:nvPr/>
        </p:nvSpPr>
        <p:spPr bwMode="auto">
          <a:xfrm flipH="1" flipV="1">
            <a:off x="5972175" y="4529136"/>
            <a:ext cx="1048097" cy="62805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14559" name="Line 31"/>
          <p:cNvSpPr>
            <a:spLocks noChangeShapeType="1"/>
          </p:cNvSpPr>
          <p:nvPr/>
        </p:nvSpPr>
        <p:spPr bwMode="auto">
          <a:xfrm flipV="1">
            <a:off x="1835149" y="4471987"/>
            <a:ext cx="893763" cy="23812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34" name="Group 20"/>
          <p:cNvGrpSpPr>
            <a:grpSpLocks/>
          </p:cNvGrpSpPr>
          <p:nvPr/>
        </p:nvGrpSpPr>
        <p:grpSpPr bwMode="auto">
          <a:xfrm>
            <a:off x="2124075" y="4365626"/>
            <a:ext cx="1223963" cy="71437"/>
            <a:chOff x="1338" y="2523"/>
            <a:chExt cx="771" cy="91"/>
          </a:xfrm>
        </p:grpSpPr>
        <p:sp>
          <p:nvSpPr>
            <p:cNvPr id="35" name="Line 21"/>
            <p:cNvSpPr>
              <a:spLocks noChangeShapeType="1"/>
            </p:cNvSpPr>
            <p:nvPr/>
          </p:nvSpPr>
          <p:spPr bwMode="auto">
            <a:xfrm>
              <a:off x="1338" y="2523"/>
              <a:ext cx="0" cy="9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>
              <a:off x="1338" y="2614"/>
              <a:ext cx="77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V="1">
              <a:off x="2109" y="2523"/>
              <a:ext cx="0" cy="9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4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Power scaling: 2 heads </a:t>
            </a:r>
            <a:r>
              <a:rPr lang="de-DE">
                <a:sym typeface="Wingdings" pitchFamily="2" charset="2"/>
              </a:rPr>
              <a:t> 4 heads</a:t>
            </a:r>
          </a:p>
        </p:txBody>
      </p:sp>
      <p:pic>
        <p:nvPicPr>
          <p:cNvPr id="1815555" name="Picture 3" descr="aufbau-4kop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0600"/>
            <a:ext cx="74199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5556" name="Rectangle 4"/>
          <p:cNvSpPr>
            <a:spLocks noChangeArrowheads="1"/>
          </p:cNvSpPr>
          <p:nvPr/>
        </p:nvSpPr>
        <p:spPr bwMode="auto">
          <a:xfrm>
            <a:off x="0" y="5517232"/>
            <a:ext cx="91440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800" dirty="0">
                <a:latin typeface="Arial" charset="0"/>
              </a:rPr>
              <a:t>“Just” double the resonator: 2 heads </a:t>
            </a:r>
            <a:r>
              <a:rPr lang="en-US" sz="1800" dirty="0">
                <a:latin typeface="Arial" charset="0"/>
                <a:sym typeface="Wingdings" pitchFamily="2" charset="2"/>
              </a:rPr>
              <a:t> 4 laser heads</a:t>
            </a:r>
            <a:r>
              <a:rPr lang="en-US" sz="1800" dirty="0">
                <a:latin typeface="Arial" charset="0"/>
              </a:rPr>
              <a:t> </a:t>
            </a:r>
            <a:endParaRPr lang="de-DE" sz="18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0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Transverse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en-US" dirty="0"/>
              <a:t> – 4 head cavity design</a:t>
            </a:r>
            <a:endParaRPr lang="de-DE" dirty="0"/>
          </a:p>
        </p:txBody>
      </p:sp>
      <p:pic>
        <p:nvPicPr>
          <p:cNvPr id="1816579" name="Inhaltsplatzhalter 5" descr="160W-13-03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" b="-349"/>
          <a:stretch>
            <a:fillRect/>
          </a:stretch>
        </p:blipFill>
        <p:spPr bwMode="auto">
          <a:xfrm>
            <a:off x="6081713" y="2358752"/>
            <a:ext cx="23002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6582" name="Inhaltsplatzhalter 9" descr="EPT-HOM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16832"/>
            <a:ext cx="4533900" cy="339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20105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Beam profile at ~165W: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4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LZH Facts</a:t>
            </a:r>
          </a:p>
        </p:txBody>
      </p:sp>
      <p:sp>
        <p:nvSpPr>
          <p:cNvPr id="11267" name="Rectangle 3"/>
          <p:cNvSpPr>
            <a:spLocks noGrp="1"/>
          </p:cNvSpPr>
          <p:nvPr>
            <p:ph sz="half" idx="4294967295"/>
          </p:nvPr>
        </p:nvSpPr>
        <p:spPr>
          <a:xfrm>
            <a:off x="610617" y="1340768"/>
            <a:ext cx="4032821" cy="4176712"/>
          </a:xfrm>
          <a:prstGeom prst="rect">
            <a:avLst/>
          </a:prstGeom>
        </p:spPr>
        <p:txBody>
          <a:bodyPr/>
          <a:lstStyle/>
          <a:p>
            <a:pPr marL="319088" lvl="1" indent="-319088">
              <a:buClrTx/>
              <a:buNone/>
            </a:pPr>
            <a:r>
              <a:rPr lang="en-US" sz="1600" b="1" dirty="0" smtClean="0">
                <a:solidFill>
                  <a:srgbClr val="003366"/>
                </a:solidFill>
                <a:sym typeface="Wingdings" pitchFamily="2" charset="2"/>
              </a:rPr>
              <a:t>Non-university, non-profit research </a:t>
            </a:r>
          </a:p>
          <a:p>
            <a:pPr marL="319088" lvl="1" indent="-319088">
              <a:buClrTx/>
              <a:buNone/>
            </a:pPr>
            <a:r>
              <a:rPr lang="en-US" sz="1600" b="1" dirty="0" smtClean="0">
                <a:solidFill>
                  <a:srgbClr val="003366"/>
                </a:solidFill>
                <a:sym typeface="Wingdings" pitchFamily="2" charset="2"/>
              </a:rPr>
              <a:t>center in </a:t>
            </a:r>
            <a:r>
              <a:rPr lang="en-US" sz="1600" b="1" dirty="0" smtClean="0">
                <a:solidFill>
                  <a:srgbClr val="003366"/>
                </a:solidFill>
                <a:sym typeface="Wingdings" pitchFamily="2" charset="2"/>
              </a:rPr>
              <a:t>Hannover</a:t>
            </a:r>
            <a:endParaRPr lang="en-US" sz="1600" dirty="0" smtClean="0"/>
          </a:p>
          <a:p>
            <a:pPr marL="0" lvl="1" indent="0">
              <a:buSzPct val="100000"/>
              <a:buNone/>
              <a:defRPr/>
            </a:pPr>
            <a:endParaRPr lang="de-DE" sz="1600" dirty="0" smtClean="0">
              <a:sym typeface="Wingdings" pitchFamily="2" charset="2"/>
            </a:endParaRP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Founded </a:t>
            </a:r>
            <a:r>
              <a:rPr lang="en-US" sz="1600" dirty="0">
                <a:sym typeface="Wingdings" pitchFamily="2" charset="2"/>
              </a:rPr>
              <a:t>in 1986 at University</a:t>
            </a: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Built </a:t>
            </a:r>
            <a:r>
              <a:rPr lang="en-US" sz="1600" dirty="0">
                <a:sym typeface="Wingdings" pitchFamily="2" charset="2"/>
              </a:rPr>
              <a:t>in 1991,extensions in </a:t>
            </a:r>
            <a:r>
              <a:rPr lang="en-US" sz="1600" dirty="0" smtClean="0">
                <a:sym typeface="Wingdings" pitchFamily="2" charset="2"/>
              </a:rPr>
              <a:t>1997/2008</a:t>
            </a: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Staff of 180 people (w/o students)</a:t>
            </a: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Turnover ~18M€ per year</a:t>
            </a: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~3M€ basic funds</a:t>
            </a: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endParaRPr lang="en-US" sz="1600" dirty="0" smtClean="0"/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Total area ~ 10,000 m²</a:t>
            </a: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Shop floor ~ 1,400 m²</a:t>
            </a: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Clean room 300 m²</a:t>
            </a:r>
          </a:p>
          <a:p>
            <a:pPr marL="0" lvl="1" indent="180975">
              <a:buClr>
                <a:schemeClr val="bg2"/>
              </a:buClr>
              <a:buSzPct val="100000"/>
              <a:buFont typeface="Wingdings 3" pitchFamily="18" charset="2"/>
              <a:buChar char=""/>
              <a:defRPr/>
            </a:pPr>
            <a:r>
              <a:rPr lang="en-US" sz="1600" dirty="0" smtClean="0">
                <a:sym typeface="Wingdings" pitchFamily="2" charset="2"/>
              </a:rPr>
              <a:t>28 Labs</a:t>
            </a:r>
            <a:endParaRPr lang="en-US" sz="1600" dirty="0">
              <a:sym typeface="Wingdings" pitchFamily="2" charset="2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23850" y="5069235"/>
            <a:ext cx="4464174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lvl="1" indent="-182563">
              <a:lnSpc>
                <a:spcPts val="2400"/>
              </a:lnSpc>
              <a:buClr>
                <a:srgbClr val="6699CC"/>
              </a:buClr>
              <a:buSzPct val="100000"/>
              <a:buFont typeface="Wingdings 3" pitchFamily="18" charset="2"/>
              <a:buChar char=""/>
              <a:defRPr/>
            </a:pPr>
            <a:endParaRPr lang="de-DE" dirty="0" smtClean="0">
              <a:solidFill>
                <a:prstClr val="black"/>
              </a:solidFill>
              <a:cs typeface="Arial" pitchFamily="34" charset="0"/>
              <a:sym typeface="Wingdings" pitchFamily="2" charset="2"/>
            </a:endParaRPr>
          </a:p>
        </p:txBody>
      </p:sp>
      <p:pic>
        <p:nvPicPr>
          <p:cNvPr id="9" name="Bildplatzhalt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r="3532"/>
          <a:stretch>
            <a:fillRect/>
          </a:stretch>
        </p:blipFill>
        <p:spPr>
          <a:xfrm>
            <a:off x="4745044" y="1340768"/>
            <a:ext cx="4033391" cy="433136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2</a:t>
            </a:fld>
            <a:endParaRPr lang="de-DE">
              <a:solidFill>
                <a:srgbClr val="0033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quality</a:t>
            </a:r>
            <a:endParaRPr lang="en-US" dirty="0"/>
          </a:p>
        </p:txBody>
      </p:sp>
      <p:pic>
        <p:nvPicPr>
          <p:cNvPr id="4" name="Bild 14" descr="Mode-scan-EPT-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75371"/>
            <a:ext cx="427672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5" descr="MSC-PMC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75371"/>
            <a:ext cx="427672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20"/>
          <p:cNvSpPr txBox="1">
            <a:spLocks noChangeArrowheads="1"/>
          </p:cNvSpPr>
          <p:nvPr/>
        </p:nvSpPr>
        <p:spPr bwMode="auto">
          <a:xfrm>
            <a:off x="820738" y="1214438"/>
            <a:ext cx="281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charset="0"/>
                <a:ea typeface="ＭＳ Ｐゴシック" charset="-128"/>
                <a:cs typeface="Arial" charset="0"/>
              </a:rPr>
              <a:t>After high power oscillator</a:t>
            </a:r>
          </a:p>
        </p:txBody>
      </p:sp>
      <p:sp>
        <p:nvSpPr>
          <p:cNvPr id="7" name="Textfeld 21"/>
          <p:cNvSpPr txBox="1">
            <a:spLocks noChangeArrowheads="1"/>
          </p:cNvSpPr>
          <p:nvPr/>
        </p:nvSpPr>
        <p:spPr bwMode="auto">
          <a:xfrm>
            <a:off x="5316538" y="1214438"/>
            <a:ext cx="3339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>
                <a:latin typeface="Arial" charset="0"/>
                <a:ea typeface="ＭＳ Ｐゴシック" charset="-128"/>
                <a:cs typeface="Arial" charset="0"/>
              </a:rPr>
              <a:t>After high power </a:t>
            </a:r>
            <a:r>
              <a:rPr lang="en-US" sz="1800" dirty="0" smtClean="0">
                <a:latin typeface="Arial" charset="0"/>
                <a:ea typeface="ＭＳ Ｐゴシック" charset="-128"/>
                <a:cs typeface="Arial" charset="0"/>
              </a:rPr>
              <a:t>mode-cleaner</a:t>
            </a:r>
            <a:endParaRPr lang="en-US" sz="1800" dirty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8" name="Textfeld 23"/>
          <p:cNvSpPr txBox="1">
            <a:spLocks noChangeArrowheads="1"/>
          </p:cNvSpPr>
          <p:nvPr/>
        </p:nvSpPr>
        <p:spPr bwMode="auto">
          <a:xfrm>
            <a:off x="752475" y="4691732"/>
            <a:ext cx="3016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latin typeface="Arial" charset="0"/>
                <a:ea typeface="ＭＳ Ｐゴシック" charset="-128"/>
                <a:cs typeface="Arial" charset="0"/>
              </a:rPr>
              <a:t>&gt; 88 % in TEM</a:t>
            </a:r>
            <a:r>
              <a:rPr lang="en-US" sz="1600" baseline="-25000" dirty="0">
                <a:latin typeface="Arial" charset="0"/>
                <a:ea typeface="ＭＳ Ｐゴシック" charset="-128"/>
                <a:cs typeface="Arial" charset="0"/>
              </a:rPr>
              <a:t>00</a:t>
            </a:r>
            <a:r>
              <a:rPr lang="en-US" sz="1600" dirty="0">
                <a:latin typeface="Arial" charset="0"/>
                <a:ea typeface="ＭＳ Ｐゴシック" charset="-128"/>
                <a:cs typeface="Arial" charset="0"/>
              </a:rPr>
              <a:t> mode </a:t>
            </a:r>
            <a:br>
              <a:rPr lang="en-US" sz="1600" dirty="0">
                <a:latin typeface="Arial" charset="0"/>
                <a:ea typeface="ＭＳ Ｐゴシック" charset="-128"/>
                <a:cs typeface="Arial" charset="0"/>
              </a:rPr>
            </a:br>
            <a:r>
              <a:rPr lang="en-US" sz="1600" dirty="0">
                <a:latin typeface="Arial" charset="0"/>
                <a:ea typeface="ＭＳ Ｐゴシック" charset="-128"/>
                <a:cs typeface="Arial" charset="0"/>
              </a:rPr>
              <a:t>@ 220 W of output power from </a:t>
            </a:r>
            <a:br>
              <a:rPr lang="en-US" sz="1600" dirty="0">
                <a:latin typeface="Arial" charset="0"/>
                <a:ea typeface="ＭＳ Ｐゴシック" charset="-128"/>
                <a:cs typeface="Arial" charset="0"/>
              </a:rPr>
            </a:br>
            <a:r>
              <a:rPr lang="en-US" sz="1600" dirty="0">
                <a:latin typeface="Arial" charset="0"/>
                <a:ea typeface="ＭＳ Ｐゴシック" charset="-128"/>
                <a:cs typeface="Arial" charset="0"/>
              </a:rPr>
              <a:t>the oscillator</a:t>
            </a:r>
          </a:p>
        </p:txBody>
      </p:sp>
      <p:sp>
        <p:nvSpPr>
          <p:cNvPr id="9" name="Textfeld 24"/>
          <p:cNvSpPr txBox="1">
            <a:spLocks noChangeArrowheads="1"/>
          </p:cNvSpPr>
          <p:nvPr/>
        </p:nvSpPr>
        <p:spPr bwMode="auto">
          <a:xfrm>
            <a:off x="5334000" y="4691732"/>
            <a:ext cx="3200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latin typeface="Arial" charset="0"/>
                <a:ea typeface="ＭＳ Ｐゴシック" charset="-128"/>
                <a:cs typeface="Arial" charset="0"/>
              </a:rPr>
              <a:t>&lt; 2 % in higher order modes</a:t>
            </a:r>
          </a:p>
          <a:p>
            <a:r>
              <a:rPr lang="en-US" sz="1600" dirty="0">
                <a:latin typeface="Arial" charset="0"/>
                <a:ea typeface="ＭＳ Ｐゴシック" charset="-128"/>
                <a:cs typeface="Arial" charset="0"/>
              </a:rPr>
              <a:t>Transmitted output power after </a:t>
            </a:r>
            <a:br>
              <a:rPr lang="en-US" sz="1600" dirty="0">
                <a:latin typeface="Arial" charset="0"/>
                <a:ea typeface="ＭＳ Ｐゴシック" charset="-128"/>
                <a:cs typeface="Arial" charset="0"/>
              </a:rPr>
            </a:br>
            <a:r>
              <a:rPr lang="en-US" sz="1600" dirty="0">
                <a:latin typeface="Arial" charset="0"/>
                <a:ea typeface="ＭＳ Ｐゴシック" charset="-128"/>
                <a:cs typeface="Arial" charset="0"/>
              </a:rPr>
              <a:t>HPPMC &gt; 165 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83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art</a:t>
            </a:r>
            <a:r>
              <a:rPr lang="de-DE" dirty="0" smtClean="0"/>
              <a:t> </a:t>
            </a:r>
            <a:r>
              <a:rPr lang="de-DE" dirty="0" err="1" smtClean="0"/>
              <a:t>Ligo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84844"/>
            <a:ext cx="4309575" cy="28723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18667" y="2284844"/>
            <a:ext cx="3829797" cy="28723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Inhaltsplatzhalter 5"/>
          <p:cNvSpPr txBox="1">
            <a:spLocks/>
          </p:cNvSpPr>
          <p:nvPr/>
        </p:nvSpPr>
        <p:spPr>
          <a:xfrm>
            <a:off x="467544" y="5229200"/>
            <a:ext cx="8424936" cy="648072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Two laser systems have been installed </a:t>
            </a:r>
            <a:r>
              <a:rPr lang="en-US" sz="1800" dirty="0" smtClean="0"/>
              <a:t>in </a:t>
            </a:r>
            <a:r>
              <a:rPr lang="en-US" sz="1800" dirty="0"/>
              <a:t>Livingston &amp; </a:t>
            </a:r>
            <a:r>
              <a:rPr lang="en-US" sz="1800" dirty="0" smtClean="0"/>
              <a:t>Hanford</a:t>
            </a:r>
            <a:endParaRPr lang="en-US" sz="1800" dirty="0"/>
          </a:p>
          <a:p>
            <a:r>
              <a:rPr lang="en-US" sz="1800" dirty="0" smtClean="0"/>
              <a:t>A </a:t>
            </a:r>
            <a:r>
              <a:rPr lang="en-US" sz="1800" dirty="0"/>
              <a:t>third system is waiting for installation in LIGO India</a:t>
            </a:r>
          </a:p>
          <a:p>
            <a:endParaRPr lang="en-US" sz="1800" dirty="0" smtClean="0">
              <a:latin typeface="Arial" charset="0"/>
            </a:endParaRP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467544" y="1196752"/>
            <a:ext cx="8424936" cy="648072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~165W in TEM</a:t>
            </a:r>
            <a:r>
              <a:rPr lang="en-US" sz="1800" baseline="-25000" dirty="0" smtClean="0"/>
              <a:t>00</a:t>
            </a:r>
            <a:r>
              <a:rPr lang="en-US" sz="1800" dirty="0" smtClean="0"/>
              <a:t> mode</a:t>
            </a:r>
          </a:p>
          <a:p>
            <a:r>
              <a:rPr lang="en-US" sz="1800" dirty="0" smtClean="0"/>
              <a:t>kHz linewidth (single-frequency operation)</a:t>
            </a:r>
          </a:p>
          <a:p>
            <a:r>
              <a:rPr lang="en-US" sz="1800" dirty="0" smtClean="0"/>
              <a:t>PER ???</a:t>
            </a:r>
          </a:p>
          <a:p>
            <a:endParaRPr lang="en-US" sz="1800" dirty="0" smtClean="0">
              <a:latin typeface="Arial" charset="0"/>
            </a:endParaRP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352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State of the art</a:t>
            </a:r>
            <a:endParaRPr lang="en-US" cap="none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179512" y="3284984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251520" y="1226468"/>
            <a:ext cx="7848872" cy="465080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Lessons learnt regarding the injection locked laser concept</a:t>
            </a:r>
          </a:p>
          <a:p>
            <a:pPr lvl="1"/>
            <a:r>
              <a:rPr lang="en-US" sz="1800" dirty="0" smtClean="0"/>
              <a:t>Not that easy to operate and maintain </a:t>
            </a:r>
          </a:p>
          <a:p>
            <a:pPr lvl="1"/>
            <a:r>
              <a:rPr lang="en-US" sz="1800" dirty="0" smtClean="0"/>
              <a:t>Shows significant pointing </a:t>
            </a:r>
          </a:p>
          <a:p>
            <a:pPr lvl="1"/>
            <a:r>
              <a:rPr lang="en-US" sz="1800" dirty="0" smtClean="0"/>
              <a:t>It has a working point</a:t>
            </a:r>
          </a:p>
          <a:p>
            <a:pPr lvl="1"/>
            <a:r>
              <a:rPr lang="en-US" sz="1800" dirty="0" smtClean="0"/>
              <a:t>…. not used during LIGO detection runs…...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LIGO and VIRGO thinking about </a:t>
            </a:r>
            <a:r>
              <a:rPr lang="en-US" sz="1800" dirty="0" smtClean="0"/>
              <a:t>100W-class </a:t>
            </a:r>
            <a:r>
              <a:rPr lang="en-US" sz="1800" dirty="0" smtClean="0"/>
              <a:t>amplifiers</a:t>
            </a:r>
          </a:p>
          <a:p>
            <a:pPr lvl="1"/>
            <a:r>
              <a:rPr lang="en-US" sz="1800" dirty="0" smtClean="0"/>
              <a:t>Low single-pass gain</a:t>
            </a:r>
          </a:p>
          <a:p>
            <a:pPr lvl="1"/>
            <a:r>
              <a:rPr lang="en-US" sz="1800" dirty="0" smtClean="0"/>
              <a:t>Thermal lenses also part of design</a:t>
            </a:r>
          </a:p>
          <a:p>
            <a:pPr lvl="1"/>
            <a:r>
              <a:rPr lang="en-US" sz="1800" dirty="0" smtClean="0"/>
              <a:t>Complex &amp; bulky</a:t>
            </a:r>
          </a:p>
          <a:p>
            <a:pPr lvl="1"/>
            <a:r>
              <a:rPr lang="en-US" sz="1800" dirty="0" smtClean="0"/>
              <a:t>100W seems realistic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Cryogenic detectors will require lasers with wavelength &gt;1.4µm</a:t>
            </a:r>
          </a:p>
          <a:p>
            <a:endParaRPr lang="en-US" sz="1800" dirty="0" smtClean="0">
              <a:latin typeface="Arial" charset="0"/>
            </a:endParaRPr>
          </a:p>
          <a:p>
            <a:endParaRPr lang="en-US" sz="1800" dirty="0" smtClean="0">
              <a:latin typeface="Arial" charset="0"/>
            </a:endParaRP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15616" y="2132856"/>
            <a:ext cx="6840760" cy="25202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  <a:buClr>
                <a:srgbClr val="6699CC"/>
              </a:buClr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Do we want to stick to solid-state technology for 3rd generation GWDs?</a:t>
            </a:r>
          </a:p>
          <a:p>
            <a:pPr algn="ctr">
              <a:spcBef>
                <a:spcPts val="600"/>
              </a:spcBef>
              <a:buClr>
                <a:srgbClr val="6699CC"/>
              </a:buClr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Isn't there a promising (better) alternative?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Fiber technology</a:t>
            </a:r>
            <a:endParaRPr lang="en-US" cap="none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179512" y="3284984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251520" y="1226468"/>
            <a:ext cx="7848872" cy="465080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Became very promising over last two decades</a:t>
            </a:r>
          </a:p>
          <a:p>
            <a:r>
              <a:rPr lang="en-US" sz="1800" dirty="0" smtClean="0"/>
              <a:t>Supported by commercial applications (in particular laser processing)</a:t>
            </a:r>
          </a:p>
          <a:p>
            <a:r>
              <a:rPr lang="en-US" sz="1800" dirty="0" smtClean="0">
                <a:latin typeface="Arial" charset="0"/>
              </a:rPr>
              <a:t>Still very active in terms of research</a:t>
            </a: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graphicFrame>
        <p:nvGraphicFramePr>
          <p:cNvPr id="9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518125"/>
              </p:ext>
            </p:extLst>
          </p:nvPr>
        </p:nvGraphicFramePr>
        <p:xfrm>
          <a:off x="1043608" y="2456408"/>
          <a:ext cx="6912768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34563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B050"/>
                          </a:solidFill>
                        </a:rPr>
                        <a:t>Advantages</a:t>
                      </a:r>
                      <a:endParaRPr lang="en-US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Disadvantages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Wave-guiding</a:t>
                      </a:r>
                      <a:endParaRPr lang="en-US" baseline="0" noProof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noProof="0" dirty="0" smtClean="0"/>
                        <a:t>High gain levels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noProof="0" dirty="0" smtClean="0"/>
                        <a:t>Amplifiers already promising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Long interaction</a:t>
                      </a:r>
                      <a:r>
                        <a:rPr lang="en-US" baseline="0" noProof="0" dirty="0" smtClean="0"/>
                        <a:t> lengths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noProof="0" dirty="0" smtClean="0"/>
                        <a:t>Non-linear effects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noProof="0" dirty="0" smtClean="0"/>
                        <a:t>Amplified spontaneous emission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No</a:t>
                      </a:r>
                      <a:r>
                        <a:rPr lang="en-US" baseline="0" noProof="0" dirty="0" smtClean="0"/>
                        <a:t> thermal lens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Modal</a:t>
                      </a:r>
                      <a:r>
                        <a:rPr lang="en-US" baseline="0" noProof="0" dirty="0" smtClean="0"/>
                        <a:t> instabilities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Beam</a:t>
                      </a:r>
                      <a:r>
                        <a:rPr lang="en-US" baseline="0" noProof="0" dirty="0" smtClean="0"/>
                        <a:t> quality given by design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Can’t freely chose fiber design</a:t>
                      </a:r>
                      <a:r>
                        <a:rPr lang="en-US" baseline="0" noProof="0" dirty="0" smtClean="0"/>
                        <a:t> (limited by technology and non-linear effects)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51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Fiber technology</a:t>
            </a:r>
            <a:endParaRPr lang="en-US" cap="none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251520" y="2852936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347864" y="299695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endParaRPr lang="en-US" sz="16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Notched Right Arrow 15"/>
          <p:cNvSpPr/>
          <p:nvPr/>
        </p:nvSpPr>
        <p:spPr>
          <a:xfrm>
            <a:off x="3347864" y="2132856"/>
            <a:ext cx="3240360" cy="244827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Tight requirements of GWDs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on reliability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251520" y="1946548"/>
            <a:ext cx="2952328" cy="27065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Research:</a:t>
            </a:r>
          </a:p>
          <a:p>
            <a:pPr lvl="1"/>
            <a:r>
              <a:rPr lang="en-US" sz="1800" dirty="0" smtClean="0"/>
              <a:t>Ongoing at 1µm, </a:t>
            </a:r>
            <a:r>
              <a:rPr lang="en-US" sz="1800" dirty="0"/>
              <a:t>1.5µm </a:t>
            </a:r>
            <a:r>
              <a:rPr lang="en-US" sz="1800" dirty="0" smtClean="0"/>
              <a:t>and </a:t>
            </a:r>
            <a:r>
              <a:rPr lang="en-US" sz="1800" dirty="0"/>
              <a:t>2µm</a:t>
            </a:r>
            <a:endParaRPr lang="en-US" sz="1800" dirty="0" smtClean="0"/>
          </a:p>
          <a:p>
            <a:pPr lvl="1"/>
            <a:r>
              <a:rPr lang="en-US" sz="1800" dirty="0" smtClean="0"/>
              <a:t>Lot of optical concepts</a:t>
            </a:r>
          </a:p>
          <a:p>
            <a:pPr lvl="1"/>
            <a:r>
              <a:rPr lang="en-US" sz="1800" dirty="0" smtClean="0">
                <a:latin typeface="Arial" charset="0"/>
              </a:rPr>
              <a:t>Optical performance seems promising</a:t>
            </a:r>
          </a:p>
          <a:p>
            <a:pPr lvl="1"/>
            <a:endParaRPr lang="en-US" sz="1800" dirty="0" smtClean="0">
              <a:latin typeface="Arial" charset="0"/>
            </a:endParaRPr>
          </a:p>
          <a:p>
            <a:endParaRPr lang="en-US" sz="1800" dirty="0" smtClean="0">
              <a:latin typeface="Arial" charset="0"/>
            </a:endParaRPr>
          </a:p>
          <a:p>
            <a:pPr lvl="1"/>
            <a:endParaRPr lang="en-US" sz="1800" dirty="0" smtClean="0">
              <a:latin typeface="Arial" charset="0"/>
            </a:endParaRP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6732240" y="2744924"/>
            <a:ext cx="2088232" cy="12601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endParaRPr lang="en-US" sz="1800" dirty="0" smtClean="0">
              <a:latin typeface="Arial" charset="0"/>
            </a:endParaRPr>
          </a:p>
          <a:p>
            <a:pPr marL="0" lvl="1" indent="0" algn="ctr">
              <a:buNone/>
            </a:pPr>
            <a:r>
              <a:rPr lang="en-US" sz="1800" dirty="0" smtClean="0">
                <a:latin typeface="Arial" charset="0"/>
              </a:rPr>
              <a:t>Which concepts to use?</a:t>
            </a:r>
          </a:p>
          <a:p>
            <a:endParaRPr lang="en-US" sz="1800" dirty="0" smtClean="0">
              <a:latin typeface="Arial" charset="0"/>
            </a:endParaRPr>
          </a:p>
          <a:p>
            <a:pPr lvl="1"/>
            <a:endParaRPr lang="en-US" sz="1800" dirty="0" smtClean="0">
              <a:latin typeface="Arial" charset="0"/>
            </a:endParaRP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5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Fiber prototype at 1064nm</a:t>
            </a:r>
            <a:endParaRPr lang="en-US" cap="none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251520" y="2852936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p:pic>
        <p:nvPicPr>
          <p:cNvPr id="15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85" y="1137038"/>
            <a:ext cx="5878127" cy="272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nhaltsplatzhalter 5"/>
          <p:cNvSpPr txBox="1">
            <a:spLocks/>
          </p:cNvSpPr>
          <p:nvPr/>
        </p:nvSpPr>
        <p:spPr>
          <a:xfrm>
            <a:off x="251520" y="4077072"/>
            <a:ext cx="7848872" cy="180020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Clr>
                <a:srgbClr val="6699CC"/>
              </a:buClr>
              <a:buFont typeface="Wingdings 3" pitchFamily="18" charset="2"/>
              <a:buChar char=""/>
              <a:tabLst>
                <a:tab pos="1619250" algn="l"/>
              </a:tabLst>
              <a:defRPr/>
            </a:pPr>
            <a:r>
              <a:rPr lang="en-US" sz="1800" dirty="0"/>
              <a:t>Seed source: NPRO with </a:t>
            </a:r>
            <a:r>
              <a:rPr lang="en-US" sz="1800" dirty="0" smtClean="0"/>
              <a:t>2W </a:t>
            </a:r>
            <a:r>
              <a:rPr lang="en-US" sz="1800" dirty="0"/>
              <a:t>output power</a:t>
            </a:r>
          </a:p>
          <a:p>
            <a:pPr marL="182563" indent="-182563">
              <a:buClr>
                <a:srgbClr val="6699CC"/>
              </a:buClr>
              <a:buFont typeface="Wingdings 3" pitchFamily="18" charset="2"/>
              <a:buChar char=""/>
              <a:defRPr/>
            </a:pPr>
            <a:r>
              <a:rPr lang="en-US" sz="1800" dirty="0"/>
              <a:t>Fiber based single-mode </a:t>
            </a:r>
            <a:r>
              <a:rPr lang="en-US" sz="1800" dirty="0" smtClean="0"/>
              <a:t>20W </a:t>
            </a:r>
            <a:r>
              <a:rPr lang="en-US" sz="1800" dirty="0"/>
              <a:t>pre-amplifier</a:t>
            </a:r>
          </a:p>
          <a:p>
            <a:pPr marL="182563" indent="-182563">
              <a:buClr>
                <a:srgbClr val="6699CC"/>
              </a:buClr>
              <a:buFont typeface="Wingdings 3" pitchFamily="18" charset="2"/>
              <a:buChar char=""/>
              <a:defRPr/>
            </a:pPr>
            <a:r>
              <a:rPr lang="en-US" sz="1800" dirty="0"/>
              <a:t>Two fiber spools for external thermal management of the active fiber</a:t>
            </a:r>
          </a:p>
          <a:p>
            <a:pPr marL="182563" indent="-182563">
              <a:buClr>
                <a:srgbClr val="6699CC"/>
              </a:buClr>
              <a:buFont typeface="Wingdings 3" pitchFamily="18" charset="2"/>
              <a:buChar char=""/>
              <a:defRPr/>
            </a:pPr>
            <a:r>
              <a:rPr lang="en-US" sz="1800" u="sng" dirty="0"/>
              <a:t>Home-built integrated 4+1x1 fiber combiner for counter </a:t>
            </a:r>
            <a:r>
              <a:rPr lang="en-US" sz="1800" u="sng" dirty="0" smtClean="0"/>
              <a:t>pumping</a:t>
            </a:r>
          </a:p>
          <a:p>
            <a:pPr marL="182563" indent="-182563">
              <a:buClr>
                <a:srgbClr val="6699CC"/>
              </a:buClr>
              <a:buFont typeface="Wingdings 3" pitchFamily="18" charset="2"/>
              <a:buChar char=""/>
              <a:defRPr/>
            </a:pPr>
            <a:r>
              <a:rPr lang="en-US" sz="1800" dirty="0" smtClean="0"/>
              <a:t>Pump </a:t>
            </a:r>
            <a:r>
              <a:rPr lang="en-US" sz="1800" dirty="0"/>
              <a:t>fibers directly fused to the active polarization maintaining </a:t>
            </a:r>
            <a:r>
              <a:rPr lang="en-US" sz="1800" dirty="0" smtClean="0"/>
              <a:t>fiber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1064nm</a:t>
            </a: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251520" y="2852936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251520" y="1154460"/>
            <a:ext cx="4176464" cy="465080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Pre-amplifier: 30W</a:t>
            </a:r>
          </a:p>
          <a:p>
            <a:r>
              <a:rPr lang="en-US" sz="1800" dirty="0" smtClean="0"/>
              <a:t>Main amplifier: 200W</a:t>
            </a:r>
          </a:p>
          <a:p>
            <a:r>
              <a:rPr lang="en-US" sz="1800" dirty="0" smtClean="0"/>
              <a:t>PER: 18dB</a:t>
            </a:r>
          </a:p>
          <a:p>
            <a:r>
              <a:rPr lang="en-US" sz="1800" dirty="0" smtClean="0"/>
              <a:t>TEM</a:t>
            </a:r>
            <a:r>
              <a:rPr lang="en-US" sz="1800" baseline="-25000" dirty="0" smtClean="0"/>
              <a:t>00</a:t>
            </a:r>
            <a:r>
              <a:rPr lang="en-US" sz="1800" dirty="0" smtClean="0"/>
              <a:t> content: &gt;90%</a:t>
            </a:r>
          </a:p>
          <a:p>
            <a:endParaRPr lang="en-US" sz="1800" dirty="0" smtClean="0"/>
          </a:p>
          <a:p>
            <a:r>
              <a:rPr lang="en-US" sz="1800" dirty="0" smtClean="0"/>
              <a:t>Successfully long-term (600h) tested at 120W</a:t>
            </a:r>
          </a:p>
          <a:p>
            <a:r>
              <a:rPr lang="en-US" sz="1800" dirty="0" smtClean="0"/>
              <a:t>Problems with pump combiner at higher power levels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Functional prototype</a:t>
            </a:r>
          </a:p>
          <a:p>
            <a:pPr lvl="1"/>
            <a:r>
              <a:rPr lang="en-US" sz="1800" dirty="0" smtClean="0"/>
              <a:t>Successful verification of (optical) concepts</a:t>
            </a:r>
          </a:p>
          <a:p>
            <a:pPr lvl="1"/>
            <a:r>
              <a:rPr lang="en-US" sz="1800" dirty="0" smtClean="0"/>
              <a:t>Next step → engineering prototype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3864"/>
          <a:stretch/>
        </p:blipFill>
        <p:spPr bwMode="auto">
          <a:xfrm>
            <a:off x="4879773" y="1619799"/>
            <a:ext cx="4012707" cy="361840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110105" y="5301209"/>
            <a:ext cx="720080" cy="288031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NPRO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endCxn id="7" idx="0"/>
          </p:cNvCxnSpPr>
          <p:nvPr/>
        </p:nvCxnSpPr>
        <p:spPr>
          <a:xfrm>
            <a:off x="5396655" y="4077072"/>
            <a:ext cx="73490" cy="1224137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6886126" y="1124744"/>
            <a:ext cx="1152128" cy="43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Pre-Amplifier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endCxn id="10" idx="2"/>
          </p:cNvCxnSpPr>
          <p:nvPr/>
        </p:nvCxnSpPr>
        <p:spPr>
          <a:xfrm flipH="1" flipV="1">
            <a:off x="7462190" y="1556791"/>
            <a:ext cx="153887" cy="877669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7460227" y="5301209"/>
            <a:ext cx="1152128" cy="43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Main-Amplifier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endCxn id="13" idx="0"/>
          </p:cNvCxnSpPr>
          <p:nvPr/>
        </p:nvCxnSpPr>
        <p:spPr>
          <a:xfrm>
            <a:off x="8036291" y="3281054"/>
            <a:ext cx="0" cy="2020155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7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</a:t>
            </a:r>
            <a:r>
              <a:rPr lang="en-US" cap="none" dirty="0" smtClean="0"/>
              <a:t>1550nm</a:t>
            </a:r>
            <a:endParaRPr lang="en-US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251520" y="2852936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251520" y="1124744"/>
            <a:ext cx="3960440" cy="465080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State of the art at 1550nm</a:t>
            </a:r>
          </a:p>
          <a:p>
            <a:pPr lvl="1"/>
            <a:r>
              <a:rPr lang="en-US" sz="1800" dirty="0" smtClean="0"/>
              <a:t>Max. 55W in TEM</a:t>
            </a:r>
            <a:r>
              <a:rPr lang="en-US" sz="1800" baseline="-25000" dirty="0" smtClean="0"/>
              <a:t>00</a:t>
            </a:r>
            <a:r>
              <a:rPr lang="en-US" sz="1800" dirty="0" smtClean="0"/>
              <a:t> mode</a:t>
            </a:r>
          </a:p>
          <a:p>
            <a:pPr lvl="1"/>
            <a:r>
              <a:rPr lang="en-US" sz="1800" dirty="0" smtClean="0"/>
              <a:t>Specialty fibers (non-PM)</a:t>
            </a:r>
          </a:p>
          <a:p>
            <a:pPr lvl="1"/>
            <a:r>
              <a:rPr lang="en-US" sz="1800" dirty="0" smtClean="0"/>
              <a:t>Not monolithic</a:t>
            </a:r>
          </a:p>
          <a:p>
            <a:r>
              <a:rPr lang="en-US" sz="1800" dirty="0" smtClean="0"/>
              <a:t>Our goal (together with AEI)</a:t>
            </a:r>
          </a:p>
          <a:p>
            <a:pPr lvl="1"/>
            <a:r>
              <a:rPr lang="en-US" sz="1800" dirty="0" smtClean="0"/>
              <a:t>100W </a:t>
            </a:r>
          </a:p>
          <a:p>
            <a:pPr lvl="1"/>
            <a:r>
              <a:rPr lang="en-US" sz="1800" dirty="0" smtClean="0"/>
              <a:t>Monolithic</a:t>
            </a:r>
          </a:p>
          <a:p>
            <a:pPr lvl="1"/>
            <a:r>
              <a:rPr lang="en-US" sz="1800" dirty="0" smtClean="0"/>
              <a:t>No specialty fibers &amp; PM fibers</a:t>
            </a:r>
          </a:p>
          <a:p>
            <a:pPr lvl="1"/>
            <a:r>
              <a:rPr lang="en-US" sz="1800" dirty="0" smtClean="0"/>
              <a:t>Functional/engineering prototype</a:t>
            </a:r>
          </a:p>
          <a:p>
            <a:r>
              <a:rPr lang="en-US" sz="1800" dirty="0" smtClean="0"/>
              <a:t>Promising result*</a:t>
            </a:r>
          </a:p>
          <a:p>
            <a:pPr lvl="1"/>
            <a:r>
              <a:rPr lang="en-US" sz="1800" dirty="0" smtClean="0"/>
              <a:t>200W </a:t>
            </a:r>
          </a:p>
          <a:p>
            <a:pPr lvl="1"/>
            <a:r>
              <a:rPr lang="en-US" sz="1800" dirty="0" smtClean="0"/>
              <a:t>Monolithic with commercial double-clad fibers (non-PM)</a:t>
            </a:r>
          </a:p>
          <a:p>
            <a:pPr lvl="1"/>
            <a:r>
              <a:rPr lang="en-US" sz="1800" dirty="0" smtClean="0"/>
              <a:t>„Good“ beam quality, no SBS</a:t>
            </a:r>
          </a:p>
          <a:p>
            <a:pPr lvl="1"/>
            <a:endParaRPr lang="en-US" sz="1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6792"/>
            <a:ext cx="18002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5272" y="6165304"/>
            <a:ext cx="660303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en-US" sz="1050" i="1" dirty="0" smtClean="0"/>
              <a:t>* Proc. </a:t>
            </a:r>
            <a:r>
              <a:rPr lang="en-US" sz="1050" i="1" dirty="0"/>
              <a:t>SPIE</a:t>
            </a:r>
            <a:r>
              <a:rPr lang="en-US" sz="1050" dirty="0"/>
              <a:t> 9728, Fiber Lasers </a:t>
            </a:r>
            <a:r>
              <a:rPr lang="en-US" sz="1050" dirty="0" smtClean="0"/>
              <a:t>XIII: Technology</a:t>
            </a:r>
            <a:r>
              <a:rPr lang="en-US" sz="1050" dirty="0"/>
              <a:t>, Systems, and </a:t>
            </a:r>
            <a:r>
              <a:rPr lang="en-US" sz="1050" dirty="0" smtClean="0"/>
              <a:t>Applications, 97282L </a:t>
            </a:r>
            <a:r>
              <a:rPr lang="en-US" sz="1050" dirty="0"/>
              <a:t>(March 11, 2016); doi:10.1117/12.2212480</a:t>
            </a:r>
            <a:endParaRPr lang="en-US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5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1550nm</a:t>
            </a:r>
            <a:endParaRPr lang="en-GB" dirty="0"/>
          </a:p>
        </p:txBody>
      </p:sp>
      <p:sp>
        <p:nvSpPr>
          <p:cNvPr id="6" name="Inhaltsplatzhalter 5"/>
          <p:cNvSpPr txBox="1">
            <a:spLocks/>
          </p:cNvSpPr>
          <p:nvPr/>
        </p:nvSpPr>
        <p:spPr>
          <a:xfrm>
            <a:off x="539552" y="4459213"/>
            <a:ext cx="8136904" cy="1922115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Simple (and all-fiber) architecture</a:t>
            </a:r>
          </a:p>
          <a:p>
            <a:r>
              <a:rPr lang="en-US" sz="1800" dirty="0" err="1" smtClean="0"/>
              <a:t>Er</a:t>
            </a:r>
            <a:r>
              <a:rPr lang="en-US" sz="1800" dirty="0" smtClean="0"/>
              <a:t>/</a:t>
            </a:r>
            <a:r>
              <a:rPr lang="en-US" sz="1800" dirty="0" err="1" smtClean="0"/>
              <a:t>Yb</a:t>
            </a:r>
            <a:r>
              <a:rPr lang="en-US" sz="1800" dirty="0" smtClean="0"/>
              <a:t> </a:t>
            </a:r>
            <a:r>
              <a:rPr lang="en-US" sz="1800" dirty="0" err="1" smtClean="0"/>
              <a:t>codoped</a:t>
            </a:r>
            <a:r>
              <a:rPr lang="en-US" sz="1800" dirty="0" smtClean="0"/>
              <a:t> active fiber</a:t>
            </a:r>
          </a:p>
          <a:p>
            <a:r>
              <a:rPr lang="en-US" sz="1800" dirty="0" smtClean="0"/>
              <a:t>Home-built fiber components</a:t>
            </a:r>
          </a:p>
          <a:p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486740"/>
            <a:ext cx="8676456" cy="259033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1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1550nm</a:t>
            </a:r>
            <a:endParaRPr lang="en-GB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39552" y="1336576"/>
            <a:ext cx="5112568" cy="4396679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Pumping scheme</a:t>
            </a:r>
          </a:p>
          <a:p>
            <a:pPr lvl="1"/>
            <a:r>
              <a:rPr lang="en-GB" sz="1800" dirty="0" smtClean="0"/>
              <a:t>At 940nm (off-resonant)</a:t>
            </a:r>
          </a:p>
          <a:p>
            <a:pPr lvl="1"/>
            <a:r>
              <a:rPr lang="en-GB" sz="1800" dirty="0" smtClean="0"/>
              <a:t>Supresses saturation of </a:t>
            </a:r>
            <a:r>
              <a:rPr lang="en-GB" sz="1800" dirty="0" err="1" smtClean="0"/>
              <a:t>Yb</a:t>
            </a:r>
            <a:r>
              <a:rPr lang="en-GB" sz="1800" dirty="0" smtClean="0"/>
              <a:t>-to-</a:t>
            </a:r>
            <a:r>
              <a:rPr lang="en-GB" sz="1800" dirty="0" err="1" smtClean="0"/>
              <a:t>Er</a:t>
            </a:r>
            <a:r>
              <a:rPr lang="en-GB" sz="1800" dirty="0" smtClean="0"/>
              <a:t> energy transfer</a:t>
            </a:r>
          </a:p>
          <a:p>
            <a:pPr lvl="1"/>
            <a:r>
              <a:rPr lang="en-GB" sz="1800" dirty="0" smtClean="0"/>
              <a:t>Longer </a:t>
            </a:r>
            <a:r>
              <a:rPr lang="en-GB" sz="1800" dirty="0" err="1" smtClean="0"/>
              <a:t>fiber</a:t>
            </a:r>
            <a:r>
              <a:rPr lang="en-GB" sz="1800" dirty="0" smtClean="0"/>
              <a:t> required → SBS issue!?</a:t>
            </a:r>
          </a:p>
          <a:p>
            <a:pPr lvl="1"/>
            <a:endParaRPr lang="en-GB" sz="1800" dirty="0"/>
          </a:p>
          <a:p>
            <a:r>
              <a:rPr lang="en-GB" sz="1800" dirty="0" smtClean="0"/>
              <a:t>Suppression of SBS</a:t>
            </a:r>
          </a:p>
          <a:p>
            <a:pPr lvl="1"/>
            <a:r>
              <a:rPr lang="en-GB" sz="1800" dirty="0" smtClean="0"/>
              <a:t>Backward pumping</a:t>
            </a:r>
          </a:p>
          <a:p>
            <a:pPr lvl="1"/>
            <a:r>
              <a:rPr lang="en-GB" sz="1800" dirty="0" smtClean="0"/>
              <a:t>Large mode area (LMA) </a:t>
            </a:r>
            <a:r>
              <a:rPr lang="en-GB" sz="1800" dirty="0" err="1" smtClean="0"/>
              <a:t>fiber</a:t>
            </a:r>
            <a:endParaRPr lang="en-GB" sz="1800" dirty="0" smtClean="0"/>
          </a:p>
          <a:p>
            <a:pPr lvl="2"/>
            <a:r>
              <a:rPr lang="en-GB" sz="1800" dirty="0" smtClean="0"/>
              <a:t>25µm core, 300</a:t>
            </a:r>
            <a:r>
              <a:rPr lang="en-GB" sz="1800" dirty="0"/>
              <a:t>µ</a:t>
            </a:r>
            <a:r>
              <a:rPr lang="en-GB" sz="1800" dirty="0" smtClean="0"/>
              <a:t>m cladding</a:t>
            </a:r>
          </a:p>
          <a:p>
            <a:pPr lvl="2"/>
            <a:r>
              <a:rPr lang="en-GB" sz="1800" dirty="0" smtClean="0"/>
              <a:t>Commercially available (non-PM and PM)</a:t>
            </a:r>
          </a:p>
          <a:p>
            <a:pPr lvl="2"/>
            <a:r>
              <a:rPr lang="en-GB" sz="1800" dirty="0" smtClean="0"/>
              <a:t>Excitation of FM via mode field adapter</a:t>
            </a:r>
          </a:p>
          <a:p>
            <a:pPr lvl="2"/>
            <a:r>
              <a:rPr lang="en-GB" sz="1800" dirty="0" smtClean="0"/>
              <a:t>Use coiling-induced losses of HOMs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920935"/>
              </p:ext>
            </p:extLst>
          </p:nvPr>
        </p:nvGraphicFramePr>
        <p:xfrm>
          <a:off x="5652120" y="3429000"/>
          <a:ext cx="3398224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Acrobat Document" r:id="rId4" imgW="7791112" imgH="5448300" progId="AcroExch.Document.DC">
                  <p:embed/>
                </p:oleObj>
              </mc:Choice>
              <mc:Fallback>
                <p:oleObj name="Acrobat Document" r:id="rId4" imgW="7791112" imgH="5448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52120" y="3429000"/>
                        <a:ext cx="3398224" cy="2376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21" descr="Bildergebnis für Yb cross section"/>
          <p:cNvSpPr>
            <a:spLocks noChangeAspect="1" noChangeArrowheads="1"/>
          </p:cNvSpPr>
          <p:nvPr/>
        </p:nvSpPr>
        <p:spPr bwMode="auto">
          <a:xfrm>
            <a:off x="155575" y="-27432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3" descr="Bildergebnis für Yb cross section"/>
          <p:cNvSpPr>
            <a:spLocks noChangeAspect="1" noChangeArrowheads="1"/>
          </p:cNvSpPr>
          <p:nvPr/>
        </p:nvSpPr>
        <p:spPr bwMode="auto">
          <a:xfrm>
            <a:off x="307975" y="-25908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52736"/>
            <a:ext cx="3089920" cy="23174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0" y="404813"/>
            <a:ext cx="8820150" cy="647700"/>
          </a:xfrm>
          <a:prstGeom prst="rect">
            <a:avLst/>
          </a:prstGeom>
          <a:solidFill>
            <a:srgbClr val="D2E1F0"/>
          </a:solidFill>
        </p:spPr>
        <p:txBody>
          <a:bodyPr vert="horz" lIns="612000" tIns="45720" rIns="612000" bIns="45720" rtlCol="0" anchor="ctr">
            <a:no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LZH Research </a:t>
            </a:r>
            <a:r>
              <a:rPr lang="de-DE" dirty="0" err="1" smtClean="0">
                <a:solidFill>
                  <a:prstClr val="black"/>
                </a:solidFill>
              </a:rPr>
              <a:t>focus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611188" y="1340769"/>
            <a:ext cx="7921252" cy="460918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tabLst/>
              <a:defRPr sz="1600" b="1" kern="1200">
                <a:solidFill>
                  <a:srgbClr val="003366"/>
                </a:solidFill>
                <a:latin typeface="+mn-lt"/>
                <a:ea typeface="+mn-ea"/>
                <a:cs typeface="Arial" pitchFamily="34" charset="0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OPTICAL COMPONENTS AND SYSTEMS </a:t>
            </a: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Optical </a:t>
            </a:r>
            <a:r>
              <a:rPr lang="de-DE" dirty="0" err="1" smtClean="0">
                <a:solidFill>
                  <a:prstClr val="black"/>
                </a:solidFill>
              </a:rPr>
              <a:t>Coating</a:t>
            </a:r>
            <a:r>
              <a:rPr lang="de-DE" dirty="0" smtClean="0">
                <a:solidFill>
                  <a:prstClr val="black"/>
                </a:solidFill>
              </a:rPr>
              <a:t> Technology </a:t>
            </a: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Fiber Components </a:t>
            </a: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Lasers</a:t>
            </a:r>
          </a:p>
          <a:p>
            <a:r>
              <a:rPr lang="de-DE" dirty="0" smtClean="0"/>
              <a:t>OPTICAL PRODUCTION TECHNOLOGIES </a:t>
            </a:r>
          </a:p>
          <a:p>
            <a:r>
              <a:rPr lang="de-DE" b="0" dirty="0" err="1" smtClean="0">
                <a:solidFill>
                  <a:prstClr val="black"/>
                </a:solidFill>
              </a:rPr>
              <a:t>From</a:t>
            </a:r>
            <a:r>
              <a:rPr lang="de-DE" b="0" dirty="0" smtClean="0">
                <a:solidFill>
                  <a:prstClr val="black"/>
                </a:solidFill>
              </a:rPr>
              <a:t> </a:t>
            </a:r>
            <a:r>
              <a:rPr lang="de-DE" b="0" dirty="0" err="1" smtClean="0">
                <a:solidFill>
                  <a:prstClr val="black"/>
                </a:solidFill>
              </a:rPr>
              <a:t>nano</a:t>
            </a:r>
            <a:r>
              <a:rPr lang="de-DE" b="0" dirty="0" smtClean="0">
                <a:solidFill>
                  <a:prstClr val="black"/>
                </a:solidFill>
              </a:rPr>
              <a:t> </a:t>
            </a:r>
            <a:r>
              <a:rPr lang="de-DE" b="0" dirty="0" err="1" smtClean="0">
                <a:solidFill>
                  <a:prstClr val="black"/>
                </a:solidFill>
              </a:rPr>
              <a:t>to</a:t>
            </a:r>
            <a:r>
              <a:rPr lang="de-DE" b="0" dirty="0" smtClean="0">
                <a:solidFill>
                  <a:prstClr val="black"/>
                </a:solidFill>
              </a:rPr>
              <a:t> </a:t>
            </a:r>
            <a:r>
              <a:rPr lang="de-DE" b="0" dirty="0" err="1" smtClean="0">
                <a:solidFill>
                  <a:prstClr val="black"/>
                </a:solidFill>
              </a:rPr>
              <a:t>macro</a:t>
            </a:r>
            <a:r>
              <a:rPr lang="de-DE" b="0" dirty="0" smtClean="0">
                <a:solidFill>
                  <a:prstClr val="black"/>
                </a:solidFill>
              </a:rPr>
              <a:t>:</a:t>
            </a:r>
          </a:p>
          <a:p>
            <a:pPr lvl="1"/>
            <a:r>
              <a:rPr lang="de-DE" dirty="0" err="1" smtClean="0">
                <a:solidFill>
                  <a:prstClr val="black"/>
                </a:solidFill>
              </a:rPr>
              <a:t>Precise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Surface</a:t>
            </a:r>
            <a:r>
              <a:rPr lang="de-DE" dirty="0" smtClean="0">
                <a:solidFill>
                  <a:prstClr val="black"/>
                </a:solidFill>
              </a:rPr>
              <a:t> Processing </a:t>
            </a: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Generative </a:t>
            </a:r>
            <a:r>
              <a:rPr lang="de-DE" dirty="0" err="1" smtClean="0">
                <a:solidFill>
                  <a:prstClr val="black"/>
                </a:solidFill>
              </a:rPr>
              <a:t>Processes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Joining and Cutting of Metals </a:t>
            </a: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Processing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Non-</a:t>
            </a:r>
            <a:r>
              <a:rPr lang="de-DE" dirty="0" err="1" smtClean="0">
                <a:solidFill>
                  <a:prstClr val="black"/>
                </a:solidFill>
              </a:rPr>
              <a:t>Metals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</a:p>
          <a:p>
            <a:r>
              <a:rPr lang="de-DE" dirty="0" smtClean="0"/>
              <a:t>BIOMEDICAL PHOTONICS </a:t>
            </a: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Biomedical Engineering </a:t>
            </a: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Laser </a:t>
            </a:r>
            <a:r>
              <a:rPr lang="de-DE" dirty="0" err="1" smtClean="0">
                <a:solidFill>
                  <a:prstClr val="black"/>
                </a:solidFill>
              </a:rPr>
              <a:t>Medicine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de-DE" dirty="0" err="1" smtClean="0">
                <a:solidFill>
                  <a:prstClr val="black"/>
                </a:solidFill>
              </a:rPr>
              <a:t>Biophotonics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3" name="Picture 2" descr="C:\Users\l.bennefeld\Pictures\Fotografen Bilder 2010-2012\LZH_Bilder_2010-2012\LK\LZH-Optik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0768"/>
            <a:ext cx="1728192" cy="11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l.bennefeld\Pictures\Fotografen Bilder 2010-2012\LZH_Bilder_2010-2012\WP\LZH-Las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00" y="2971547"/>
            <a:ext cx="172816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l.bennefeld\Pictures\Fotografen Bilder 2010-2012\LZH_Bilder_2010-2012\NT\LZH_0212_303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" b="-460"/>
          <a:stretch/>
        </p:blipFill>
        <p:spPr bwMode="auto">
          <a:xfrm>
            <a:off x="6444400" y="4608863"/>
            <a:ext cx="1728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3</a:t>
            </a:fld>
            <a:endParaRPr lang="de-DE">
              <a:solidFill>
                <a:srgbClr val="0033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1550nm</a:t>
            </a:r>
            <a:endParaRPr lang="en-GB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68127" y="4653136"/>
            <a:ext cx="8136904" cy="108012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Linear slope up to 111W</a:t>
            </a:r>
          </a:p>
          <a:p>
            <a:r>
              <a:rPr lang="en-GB" sz="1800" dirty="0" smtClean="0"/>
              <a:t>No </a:t>
            </a:r>
            <a:r>
              <a:rPr lang="en-GB" sz="1800" dirty="0" err="1" smtClean="0"/>
              <a:t>Yb</a:t>
            </a:r>
            <a:r>
              <a:rPr lang="en-GB" sz="1800" dirty="0" smtClean="0"/>
              <a:t>-band ASE and good suppression (~60dB) of </a:t>
            </a:r>
            <a:r>
              <a:rPr lang="en-GB" sz="1800" dirty="0" err="1" smtClean="0"/>
              <a:t>Er</a:t>
            </a:r>
            <a:r>
              <a:rPr lang="en-GB" sz="1800" dirty="0" smtClean="0"/>
              <a:t>-band ASE</a:t>
            </a:r>
          </a:p>
          <a:p>
            <a:r>
              <a:rPr lang="en-GB" sz="1800" dirty="0" smtClean="0"/>
              <a:t>Output power limited by pump power</a:t>
            </a:r>
          </a:p>
        </p:txBody>
      </p:sp>
      <p:pic>
        <p:nvPicPr>
          <p:cNvPr id="3075" name="Picture 3" descr="C:\Users\o.varona\Google Drive\OpticsExpress\Single frequency eidfa with 100W in the linearly polarized temo00 mode at 1.5um for next generation gwds\Images and illustrations\g256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05112"/>
            <a:ext cx="803135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9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1550nm</a:t>
            </a:r>
            <a:endParaRPr lang="en-GB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68127" y="4077072"/>
            <a:ext cx="8136904" cy="180020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SBS-free </a:t>
            </a:r>
          </a:p>
          <a:p>
            <a:r>
              <a:rPr lang="en-GB" sz="1800" dirty="0" smtClean="0"/>
              <a:t>&lt;1% power fluctuation on 1 hour scale</a:t>
            </a:r>
          </a:p>
          <a:p>
            <a:r>
              <a:rPr lang="en-GB" sz="1800" dirty="0" smtClean="0"/>
              <a:t>Polarization stable (~13dB) after warm-up time</a:t>
            </a:r>
          </a:p>
          <a:p>
            <a:pPr lvl="1"/>
            <a:r>
              <a:rPr lang="en-GB" sz="1800" dirty="0" smtClean="0"/>
              <a:t>Next upgrade: Active spool temperature stabilization and PM </a:t>
            </a:r>
            <a:r>
              <a:rPr lang="en-GB" sz="1800" dirty="0" err="1" smtClean="0"/>
              <a:t>fibers</a:t>
            </a:r>
            <a:endParaRPr lang="en-GB" sz="1800" dirty="0" smtClean="0"/>
          </a:p>
          <a:p>
            <a:endParaRPr lang="en-GB" sz="18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134343"/>
              </p:ext>
            </p:extLst>
          </p:nvPr>
        </p:nvGraphicFramePr>
        <p:xfrm>
          <a:off x="403001" y="1124744"/>
          <a:ext cx="4233578" cy="296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Acrobat Document" r:id="rId4" imgW="7791112" imgH="5448300" progId="AcroExch.Document.DC">
                  <p:embed/>
                </p:oleObj>
              </mc:Choice>
              <mc:Fallback>
                <p:oleObj name="Acrobat Document" r:id="rId4" imgW="7791112" imgH="5448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001" y="1124744"/>
                        <a:ext cx="4233578" cy="2960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369936"/>
              </p:ext>
            </p:extLst>
          </p:nvPr>
        </p:nvGraphicFramePr>
        <p:xfrm>
          <a:off x="4499992" y="1196752"/>
          <a:ext cx="4119059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Acrobat Document" r:id="rId6" imgW="7791112" imgH="5448300" progId="AcroExch.Document.DC">
                  <p:embed/>
                </p:oleObj>
              </mc:Choice>
              <mc:Fallback>
                <p:oleObj name="Acrobat Document" r:id="rId6" imgW="7791112" imgH="5448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9992" y="1196752"/>
                        <a:ext cx="4119059" cy="288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96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1550nm</a:t>
            </a:r>
            <a:endParaRPr lang="en-GB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68126" y="4149080"/>
            <a:ext cx="8684393" cy="180020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98.4% TEM</a:t>
            </a:r>
            <a:r>
              <a:rPr lang="en-GB" sz="1800" baseline="-25000" dirty="0" smtClean="0"/>
              <a:t>00</a:t>
            </a:r>
            <a:r>
              <a:rPr lang="en-GB" sz="1800" dirty="0" smtClean="0"/>
              <a:t> content at output power of 10W</a:t>
            </a:r>
          </a:p>
          <a:p>
            <a:r>
              <a:rPr lang="en-GB" sz="1800" dirty="0" smtClean="0"/>
              <a:t>97.3% </a:t>
            </a:r>
            <a:r>
              <a:rPr lang="en-GB" sz="1800" dirty="0"/>
              <a:t>TEM</a:t>
            </a:r>
            <a:r>
              <a:rPr lang="en-GB" sz="1800" baseline="-25000" dirty="0"/>
              <a:t>00</a:t>
            </a:r>
            <a:r>
              <a:rPr lang="en-GB" sz="1800" dirty="0"/>
              <a:t> content at output power of </a:t>
            </a:r>
            <a:r>
              <a:rPr lang="en-GB" sz="1800" dirty="0" smtClean="0"/>
              <a:t>55W</a:t>
            </a:r>
          </a:p>
          <a:p>
            <a:r>
              <a:rPr lang="en-GB" sz="1800" dirty="0" smtClean="0"/>
              <a:t>94.8% </a:t>
            </a:r>
            <a:r>
              <a:rPr lang="en-GB" sz="1800" dirty="0"/>
              <a:t>TEM</a:t>
            </a:r>
            <a:r>
              <a:rPr lang="en-GB" sz="1800" baseline="-25000" dirty="0"/>
              <a:t>00</a:t>
            </a:r>
            <a:r>
              <a:rPr lang="en-GB" sz="1800" dirty="0"/>
              <a:t> content at output power of </a:t>
            </a:r>
            <a:r>
              <a:rPr lang="en-GB" sz="1800" dirty="0" smtClean="0"/>
              <a:t>111W</a:t>
            </a:r>
          </a:p>
          <a:p>
            <a:endParaRPr lang="en-GB" sz="1800" dirty="0"/>
          </a:p>
          <a:p>
            <a:r>
              <a:rPr lang="en-GB" sz="1800" dirty="0" smtClean="0"/>
              <a:t>In combination with measured PER: </a:t>
            </a:r>
            <a:r>
              <a:rPr lang="en-GB" sz="1800" b="1" u="sng" dirty="0" smtClean="0"/>
              <a:t>100W in </a:t>
            </a:r>
            <a:r>
              <a:rPr lang="en-GB" sz="1800" b="1" u="sng" dirty="0"/>
              <a:t>linearly polarized TEM</a:t>
            </a:r>
            <a:r>
              <a:rPr lang="en-GB" sz="1800" b="1" u="sng" baseline="-25000" dirty="0"/>
              <a:t>00</a:t>
            </a:r>
            <a:r>
              <a:rPr lang="en-GB" sz="1800" b="1" u="sng" dirty="0" smtClean="0"/>
              <a:t> mode</a:t>
            </a:r>
            <a:endParaRPr lang="en-GB" sz="1800" b="1" u="sng" baseline="-250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264019"/>
              </p:ext>
            </p:extLst>
          </p:nvPr>
        </p:nvGraphicFramePr>
        <p:xfrm>
          <a:off x="2267744" y="1189952"/>
          <a:ext cx="4464496" cy="281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Acrobat Document" r:id="rId4" imgW="6858000" imgH="4324350" progId="AcroExch.Document.DC">
                  <p:embed/>
                </p:oleObj>
              </mc:Choice>
              <mc:Fallback>
                <p:oleObj name="Acrobat Document" r:id="rId4" imgW="6858000" imgH="43243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7744" y="1189952"/>
                        <a:ext cx="4464496" cy="2815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6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1550nm</a:t>
            </a:r>
            <a:endParaRPr lang="en-GB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568126" y="1340768"/>
            <a:ext cx="4291905" cy="4392488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Frequency noise of amplifier determined by seed</a:t>
            </a:r>
          </a:p>
          <a:p>
            <a:r>
              <a:rPr lang="en-GB" sz="1800" dirty="0" smtClean="0"/>
              <a:t>Calculated linewidth</a:t>
            </a:r>
          </a:p>
          <a:p>
            <a:pPr lvl="1"/>
            <a:r>
              <a:rPr lang="en-GB" sz="1800" dirty="0" smtClean="0"/>
              <a:t>20kHz (100ms/10Hz)</a:t>
            </a:r>
          </a:p>
          <a:p>
            <a:pPr lvl="1"/>
            <a:r>
              <a:rPr lang="en-GB" sz="1800" dirty="0" smtClean="0"/>
              <a:t>1064nm NPRO: 1kHz (100ms/10Hz)</a:t>
            </a:r>
          </a:p>
          <a:p>
            <a:r>
              <a:rPr lang="en-GB" sz="1800" dirty="0" smtClean="0"/>
              <a:t>Interfaces for external stabilization</a:t>
            </a:r>
          </a:p>
          <a:p>
            <a:pPr lvl="1"/>
            <a:r>
              <a:rPr lang="en-GB" sz="1800" dirty="0" smtClean="0"/>
              <a:t>Fast actuator: Piezo</a:t>
            </a:r>
          </a:p>
          <a:p>
            <a:pPr lvl="1"/>
            <a:r>
              <a:rPr lang="en-GB" sz="1800" dirty="0" smtClean="0"/>
              <a:t>Slow actuator: Temperature</a:t>
            </a:r>
          </a:p>
          <a:p>
            <a:pPr lvl="1"/>
            <a:r>
              <a:rPr lang="en-GB" sz="1800" dirty="0" smtClean="0"/>
              <a:t>(Similar to NPRO)</a:t>
            </a:r>
          </a:p>
          <a:p>
            <a:pPr lvl="1"/>
            <a:r>
              <a:rPr lang="en-GB" sz="1800" dirty="0" smtClean="0"/>
              <a:t>External EOMs (for PDH stabilization) available at 1550nm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1168"/>
            <a:ext cx="390119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1550nm</a:t>
            </a:r>
            <a:endParaRPr lang="en-GB" dirty="0"/>
          </a:p>
        </p:txBody>
      </p:sp>
      <p:pic>
        <p:nvPicPr>
          <p:cNvPr id="5123" name="Picture 3" descr="C:\Users\o.varona\Google Drive\OpticsExpress\Single frequency eidfa with 100W in the linearly polarized temo00 mode at 1.5um for next generation gwds\Images and illustrations\RPN_2_55_11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7745" r="10773" b="3848"/>
          <a:stretch/>
        </p:blipFill>
        <p:spPr bwMode="auto">
          <a:xfrm>
            <a:off x="4699364" y="1701128"/>
            <a:ext cx="383307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5"/>
          <p:cNvSpPr txBox="1">
            <a:spLocks/>
          </p:cNvSpPr>
          <p:nvPr/>
        </p:nvSpPr>
        <p:spPr>
          <a:xfrm>
            <a:off x="568127" y="1340768"/>
            <a:ext cx="4068452" cy="4392488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F</a:t>
            </a:r>
            <a:r>
              <a:rPr lang="en-GB" sz="1800" dirty="0" smtClean="0"/>
              <a:t>requencies &gt;1kHz</a:t>
            </a:r>
          </a:p>
          <a:p>
            <a:pPr lvl="1"/>
            <a:r>
              <a:rPr lang="en-GB" sz="1800" dirty="0" smtClean="0"/>
              <a:t>Determined by seed</a:t>
            </a:r>
          </a:p>
          <a:p>
            <a:pPr lvl="1"/>
            <a:r>
              <a:rPr lang="en-GB" sz="1800" dirty="0" smtClean="0"/>
              <a:t>Except “resonance” around 10kHz at 110W</a:t>
            </a:r>
          </a:p>
          <a:p>
            <a:r>
              <a:rPr lang="en-GB" sz="1800" dirty="0" smtClean="0"/>
              <a:t>Frequencies &lt;1kHz</a:t>
            </a:r>
          </a:p>
          <a:p>
            <a:pPr lvl="1"/>
            <a:r>
              <a:rPr lang="en-GB" sz="1800" dirty="0" smtClean="0"/>
              <a:t>Most probably determined by seed </a:t>
            </a:r>
            <a:r>
              <a:rPr lang="en-GB" sz="1800" u="sng" dirty="0" smtClean="0"/>
              <a:t>and</a:t>
            </a:r>
            <a:r>
              <a:rPr lang="en-GB" sz="1800" dirty="0" smtClean="0"/>
              <a:t> pump</a:t>
            </a:r>
          </a:p>
          <a:p>
            <a:pPr lvl="1"/>
            <a:endParaRPr lang="en-GB" sz="1800" dirty="0"/>
          </a:p>
          <a:p>
            <a:r>
              <a:rPr lang="en-GB" sz="1800" dirty="0" smtClean="0"/>
              <a:t>Stabilization via feedback to pumps feasible</a:t>
            </a:r>
          </a:p>
          <a:p>
            <a:pPr lvl="1"/>
            <a:r>
              <a:rPr lang="en-GB" sz="1800" dirty="0" smtClean="0"/>
              <a:t>Low-pass transfer function</a:t>
            </a:r>
          </a:p>
          <a:p>
            <a:pPr lvl="1"/>
            <a:r>
              <a:rPr lang="en-GB" sz="1800" dirty="0" smtClean="0"/>
              <a:t>Cut-off frequency given by effective lifetime → 1-10kHz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0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Fiber prototype at 1550nm</a:t>
            </a:r>
            <a:endParaRPr lang="en-GB" dirty="0"/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568126" y="1340768"/>
            <a:ext cx="7316242" cy="4392488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Where we are</a:t>
            </a:r>
          </a:p>
          <a:p>
            <a:pPr lvl="1"/>
            <a:r>
              <a:rPr lang="en-GB" sz="1800" dirty="0" smtClean="0"/>
              <a:t>100W lab/function prototype at 1550nm</a:t>
            </a:r>
          </a:p>
          <a:p>
            <a:endParaRPr lang="en-GB" sz="1800" dirty="0"/>
          </a:p>
          <a:p>
            <a:r>
              <a:rPr lang="en-GB" sz="1800" dirty="0" smtClean="0"/>
              <a:t>Next steps (towards function/engineering prototype)</a:t>
            </a:r>
          </a:p>
          <a:p>
            <a:pPr lvl="1"/>
            <a:r>
              <a:rPr lang="en-GB" sz="1800" dirty="0" smtClean="0"/>
              <a:t>Upgrade to PM </a:t>
            </a:r>
            <a:r>
              <a:rPr lang="en-GB" sz="1800" dirty="0" err="1" smtClean="0"/>
              <a:t>fibers</a:t>
            </a:r>
            <a:endParaRPr lang="en-GB" sz="1800" dirty="0" smtClean="0"/>
          </a:p>
          <a:p>
            <a:pPr lvl="1"/>
            <a:r>
              <a:rPr lang="en-GB" sz="1800" dirty="0" smtClean="0"/>
              <a:t>Design/development of pre-amplifier</a:t>
            </a:r>
          </a:p>
          <a:p>
            <a:pPr lvl="1"/>
            <a:r>
              <a:rPr lang="en-GB" sz="1800" dirty="0" smtClean="0"/>
              <a:t>Minor upgrades of optical concepts (e.g. optimization of </a:t>
            </a:r>
            <a:r>
              <a:rPr lang="en-GB" sz="1800" dirty="0" err="1" smtClean="0"/>
              <a:t>fiber</a:t>
            </a:r>
            <a:r>
              <a:rPr lang="en-GB" sz="1800" dirty="0" smtClean="0"/>
              <a:t> length)</a:t>
            </a:r>
          </a:p>
          <a:p>
            <a:pPr lvl="1"/>
            <a:r>
              <a:rPr lang="en-GB" sz="1800" dirty="0" smtClean="0"/>
              <a:t>Engineering</a:t>
            </a:r>
          </a:p>
          <a:p>
            <a:pPr lvl="2"/>
            <a:r>
              <a:rPr lang="en-GB" sz="1800" dirty="0"/>
              <a:t>Mechanical, electrical, cooling etc. </a:t>
            </a:r>
            <a:r>
              <a:rPr lang="en-GB" sz="1800" dirty="0" smtClean="0"/>
              <a:t>concepts</a:t>
            </a:r>
          </a:p>
          <a:p>
            <a:pPr lvl="2"/>
            <a:r>
              <a:rPr lang="en-GB" sz="1800" dirty="0" smtClean="0"/>
              <a:t>Optimization of </a:t>
            </a:r>
            <a:r>
              <a:rPr lang="en-GB" sz="1800" dirty="0" err="1" smtClean="0"/>
              <a:t>fiber</a:t>
            </a:r>
            <a:r>
              <a:rPr lang="en-GB" sz="1800" dirty="0" smtClean="0"/>
              <a:t> components</a:t>
            </a:r>
          </a:p>
          <a:p>
            <a:pPr lvl="2"/>
            <a:r>
              <a:rPr lang="en-GB" sz="1800" dirty="0" smtClean="0"/>
              <a:t>Take profit of experiences at 1064nm (and </a:t>
            </a:r>
            <a:r>
              <a:rPr lang="en-GB" sz="1800" dirty="0" err="1" smtClean="0"/>
              <a:t>aLIGO</a:t>
            </a:r>
            <a:r>
              <a:rPr lang="en-GB" sz="1800" dirty="0" smtClean="0"/>
              <a:t> system)</a:t>
            </a:r>
          </a:p>
          <a:p>
            <a:pPr lvl="1"/>
            <a:r>
              <a:rPr lang="en-GB" sz="1800" dirty="0" smtClean="0"/>
              <a:t>Further power scaling (200W is realistic)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1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SBS Suppression schemes</a:t>
            </a:r>
            <a:endParaRPr lang="en-US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79512" y="2204864"/>
            <a:ext cx="3096344" cy="25202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tabLst/>
              <a:defRPr sz="1600" b="1" kern="1200">
                <a:solidFill>
                  <a:srgbClr val="003366"/>
                </a:solidFill>
                <a:latin typeface="+mn-lt"/>
                <a:ea typeface="+mn-ea"/>
                <a:cs typeface="Arial" pitchFamily="34" charset="0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SzPct val="100000"/>
              <a:buFont typeface="Wingdings 3" pitchFamily="18" charset="2"/>
              <a:buChar char="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 smtClean="0"/>
              <a:t>Side band modulation with fiber coupled EOM</a:t>
            </a:r>
          </a:p>
          <a:p>
            <a:pPr lvl="1"/>
            <a:r>
              <a:rPr lang="en-US" sz="1800" dirty="0" smtClean="0"/>
              <a:t>5W pre-amplifier</a:t>
            </a:r>
          </a:p>
          <a:p>
            <a:pPr lvl="1"/>
            <a:r>
              <a:rPr lang="en-US" sz="1800" dirty="0" smtClean="0"/>
              <a:t>Demodulation with high power EOM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2" descr="C:\Users\H.Tünnermann.LZH\Desktop\bit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72816"/>
            <a:ext cx="5122276" cy="361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0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Suppression schemes</a:t>
            </a:r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395536" y="5012506"/>
            <a:ext cx="7921252" cy="648742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SBS threshold increased from 60 W to 88 W </a:t>
            </a:r>
            <a:r>
              <a:rPr lang="en-US" sz="1800" dirty="0" smtClean="0">
                <a:sym typeface="Wingdings" pitchFamily="2" charset="2"/>
              </a:rPr>
              <a:t> factor 1.5</a:t>
            </a:r>
            <a:endParaRPr lang="en-US" sz="1800" b="1" dirty="0" smtClean="0">
              <a:sym typeface="Wingdings" pitchFamily="2" charset="2"/>
            </a:endParaRPr>
          </a:p>
          <a:p>
            <a:r>
              <a:rPr lang="en-US" sz="1800" dirty="0" smtClean="0">
                <a:sym typeface="Wingdings" pitchFamily="2" charset="2"/>
              </a:rPr>
              <a:t>Limited by SBS and pump brightness</a:t>
            </a:r>
            <a:endParaRPr lang="en-US" sz="1800" dirty="0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383645"/>
              </p:ext>
            </p:extLst>
          </p:nvPr>
        </p:nvGraphicFramePr>
        <p:xfrm>
          <a:off x="4779288" y="1412776"/>
          <a:ext cx="4329216" cy="30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9288" y="1412776"/>
                        <a:ext cx="4329216" cy="30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464513"/>
              </p:ext>
            </p:extLst>
          </p:nvPr>
        </p:nvGraphicFramePr>
        <p:xfrm>
          <a:off x="323528" y="1412776"/>
          <a:ext cx="4329697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Graph" r:id="rId5" imgW="4154760" imgH="2901600" progId="Origin50.Graph">
                  <p:embed/>
                </p:oleObj>
              </mc:Choice>
              <mc:Fallback>
                <p:oleObj name="Graph" r:id="rId5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8" y="1412776"/>
                        <a:ext cx="4329697" cy="302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4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SBS Suppression schemes</a:t>
            </a:r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395536" y="5012506"/>
            <a:ext cx="7921252" cy="648742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SBS threshold increased from 60 W to 88 W </a:t>
            </a:r>
            <a:r>
              <a:rPr lang="en-US" sz="1800" dirty="0" smtClean="0">
                <a:sym typeface="Wingdings" pitchFamily="2" charset="2"/>
              </a:rPr>
              <a:t> factor 1.5</a:t>
            </a:r>
            <a:endParaRPr lang="en-US" sz="1800" b="1" dirty="0" smtClean="0">
              <a:sym typeface="Wingdings" pitchFamily="2" charset="2"/>
            </a:endParaRPr>
          </a:p>
          <a:p>
            <a:r>
              <a:rPr lang="en-US" sz="1800" dirty="0" smtClean="0">
                <a:sym typeface="Wingdings" pitchFamily="2" charset="2"/>
              </a:rPr>
              <a:t>Limited by SBS and pump brightness</a:t>
            </a:r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332428"/>
              </p:ext>
            </p:extLst>
          </p:nvPr>
        </p:nvGraphicFramePr>
        <p:xfrm>
          <a:off x="250825" y="1196975"/>
          <a:ext cx="4154488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96975"/>
                        <a:ext cx="4154488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145776"/>
              </p:ext>
            </p:extLst>
          </p:nvPr>
        </p:nvGraphicFramePr>
        <p:xfrm>
          <a:off x="4738688" y="1196975"/>
          <a:ext cx="4154487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Graph" r:id="rId5" imgW="4154760" imgH="2901600" progId="Origin50.Graph">
                  <p:embed/>
                </p:oleObj>
              </mc:Choice>
              <mc:Fallback>
                <p:oleObj name="Graph" r:id="rId5" imgW="4154760" imgH="2901600" progId="Origin50.Graph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196975"/>
                        <a:ext cx="4154487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7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Coherent combination</a:t>
            </a:r>
            <a:endParaRPr lang="en-GB" dirty="0"/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568126" y="1340768"/>
            <a:ext cx="7316242" cy="4392488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 smtClean="0"/>
          </a:p>
        </p:txBody>
      </p:sp>
      <p:pic>
        <p:nvPicPr>
          <p:cNvPr id="6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302432"/>
            <a:ext cx="8316416" cy="2486608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/>
        </p:nvSpPr>
        <p:spPr>
          <a:xfrm>
            <a:off x="611374" y="4004394"/>
            <a:ext cx="7921252" cy="20168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tabLst/>
              <a:defRPr sz="1600" b="1" kern="1200">
                <a:solidFill>
                  <a:srgbClr val="003366"/>
                </a:solidFill>
                <a:latin typeface="+mn-lt"/>
                <a:ea typeface="+mn-ea"/>
                <a:cs typeface="Arial" pitchFamily="34" charset="0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Use fiber coupled splitters / combiners</a:t>
            </a:r>
          </a:p>
          <a:p>
            <a:pPr lvl="1"/>
            <a:r>
              <a:rPr lang="en-US" dirty="0" smtClean="0"/>
              <a:t>Use knowledge gained from dynamics considerations</a:t>
            </a:r>
            <a:br>
              <a:rPr lang="en-US" dirty="0" smtClean="0"/>
            </a:br>
            <a:r>
              <a:rPr lang="en-US" dirty="0" smtClean="0">
                <a:sym typeface="Wingdings" pitchFamily="2" charset="2"/>
              </a:rPr>
              <a:t> Control differential phase by tuning the pump power!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Differential pump power control: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Tunes phase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Leaves combined power unchanged (in 1</a:t>
            </a:r>
            <a:r>
              <a:rPr lang="en-US" baseline="30000" dirty="0" smtClean="0">
                <a:sym typeface="Wingdings" pitchFamily="2" charset="2"/>
              </a:rPr>
              <a:t>st</a:t>
            </a:r>
            <a:r>
              <a:rPr lang="en-US" dirty="0" smtClean="0">
                <a:sym typeface="Wingdings" pitchFamily="2" charset="2"/>
              </a:rPr>
              <a:t> order)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46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3" descr="interference_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78238"/>
            <a:ext cx="5760640" cy="439903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Gravitational</a:t>
            </a:r>
            <a:r>
              <a:rPr lang="de-DE" dirty="0" smtClean="0"/>
              <a:t> </a:t>
            </a:r>
            <a:r>
              <a:rPr lang="de-DE" dirty="0" err="1" smtClean="0"/>
              <a:t>Waves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2080742" y="3350446"/>
            <a:ext cx="1152128" cy="36004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Beamsplitter</a:t>
            </a:r>
            <a:endParaRPr lang="en-US" sz="14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3389723"/>
            <a:ext cx="1152128" cy="32076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14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Mirror</a:t>
            </a:r>
            <a:endParaRPr lang="en-US" sz="14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5405947"/>
            <a:ext cx="1152128" cy="32076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Interference</a:t>
            </a:r>
            <a:endParaRPr lang="en-US" sz="14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5654702"/>
            <a:ext cx="1368152" cy="18329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Photodetector</a:t>
            </a:r>
            <a:endParaRPr lang="en-US" sz="14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4</a:t>
            </a:fld>
            <a:endParaRPr lang="de-DE">
              <a:solidFill>
                <a:srgbClr val="003366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18" name="Inhaltsplatzhalter 5"/>
          <p:cNvSpPr txBox="1">
            <a:spLocks/>
          </p:cNvSpPr>
          <p:nvPr/>
        </p:nvSpPr>
        <p:spPr>
          <a:xfrm>
            <a:off x="4139952" y="1340768"/>
            <a:ext cx="4752528" cy="443478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5829300" algn="l"/>
              </a:tabLst>
            </a:pPr>
            <a:r>
              <a:rPr lang="en-US" altLang="de-DE" sz="1800" dirty="0" smtClean="0">
                <a:latin typeface="Arial" charset="0"/>
              </a:rPr>
              <a:t>Interferometric </a:t>
            </a:r>
            <a:r>
              <a:rPr lang="en-US" altLang="de-DE" sz="1800" dirty="0">
                <a:latin typeface="Arial" charset="0"/>
              </a:rPr>
              <a:t>gravitational wave </a:t>
            </a:r>
            <a:r>
              <a:rPr lang="en-US" altLang="de-DE" sz="1800" dirty="0" smtClean="0">
                <a:latin typeface="Arial" charset="0"/>
              </a:rPr>
              <a:t>detectors</a:t>
            </a:r>
            <a:endParaRPr lang="en-US" altLang="de-DE" sz="1800" dirty="0">
              <a:latin typeface="Arial" charset="0"/>
            </a:endParaRPr>
          </a:p>
          <a:p>
            <a:pPr lvl="1">
              <a:tabLst>
                <a:tab pos="5829300" algn="l"/>
              </a:tabLst>
            </a:pPr>
            <a:r>
              <a:rPr lang="en-US" altLang="de-DE" sz="1800" dirty="0" smtClean="0">
                <a:latin typeface="Arial" charset="0"/>
              </a:rPr>
              <a:t>Michelson </a:t>
            </a:r>
            <a:r>
              <a:rPr lang="en-US" altLang="de-DE" sz="1800" dirty="0">
                <a:latin typeface="Arial" charset="0"/>
              </a:rPr>
              <a:t>type</a:t>
            </a:r>
          </a:p>
          <a:p>
            <a:pPr lvl="1">
              <a:tabLst>
                <a:tab pos="5829300" algn="l"/>
              </a:tabLst>
            </a:pPr>
            <a:r>
              <a:rPr lang="en-US" altLang="de-DE" sz="1800" dirty="0">
                <a:latin typeface="Arial" charset="0"/>
              </a:rPr>
              <a:t>Suspended (free falling) mirrors</a:t>
            </a:r>
          </a:p>
          <a:p>
            <a:pPr lvl="1">
              <a:tabLst>
                <a:tab pos="5829300" algn="l"/>
              </a:tabLst>
            </a:pPr>
            <a:r>
              <a:rPr lang="en-US" altLang="de-DE" sz="1800" dirty="0">
                <a:latin typeface="Arial" charset="0"/>
              </a:rPr>
              <a:t>Gravitational wave causes phase shift between the interferometer arms</a:t>
            </a:r>
          </a:p>
          <a:p>
            <a:pPr lvl="1">
              <a:tabLst>
                <a:tab pos="5829300" algn="l"/>
              </a:tabLst>
            </a:pPr>
            <a:endParaRPr lang="en-US" altLang="de-DE" sz="1800" dirty="0">
              <a:latin typeface="Arial" charset="0"/>
            </a:endParaRPr>
          </a:p>
          <a:p>
            <a:pPr lvl="1">
              <a:tabLst>
                <a:tab pos="5829300" algn="l"/>
              </a:tabLst>
            </a:pPr>
            <a:endParaRPr lang="en-US" altLang="de-DE" sz="1800" dirty="0" smtClean="0">
              <a:latin typeface="Arial" charset="0"/>
            </a:endParaRPr>
          </a:p>
          <a:p>
            <a:pPr lvl="1">
              <a:tabLst>
                <a:tab pos="5829300" algn="l"/>
              </a:tabLst>
            </a:pPr>
            <a:endParaRPr lang="de-DE" altLang="de-DE" sz="1800" dirty="0">
              <a:latin typeface="Arial" charset="0"/>
            </a:endParaRPr>
          </a:p>
          <a:p>
            <a:pPr lvl="1">
              <a:tabLst>
                <a:tab pos="5829300" algn="l"/>
              </a:tabLst>
            </a:pPr>
            <a:endParaRPr lang="en-US" altLang="de-DE" sz="1800" dirty="0">
              <a:latin typeface="Arial" charset="0"/>
            </a:endParaRPr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16" name="Rectangular Callout 15"/>
          <p:cNvSpPr/>
          <p:nvPr/>
        </p:nvSpPr>
        <p:spPr>
          <a:xfrm>
            <a:off x="6516216" y="3461731"/>
            <a:ext cx="2520280" cy="903373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The mirrors do not really move locally, but the effect is the same and it is easier to imagine the </a:t>
            </a:r>
            <a:r>
              <a:rPr lang="en-US" sz="1200" dirty="0" smtClean="0">
                <a:solidFill>
                  <a:schemeClr val="tx1"/>
                </a:solidFill>
              </a:rPr>
              <a:t>physics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92" y="4536337"/>
            <a:ext cx="1262352" cy="126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Coherent combination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/>
        </p:nvSpPr>
        <p:spPr>
          <a:xfrm>
            <a:off x="418895" y="1231950"/>
            <a:ext cx="3888804" cy="44656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tabLst/>
              <a:defRPr sz="1600" b="1" kern="1200">
                <a:solidFill>
                  <a:srgbClr val="003366"/>
                </a:solidFill>
                <a:latin typeface="+mn-lt"/>
                <a:ea typeface="+mn-ea"/>
                <a:cs typeface="Arial" pitchFamily="34" charset="0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/>
              <a:t>Max CBC </a:t>
            </a:r>
            <a:r>
              <a:rPr lang="de-DE" dirty="0" err="1"/>
              <a:t>output</a:t>
            </a:r>
            <a:r>
              <a:rPr lang="de-DE" dirty="0"/>
              <a:t> power: 25 W</a:t>
            </a:r>
          </a:p>
          <a:p>
            <a:pPr lvl="1"/>
            <a:r>
              <a:rPr lang="en-US" dirty="0"/>
              <a:t>CBC efficiency: &gt; 95 %</a:t>
            </a:r>
          </a:p>
          <a:p>
            <a:pPr lvl="1"/>
            <a:r>
              <a:rPr lang="en-US" dirty="0"/>
              <a:t>Stable locking for &gt; 0.5 h</a:t>
            </a:r>
          </a:p>
          <a:p>
            <a:pPr lvl="2"/>
            <a:r>
              <a:rPr lang="en-US" dirty="0">
                <a:sym typeface="Wingdings" pitchFamily="2" charset="2"/>
              </a:rPr>
              <a:t>For long term operation additional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long-range actuator needed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(e.g. thermal control)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Control </a:t>
            </a:r>
            <a:r>
              <a:rPr lang="en-US" dirty="0">
                <a:sym typeface="Wingdings" pitchFamily="2" charset="2"/>
              </a:rPr>
              <a:t>loop unity gain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frequency: ~1 kHz</a:t>
            </a:r>
          </a:p>
          <a:p>
            <a:pPr lvl="2"/>
            <a:r>
              <a:rPr lang="en-US" dirty="0">
                <a:sym typeface="Wingdings" pitchFamily="2" charset="2"/>
              </a:rPr>
              <a:t>Limited by laser diode power </a:t>
            </a:r>
            <a:r>
              <a:rPr lang="en-US" dirty="0" smtClean="0">
                <a:sym typeface="Wingdings" pitchFamily="2" charset="2"/>
              </a:rPr>
              <a:t>supply</a:t>
            </a:r>
          </a:p>
          <a:p>
            <a:pPr lvl="2"/>
            <a:endParaRPr lang="de-DE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No power noise degradation due to locking </a:t>
            </a:r>
            <a:r>
              <a:rPr lang="en-US" dirty="0" smtClean="0">
                <a:sym typeface="Wingdings" pitchFamily="2" charset="2"/>
              </a:rPr>
              <a:t>scheme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Beam quality determined by single-mode fiber: &gt; 97% in TEM</a:t>
            </a:r>
            <a:r>
              <a:rPr lang="en-US" baseline="-25000" dirty="0" smtClean="0">
                <a:sym typeface="Wingdings" pitchFamily="2" charset="2"/>
              </a:rPr>
              <a:t>00</a:t>
            </a:r>
            <a:endParaRPr lang="en-US" baseline="-25000" dirty="0">
              <a:sym typeface="Wingdings" pitchFamily="2" charset="2"/>
            </a:endParaRPr>
          </a:p>
          <a:p>
            <a:pPr marL="0" lvl="1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99" y="1728839"/>
            <a:ext cx="4417406" cy="321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6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THANKs FOR YOUR ATTENTION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Challenges </a:t>
            </a:r>
            <a:r>
              <a:rPr lang="en-US" cap="none" dirty="0" err="1" smtClean="0"/>
              <a:t>aLIGO</a:t>
            </a:r>
            <a:r>
              <a:rPr lang="en-US" cap="none" dirty="0" smtClean="0"/>
              <a:t> solid state system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/>
        </p:nvSpPr>
        <p:spPr>
          <a:xfrm>
            <a:off x="418894" y="1231950"/>
            <a:ext cx="8401577" cy="44656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tabLst/>
              <a:defRPr sz="1600" b="1" kern="1200">
                <a:solidFill>
                  <a:srgbClr val="003366"/>
                </a:solidFill>
                <a:latin typeface="+mn-lt"/>
                <a:ea typeface="+mn-ea"/>
                <a:cs typeface="Arial" pitchFamily="34" charset="0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Complexity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How to simplify complexity? How to simplify alignment of laser to point of operation?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How to simplify repair &amp; maintenance?</a:t>
            </a:r>
          </a:p>
          <a:p>
            <a:pPr lvl="2"/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Pointing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Where does it come from? </a:t>
            </a:r>
          </a:p>
          <a:p>
            <a:pPr lvl="3"/>
            <a:r>
              <a:rPr lang="en-US" dirty="0" smtClean="0">
                <a:sym typeface="Wingdings" pitchFamily="2" charset="2"/>
              </a:rPr>
              <a:t>I</a:t>
            </a:r>
            <a:r>
              <a:rPr lang="en-US" dirty="0" smtClean="0">
                <a:sym typeface="Wingdings" pitchFamily="2" charset="2"/>
              </a:rPr>
              <a:t>nherent feature of free-space scheme (coupling of mechanical noise)</a:t>
            </a:r>
          </a:p>
          <a:p>
            <a:pPr lvl="3"/>
            <a:r>
              <a:rPr lang="en-US" dirty="0" smtClean="0">
                <a:sym typeface="Wingdings" pitchFamily="2" charset="2"/>
              </a:rPr>
              <a:t>Coupling of thermal lensing with external perturbations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How to suppress it? Can we counteract it (stabilization)?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Will it be better with an amplifier (instead of injection-locked laser) configuration?</a:t>
            </a:r>
          </a:p>
          <a:p>
            <a:pPr lvl="2"/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What about solid-state technology if we aim for longer wavelengths (1550nm or 2000nm)?</a:t>
            </a:r>
          </a:p>
          <a:p>
            <a:pPr lvl="3"/>
            <a:endParaRPr lang="en-US" dirty="0" smtClean="0">
              <a:sym typeface="Wingdings" pitchFamily="2" charset="2"/>
            </a:endParaRPr>
          </a:p>
          <a:p>
            <a:pPr lvl="3"/>
            <a:endParaRPr lang="en-US" dirty="0" smtClean="0">
              <a:sym typeface="Wingdings" pitchFamily="2" charset="2"/>
            </a:endParaRPr>
          </a:p>
          <a:p>
            <a:pPr marL="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5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Challenges fiber technology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/>
        </p:nvSpPr>
        <p:spPr>
          <a:xfrm>
            <a:off x="418894" y="1231950"/>
            <a:ext cx="8401577" cy="44656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tabLst/>
              <a:defRPr sz="1600" b="1" kern="1200">
                <a:solidFill>
                  <a:srgbClr val="003366"/>
                </a:solidFill>
                <a:latin typeface="+mn-lt"/>
                <a:ea typeface="+mn-ea"/>
                <a:cs typeface="Arial" pitchFamily="34" charset="0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Fiber design</a:t>
            </a:r>
          </a:p>
          <a:p>
            <a:pPr lvl="2"/>
            <a:r>
              <a:rPr lang="en-US" dirty="0" smtClean="0"/>
              <a:t>Good point: We will have a fiber draw tower in Hannover soon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pPr lvl="2"/>
            <a:r>
              <a:rPr lang="en-US" dirty="0" smtClean="0"/>
              <a:t>Are non-standard (step-index) fibers an alternative for monolithic systems? </a:t>
            </a:r>
            <a:endParaRPr lang="en-US" dirty="0" smtClean="0"/>
          </a:p>
          <a:p>
            <a:pPr lvl="2"/>
            <a:r>
              <a:rPr lang="en-US" dirty="0" smtClean="0">
                <a:sym typeface="Wingdings" pitchFamily="2" charset="2"/>
              </a:rPr>
              <a:t>How to push the limits of standard step-index fibers?</a:t>
            </a:r>
          </a:p>
          <a:p>
            <a:pPr lvl="3"/>
            <a:r>
              <a:rPr lang="en-US" dirty="0" smtClean="0">
                <a:sym typeface="Wingdings" pitchFamily="2" charset="2"/>
              </a:rPr>
              <a:t>Single-mode behavior</a:t>
            </a:r>
          </a:p>
          <a:p>
            <a:pPr lvl="3"/>
            <a:r>
              <a:rPr lang="en-US" dirty="0" smtClean="0">
                <a:sym typeface="Wingdings" pitchFamily="2" charset="2"/>
              </a:rPr>
              <a:t>Photo-darkening</a:t>
            </a:r>
          </a:p>
          <a:p>
            <a:pPr lvl="3"/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Fiber components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Degradation under high-power operation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Reliability</a:t>
            </a:r>
          </a:p>
          <a:p>
            <a:pPr lvl="3"/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What is the best (most reliable) way to suppress SBS? Where are the limitations?</a:t>
            </a: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Will we ever encounter modal instabilities? How to counteract them?</a:t>
            </a:r>
          </a:p>
          <a:p>
            <a:pPr lvl="3"/>
            <a:endParaRPr lang="en-US" dirty="0" smtClean="0">
              <a:sym typeface="Wingdings" pitchFamily="2" charset="2"/>
            </a:endParaRPr>
          </a:p>
          <a:p>
            <a:pPr lvl="3"/>
            <a:endParaRPr lang="en-US" dirty="0" smtClean="0">
              <a:sym typeface="Wingdings" pitchFamily="2" charset="2"/>
            </a:endParaRPr>
          </a:p>
          <a:p>
            <a:pPr marL="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5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Limitations of fiber amplifiers - MI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67543" y="1340768"/>
            <a:ext cx="4896545" cy="46085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/>
              <a:t>Modal </a:t>
            </a:r>
            <a:r>
              <a:rPr lang="en-US" sz="1600" dirty="0" smtClean="0"/>
              <a:t>instabilities (MI)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Threshold-like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onset of modal instabilities in high-power fiber amplifiers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Beating of modes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  <a:sym typeface="Wingdings 3"/>
              </a:rPr>
              <a:t>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inversion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grating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  <a:sym typeface="Wingdings 3"/>
              </a:rPr>
              <a:t>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temperature grating </a:t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  <a:sym typeface="Wingdings 3"/>
              </a:rPr>
              <a:t>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refractive index grating </a:t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  <a:sym typeface="Wingdings 3"/>
              </a:rPr>
              <a:t>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stimulated/driven energy transfer between modes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u="sng" dirty="0" smtClean="0">
                <a:latin typeface="Arial" pitchFamily="34" charset="0"/>
                <a:cs typeface="Arial" pitchFamily="34" charset="0"/>
              </a:rPr>
              <a:t>Hot topic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regarding the power scaling of fiber amplifiers at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1.0µm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1321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088" y="2132856"/>
            <a:ext cx="3624064" cy="271804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092280" y="4941168"/>
            <a:ext cx="2016224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800" dirty="0" err="1" smtClean="0"/>
              <a:t>Eidam</a:t>
            </a:r>
            <a:r>
              <a:rPr lang="de-DE" sz="800" dirty="0" smtClean="0"/>
              <a:t> et al., </a:t>
            </a:r>
            <a:r>
              <a:rPr lang="de-DE" sz="800" dirty="0" err="1" smtClean="0"/>
              <a:t>Optics</a:t>
            </a:r>
            <a:r>
              <a:rPr lang="de-DE" sz="800" dirty="0" smtClean="0"/>
              <a:t> express 19 (14) 2011</a:t>
            </a:r>
            <a:endParaRPr lang="nl-NL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8594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Further challenges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/>
        </p:nvSpPr>
        <p:spPr>
          <a:xfrm>
            <a:off x="418894" y="1231950"/>
            <a:ext cx="8401577" cy="44656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tabLst/>
              <a:defRPr sz="1600" b="1" kern="1200">
                <a:solidFill>
                  <a:srgbClr val="003366"/>
                </a:solidFill>
                <a:latin typeface="+mn-lt"/>
                <a:ea typeface="+mn-ea"/>
                <a:cs typeface="Arial" pitchFamily="34" charset="0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99CC"/>
              </a:buClr>
              <a:buFont typeface="Wingdings 3" pitchFamily="18" charset="2"/>
              <a:buChar char="}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Which seeder technology to use at longer wavelengths?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No NPROs available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External cavity laser diodes seem to be promising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Fiber lasers are ok but have larger linewidths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Whispering gallery mode lasers with very narrow linewidth (but expensive)</a:t>
            </a:r>
          </a:p>
          <a:p>
            <a:pPr lvl="2"/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No real experiences with single-frequency fiber amplifiers at around 2000nm (optical specs are fine but long-term stability etc.)</a:t>
            </a: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Funding?</a:t>
            </a:r>
          </a:p>
          <a:p>
            <a:pPr lvl="3"/>
            <a:endParaRPr lang="en-US" dirty="0" smtClean="0">
              <a:sym typeface="Wingdings" pitchFamily="2" charset="2"/>
            </a:endParaRPr>
          </a:p>
          <a:p>
            <a:pPr lvl="3"/>
            <a:endParaRPr lang="en-US" dirty="0" smtClean="0">
              <a:sym typeface="Wingdings" pitchFamily="2" charset="2"/>
            </a:endParaRPr>
          </a:p>
          <a:p>
            <a:pPr marL="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1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Prospects and challenges: Power </a:t>
            </a:r>
            <a:r>
              <a:rPr lang="en-US" cap="none" dirty="0" smtClean="0"/>
              <a:t>scaling @ 2.0µm</a:t>
            </a:r>
            <a:endParaRPr lang="en-US" cap="non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3" y="1340768"/>
            <a:ext cx="8208913" cy="4392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Fiber technology at ~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2.0</a:t>
            </a:r>
            <a:r>
              <a:rPr lang="de-DE" sz="1600" dirty="0" smtClean="0"/>
              <a:t>µ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 is evolving significantly (driven by commercial interests)</a:t>
            </a:r>
            <a:endParaRPr lang="de-DE" sz="1600" dirty="0"/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Suitable coating materials (for high power operation)?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What about photodarkening (modal instabilities)?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What about single-frequency seed sources at ~</a:t>
            </a:r>
            <a:r>
              <a:rPr lang="en-US" sz="1600" dirty="0" smtClean="0"/>
              <a:t>2.0µm?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Fiber lasers (e.g. from NP Photonics or </a:t>
            </a:r>
            <a:r>
              <a:rPr lang="en-US" sz="1600" dirty="0" smtClean="0"/>
              <a:t>AdValue Photonics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Whispering gallery mode lasers (e.g. from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OEwaves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What about their noise levels etc.? Are they already appropriate?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6699CC"/>
              </a:buClr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6120680" cy="157643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00192" y="3997324"/>
            <a:ext cx="100811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800" dirty="0"/>
              <a:t>p</a:t>
            </a:r>
            <a:r>
              <a:rPr lang="de-DE" sz="800" dirty="0" smtClean="0"/>
              <a:t>hotonics-usa.com</a:t>
            </a:r>
            <a:endParaRPr lang="nl-NL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6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10" y="2213434"/>
            <a:ext cx="2439702" cy="24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Going beyond </a:t>
            </a:r>
            <a:r>
              <a:rPr lang="en-US" dirty="0">
                <a:latin typeface="Arial" pitchFamily="34" charset="0"/>
                <a:cs typeface="Arial" pitchFamily="34" charset="0"/>
              </a:rPr>
              <a:t>2</a:t>
            </a:r>
            <a:r>
              <a:rPr lang="de-DE" dirty="0" smtClean="0"/>
              <a:t>µ</a:t>
            </a:r>
            <a:r>
              <a:rPr lang="en-US" cap="none" dirty="0" smtClean="0">
                <a:latin typeface="Arial" pitchFamily="34" charset="0"/>
                <a:cs typeface="Arial" pitchFamily="34" charset="0"/>
              </a:rPr>
              <a:t>m</a:t>
            </a:r>
            <a:endParaRPr lang="en-US" cap="non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3" y="1340768"/>
            <a:ext cx="8208913" cy="4392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Holmium (Ho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emits efficiently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around ~2.1µm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So far, no demonstration of single-frequency fiber amplifiers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Record CW output power: 407W*  (monolithic fiber laser, cladding-pumped)</a:t>
            </a:r>
          </a:p>
          <a:p>
            <a:pPr marL="727075" lvl="1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Drawbacks**:</a:t>
            </a:r>
          </a:p>
          <a:p>
            <a:pPr marL="1184275" lvl="2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Can only be pumped at</a:t>
            </a:r>
          </a:p>
          <a:p>
            <a:pPr marL="1641475" lvl="3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~1.9µm (by Thulium-doped lasers/amplifiers)</a:t>
            </a:r>
          </a:p>
          <a:p>
            <a:pPr marL="1641475" lvl="3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~1.15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µ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 (Ytterbium-doped laser/amplifiers </a:t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</a:rPr>
              <a:t>and/or Raman fiber lasers)</a:t>
            </a:r>
          </a:p>
          <a:p>
            <a:pPr marL="1184275" lvl="2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Most high-power demonstrations relied on all-glass fibers</a:t>
            </a:r>
          </a:p>
          <a:p>
            <a:pPr marL="1641475" lvl="3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High absorption of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olymer coating</a:t>
            </a:r>
          </a:p>
          <a:p>
            <a:pPr marL="1184275" lvl="2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Silica absorption increases significantly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above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~2.1µm</a:t>
            </a:r>
          </a:p>
          <a:p>
            <a:pPr marL="1184275" lvl="2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Experimental slope efficiencies are rather low</a:t>
            </a:r>
          </a:p>
          <a:p>
            <a:pPr marL="1641475" lvl="3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infrared silica losses,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absorption by OH- groups,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re-absorption and non-radiative decay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processes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6699CC"/>
              </a:buClr>
              <a:buFont typeface="Wingdings 3" pitchFamily="18" charset="2"/>
              <a:buChar char="}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6021288"/>
            <a:ext cx="3744416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8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de-DE" sz="800" dirty="0" smtClean="0"/>
              <a:t>Hemming et al., </a:t>
            </a:r>
            <a:r>
              <a:rPr lang="en-US" sz="800" dirty="0" smtClean="0"/>
              <a:t>CLEO 2013</a:t>
            </a:r>
            <a:r>
              <a:rPr lang="en-US" sz="800" dirty="0"/>
              <a:t>, OSA Technical </a:t>
            </a:r>
            <a:r>
              <a:rPr lang="en-US" sz="800" dirty="0" smtClean="0"/>
              <a:t>Digest, </a:t>
            </a:r>
            <a:r>
              <a:rPr lang="en-US" sz="800" dirty="0"/>
              <a:t>paper </a:t>
            </a:r>
            <a:r>
              <a:rPr lang="en-US" sz="800" dirty="0" smtClean="0"/>
              <a:t>CW1M.1</a:t>
            </a:r>
          </a:p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800" dirty="0" smtClean="0">
                <a:latin typeface="Arial" pitchFamily="34" charset="0"/>
                <a:cs typeface="Arial" pitchFamily="34" charset="0"/>
              </a:rPr>
              <a:t>** </a:t>
            </a:r>
            <a:r>
              <a:rPr lang="de-DE" sz="800" dirty="0" smtClean="0"/>
              <a:t>Jin et al., </a:t>
            </a:r>
            <a:r>
              <a:rPr lang="en-US" sz="800" dirty="0" smtClean="0"/>
              <a:t>Journal of Electronic Science and Technology, 13 (4) 2015</a:t>
            </a:r>
            <a:endParaRPr lang="de-DE" sz="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09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Detector network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B46BA-DAD4-4F3C-A99D-43D45FB800C4}" type="slidenum">
              <a:rPr lang="de-DE" smtClean="0">
                <a:solidFill>
                  <a:srgbClr val="003366"/>
                </a:solidFill>
              </a:rPr>
              <a:pPr/>
              <a:t>5</a:t>
            </a:fld>
            <a:endParaRPr lang="de-DE">
              <a:solidFill>
                <a:srgbClr val="003366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3366"/>
                </a:solidFill>
              </a:rPr>
              <a:t>Laser development for gravitational wave detectors </a:t>
            </a:r>
            <a:endParaRPr lang="de-DE" dirty="0">
              <a:solidFill>
                <a:srgbClr val="0033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2" y="1216528"/>
            <a:ext cx="7899384" cy="44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on the laser </a:t>
            </a:r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251520" y="2852936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Inhaltsplatzhalter 5"/>
              <p:cNvSpPr txBox="1">
                <a:spLocks/>
              </p:cNvSpPr>
              <p:nvPr/>
            </p:nvSpPr>
            <p:spPr>
              <a:xfrm>
                <a:off x="323528" y="1298476"/>
                <a:ext cx="4752528" cy="443478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bg2"/>
                  </a:buClr>
                  <a:buFont typeface="Wingdings 3" pitchFamily="18" charset="2"/>
                  <a:buChar char="}"/>
                  <a:tabLst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Arial" pitchFamily="34" charset="0"/>
                  </a:defRPr>
                </a:lvl1pPr>
                <a:lvl2pPr marL="534988" indent="-268288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bg2"/>
                  </a:buClr>
                  <a:buFont typeface="Arial" pitchFamily="34" charset="0"/>
                  <a:buChar char="–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itchFamily="34" charset="0"/>
                  </a:defRPr>
                </a:lvl2pPr>
                <a:lvl3pPr marL="811213" indent="-27622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bg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Arial" pitchFamily="34" charset="0"/>
                  </a:defRPr>
                </a:lvl3pPr>
                <a:lvl4pPr marL="1077913" indent="-2667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bg2"/>
                  </a:buClr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Arial" pitchFamily="34" charset="0"/>
                  </a:defRPr>
                </a:lvl4pPr>
                <a:lvl5pPr marL="720725" indent="-1841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tabLst>
                    <a:tab pos="5829300" algn="l"/>
                  </a:tabLst>
                </a:pPr>
                <a:r>
                  <a:rPr lang="en-US" altLang="de-DE" sz="1800" dirty="0" smtClean="0">
                    <a:latin typeface="Arial" charset="0"/>
                  </a:rPr>
                  <a:t>Fundamental </a:t>
                </a:r>
                <a:r>
                  <a:rPr lang="en-US" altLang="de-DE" sz="1800" dirty="0">
                    <a:latin typeface="Arial" charset="0"/>
                  </a:rPr>
                  <a:t>mode (TEM</a:t>
                </a:r>
                <a:r>
                  <a:rPr lang="en-US" altLang="de-DE" sz="1800" baseline="-25000" dirty="0">
                    <a:latin typeface="Arial" charset="0"/>
                  </a:rPr>
                  <a:t>00</a:t>
                </a:r>
                <a:r>
                  <a:rPr lang="en-US" altLang="de-DE" sz="1800" dirty="0">
                    <a:latin typeface="Arial" charset="0"/>
                  </a:rPr>
                  <a:t>) operation</a:t>
                </a:r>
              </a:p>
              <a:p>
                <a:pPr>
                  <a:tabLst>
                    <a:tab pos="5829300" algn="l"/>
                  </a:tabLst>
                </a:pPr>
                <a:r>
                  <a:rPr lang="en-US" altLang="de-DE" sz="1800" dirty="0" smtClean="0">
                    <a:latin typeface="Arial" charset="0"/>
                  </a:rPr>
                  <a:t>Linear </a:t>
                </a:r>
                <a:r>
                  <a:rPr lang="en-US" altLang="de-DE" sz="1800" dirty="0">
                    <a:latin typeface="Arial" charset="0"/>
                  </a:rPr>
                  <a:t>polarization </a:t>
                </a:r>
                <a:r>
                  <a:rPr lang="en-US" altLang="de-DE" sz="1800" dirty="0" smtClean="0">
                    <a:latin typeface="Arial" charset="0"/>
                  </a:rPr>
                  <a:t>(PER &gt;100:1)</a:t>
                </a:r>
                <a:endParaRPr lang="en-US" altLang="de-DE" sz="1800" dirty="0" smtClean="0">
                  <a:latin typeface="Arial" charset="0"/>
                </a:endParaRPr>
              </a:p>
              <a:p>
                <a:pPr>
                  <a:tabLst>
                    <a:tab pos="5829300" algn="l"/>
                  </a:tabLst>
                </a:pPr>
                <a:endParaRPr lang="en-US" altLang="de-DE" sz="1800" dirty="0" smtClean="0">
                  <a:latin typeface="Arial" charset="0"/>
                </a:endParaRPr>
              </a:p>
              <a:p>
                <a:pPr>
                  <a:tabLst>
                    <a:tab pos="5829300" algn="l"/>
                  </a:tabLst>
                </a:pPr>
                <a:r>
                  <a:rPr lang="en-US" altLang="de-DE" sz="1800" dirty="0">
                    <a:latin typeface="Arial" charset="0"/>
                  </a:rPr>
                  <a:t>Good frequency and amplitude </a:t>
                </a:r>
                <a:r>
                  <a:rPr lang="en-US" altLang="de-DE" sz="1800" dirty="0" smtClean="0">
                    <a:latin typeface="Arial" charset="0"/>
                  </a:rPr>
                  <a:t>stability</a:t>
                </a:r>
              </a:p>
              <a:p>
                <a:pPr>
                  <a:tabLst>
                    <a:tab pos="5829300" algn="l"/>
                  </a:tabLst>
                </a:pPr>
                <a:r>
                  <a:rPr lang="en-US" altLang="de-DE" sz="1800" dirty="0">
                    <a:latin typeface="Arial" charset="0"/>
                  </a:rPr>
                  <a:t>High </a:t>
                </a:r>
                <a:r>
                  <a:rPr lang="en-US" altLang="de-DE" sz="1800" dirty="0">
                    <a:latin typeface="Arial" charset="0"/>
                  </a:rPr>
                  <a:t>output power </a:t>
                </a:r>
                <a:r>
                  <a:rPr lang="en-US" altLang="de-DE" sz="1800" dirty="0">
                    <a:latin typeface="Arial" charset="0"/>
                  </a:rPr>
                  <a:t>(</a:t>
                </a:r>
                <a:r>
                  <a:rPr lang="en-US" altLang="de-DE" sz="1800" dirty="0">
                    <a:latin typeface="Arial" charset="0"/>
                  </a:rPr>
                  <a:t>shot-noise scales </a:t>
                </a:r>
                <a:r>
                  <a:rPr lang="en-US" altLang="de-DE" sz="1800" dirty="0">
                    <a:latin typeface="Arial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de-DE" altLang="de-DE" sz="1800">
                        <a:latin typeface="Cambria Math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altLang="de-DE" sz="1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de-DE" altLang="de-DE" sz="1800" i="1">
                            <a:latin typeface="Cambria Math"/>
                          </a:rPr>
                          <m:t>𝑃</m:t>
                        </m:r>
                      </m:e>
                    </m:rad>
                  </m:oMath>
                </a14:m>
                <a:r>
                  <a:rPr lang="en-US" altLang="de-DE" sz="1800" dirty="0" smtClean="0">
                    <a:latin typeface="Arial" charset="0"/>
                  </a:rPr>
                  <a:t>)</a:t>
                </a:r>
                <a:endParaRPr lang="en-US" altLang="de-DE" sz="1800" dirty="0" smtClean="0">
                  <a:latin typeface="Arial" charset="0"/>
                </a:endParaRPr>
              </a:p>
              <a:p>
                <a:pPr>
                  <a:tabLst>
                    <a:tab pos="5829300" algn="l"/>
                  </a:tabLst>
                </a:pPr>
                <a:r>
                  <a:rPr lang="en-US" altLang="de-DE" sz="1800" dirty="0">
                    <a:latin typeface="Arial" charset="0"/>
                  </a:rPr>
                  <a:t>Single-frequency operation (kHz)</a:t>
                </a:r>
              </a:p>
              <a:p>
                <a:pPr lvl="1">
                  <a:tabLst>
                    <a:tab pos="5829300" algn="l"/>
                  </a:tabLst>
                </a:pPr>
                <a:endParaRPr lang="de-DE" altLang="de-DE" sz="1800" dirty="0" smtClean="0">
                  <a:latin typeface="Arial" charset="0"/>
                </a:endParaRPr>
              </a:p>
              <a:p>
                <a:pPr>
                  <a:tabLst>
                    <a:tab pos="5829300" algn="l"/>
                  </a:tabLst>
                </a:pPr>
                <a:r>
                  <a:rPr lang="en-US" altLang="de-DE" sz="1800" dirty="0">
                    <a:latin typeface="Arial" charset="0"/>
                  </a:rPr>
                  <a:t>High </a:t>
                </a:r>
                <a:r>
                  <a:rPr lang="en-US" altLang="de-DE" sz="1800" dirty="0" smtClean="0">
                    <a:latin typeface="Arial" charset="0"/>
                  </a:rPr>
                  <a:t>reliability (24/7 operation)</a:t>
                </a:r>
                <a:endParaRPr lang="en-US" altLang="de-DE" sz="1800" dirty="0">
                  <a:latin typeface="Arial" charset="0"/>
                </a:endParaRPr>
              </a:p>
              <a:p>
                <a:r>
                  <a:rPr lang="en-US" altLang="de-DE" sz="1800" dirty="0">
                    <a:latin typeface="Arial" charset="0"/>
                  </a:rPr>
                  <a:t>Easy </a:t>
                </a:r>
                <a:r>
                  <a:rPr lang="en-US" altLang="de-DE" sz="1800" dirty="0" smtClean="0">
                    <a:latin typeface="Arial" charset="0"/>
                  </a:rPr>
                  <a:t>maintenance</a:t>
                </a:r>
              </a:p>
              <a:p>
                <a:pPr lvl="1"/>
                <a:endParaRPr lang="de-DE" sz="1800" dirty="0">
                  <a:latin typeface="Arial" charset="0"/>
                </a:endParaRPr>
              </a:p>
              <a:p>
                <a:r>
                  <a:rPr lang="en-US" sz="1800" dirty="0" smtClean="0"/>
                  <a:t>Requirements very challenging and </a:t>
                </a:r>
                <a:r>
                  <a:rPr lang="en-US" sz="1800" u="sng" dirty="0" smtClean="0"/>
                  <a:t>unique</a:t>
                </a:r>
                <a:endParaRPr lang="en-US" sz="1800" u="sng" dirty="0"/>
              </a:p>
              <a:p>
                <a:pPr lvl="1">
                  <a:tabLst>
                    <a:tab pos="5829300" algn="l"/>
                  </a:tabLst>
                </a:pPr>
                <a:endParaRPr lang="en-US" altLang="de-DE" sz="1800" dirty="0">
                  <a:latin typeface="Arial" charset="0"/>
                </a:endParaRPr>
              </a:p>
              <a:p>
                <a:pPr lvl="1">
                  <a:tabLst>
                    <a:tab pos="5829300" algn="l"/>
                  </a:tabLst>
                </a:pPr>
                <a:endParaRPr lang="en-US" altLang="de-DE" sz="1800" dirty="0" smtClean="0">
                  <a:latin typeface="Arial" charset="0"/>
                </a:endParaRPr>
              </a:p>
              <a:p>
                <a:pPr lvl="1">
                  <a:tabLst>
                    <a:tab pos="5829300" algn="l"/>
                  </a:tabLst>
                </a:pPr>
                <a:endParaRPr lang="de-DE" altLang="de-DE" sz="1800" dirty="0">
                  <a:latin typeface="Arial" charset="0"/>
                </a:endParaRPr>
              </a:p>
              <a:p>
                <a:pPr lvl="1">
                  <a:tabLst>
                    <a:tab pos="5829300" algn="l"/>
                  </a:tabLst>
                </a:pPr>
                <a:endParaRPr lang="en-US" altLang="de-DE" sz="1800" dirty="0">
                  <a:latin typeface="Arial" charset="0"/>
                </a:endParaRPr>
              </a:p>
              <a:p>
                <a:pPr marL="0" indent="0">
                  <a:buNone/>
                </a:pPr>
                <a:endParaRPr lang="en-US" sz="1800" dirty="0" smtClean="0"/>
              </a:p>
            </p:txBody>
          </p:sp>
        </mc:Choice>
        <mc:Fallback>
          <p:sp>
            <p:nvSpPr>
              <p:cNvPr id="11" name="Inhaltsplatzhalt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98476"/>
                <a:ext cx="4752528" cy="4434780"/>
              </a:xfrm>
              <a:prstGeom prst="rect">
                <a:avLst/>
              </a:prstGeom>
              <a:blipFill rotWithShape="1">
                <a:blip r:embed="rId2"/>
                <a:stretch>
                  <a:fillRect l="-2692" t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33" y="1628800"/>
            <a:ext cx="4549811" cy="30465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0032" y="2049746"/>
            <a:ext cx="1440160" cy="116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48264" y="1628800"/>
            <a:ext cx="2592288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52000" y="4068000"/>
            <a:ext cx="3516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44000" y="4032000"/>
            <a:ext cx="1116432" cy="18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0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planer ring oscillator</a:t>
            </a:r>
            <a:r>
              <a:rPr lang="en-US" sz="1600" dirty="0" smtClean="0"/>
              <a:t> </a:t>
            </a:r>
            <a:r>
              <a:rPr lang="en-US" dirty="0" smtClean="0"/>
              <a:t>(NPRO)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7</a:t>
            </a:fld>
            <a:endParaRPr lang="de-DE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79839"/>
              </p:ext>
            </p:extLst>
          </p:nvPr>
        </p:nvGraphicFramePr>
        <p:xfrm>
          <a:off x="4787651" y="3323481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CorelDRAW" r:id="rId3" imgW="9520200" imgH="4355640" progId="CorelDraw.Grafik.8">
                  <p:embed/>
                </p:oleObj>
              </mc:Choice>
              <mc:Fallback>
                <p:oleObj name="CorelDRAW" r:id="rId3" imgW="9520200" imgH="4355640" progId="CorelDraw.Grafik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651" y="3323481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069571"/>
              </p:ext>
            </p:extLst>
          </p:nvPr>
        </p:nvGraphicFramePr>
        <p:xfrm>
          <a:off x="4787651" y="3325068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CorelDRAW" r:id="rId5" imgW="9520200" imgH="4355640" progId="CorelDraw.Grafik.8">
                  <p:embed/>
                </p:oleObj>
              </mc:Choice>
              <mc:Fallback>
                <p:oleObj name="CorelDRAW" r:id="rId5" imgW="9520200" imgH="4355640" progId="CorelDraw.Grafik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651" y="3325068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11744"/>
              </p:ext>
            </p:extLst>
          </p:nvPr>
        </p:nvGraphicFramePr>
        <p:xfrm>
          <a:off x="4787651" y="3325068"/>
          <a:ext cx="9525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CorelDRAW" r:id="rId7" imgW="9520200" imgH="4355640" progId="CorelDraw.Grafik.8">
                  <p:embed/>
                </p:oleObj>
              </mc:Choice>
              <mc:Fallback>
                <p:oleObj name="CorelDRAW" r:id="rId7" imgW="9520200" imgH="4355640" progId="CorelDraw.Grafik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651" y="3325068"/>
                        <a:ext cx="9525" cy="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488663"/>
              </p:ext>
            </p:extLst>
          </p:nvPr>
        </p:nvGraphicFramePr>
        <p:xfrm>
          <a:off x="5152776" y="1242268"/>
          <a:ext cx="3595688" cy="431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Corel PHOTO-PAINT 8.0-Bild" r:id="rId9" imgW="3758192" imgH="4709169" progId="CorelPhotoPaint.Image.8">
                  <p:embed/>
                </p:oleObj>
              </mc:Choice>
              <mc:Fallback>
                <p:oleObj name="Corel PHOTO-PAINT 8.0-Bild" r:id="rId9" imgW="3758192" imgH="4709169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2776" y="1242268"/>
                        <a:ext cx="3595688" cy="431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DESKTOP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5948" r="13707" b="10780"/>
          <a:stretch>
            <a:fillRect/>
          </a:stretch>
        </p:blipFill>
        <p:spPr bwMode="auto">
          <a:xfrm>
            <a:off x="468313" y="1125538"/>
            <a:ext cx="3384550" cy="229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11188" y="3782070"/>
            <a:ext cx="3743325" cy="123110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>
                <a:latin typeface="Arial" charset="0"/>
              </a:rPr>
              <a:t>Output </a:t>
            </a:r>
            <a:r>
              <a:rPr lang="en-US" sz="2000" dirty="0">
                <a:latin typeface="Arial" charset="0"/>
              </a:rPr>
              <a:t>power: 2 W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>
                <a:latin typeface="Arial" charset="0"/>
                <a:sym typeface="Symbol" pitchFamily="18" charset="2"/>
              </a:rPr>
              <a:t>Beam </a:t>
            </a:r>
            <a:r>
              <a:rPr lang="en-US" sz="2000" dirty="0">
                <a:latin typeface="Arial" charset="0"/>
                <a:sym typeface="Symbol" pitchFamily="18" charset="2"/>
              </a:rPr>
              <a:t>quality (M</a:t>
            </a:r>
            <a:r>
              <a:rPr lang="en-US" sz="2000" baseline="30000" dirty="0">
                <a:latin typeface="Arial" charset="0"/>
                <a:sym typeface="Symbol" pitchFamily="18" charset="2"/>
              </a:rPr>
              <a:t>2</a:t>
            </a:r>
            <a:r>
              <a:rPr lang="en-US" sz="2000" baseline="-25000" dirty="0">
                <a:latin typeface="Arial" charset="0"/>
                <a:sym typeface="Symbol" pitchFamily="18" charset="2"/>
              </a:rPr>
              <a:t>x,y</a:t>
            </a:r>
            <a:r>
              <a:rPr lang="en-US" sz="2000" dirty="0">
                <a:latin typeface="Arial" charset="0"/>
                <a:sym typeface="Symbol" pitchFamily="18" charset="2"/>
              </a:rPr>
              <a:t>): &lt; </a:t>
            </a:r>
            <a:r>
              <a:rPr lang="en-US" sz="2000" dirty="0">
                <a:latin typeface="Arial" charset="0"/>
              </a:rPr>
              <a:t>1.1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Line width: 1 kHz / 100ms</a:t>
            </a: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flipH="1" flipV="1">
            <a:off x="6737101" y="2393206"/>
            <a:ext cx="71438" cy="1081087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6737101" y="2393206"/>
            <a:ext cx="1219200" cy="576262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5513139" y="3258393"/>
            <a:ext cx="1223962" cy="2873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7595939" y="2177306"/>
            <a:ext cx="9445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>
                <a:solidFill>
                  <a:srgbClr val="66FF33"/>
                </a:solidFill>
                <a:latin typeface="Arial" charset="0"/>
              </a:rPr>
              <a:t>Output</a:t>
            </a:r>
          </a:p>
          <a:p>
            <a:pPr algn="ctr"/>
            <a:r>
              <a:rPr lang="de-DE" sz="2000">
                <a:solidFill>
                  <a:srgbClr val="66FF33"/>
                </a:solidFill>
                <a:latin typeface="Arial" charset="0"/>
              </a:rPr>
              <a:t>beam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189289" y="2537668"/>
            <a:ext cx="84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>
                <a:solidFill>
                  <a:srgbClr val="FF3300"/>
                </a:solidFill>
                <a:latin typeface="Arial" charset="0"/>
              </a:rPr>
              <a:t>Pump</a:t>
            </a:r>
          </a:p>
          <a:p>
            <a:pPr algn="ctr"/>
            <a:r>
              <a:rPr lang="de-DE" sz="2000">
                <a:solidFill>
                  <a:srgbClr val="FF3300"/>
                </a:solidFill>
                <a:latin typeface="Arial" charset="0"/>
              </a:rPr>
              <a:t>Light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2268538" y="3070225"/>
            <a:ext cx="177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>
                <a:latin typeface="Arial" charset="0"/>
              </a:rPr>
              <a:t>3 x 8 x 12 mm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11188" y="5408389"/>
            <a:ext cx="432085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ym typeface="Wingdings" pitchFamily="2" charset="2"/>
              </a:rPr>
              <a:t></a:t>
            </a:r>
            <a:r>
              <a:rPr lang="en-US" sz="2000" b="1" dirty="0"/>
              <a:t> Output power limited to 2W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5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Solid-state laser technology</a:t>
            </a:r>
            <a:endParaRPr lang="en-US" cap="none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251520" y="2492896"/>
            <a:ext cx="8784976" cy="1656184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None/>
            </a:pPr>
            <a:endParaRPr lang="en-GB" sz="1800" dirty="0" smtClean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251520" y="1412776"/>
            <a:ext cx="7920880" cy="1224136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Solution: </a:t>
            </a:r>
            <a:r>
              <a:rPr lang="en-US" sz="1800" dirty="0" smtClean="0"/>
              <a:t>Solid-state (rare-</a:t>
            </a:r>
            <a:r>
              <a:rPr lang="en-US" sz="1800" dirty="0" err="1" smtClean="0"/>
              <a:t>erath</a:t>
            </a:r>
            <a:r>
              <a:rPr lang="en-US" sz="1800" dirty="0" smtClean="0"/>
              <a:t> doped crystals) </a:t>
            </a:r>
            <a:r>
              <a:rPr lang="en-US" sz="1800" dirty="0" smtClean="0"/>
              <a:t>laser technology to amplify NPRO</a:t>
            </a:r>
          </a:p>
          <a:p>
            <a:pPr lvl="1"/>
            <a:r>
              <a:rPr lang="en-US" sz="1800" dirty="0" smtClean="0"/>
              <a:t>Amplifier configuration</a:t>
            </a:r>
          </a:p>
          <a:p>
            <a:pPr lvl="1"/>
            <a:r>
              <a:rPr lang="en-US" sz="1800" dirty="0" smtClean="0"/>
              <a:t>Injection locked laser configuration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pic>
        <p:nvPicPr>
          <p:cNvPr id="15" name="Picture 3" descr="Backup_of_Aufbauzeichnung 4 st ver 8 sh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15816"/>
            <a:ext cx="2520280" cy="23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184" y="3209528"/>
            <a:ext cx="1058416" cy="302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seed</a:t>
            </a:r>
            <a:endParaRPr lang="en-US" sz="16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496" y="3065512"/>
            <a:ext cx="914400" cy="6012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Amplified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output</a:t>
            </a:r>
            <a:endParaRPr lang="en-US" sz="16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69976" y="5369768"/>
            <a:ext cx="1263588" cy="266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Pump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diodes</a:t>
            </a:r>
            <a:endParaRPr lang="en-US" sz="1600" dirty="0" err="1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718120"/>
              </p:ext>
            </p:extLst>
          </p:nvPr>
        </p:nvGraphicFramePr>
        <p:xfrm>
          <a:off x="4860032" y="3187824"/>
          <a:ext cx="3239799" cy="2036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CorelDRAW" r:id="rId4" imgW="9618480" imgH="5691960" progId="CorelDRAW.Graphic.10">
                  <p:embed/>
                </p:oleObj>
              </mc:Choice>
              <mc:Fallback>
                <p:oleObj name="CorelDRAW" r:id="rId4" imgW="9618480" imgH="569196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187824"/>
                        <a:ext cx="3239799" cy="2036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972708" y="3187824"/>
            <a:ext cx="1263588" cy="266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Pump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diodes</a:t>
            </a:r>
            <a:endParaRPr lang="en-US" sz="16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50088" y="4757700"/>
            <a:ext cx="1058416" cy="302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seed</a:t>
            </a:r>
            <a:endParaRPr lang="en-US" sz="16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56376" y="5132040"/>
            <a:ext cx="914400" cy="6012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Amplified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buClr>
                <a:srgbClr val="6699CC"/>
              </a:buClr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output</a:t>
            </a:r>
            <a:endParaRPr lang="en-US" sz="16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5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GEO and VIRGO laser systems</a:t>
            </a:r>
            <a:endParaRPr lang="en-US" cap="none" dirty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251520" y="1581944"/>
            <a:ext cx="5904656" cy="4295328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itchFamily="18" charset="2"/>
              <a:buChar char="}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349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11213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077913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725" indent="-18415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GEO:</a:t>
            </a:r>
          </a:p>
          <a:p>
            <a:pPr lvl="1"/>
            <a:r>
              <a:rPr lang="en-US" sz="1800" dirty="0" smtClean="0"/>
              <a:t>NPRO seed</a:t>
            </a:r>
          </a:p>
          <a:p>
            <a:pPr lvl="1"/>
            <a:r>
              <a:rPr lang="en-US" sz="1800" dirty="0" smtClean="0"/>
              <a:t>35W </a:t>
            </a:r>
            <a:r>
              <a:rPr lang="en-US" sz="1800" dirty="0" smtClean="0">
                <a:latin typeface="Arial" charset="0"/>
              </a:rPr>
              <a:t>Nd:YVO</a:t>
            </a:r>
            <a:r>
              <a:rPr lang="en-US" sz="1800" baseline="-25000" dirty="0" smtClean="0">
                <a:latin typeface="Arial" charset="0"/>
              </a:rPr>
              <a:t>4</a:t>
            </a:r>
            <a:r>
              <a:rPr lang="en-US" sz="1800" dirty="0" smtClean="0">
                <a:latin typeface="Arial" charset="0"/>
              </a:rPr>
              <a:t> amplifier stage</a:t>
            </a:r>
          </a:p>
          <a:p>
            <a:pPr lvl="1"/>
            <a:endParaRPr lang="en-US" sz="1800" dirty="0" smtClean="0">
              <a:latin typeface="Arial" charset="0"/>
            </a:endParaRPr>
          </a:p>
          <a:p>
            <a:endParaRPr lang="en-US" sz="1800" dirty="0" smtClean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 smtClean="0">
              <a:latin typeface="Arial" charset="0"/>
            </a:endParaRPr>
          </a:p>
          <a:p>
            <a:r>
              <a:rPr lang="en-US" sz="1800" dirty="0" smtClean="0">
                <a:latin typeface="Arial" charset="0"/>
              </a:rPr>
              <a:t>VIRGO:</a:t>
            </a:r>
          </a:p>
          <a:p>
            <a:pPr lvl="1"/>
            <a:r>
              <a:rPr lang="en-US" sz="1800" dirty="0" smtClean="0">
                <a:latin typeface="Arial" charset="0"/>
              </a:rPr>
              <a:t>NPRO seed</a:t>
            </a:r>
          </a:p>
          <a:p>
            <a:pPr lvl="1"/>
            <a:r>
              <a:rPr lang="en-US" sz="1800" dirty="0" smtClean="0">
                <a:latin typeface="Arial" charset="0"/>
              </a:rPr>
              <a:t>20W </a:t>
            </a:r>
            <a:r>
              <a:rPr lang="en-US" sz="1800" dirty="0" err="1" smtClean="0"/>
              <a:t>Nd:YAG</a:t>
            </a:r>
            <a:r>
              <a:rPr lang="en-US" sz="1800" dirty="0" smtClean="0"/>
              <a:t> injection locked stage</a:t>
            </a:r>
          </a:p>
          <a:p>
            <a:pPr lvl="1"/>
            <a:r>
              <a:rPr lang="en-US" sz="1800" dirty="0" smtClean="0">
                <a:latin typeface="Arial" charset="0"/>
              </a:rPr>
              <a:t>60W Nd:YVO</a:t>
            </a:r>
            <a:r>
              <a:rPr lang="en-US" sz="1800" baseline="-25000" dirty="0" smtClean="0">
                <a:latin typeface="Arial" charset="0"/>
              </a:rPr>
              <a:t>4</a:t>
            </a:r>
            <a:r>
              <a:rPr lang="en-US" sz="1800" dirty="0" smtClean="0">
                <a:latin typeface="Arial" charset="0"/>
              </a:rPr>
              <a:t> amplifier stage (same as GEO)</a:t>
            </a:r>
          </a:p>
          <a:p>
            <a:pPr lvl="1"/>
            <a:endParaRPr lang="en-US" sz="1800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pic>
        <p:nvPicPr>
          <p:cNvPr id="13" name="Picture 2" descr="closeup-35w-laser-ligo.JPG (660×49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70484"/>
            <a:ext cx="2744687" cy="20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340273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41976" y="11247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GEO:</a:t>
            </a:r>
            <a:endParaRPr lang="en-US" sz="16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89847" y="3594720"/>
            <a:ext cx="2866999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buClr>
                <a:srgbClr val="6699CC"/>
              </a:buClr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VIRGO (injection locked stage):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9A5921-6B39-4720-9C9F-5F26ADF7A6E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Laser development for gravitational wave detectors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8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1"/>
</p:tagLst>
</file>

<file path=ppt/theme/theme1.xml><?xml version="1.0" encoding="utf-8"?>
<a:theme xmlns:a="http://schemas.openxmlformats.org/drawingml/2006/main" name="LZH_Mastervorlage_2012">
  <a:themeElements>
    <a:clrScheme name="LZH">
      <a:dk1>
        <a:sysClr val="windowText" lastClr="000000"/>
      </a:dk1>
      <a:lt1>
        <a:sysClr val="window" lastClr="FFFFFF"/>
      </a:lt1>
      <a:dk2>
        <a:srgbClr val="003366"/>
      </a:dk2>
      <a:lt2>
        <a:srgbClr val="6699CC"/>
      </a:lt2>
      <a:accent1>
        <a:srgbClr val="D2E1F0"/>
      </a:accent1>
      <a:accent2>
        <a:srgbClr val="8099B3"/>
      </a:accent2>
      <a:accent3>
        <a:srgbClr val="D9D9D9"/>
      </a:accent3>
      <a:accent4>
        <a:srgbClr val="A6A6A6"/>
      </a:accent4>
      <a:accent5>
        <a:srgbClr val="595959"/>
      </a:accent5>
      <a:accent6>
        <a:srgbClr val="C00000"/>
      </a:accent6>
      <a:hlink>
        <a:srgbClr val="7F7F7F"/>
      </a:hlink>
      <a:folHlink>
        <a:srgbClr val="7F7F7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marL="269875" indent="-269875">
          <a:spcBef>
            <a:spcPts val="600"/>
          </a:spcBef>
          <a:buClr>
            <a:srgbClr val="6699CC"/>
          </a:buClr>
          <a:buFont typeface="Wingdings 3" pitchFamily="18" charset="2"/>
          <a:buChar char="}"/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ZH_Designvorlage_2012">
  <a:themeElements>
    <a:clrScheme name="LZH">
      <a:dk1>
        <a:sysClr val="windowText" lastClr="000000"/>
      </a:dk1>
      <a:lt1>
        <a:sysClr val="window" lastClr="FFFFFF"/>
      </a:lt1>
      <a:dk2>
        <a:srgbClr val="003366"/>
      </a:dk2>
      <a:lt2>
        <a:srgbClr val="6699CC"/>
      </a:lt2>
      <a:accent1>
        <a:srgbClr val="D2E1F0"/>
      </a:accent1>
      <a:accent2>
        <a:srgbClr val="8099B3"/>
      </a:accent2>
      <a:accent3>
        <a:srgbClr val="D9D9D9"/>
      </a:accent3>
      <a:accent4>
        <a:srgbClr val="A6A6A6"/>
      </a:accent4>
      <a:accent5>
        <a:srgbClr val="595959"/>
      </a:accent5>
      <a:accent6>
        <a:srgbClr val="C00000"/>
      </a:accent6>
      <a:hlink>
        <a:srgbClr val="7F7F7F"/>
      </a:hlink>
      <a:folHlink>
        <a:srgbClr val="7F7F7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marL="269875" indent="-269875">
          <a:spcBef>
            <a:spcPts val="600"/>
          </a:spcBef>
          <a:buClr>
            <a:srgbClr val="6699CC"/>
          </a:buClr>
          <a:buFont typeface="Wingdings 3" pitchFamily="18" charset="2"/>
          <a:buChar char="}"/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2162</Words>
  <Application>Microsoft Office PowerPoint</Application>
  <PresentationFormat>On-screen Show (4:3)</PresentationFormat>
  <Paragraphs>522</Paragraphs>
  <Slides>47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LZH_Mastervorlage_2012</vt:lpstr>
      <vt:lpstr>LZH_Designvorlage_2012</vt:lpstr>
      <vt:lpstr>CorelDRAW</vt:lpstr>
      <vt:lpstr>Corel PHOTO-PAINT 8.0-Bild</vt:lpstr>
      <vt:lpstr>Graph</vt:lpstr>
      <vt:lpstr>Acrobat Document</vt:lpstr>
      <vt:lpstr>PowerPoint Presentation</vt:lpstr>
      <vt:lpstr>LZH Facts</vt:lpstr>
      <vt:lpstr>PowerPoint Presentation</vt:lpstr>
      <vt:lpstr>How to measure Gravitational Waves?</vt:lpstr>
      <vt:lpstr>Current Detector network</vt:lpstr>
      <vt:lpstr>Requirements on the laser sources</vt:lpstr>
      <vt:lpstr>Non planer ring oscillator (NPRO)</vt:lpstr>
      <vt:lpstr>Solid-state laser technology</vt:lpstr>
      <vt:lpstr>GEO and VIRGO laser systems</vt:lpstr>
      <vt:lpstr>LIGO laser systems</vt:lpstr>
      <vt:lpstr>Laser head design</vt:lpstr>
      <vt:lpstr>Transverse mode control – laser setup</vt:lpstr>
      <vt:lpstr>Transverse mode control – resonator design</vt:lpstr>
      <vt:lpstr>Transverse mode control – resonator design</vt:lpstr>
      <vt:lpstr>Transverse mode control – resonator design</vt:lpstr>
      <vt:lpstr>Transverse mode control – resonator design</vt:lpstr>
      <vt:lpstr>Transverse mode control</vt:lpstr>
      <vt:lpstr>Power scaling: 2 heads  4 heads</vt:lpstr>
      <vt:lpstr>Transverse mode control – 4 head cavity design</vt:lpstr>
      <vt:lpstr>Beam quality</vt:lpstr>
      <vt:lpstr>State of the art Ligo laser systems</vt:lpstr>
      <vt:lpstr>State of the art</vt:lpstr>
      <vt:lpstr>Fiber technology</vt:lpstr>
      <vt:lpstr>Fiber technology</vt:lpstr>
      <vt:lpstr>Fiber prototype at 1064nm</vt:lpstr>
      <vt:lpstr>Fiber prototype at 1064nm</vt:lpstr>
      <vt:lpstr>Fiber prototype at 1550nm</vt:lpstr>
      <vt:lpstr>Fiber prototype at 1550nm</vt:lpstr>
      <vt:lpstr>Fiber prototype at 1550nm</vt:lpstr>
      <vt:lpstr>Fiber prototype at 1550nm</vt:lpstr>
      <vt:lpstr>Fiber prototype at 1550nm</vt:lpstr>
      <vt:lpstr>Fiber prototype at 1550nm</vt:lpstr>
      <vt:lpstr>Fiber prototype at 1550nm</vt:lpstr>
      <vt:lpstr>Fiber prototype at 1550nm</vt:lpstr>
      <vt:lpstr>Fiber prototype at 1550nm</vt:lpstr>
      <vt:lpstr>SBS Suppression schemes</vt:lpstr>
      <vt:lpstr>SBS Suppression schemes</vt:lpstr>
      <vt:lpstr>SBS Suppression schemes</vt:lpstr>
      <vt:lpstr>Coherent combination</vt:lpstr>
      <vt:lpstr>Coherent combination</vt:lpstr>
      <vt:lpstr>THANKs FOR YOUR ATTENTION</vt:lpstr>
      <vt:lpstr>Challenges aLIGO solid state system</vt:lpstr>
      <vt:lpstr>Challenges fiber technology</vt:lpstr>
      <vt:lpstr>Limitations of fiber amplifiers - MI</vt:lpstr>
      <vt:lpstr>Further challenges</vt:lpstr>
      <vt:lpstr>Prospects and challenges: Power scaling @ 2.0µm</vt:lpstr>
      <vt:lpstr>Going beyond 2µm</vt:lpstr>
    </vt:vector>
  </TitlesOfParts>
  <Company>LZH Laser Zentrum Hannover e.V.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GRAWITON School</dc:title>
  <dc:creator>Omar de Varona Ortega</dc:creator>
  <cp:lastModifiedBy>Steinke, Michael</cp:lastModifiedBy>
  <cp:revision>618</cp:revision>
  <cp:lastPrinted>2016-01-19T16:40:34Z</cp:lastPrinted>
  <dcterms:created xsi:type="dcterms:W3CDTF">2013-03-07T08:34:25Z</dcterms:created>
  <dcterms:modified xsi:type="dcterms:W3CDTF">2017-05-02T13:50:58Z</dcterms:modified>
</cp:coreProperties>
</file>