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72" r:id="rId6"/>
    <p:sldId id="273" r:id="rId7"/>
    <p:sldId id="275" r:id="rId8"/>
    <p:sldId id="278" r:id="rId9"/>
    <p:sldId id="287" r:id="rId10"/>
    <p:sldId id="276" r:id="rId11"/>
    <p:sldId id="277" r:id="rId12"/>
    <p:sldId id="279" r:id="rId13"/>
    <p:sldId id="280" r:id="rId14"/>
    <p:sldId id="285" r:id="rId15"/>
    <p:sldId id="286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B2B2B2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6AD92-2380-4909-A94B-BEDC21348778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8682C-C7B0-4145-AB2F-7F0DC09B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4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682C-C7B0-4145-AB2F-7F0DC09BB5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682C-C7B0-4145-AB2F-7F0DC09BB5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23"/>
            <a:ext cx="1280054" cy="2377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0936" y="4352544"/>
            <a:ext cx="7772400" cy="658368"/>
          </a:xfrm>
        </p:spPr>
        <p:txBody>
          <a:bodyPr vert="horz" lIns="0" tIns="0" rIns="91440" bIns="0" rtlCol="0" anchor="b">
            <a:normAutofit/>
          </a:bodyPr>
          <a:lstStyle>
            <a:lvl1pPr>
              <a:defRPr lang="en-US" sz="32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" y="5062725"/>
            <a:ext cx="6858000" cy="438912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sz="2400" dirty="0"/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27" y="5511115"/>
            <a:ext cx="1383506" cy="365125"/>
          </a:xfrm>
        </p:spPr>
        <p:txBody>
          <a:bodyPr vert="horz" lIns="0" tIns="45720" rIns="0" bIns="45720" rtlCol="0" anchor="ctr"/>
          <a:lstStyle>
            <a:lvl1pPr>
              <a:defRPr lang="en-US" sz="1400" smtClean="0">
                <a:solidFill>
                  <a:srgbClr val="929292"/>
                </a:solidFill>
              </a:defRPr>
            </a:lvl1pPr>
          </a:lstStyle>
          <a:p>
            <a:r>
              <a:rPr lang="en-US" smtClean="0"/>
              <a:t>12/16/2016   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7288" y="6491823"/>
            <a:ext cx="5046133" cy="365125"/>
          </a:xfrm>
        </p:spPr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Pg.  </a:t>
            </a:r>
            <a:fld id="{B22DA0BB-029F-41CC-898A-8EFB8CAFE54B}" type="slidenum">
              <a:rPr smtClean="0"/>
              <a:pPr/>
              <a:t>‹#›</a:t>
            </a:fld>
            <a:r>
              <a:rPr dirty="0" smtClean="0"/>
              <a:t>   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079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12/16/2016   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Pg.  </a:t>
            </a:r>
            <a:fld id="{B22DA0BB-029F-41CC-898A-8EFB8CAFE54B}" type="slidenum">
              <a:rPr smtClean="0"/>
              <a:pPr/>
              <a:t>‹#›</a:t>
            </a:fld>
            <a:r>
              <a:rPr dirty="0" smtClean="0"/>
              <a:t>   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18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7632" y="896112"/>
            <a:ext cx="7123176" cy="96012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2212848"/>
            <a:ext cx="5641848" cy="868680"/>
          </a:xfrm>
        </p:spPr>
        <p:txBody>
          <a:bodyPr vert="horz" lIns="0" tIns="0" rIns="0" bIns="45720" rtlCol="0">
            <a:normAutofit/>
          </a:bodyPr>
          <a:lstStyle>
            <a:lvl1pPr>
              <a:defRPr lang="en-US" sz="2400" smtClean="0"/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12/16/2016    |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Pg.  </a:t>
            </a:r>
            <a:fld id="{B22DA0BB-029F-41CC-898A-8EFB8CAFE54B}" type="slidenum">
              <a:rPr smtClean="0"/>
              <a:pPr/>
              <a:t>‹#›</a:t>
            </a:fld>
            <a:r>
              <a:rPr dirty="0" smtClean="0"/>
              <a:t>    |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261"/>
            <a:ext cx="1005757" cy="1877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02" y="1932060"/>
            <a:ext cx="7527937" cy="1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7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30867"/>
            <a:ext cx="3886200" cy="47460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30867"/>
            <a:ext cx="3886200" cy="47460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12/16/2016    |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Pg.  </a:t>
            </a:r>
            <a:fld id="{B22DA0BB-029F-41CC-898A-8EFB8CAFE54B}" type="slidenum">
              <a:rPr smtClean="0"/>
              <a:pPr/>
              <a:t>‹#›</a:t>
            </a:fld>
            <a:r>
              <a:rPr dirty="0" smtClean="0"/>
              <a:t>   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19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12/16/2016    |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Pg.  </a:t>
            </a:r>
            <a:fld id="{B22DA0BB-029F-41CC-898A-8EFB8CAFE54B}" type="slidenum">
              <a:rPr smtClean="0"/>
              <a:pPr/>
              <a:t>‹#›</a:t>
            </a:fld>
            <a:r>
              <a:rPr dirty="0" smtClean="0"/>
              <a:t>   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488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12/16/2016    |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Pg.  </a:t>
            </a:r>
            <a:fld id="{B22DA0BB-029F-41CC-898A-8EFB8CAFE54B}" type="slidenum">
              <a:rPr smtClean="0"/>
              <a:pPr/>
              <a:t>‹#›</a:t>
            </a:fld>
            <a:r>
              <a:rPr dirty="0" smtClean="0"/>
              <a:t>   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60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_On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6353" y="948218"/>
            <a:ext cx="8530989" cy="5183641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004570"/>
              </a:buClr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004570"/>
              </a:buClr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004570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61184" y="1"/>
            <a:ext cx="7475396" cy="94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two-line Headline</a:t>
            </a:r>
            <a:br>
              <a:rPr lang="en-US" dirty="0" smtClean="0"/>
            </a:br>
            <a:r>
              <a:rPr lang="en-US" dirty="0" smtClean="0"/>
              <a:t>Arial font 28pt bold</a:t>
            </a:r>
          </a:p>
        </p:txBody>
      </p:sp>
    </p:spTree>
    <p:extLst>
      <p:ext uri="{BB962C8B-B14F-4D97-AF65-F5344CB8AC3E}">
        <p14:creationId xmlns:p14="http://schemas.microsoft.com/office/powerpoint/2010/main" val="1116528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2608"/>
            <a:ext cx="7886700" cy="6309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47987"/>
            <a:ext cx="7886700" cy="47640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7288" y="6491823"/>
            <a:ext cx="909445" cy="3651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>
            <a:lvl1pPr>
              <a:defRPr lang="en-US" sz="90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12/16/2016   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491823"/>
            <a:ext cx="5046133" cy="3651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>
            <a:lvl1pPr>
              <a:defRPr lang="en-US" sz="9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Coherent Confidential. Do Not Copy, Reproduce, or Distribute.  |  www.coherent.com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000" y="6491823"/>
            <a:ext cx="673821" cy="36512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>
            <a:lvl1pPr>
              <a:defRPr lang="en-US" sz="90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Pg.  </a:t>
            </a:r>
            <a:fld id="{B22DA0BB-029F-41CC-898A-8EFB8CAFE54B}" type="slidenum">
              <a:rPr smtClean="0"/>
              <a:pPr/>
              <a:t>‹#›</a:t>
            </a:fld>
            <a:r>
              <a:rPr dirty="0" smtClean="0"/>
              <a:t>    |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79" y="6511850"/>
            <a:ext cx="1109380" cy="2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1" i="0" kern="1200" cap="none" baseline="0" dirty="0">
          <a:solidFill>
            <a:srgbClr val="005DA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smtClean="0">
          <a:solidFill>
            <a:srgbClr val="7671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rgbClr val="7671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mtClean="0">
          <a:solidFill>
            <a:srgbClr val="7671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rgbClr val="7671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rgbClr val="7671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6" y="4533779"/>
            <a:ext cx="7772400" cy="6583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MEPHISTO PRODUCT LINE – ULTIMATE LOW NOISE LASER PERFORMANCE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" y="5243960"/>
            <a:ext cx="6858000" cy="4389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Mantas Butkus, Volker Leonhardt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27" y="5692350"/>
            <a:ext cx="1383506" cy="365125"/>
          </a:xfrm>
        </p:spPr>
        <p:txBody>
          <a:bodyPr/>
          <a:lstStyle/>
          <a:p>
            <a:r>
              <a:rPr lang="en-US" dirty="0" smtClean="0"/>
              <a:t>03/05/2017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1</a:t>
            </a:fld>
            <a:r>
              <a:rPr smtClean="0"/>
              <a:t>   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27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TO COHERENT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6922"/>
            <a:ext cx="7740650" cy="1660313"/>
          </a:xfrm>
        </p:spPr>
        <p:txBody>
          <a:bodyPr>
            <a:noAutofit/>
          </a:bodyPr>
          <a:lstStyle/>
          <a:p>
            <a:r>
              <a:rPr lang="en-GB" sz="1600" dirty="0" err="1" smtClean="0"/>
              <a:t>Mephisto</a:t>
            </a:r>
            <a:r>
              <a:rPr lang="en-GB" sz="1600" dirty="0" smtClean="0"/>
              <a:t> production moved from Hannover to Coherent Scotland Ltd in Glasgow in 2015</a:t>
            </a:r>
          </a:p>
          <a:p>
            <a:r>
              <a:rPr lang="en-GB" sz="1600" dirty="0" smtClean="0"/>
              <a:t>Coherent Scotland Ltd:</a:t>
            </a:r>
          </a:p>
          <a:p>
            <a:pPr lvl="1"/>
            <a:r>
              <a:rPr lang="en-GB" sz="1400" dirty="0" smtClean="0"/>
              <a:t>State-of-the-art facility, ISO (9001, 14001, 18001) certified</a:t>
            </a:r>
          </a:p>
          <a:p>
            <a:pPr lvl="1"/>
            <a:r>
              <a:rPr lang="en-GB" sz="1400" dirty="0" smtClean="0"/>
              <a:t>&gt;130 staff, 20 PhD level</a:t>
            </a:r>
          </a:p>
          <a:p>
            <a:pPr lvl="1"/>
            <a:r>
              <a:rPr lang="en-GB" sz="1400" dirty="0" smtClean="0"/>
              <a:t>Design (</a:t>
            </a:r>
            <a:r>
              <a:rPr lang="en-GB" sz="1400" dirty="0" err="1" smtClean="0"/>
              <a:t>Opto</a:t>
            </a:r>
            <a:r>
              <a:rPr lang="en-GB" sz="1400" dirty="0"/>
              <a:t>, Elec, Soft, </a:t>
            </a:r>
            <a:r>
              <a:rPr lang="en-GB" sz="1400" dirty="0" err="1"/>
              <a:t>Mech</a:t>
            </a:r>
            <a:r>
              <a:rPr lang="en-GB" sz="1400" dirty="0"/>
              <a:t>), Manufacturing, Product </a:t>
            </a:r>
            <a:r>
              <a:rPr lang="en-GB" sz="1400" dirty="0" smtClean="0"/>
              <a:t>Management</a:t>
            </a:r>
          </a:p>
          <a:p>
            <a:pPr lvl="1"/>
            <a:r>
              <a:rPr lang="en-GB" sz="1400" dirty="0" smtClean="0"/>
              <a:t>Home for a number of industrial and scientific laser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10</a:t>
            </a:fld>
            <a:r>
              <a:rPr smtClean="0"/>
              <a:t>    |</a:t>
            </a:r>
            <a:endParaRPr dirty="0"/>
          </a:p>
        </p:txBody>
      </p:sp>
      <p:pic>
        <p:nvPicPr>
          <p:cNvPr id="9" name="Picture 3" descr="\\eu\Users\GLA\Cairnsd\WWops\after move\finshed product\SAM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35" y="3403599"/>
            <a:ext cx="3894615" cy="292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36167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3403599"/>
            <a:ext cx="3683448" cy="292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06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TO COHERENT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89551"/>
            <a:ext cx="5398077" cy="4764024"/>
          </a:xfrm>
        </p:spPr>
        <p:txBody>
          <a:bodyPr>
            <a:normAutofit/>
          </a:bodyPr>
          <a:lstStyle/>
          <a:p>
            <a:r>
              <a:rPr lang="en-GB" dirty="0" err="1" smtClean="0"/>
              <a:t>Mephisto</a:t>
            </a:r>
            <a:r>
              <a:rPr lang="en-GB" dirty="0" smtClean="0"/>
              <a:t> now fully integrated in production/sales/service </a:t>
            </a:r>
          </a:p>
          <a:p>
            <a:r>
              <a:rPr lang="en-GB" dirty="0" smtClean="0"/>
              <a:t>Excellent on-site technical support</a:t>
            </a:r>
          </a:p>
          <a:p>
            <a:r>
              <a:rPr lang="en-GB" dirty="0" smtClean="0"/>
              <a:t>Leverages Coherent vertical integration:</a:t>
            </a:r>
          </a:p>
          <a:p>
            <a:pPr lvl="1"/>
            <a:r>
              <a:rPr lang="en-GB" dirty="0" smtClean="0"/>
              <a:t>Full supply ownership of NPRO crystals and pump diodes</a:t>
            </a:r>
          </a:p>
          <a:p>
            <a:r>
              <a:rPr lang="en-GB" dirty="0" smtClean="0"/>
              <a:t>1000</a:t>
            </a:r>
            <a:r>
              <a:rPr lang="en-GB" baseline="30000" dirty="0" smtClean="0"/>
              <a:t>th</a:t>
            </a:r>
            <a:r>
              <a:rPr lang="en-GB" dirty="0" smtClean="0"/>
              <a:t> Mephisto (all models) unit shipped this year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11</a:t>
            </a:fld>
            <a:r>
              <a:rPr smtClean="0"/>
              <a:t>    |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4" y="1495304"/>
            <a:ext cx="2243005" cy="1682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42" y="3615806"/>
            <a:ext cx="2242607" cy="16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OUTLOOK - 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340" y="1230265"/>
            <a:ext cx="4492040" cy="1650327"/>
          </a:xfrm>
        </p:spPr>
        <p:txBody>
          <a:bodyPr>
            <a:normAutofit/>
          </a:bodyPr>
          <a:lstStyle/>
          <a:p>
            <a:r>
              <a:rPr lang="en-GB" dirty="0" smtClean="0"/>
              <a:t>Current power scaling is based on solid-state amplification stages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12</a:t>
            </a:fld>
            <a:r>
              <a:rPr smtClean="0"/>
              <a:t>    |</a:t>
            </a:r>
            <a:endParaRPr dirty="0"/>
          </a:p>
        </p:txBody>
      </p:sp>
      <p:grpSp>
        <p:nvGrpSpPr>
          <p:cNvPr id="32" name="Group 31"/>
          <p:cNvGrpSpPr/>
          <p:nvPr/>
        </p:nvGrpSpPr>
        <p:grpSpPr>
          <a:xfrm>
            <a:off x="635000" y="1461238"/>
            <a:ext cx="3252238" cy="3714958"/>
            <a:chOff x="1433015" y="1732081"/>
            <a:chExt cx="3976609" cy="4796774"/>
          </a:xfrm>
        </p:grpSpPr>
        <p:cxnSp>
          <p:nvCxnSpPr>
            <p:cNvPr id="7" name="Straight Connector 54"/>
            <p:cNvCxnSpPr/>
            <p:nvPr/>
          </p:nvCxnSpPr>
          <p:spPr>
            <a:xfrm>
              <a:off x="4495231" y="2189281"/>
              <a:ext cx="0" cy="3657600"/>
            </a:xfrm>
            <a:prstGeom prst="line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3"/>
            <p:cNvSpPr/>
            <p:nvPr/>
          </p:nvSpPr>
          <p:spPr>
            <a:xfrm>
              <a:off x="1447800" y="1732081"/>
              <a:ext cx="1676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Mephisto</a:t>
              </a:r>
              <a:r>
                <a:rPr lang="en-US" sz="1600" dirty="0" smtClean="0">
                  <a:solidFill>
                    <a:schemeClr val="tx1"/>
                  </a:solidFill>
                </a:rPr>
                <a:t>-S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18"/>
            <p:cNvSpPr txBox="1"/>
            <p:nvPr/>
          </p:nvSpPr>
          <p:spPr>
            <a:xfrm>
              <a:off x="1690224" y="3877055"/>
              <a:ext cx="672686" cy="51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. . .</a:t>
              </a:r>
            </a:p>
          </p:txBody>
        </p:sp>
        <p:sp>
          <p:nvSpPr>
            <p:cNvPr id="16" name="TextBox 25"/>
            <p:cNvSpPr txBox="1"/>
            <p:nvPr/>
          </p:nvSpPr>
          <p:spPr>
            <a:xfrm>
              <a:off x="3583101" y="6091712"/>
              <a:ext cx="1826523" cy="43714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Up to 55 watts!</a:t>
              </a:r>
            </a:p>
          </p:txBody>
        </p:sp>
        <p:sp>
          <p:nvSpPr>
            <p:cNvPr id="19" name="Oval 28"/>
            <p:cNvSpPr/>
            <p:nvPr/>
          </p:nvSpPr>
          <p:spPr>
            <a:xfrm>
              <a:off x="4180906" y="2666102"/>
              <a:ext cx="609600" cy="14917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Oval 29"/>
            <p:cNvSpPr/>
            <p:nvPr/>
          </p:nvSpPr>
          <p:spPr>
            <a:xfrm>
              <a:off x="4171381" y="4240847"/>
              <a:ext cx="609600" cy="14917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1" name="Straight Connector 46"/>
            <p:cNvCxnSpPr/>
            <p:nvPr/>
          </p:nvCxnSpPr>
          <p:spPr>
            <a:xfrm>
              <a:off x="3142681" y="2189281"/>
              <a:ext cx="134302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/>
            <p:cNvCxnSpPr/>
            <p:nvPr/>
          </p:nvCxnSpPr>
          <p:spPr>
            <a:xfrm>
              <a:off x="4304731" y="1997709"/>
              <a:ext cx="381000" cy="3693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735808" y="3284122"/>
              <a:ext cx="1081585" cy="288131"/>
              <a:chOff x="2606722" y="3414713"/>
              <a:chExt cx="1081585" cy="28813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606722" y="3702844"/>
                <a:ext cx="108158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3002480" y="3414713"/>
                <a:ext cx="288131" cy="288131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2712163" y="5151322"/>
              <a:ext cx="1135368" cy="0"/>
            </a:xfrm>
            <a:prstGeom prst="line">
              <a:avLst/>
            </a:prstGeom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3161704" y="4863191"/>
              <a:ext cx="288131" cy="288131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8" name="Rectangle 7"/>
            <p:cNvSpPr/>
            <p:nvPr/>
          </p:nvSpPr>
          <p:spPr>
            <a:xfrm>
              <a:off x="3847531" y="4742550"/>
              <a:ext cx="1295400" cy="76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YVO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4  </a:t>
              </a:r>
              <a:r>
                <a:rPr lang="en-US" sz="2400" baseline="-25000" dirty="0">
                  <a:solidFill>
                    <a:schemeClr val="tx1"/>
                  </a:solidFill>
                </a:rPr>
                <a:t>m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odule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4"/>
            <p:cNvSpPr/>
            <p:nvPr/>
          </p:nvSpPr>
          <p:spPr>
            <a:xfrm>
              <a:off x="1447800" y="3103681"/>
              <a:ext cx="1295400" cy="76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FC pump module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6"/>
            <p:cNvSpPr/>
            <p:nvPr/>
          </p:nvSpPr>
          <p:spPr>
            <a:xfrm>
              <a:off x="3810000" y="3115054"/>
              <a:ext cx="1295400" cy="76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YVO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4  </a:t>
              </a:r>
              <a:r>
                <a:rPr lang="en-US" sz="2400" baseline="-25000" dirty="0">
                  <a:solidFill>
                    <a:schemeClr val="tx1"/>
                  </a:solidFill>
                </a:rPr>
                <a:t>m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odule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5"/>
            <p:cNvSpPr/>
            <p:nvPr/>
          </p:nvSpPr>
          <p:spPr>
            <a:xfrm>
              <a:off x="1433015" y="4742550"/>
              <a:ext cx="1295400" cy="76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FC pump module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2" descr="Mephisto MO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7" b="19951"/>
          <a:stretch/>
        </p:blipFill>
        <p:spPr bwMode="auto">
          <a:xfrm>
            <a:off x="1126231" y="5191553"/>
            <a:ext cx="2168978" cy="12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95" y="2974419"/>
            <a:ext cx="3978640" cy="31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OUTLOOK -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7987"/>
            <a:ext cx="7886700" cy="318893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Recently </a:t>
            </a:r>
            <a:r>
              <a:rPr lang="en-GB" dirty="0" err="1" smtClean="0"/>
              <a:t>fiber</a:t>
            </a:r>
            <a:r>
              <a:rPr lang="en-GB" dirty="0" smtClean="0"/>
              <a:t> technology for power amplification was integrated to Coherent through acquisition of </a:t>
            </a:r>
            <a:r>
              <a:rPr lang="en-GB" dirty="0" err="1" smtClean="0"/>
              <a:t>Rofin</a:t>
            </a:r>
            <a:r>
              <a:rPr lang="en-GB" dirty="0"/>
              <a:t> </a:t>
            </a:r>
            <a:r>
              <a:rPr lang="en-GB" dirty="0" smtClean="0"/>
              <a:t>group (including Nufern)</a:t>
            </a:r>
          </a:p>
          <a:p>
            <a:r>
              <a:rPr lang="en-GB" dirty="0" smtClean="0"/>
              <a:t>Nufern amplifiers seeded by </a:t>
            </a:r>
            <a:r>
              <a:rPr lang="en-GB" dirty="0" err="1" smtClean="0"/>
              <a:t>Mephisto</a:t>
            </a:r>
            <a:r>
              <a:rPr lang="en-GB" dirty="0" smtClean="0"/>
              <a:t> are used in different applications, especially where multiple high </a:t>
            </a:r>
            <a:r>
              <a:rPr lang="en-GB" dirty="0"/>
              <a:t>power </a:t>
            </a:r>
            <a:r>
              <a:rPr lang="en-GB" dirty="0" smtClean="0"/>
              <a:t>outputs are required</a:t>
            </a:r>
          </a:p>
          <a:p>
            <a:r>
              <a:rPr lang="en-GB" dirty="0" smtClean="0"/>
              <a:t>The technology is currently under review to see if it could add benefits for the roadmap of </a:t>
            </a:r>
            <a:r>
              <a:rPr lang="en-GB" dirty="0" err="1" smtClean="0"/>
              <a:t>Mephisto</a:t>
            </a:r>
            <a:r>
              <a:rPr lang="en-GB" dirty="0" smtClean="0"/>
              <a:t> product line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13</a:t>
            </a:fld>
            <a:r>
              <a:rPr smtClean="0"/>
              <a:t>    |</a:t>
            </a:r>
            <a:endParaRPr dirty="0"/>
          </a:p>
        </p:txBody>
      </p:sp>
      <p:pic>
        <p:nvPicPr>
          <p:cNvPr id="2052" name="Picture 4" descr="https://prodmarcomtogethersa01.blob.core.windows.net/assets/2016/07/COHR-NUFERN-color-300x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70" y="4988119"/>
            <a:ext cx="2857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ufern.com/templates/reskin/images/page-home-page/fiber-amplifier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" b="5039"/>
          <a:stretch/>
        </p:blipFill>
        <p:spPr bwMode="auto">
          <a:xfrm>
            <a:off x="5236061" y="4207934"/>
            <a:ext cx="2381250" cy="20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OUTLOOK - WAVELENGTH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7987"/>
            <a:ext cx="4250129" cy="1162704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E. Zang et al., "</a:t>
            </a:r>
            <a:r>
              <a:rPr lang="de-DE" dirty="0"/>
              <a:t>Single-frequency 1.25 W monolithic lasers at 1123 nm," Opt. Lett. 32, 250-252 (2007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14</a:t>
            </a:fld>
            <a:r>
              <a:rPr smtClean="0"/>
              <a:t>    |</a:t>
            </a:r>
            <a:endParaRPr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8860" y="3517529"/>
            <a:ext cx="2399144" cy="2095392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E. Wang, et al., „</a:t>
            </a:r>
            <a:r>
              <a:rPr lang="en-GB" dirty="0"/>
              <a:t>A Resonantly Pumped 1645 nm </a:t>
            </a:r>
            <a:r>
              <a:rPr lang="en-GB" dirty="0" err="1"/>
              <a:t>Er:YAG</a:t>
            </a:r>
            <a:r>
              <a:rPr lang="en-GB" dirty="0"/>
              <a:t> Nonplanar Ring Oscillator With 10.5 W Single Frequency Output</a:t>
            </a:r>
            <a:r>
              <a:rPr lang="de-DE" dirty="0"/>
              <a:t>“, IEEE Phot. Tech. Letters 25, pp. 955-957 (2013)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93" y="1247987"/>
            <a:ext cx="3140157" cy="2273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141" y="3905694"/>
            <a:ext cx="2898287" cy="1542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07" y="3678383"/>
            <a:ext cx="2478871" cy="20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OUTLOOK - WAVELENGTH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7987"/>
            <a:ext cx="4618759" cy="1609513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C. Svelto, I. Freitag, „</a:t>
            </a:r>
            <a:r>
              <a:rPr lang="en-GB" dirty="0"/>
              <a:t>Room temperature </a:t>
            </a:r>
            <a:r>
              <a:rPr lang="en-GB" dirty="0" err="1"/>
              <a:t>Tm:YAG</a:t>
            </a:r>
            <a:r>
              <a:rPr lang="en-GB" dirty="0"/>
              <a:t> ring laser with 150mW single-frequency output power at 2.02</a:t>
            </a:r>
            <a:r>
              <a:rPr lang="el-GR" dirty="0"/>
              <a:t>μ</a:t>
            </a:r>
            <a:r>
              <a:rPr lang="en-GB" dirty="0"/>
              <a:t>m</a:t>
            </a:r>
            <a:r>
              <a:rPr lang="de-DE" dirty="0"/>
              <a:t>“, Electr. Letters 25, 152 (1999)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15</a:t>
            </a:fld>
            <a:r>
              <a:rPr smtClean="0"/>
              <a:t>    |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228" y="890742"/>
            <a:ext cx="3417089" cy="282920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27759" y="3928782"/>
            <a:ext cx="4618759" cy="1609513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B. Yao et al., "7.3 W of single-frequency output power at 2.09 </a:t>
            </a:r>
            <a:r>
              <a:rPr lang="el-GR" dirty="0"/>
              <a:t>μ</a:t>
            </a:r>
            <a:r>
              <a:rPr lang="en-US" dirty="0"/>
              <a:t>m from an </a:t>
            </a:r>
            <a:r>
              <a:rPr lang="en-US" dirty="0" err="1"/>
              <a:t>Ho:YAG</a:t>
            </a:r>
            <a:r>
              <a:rPr lang="en-US" dirty="0"/>
              <a:t> monolithic nonplanar ring laser," Opt. Lett. 33, 2161-2163 (2008)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22" y="4250962"/>
            <a:ext cx="3771900" cy="17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OUTLOOK - WAVELENGTH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16</a:t>
            </a:fld>
            <a:r>
              <a:rPr smtClean="0"/>
              <a:t>    |</a:t>
            </a:r>
            <a:endParaRPr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6789"/>
              </p:ext>
            </p:extLst>
          </p:nvPr>
        </p:nvGraphicFramePr>
        <p:xfrm>
          <a:off x="635000" y="1094695"/>
          <a:ext cx="7760495" cy="5187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91"/>
                <a:gridCol w="1028700"/>
                <a:gridCol w="1039091"/>
                <a:gridCol w="1340428"/>
                <a:gridCol w="2987385"/>
              </a:tblGrid>
              <a:tr h="5244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Wavelength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Crystal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Pump</a:t>
                      </a:r>
                      <a:r>
                        <a:rPr lang="en-GB" baseline="0" dirty="0" smtClean="0"/>
                        <a:t> </a:t>
                      </a:r>
                      <a:r>
                        <a:rPr lang="el-GR" baseline="0" dirty="0" smtClean="0"/>
                        <a:t>λ</a:t>
                      </a:r>
                      <a:endParaRPr lang="en-GB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Power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Reference</a:t>
                      </a:r>
                      <a:endParaRPr lang="en-GB" dirty="0"/>
                    </a:p>
                  </a:txBody>
                  <a:tcPr anchor="ctr"/>
                </a:tc>
              </a:tr>
              <a:tr h="303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532 nm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Nd:YAG</a:t>
                      </a:r>
                      <a:r>
                        <a:rPr lang="en-GB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SHG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808 nm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0.1 W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www.coherent.com</a:t>
                      </a:r>
                      <a:endParaRPr lang="en-GB" sz="105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3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1064 nm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Nd:YAG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808 nm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GB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W (55 W in MOPA) 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www.coherent.com</a:t>
                      </a:r>
                      <a:endParaRPr lang="en-GB" sz="105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3840">
                <a:tc>
                  <a:txBody>
                    <a:bodyPr/>
                    <a:lstStyle/>
                    <a:p>
                      <a:r>
                        <a:rPr lang="en-GB" dirty="0" smtClean="0"/>
                        <a:t>1123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Nd:YAG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808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1.25 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 smtClean="0"/>
                        <a:t>E. Zang, et al., "Single-frequency 1.25 W monolithic lasers at 1123 nm," Opt. Lett. 32, 250-252 (2007)</a:t>
                      </a:r>
                    </a:p>
                  </a:txBody>
                  <a:tcPr/>
                </a:tc>
              </a:tr>
              <a:tr h="303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1319 nm 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Nd:YAG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808 nm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0.8 W</a:t>
                      </a:r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www.coherent.com </a:t>
                      </a:r>
                      <a:endParaRPr lang="en-GB" sz="105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3840">
                <a:tc>
                  <a:txBody>
                    <a:bodyPr/>
                    <a:lstStyle/>
                    <a:p>
                      <a:r>
                        <a:rPr lang="en-GB" dirty="0" smtClean="0"/>
                        <a:t>1444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Nd:YAG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808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50" dirty="0" smtClean="0"/>
                        <a:t>M. Bode, I. Freitag, „</a:t>
                      </a:r>
                      <a:r>
                        <a:rPr lang="en-GB" sz="1050" dirty="0" smtClean="0"/>
                        <a:t>Monolithic </a:t>
                      </a:r>
                      <a:r>
                        <a:rPr lang="en-GB" sz="1050" dirty="0" err="1" smtClean="0"/>
                        <a:t>Nd:YAG</a:t>
                      </a:r>
                      <a:r>
                        <a:rPr lang="en-GB" sz="1050" dirty="0" smtClean="0"/>
                        <a:t> ring laser with 0.5 W single-frequency output power at 1.444</a:t>
                      </a:r>
                      <a:r>
                        <a:rPr lang="el-GR" sz="1050" dirty="0" smtClean="0"/>
                        <a:t>μ</a:t>
                      </a:r>
                      <a:r>
                        <a:rPr lang="en-GB" sz="1050" dirty="0" smtClean="0"/>
                        <a:t>m”, CThL4, CLEO Europe (2000)</a:t>
                      </a:r>
                      <a:endParaRPr lang="de-DE" sz="1050" dirty="0"/>
                    </a:p>
                  </a:txBody>
                  <a:tcPr/>
                </a:tc>
              </a:tr>
              <a:tr h="303840">
                <a:tc>
                  <a:txBody>
                    <a:bodyPr/>
                    <a:lstStyle/>
                    <a:p>
                      <a:r>
                        <a:rPr lang="en-GB" dirty="0" smtClean="0"/>
                        <a:t>1645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Er:YAG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1532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10.5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50" dirty="0" smtClean="0"/>
                        <a:t>E. Wang, et al., „</a:t>
                      </a:r>
                      <a:r>
                        <a:rPr lang="en-GB" sz="1050" dirty="0" smtClean="0"/>
                        <a:t>A Resonantly Pumped 1645 nm </a:t>
                      </a:r>
                      <a:r>
                        <a:rPr lang="en-GB" sz="1050" dirty="0" err="1" smtClean="0"/>
                        <a:t>Er:YAG</a:t>
                      </a:r>
                      <a:r>
                        <a:rPr lang="en-GB" sz="1050" dirty="0" smtClean="0"/>
                        <a:t> Nonplanar Ring Oscillator With 10.5 W Single Frequency Output</a:t>
                      </a:r>
                      <a:r>
                        <a:rPr lang="de-DE" sz="1050" dirty="0" smtClean="0"/>
                        <a:t>“, IEEE Phot. Tech. Letters 25, pp. 955-957 (2013)</a:t>
                      </a:r>
                    </a:p>
                  </a:txBody>
                  <a:tcPr/>
                </a:tc>
              </a:tr>
              <a:tr h="303840">
                <a:tc>
                  <a:txBody>
                    <a:bodyPr/>
                    <a:lstStyle/>
                    <a:p>
                      <a:r>
                        <a:rPr lang="en-GB" dirty="0" smtClean="0"/>
                        <a:t>2020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Tm:YAG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784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0.15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50" dirty="0" smtClean="0"/>
                        <a:t>C. Svelto, I. Freitag, „</a:t>
                      </a:r>
                      <a:r>
                        <a:rPr lang="en-GB" sz="1050" dirty="0" smtClean="0"/>
                        <a:t>Room temperature </a:t>
                      </a:r>
                      <a:r>
                        <a:rPr lang="en-GB" sz="1050" dirty="0" err="1" smtClean="0"/>
                        <a:t>Tm:YAG</a:t>
                      </a:r>
                      <a:r>
                        <a:rPr lang="en-GB" sz="1050" dirty="0" smtClean="0"/>
                        <a:t> ring laser with 150mW single-frequency output power at 2.02</a:t>
                      </a:r>
                      <a:r>
                        <a:rPr lang="el-GR" sz="1050" dirty="0" smtClean="0"/>
                        <a:t>μ</a:t>
                      </a:r>
                      <a:r>
                        <a:rPr lang="en-GB" sz="1050" dirty="0" smtClean="0"/>
                        <a:t>m</a:t>
                      </a:r>
                      <a:r>
                        <a:rPr lang="de-DE" sz="1050" dirty="0" smtClean="0"/>
                        <a:t>“, Electr. Letters 25, 152 (1999)</a:t>
                      </a:r>
                    </a:p>
                  </a:txBody>
                  <a:tcPr/>
                </a:tc>
              </a:tr>
              <a:tr h="303840">
                <a:tc>
                  <a:txBody>
                    <a:bodyPr/>
                    <a:lstStyle/>
                    <a:p>
                      <a:r>
                        <a:rPr lang="en-GB" dirty="0" smtClean="0"/>
                        <a:t>2090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Ho:YAG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1910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7.3 W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B. Yao et al., "7.3 W of single-frequency output power at 2.09 </a:t>
                      </a:r>
                      <a:r>
                        <a:rPr lang="el-GR" sz="1050" dirty="0" smtClean="0"/>
                        <a:t>μ</a:t>
                      </a:r>
                      <a:r>
                        <a:rPr lang="en-GB" sz="1050" dirty="0" smtClean="0"/>
                        <a:t>m from an </a:t>
                      </a:r>
                      <a:r>
                        <a:rPr lang="en-GB" sz="1050" dirty="0" err="1" smtClean="0"/>
                        <a:t>Ho:YAG</a:t>
                      </a:r>
                      <a:r>
                        <a:rPr lang="en-GB" sz="1050" dirty="0" smtClean="0"/>
                        <a:t> monolithic nonplanar ring laser," Opt. Lett. 33, 2161-2163 (2008)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8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7987"/>
            <a:ext cx="6554745" cy="47162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Gravitational Waves research remains one of the keystone applications for NPRO based products due to their stability and functionality</a:t>
            </a:r>
          </a:p>
          <a:p>
            <a:r>
              <a:rPr lang="en-GB" dirty="0" err="1" smtClean="0"/>
              <a:t>Mephisto</a:t>
            </a:r>
            <a:r>
              <a:rPr lang="en-GB" dirty="0" smtClean="0"/>
              <a:t> product was successfully integrated into </a:t>
            </a:r>
            <a:r>
              <a:rPr lang="en-GB" dirty="0" err="1" smtClean="0"/>
              <a:t>Coherent’s</a:t>
            </a:r>
            <a:r>
              <a:rPr lang="en-GB" dirty="0" smtClean="0"/>
              <a:t> scientific lasers portfolio</a:t>
            </a:r>
          </a:p>
          <a:p>
            <a:r>
              <a:rPr lang="en-GB" dirty="0" smtClean="0"/>
              <a:t>Extending the functionality of NPRO to different wavelengths up to 2.1 </a:t>
            </a:r>
            <a:r>
              <a:rPr lang="el-GR" dirty="0" smtClean="0"/>
              <a:t>μ</a:t>
            </a:r>
            <a:r>
              <a:rPr lang="en-GB" dirty="0" smtClean="0"/>
              <a:t>m was demonstrated in research publications</a:t>
            </a:r>
          </a:p>
          <a:p>
            <a:r>
              <a:rPr lang="en-GB" dirty="0" smtClean="0"/>
              <a:t>Coherent is open for discussions about future directions for NPRO based laser products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17</a:t>
            </a:fld>
            <a:r>
              <a:rPr smtClean="0"/>
              <a:t>    |</a:t>
            </a:r>
            <a:endParaRPr dirty="0"/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"/>
          <a:stretch/>
        </p:blipFill>
        <p:spPr>
          <a:xfrm>
            <a:off x="7183395" y="4775372"/>
            <a:ext cx="146497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5680"/>
            <a:ext cx="7886700" cy="4764024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Mephisto</a:t>
            </a:r>
            <a:r>
              <a:rPr lang="en-US" dirty="0" smtClean="0"/>
              <a:t> laser product line:</a:t>
            </a:r>
          </a:p>
          <a:p>
            <a:pPr lvl="1"/>
            <a:r>
              <a:rPr lang="en-US" dirty="0" smtClean="0"/>
              <a:t>Product line &amp; features</a:t>
            </a:r>
          </a:p>
          <a:p>
            <a:pPr lvl="1"/>
            <a:r>
              <a:rPr lang="en-US" dirty="0" smtClean="0"/>
              <a:t>Integration in </a:t>
            </a:r>
            <a:r>
              <a:rPr lang="en-US" dirty="0" err="1" smtClean="0"/>
              <a:t>Coherent’s</a:t>
            </a:r>
            <a:r>
              <a:rPr lang="en-US" dirty="0" smtClean="0"/>
              <a:t> portfolio</a:t>
            </a:r>
          </a:p>
          <a:p>
            <a:pPr lvl="1"/>
            <a:r>
              <a:rPr lang="en-US" dirty="0" smtClean="0"/>
              <a:t>Manufacturability</a:t>
            </a:r>
          </a:p>
          <a:p>
            <a:r>
              <a:rPr lang="en-US" dirty="0" smtClean="0"/>
              <a:t>Future outlook:</a:t>
            </a:r>
          </a:p>
          <a:p>
            <a:pPr lvl="1"/>
            <a:r>
              <a:rPr lang="en-US" dirty="0" smtClean="0"/>
              <a:t>Methods for power scalability</a:t>
            </a:r>
          </a:p>
          <a:p>
            <a:pPr lvl="1"/>
            <a:r>
              <a:rPr lang="en-US" dirty="0" smtClean="0"/>
              <a:t>Alternative wavelengths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2</a:t>
            </a:fld>
            <a:r>
              <a:rPr smtClean="0"/>
              <a:t>    |</a:t>
            </a:r>
            <a:endParaRPr dirty="0"/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27" y="3868362"/>
            <a:ext cx="2524923" cy="21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MEPHISTO PRODUCT 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3</a:t>
            </a:fld>
            <a:r>
              <a:rPr smtClean="0"/>
              <a:t>    |</a:t>
            </a:r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050544"/>
            <a:ext cx="8790120" cy="53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MEPHISTO PRODUCT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7987"/>
            <a:ext cx="5228453" cy="4764024"/>
          </a:xfrm>
        </p:spPr>
        <p:txBody>
          <a:bodyPr/>
          <a:lstStyle/>
          <a:p>
            <a:r>
              <a:rPr lang="en-GB" dirty="0" err="1"/>
              <a:t>Mephisto</a:t>
            </a:r>
            <a:r>
              <a:rPr lang="en-GB" dirty="0"/>
              <a:t> is a family of single frequency solid-state lasers </a:t>
            </a:r>
            <a:endParaRPr lang="en-GB" dirty="0" smtClean="0"/>
          </a:p>
          <a:p>
            <a:r>
              <a:rPr lang="en-GB" dirty="0"/>
              <a:t>B</a:t>
            </a:r>
            <a:r>
              <a:rPr lang="en-GB" dirty="0" smtClean="0"/>
              <a:t>ased </a:t>
            </a:r>
            <a:r>
              <a:rPr lang="en-GB" dirty="0"/>
              <a:t>on </a:t>
            </a:r>
            <a:r>
              <a:rPr lang="en-GB" dirty="0" err="1"/>
              <a:t>Nd:YAG</a:t>
            </a:r>
            <a:r>
              <a:rPr lang="en-GB" dirty="0"/>
              <a:t> crystal in Non-Planar Ring Oscillator (</a:t>
            </a:r>
            <a:r>
              <a:rPr lang="en-GB" b="1" dirty="0"/>
              <a:t>NPRO</a:t>
            </a:r>
            <a:r>
              <a:rPr lang="en-GB" dirty="0"/>
              <a:t>) </a:t>
            </a:r>
            <a:r>
              <a:rPr lang="en-GB" dirty="0" smtClean="0"/>
              <a:t>configuration</a:t>
            </a:r>
          </a:p>
          <a:p>
            <a:r>
              <a:rPr lang="en-GB" dirty="0" smtClean="0"/>
              <a:t>The intrinsic stability is further improved by our </a:t>
            </a:r>
            <a:r>
              <a:rPr lang="en-GB" b="1" dirty="0" smtClean="0"/>
              <a:t>Noise Eater</a:t>
            </a:r>
            <a:r>
              <a:rPr lang="en-GB" dirty="0" smtClean="0"/>
              <a:t> technology</a:t>
            </a:r>
          </a:p>
          <a:p>
            <a:r>
              <a:rPr lang="en-GB" dirty="0" smtClean="0"/>
              <a:t>1 </a:t>
            </a:r>
            <a:r>
              <a:rPr lang="el-GR" dirty="0" smtClean="0"/>
              <a:t>μ</a:t>
            </a:r>
            <a:r>
              <a:rPr lang="en-GB" dirty="0" smtClean="0"/>
              <a:t>m solution for both intensity and frequency stability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4</a:t>
            </a:fld>
            <a:r>
              <a:rPr smtClean="0"/>
              <a:t>    |</a:t>
            </a:r>
            <a:endParaRPr dirty="0"/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95" y="3629999"/>
            <a:ext cx="2524923" cy="218134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24564" r="22052" b="16825"/>
          <a:stretch/>
        </p:blipFill>
        <p:spPr bwMode="auto">
          <a:xfrm>
            <a:off x="6006903" y="1403356"/>
            <a:ext cx="2632015" cy="17431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MEPHISTO PRODUCT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7987"/>
            <a:ext cx="3383177" cy="4764024"/>
          </a:xfrm>
        </p:spPr>
        <p:txBody>
          <a:bodyPr/>
          <a:lstStyle/>
          <a:p>
            <a:r>
              <a:rPr lang="en-GB" dirty="0" smtClean="0"/>
              <a:t>Intrinsic 1 kHz linewidth (over 100 </a:t>
            </a:r>
            <a:r>
              <a:rPr lang="en-GB" dirty="0" err="1" smtClean="0"/>
              <a:t>ms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Relative intensity noise &lt;140 dB/Hz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5</a:t>
            </a:fld>
            <a:r>
              <a:rPr smtClean="0"/>
              <a:t>    |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12444"/>
            <a:ext cx="3627829" cy="2328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29999"/>
            <a:ext cx="3717357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MEPHISTO PRODUCT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7987"/>
            <a:ext cx="4349750" cy="4764024"/>
          </a:xfrm>
        </p:spPr>
        <p:txBody>
          <a:bodyPr/>
          <a:lstStyle/>
          <a:p>
            <a:r>
              <a:rPr lang="en-GB" dirty="0" smtClean="0"/>
              <a:t>Linear spectral density</a:t>
            </a:r>
          </a:p>
          <a:p>
            <a:pPr marL="0" indent="0">
              <a:buNone/>
            </a:pPr>
            <a:r>
              <a:rPr lang="en-GB" dirty="0" smtClean="0"/>
              <a:t>10</a:t>
            </a:r>
            <a:r>
              <a:rPr lang="en-GB" baseline="30000" dirty="0" smtClean="0"/>
              <a:t>4</a:t>
            </a:r>
            <a:r>
              <a:rPr lang="en-GB" dirty="0" smtClean="0"/>
              <a:t>*1/f Hz/</a:t>
            </a:r>
            <a:r>
              <a:rPr lang="en-GB" dirty="0" err="1" smtClean="0"/>
              <a:t>sqrt</a:t>
            </a:r>
            <a:r>
              <a:rPr lang="en-GB" dirty="0" smtClean="0"/>
              <a:t>(Hz) 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Frequency tuning functionality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6</a:t>
            </a:fld>
            <a:r>
              <a:rPr smtClean="0"/>
              <a:t>    |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507" y="1247987"/>
            <a:ext cx="3977568" cy="2536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507" y="3948048"/>
            <a:ext cx="3977568" cy="23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00" y="291600"/>
            <a:ext cx="7966800" cy="630000"/>
          </a:xfrm>
        </p:spPr>
        <p:txBody>
          <a:bodyPr lIns="0" tIns="0" bIns="0"/>
          <a:lstStyle/>
          <a:p>
            <a:r>
              <a:rPr lang="en-US" dirty="0" smtClean="0"/>
              <a:t>TEMPERATURE AND PZT TUNING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914400" y="3200400"/>
            <a:ext cx="7315200" cy="609600"/>
          </a:xfrm>
          <a:prstGeom prst="rightArrow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 GHz ~ 2.6 K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907" y="3810000"/>
            <a:ext cx="13543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281.630 </a:t>
            </a:r>
            <a:r>
              <a:rPr lang="en-US" sz="1600" dirty="0"/>
              <a:t>THz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7777780" y="3810000"/>
            <a:ext cx="13543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281.638 THz</a:t>
            </a:r>
          </a:p>
        </p:txBody>
      </p:sp>
      <p:grpSp>
        <p:nvGrpSpPr>
          <p:cNvPr id="7" name="Group 9223"/>
          <p:cNvGrpSpPr/>
          <p:nvPr/>
        </p:nvGrpSpPr>
        <p:grpSpPr>
          <a:xfrm>
            <a:off x="3581400" y="1441701"/>
            <a:ext cx="3383280" cy="2043709"/>
            <a:chOff x="3581400" y="1441701"/>
            <a:chExt cx="3383280" cy="2043709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6781800" y="3485409"/>
              <a:ext cx="182880" cy="0"/>
            </a:xfrm>
            <a:prstGeom prst="straightConnector1">
              <a:avLst/>
            </a:prstGeom>
            <a:ln w="101600">
              <a:solidFill>
                <a:schemeClr val="accent1">
                  <a:lumMod val="50000"/>
                </a:schemeClr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flipH="1" flipV="1">
              <a:off x="6019800" y="1981200"/>
              <a:ext cx="944880" cy="1504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220"/>
            <p:cNvGrpSpPr/>
            <p:nvPr/>
          </p:nvGrpSpPr>
          <p:grpSpPr>
            <a:xfrm>
              <a:off x="3581400" y="1441701"/>
              <a:ext cx="3290324" cy="2043709"/>
              <a:chOff x="3581400" y="1441701"/>
              <a:chExt cx="3290324" cy="2043709"/>
            </a:xfrm>
          </p:grpSpPr>
          <p:cxnSp>
            <p:nvCxnSpPr>
              <p:cNvPr id="11" name="Straight Arrow Connector 11"/>
              <p:cNvCxnSpPr/>
              <p:nvPr/>
            </p:nvCxnSpPr>
            <p:spPr>
              <a:xfrm>
                <a:off x="4343400" y="1981200"/>
                <a:ext cx="1676400" cy="0"/>
              </a:xfrm>
              <a:prstGeom prst="straightConnector1">
                <a:avLst/>
              </a:prstGeom>
              <a:ln w="101600">
                <a:solidFill>
                  <a:schemeClr val="accent1">
                    <a:lumMod val="50000"/>
                  </a:schemeClr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2"/>
              <p:cNvCxnSpPr/>
              <p:nvPr/>
            </p:nvCxnSpPr>
            <p:spPr>
              <a:xfrm flipH="1" flipV="1">
                <a:off x="4343400" y="1981200"/>
                <a:ext cx="2438400" cy="15042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8"/>
              <p:cNvSpPr txBox="1"/>
              <p:nvPr/>
            </p:nvSpPr>
            <p:spPr>
              <a:xfrm>
                <a:off x="3581400" y="1441701"/>
                <a:ext cx="329032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cs typeface="Arial" pitchFamily="34" charset="0"/>
                  </a:rPr>
                  <a:t>130 MHz (+/- 65 V PZT range)</a:t>
                </a:r>
              </a:p>
            </p:txBody>
          </p:sp>
        </p:grpSp>
      </p:grpSp>
      <p:sp>
        <p:nvSpPr>
          <p:cNvPr id="14" name="TextBox 22"/>
          <p:cNvSpPr txBox="1"/>
          <p:nvPr/>
        </p:nvSpPr>
        <p:spPr>
          <a:xfrm>
            <a:off x="2533590" y="3779222"/>
            <a:ext cx="43396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Mode hop-free temperature tuning range</a:t>
            </a:r>
          </a:p>
        </p:txBody>
      </p:sp>
      <p:grpSp>
        <p:nvGrpSpPr>
          <p:cNvPr id="15" name="Group 9221"/>
          <p:cNvGrpSpPr/>
          <p:nvPr/>
        </p:nvGrpSpPr>
        <p:grpSpPr>
          <a:xfrm>
            <a:off x="389906" y="5029200"/>
            <a:ext cx="8716489" cy="965077"/>
            <a:chOff x="389906" y="5029200"/>
            <a:chExt cx="8716489" cy="965077"/>
          </a:xfrm>
        </p:grpSpPr>
        <p:sp>
          <p:nvSpPr>
            <p:cNvPr id="16" name="Right Arrow 21"/>
            <p:cNvSpPr/>
            <p:nvPr/>
          </p:nvSpPr>
          <p:spPr>
            <a:xfrm>
              <a:off x="914400" y="5029200"/>
              <a:ext cx="7315200" cy="609600"/>
            </a:xfrm>
            <a:prstGeom prst="rightArrow">
              <a:avLst/>
            </a:prstGeom>
            <a:solidFill>
              <a:schemeClr val="bg2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30 GHz ~ 25 K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2909208" y="5624945"/>
              <a:ext cx="35830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Arial" pitchFamily="34" charset="0"/>
                </a:rPr>
                <a:t>Full tuning range with mode hops</a:t>
              </a:r>
            </a:p>
          </p:txBody>
        </p:sp>
        <p:sp>
          <p:nvSpPr>
            <p:cNvPr id="18" name="Rectangle 19"/>
            <p:cNvSpPr/>
            <p:nvPr/>
          </p:nvSpPr>
          <p:spPr>
            <a:xfrm>
              <a:off x="389906" y="5613461"/>
              <a:ext cx="13543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281.610 </a:t>
              </a:r>
              <a:r>
                <a:rPr lang="en-US" sz="1600" dirty="0"/>
                <a:t>THz</a:t>
              </a: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7752050" y="5613461"/>
              <a:ext cx="13543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281.640 </a:t>
              </a:r>
              <a:r>
                <a:rPr lang="en-US" sz="1600" dirty="0"/>
                <a:t>THz</a:t>
              </a:r>
            </a:p>
          </p:txBody>
        </p:sp>
      </p:grpSp>
      <p:grpSp>
        <p:nvGrpSpPr>
          <p:cNvPr id="20" name="Group 9222"/>
          <p:cNvGrpSpPr/>
          <p:nvPr/>
        </p:nvGrpSpPr>
        <p:grpSpPr>
          <a:xfrm>
            <a:off x="914400" y="3505200"/>
            <a:ext cx="7315200" cy="1828800"/>
            <a:chOff x="914400" y="3505200"/>
            <a:chExt cx="7315200" cy="1828800"/>
          </a:xfrm>
        </p:grpSpPr>
        <p:cxnSp>
          <p:nvCxnSpPr>
            <p:cNvPr id="21" name="Straight Arrow Connector 26"/>
            <p:cNvCxnSpPr/>
            <p:nvPr/>
          </p:nvCxnSpPr>
          <p:spPr>
            <a:xfrm>
              <a:off x="5867400" y="5318164"/>
              <a:ext cx="1884650" cy="15836"/>
            </a:xfrm>
            <a:prstGeom prst="straightConnector1">
              <a:avLst/>
            </a:prstGeom>
            <a:ln w="101600">
              <a:solidFill>
                <a:srgbClr val="FF0000">
                  <a:alpha val="45000"/>
                </a:srgbClr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3"/>
            <p:cNvCxnSpPr/>
            <p:nvPr/>
          </p:nvCxnSpPr>
          <p:spPr>
            <a:xfrm flipH="1" flipV="1">
              <a:off x="914400" y="3657600"/>
              <a:ext cx="4953000" cy="16258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5"/>
            <p:cNvCxnSpPr>
              <a:endCxn id="4" idx="3"/>
            </p:cNvCxnSpPr>
            <p:nvPr/>
          </p:nvCxnSpPr>
          <p:spPr>
            <a:xfrm flipV="1">
              <a:off x="7752050" y="3505200"/>
              <a:ext cx="47755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3"/>
          <p:cNvGrpSpPr/>
          <p:nvPr/>
        </p:nvGrpSpPr>
        <p:grpSpPr>
          <a:xfrm>
            <a:off x="1218707" y="1095181"/>
            <a:ext cx="2362693" cy="1185037"/>
            <a:chOff x="1218707" y="1095181"/>
            <a:chExt cx="2362693" cy="1185037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707" y="1095181"/>
              <a:ext cx="1662792" cy="104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Connector 5"/>
            <p:cNvCxnSpPr>
              <a:stCxn id="13" idx="1"/>
            </p:cNvCxnSpPr>
            <p:nvPr/>
          </p:nvCxnSpPr>
          <p:spPr>
            <a:xfrm flipH="1">
              <a:off x="2743200" y="1626367"/>
              <a:ext cx="83820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0"/>
            <p:cNvSpPr txBox="1"/>
            <p:nvPr/>
          </p:nvSpPr>
          <p:spPr>
            <a:xfrm>
              <a:off x="2242829" y="2003219"/>
              <a:ext cx="11480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 BNC on head</a:t>
              </a:r>
            </a:p>
          </p:txBody>
        </p:sp>
      </p:grpSp>
      <p:sp>
        <p:nvSpPr>
          <p:cNvPr id="31" name="Footer Placeholder 3"/>
          <p:cNvSpPr txBox="1">
            <a:spLocks/>
          </p:cNvSpPr>
          <p:nvPr/>
        </p:nvSpPr>
        <p:spPr>
          <a:xfrm>
            <a:off x="1134673" y="6487200"/>
            <a:ext cx="5486400" cy="365125"/>
          </a:xfrm>
          <a:prstGeom prst="rect">
            <a:avLst/>
          </a:prstGeom>
        </p:spPr>
        <p:txBody>
          <a:bodyPr l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 Confidential. Do Not Copy, Reproduce, or Distribute.  |  www.coherent.com</a:t>
            </a:r>
            <a:endParaRPr lang="en-US" sz="900" dirty="0">
              <a:solidFill>
                <a:srgbClr val="B2B2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74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41" y="2266296"/>
            <a:ext cx="3018559" cy="4764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Mephisto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Gravitational Waves studies</a:t>
            </a:r>
          </a:p>
          <a:p>
            <a:pPr lvl="1"/>
            <a:r>
              <a:rPr lang="en-GB" dirty="0" smtClean="0"/>
              <a:t>Free space optical communications</a:t>
            </a:r>
          </a:p>
          <a:p>
            <a:pPr lvl="1"/>
            <a:r>
              <a:rPr lang="en-GB" dirty="0" smtClean="0"/>
              <a:t>Interferometric measurements</a:t>
            </a:r>
          </a:p>
          <a:p>
            <a:pPr lvl="1"/>
            <a:r>
              <a:rPr lang="en-GB" dirty="0" smtClean="0"/>
              <a:t>Seeding other sources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8</a:t>
            </a:fld>
            <a:r>
              <a:rPr smtClean="0"/>
              <a:t>    |</a:t>
            </a:r>
            <a:endParaRPr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0755" y="2266296"/>
            <a:ext cx="3018559" cy="47640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Prometheus:</a:t>
            </a:r>
          </a:p>
          <a:p>
            <a:pPr lvl="1"/>
            <a:r>
              <a:rPr lang="en-GB" dirty="0" smtClean="0"/>
              <a:t>Laser heterodyning</a:t>
            </a:r>
          </a:p>
          <a:p>
            <a:pPr lvl="1"/>
            <a:r>
              <a:rPr lang="en-GB" dirty="0" smtClean="0"/>
              <a:t>Frequency standard</a:t>
            </a:r>
          </a:p>
          <a:p>
            <a:pPr lvl="1"/>
            <a:r>
              <a:rPr lang="en-GB" dirty="0" smtClean="0"/>
              <a:t>Interferometric </a:t>
            </a:r>
            <a:r>
              <a:rPr lang="en-GB" dirty="0" err="1" smtClean="0"/>
              <a:t>measurments</a:t>
            </a:r>
            <a:endParaRPr lang="en-GB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25441" y="2296550"/>
            <a:ext cx="3018559" cy="47640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rgbClr val="76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MOPA:</a:t>
            </a:r>
          </a:p>
          <a:p>
            <a:pPr lvl="1"/>
            <a:r>
              <a:rPr lang="en-GB" dirty="0" smtClean="0"/>
              <a:t>Atom trapping</a:t>
            </a:r>
          </a:p>
          <a:p>
            <a:pPr lvl="1"/>
            <a:r>
              <a:rPr lang="en-GB" dirty="0" smtClean="0"/>
              <a:t>Quantum optics studies</a:t>
            </a:r>
          </a:p>
          <a:p>
            <a:pPr lvl="1"/>
            <a:r>
              <a:rPr lang="en-GB" dirty="0" smtClean="0"/>
              <a:t>Nonlinear optics</a:t>
            </a:r>
          </a:p>
        </p:txBody>
      </p:sp>
      <p:pic>
        <p:nvPicPr>
          <p:cNvPr id="1026" name="Picture 2" descr="Mephisto MO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7" b="19951"/>
          <a:stretch/>
        </p:blipFill>
        <p:spPr bwMode="auto">
          <a:xfrm>
            <a:off x="6369314" y="923544"/>
            <a:ext cx="2316421" cy="13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hrcdn.azureedge.net/assets/product_images/prometheus_284x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47" y="995441"/>
            <a:ext cx="2239483" cy="13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"/>
          <a:stretch/>
        </p:blipFill>
        <p:spPr>
          <a:xfrm>
            <a:off x="946955" y="1107727"/>
            <a:ext cx="146497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Coherent Confidential. Do Not Copy, Reproduce, or Distribute.  |  www.coherent.com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Pg.  </a:t>
            </a:r>
            <a:fld id="{B22DA0BB-029F-41CC-898A-8EFB8CAFE54B}" type="slidenum">
              <a:rPr smtClean="0"/>
              <a:pPr/>
              <a:t>9</a:t>
            </a:fld>
            <a:r>
              <a:rPr smtClean="0"/>
              <a:t>    |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92" y="2941303"/>
            <a:ext cx="5286558" cy="2724702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228792" y="5824182"/>
            <a:ext cx="5953492" cy="50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4570"/>
              </a:buClr>
              <a:buChar char="•"/>
              <a:defRPr sz="2000">
                <a:solidFill>
                  <a:srgbClr val="003658"/>
                </a:solidFill>
                <a:latin typeface="+mn-lt"/>
                <a:ea typeface="+mn-ea"/>
                <a:cs typeface="+mn-cs"/>
              </a:defRPr>
            </a:lvl1pPr>
            <a:lvl2pPr marL="630238" indent="-17303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4570"/>
              </a:buClr>
              <a:buChar char="•"/>
              <a:defRPr sz="1800">
                <a:solidFill>
                  <a:srgbClr val="003658"/>
                </a:solidFill>
                <a:latin typeface="+mn-lt"/>
              </a:defRPr>
            </a:lvl2pPr>
            <a:lvl3pPr marL="1087438" indent="-17303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4570"/>
              </a:buClr>
              <a:buChar char="•"/>
              <a:defRPr sz="1600">
                <a:solidFill>
                  <a:srgbClr val="003658"/>
                </a:solidFill>
                <a:latin typeface="+mn-lt"/>
              </a:defRPr>
            </a:lvl3pPr>
            <a:lvl4pPr marL="1544638" indent="-17303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6BF"/>
              </a:buClr>
              <a:buChar char="•"/>
              <a:defRPr sz="1400">
                <a:solidFill>
                  <a:srgbClr val="003658"/>
                </a:solidFill>
                <a:latin typeface="+mn-lt"/>
              </a:defRPr>
            </a:lvl4pPr>
            <a:lvl5pPr marL="1947863" indent="-119063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defRPr sz="1200">
                <a:solidFill>
                  <a:srgbClr val="003658"/>
                </a:solidFill>
                <a:latin typeface="+mn-lt"/>
              </a:defRPr>
            </a:lvl5pPr>
            <a:lvl6pPr marL="2405063" indent="-119063" algn="l" rtl="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003658"/>
                </a:solidFill>
                <a:latin typeface="+mn-lt"/>
              </a:defRPr>
            </a:lvl6pPr>
            <a:lvl7pPr marL="2862263" indent="-119063" algn="l" rtl="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003658"/>
                </a:solidFill>
                <a:latin typeface="+mn-lt"/>
              </a:defRPr>
            </a:lvl7pPr>
            <a:lvl8pPr marL="3319463" indent="-119063" algn="l" rtl="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003658"/>
                </a:solidFill>
                <a:latin typeface="+mn-lt"/>
              </a:defRPr>
            </a:lvl8pPr>
            <a:lvl9pPr marL="3776663" indent="-119063" algn="l" rtl="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003658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100" kern="0" dirty="0" err="1" smtClean="0">
                <a:solidFill>
                  <a:srgbClr val="767171"/>
                </a:solidFill>
                <a:latin typeface="Arial"/>
              </a:rPr>
              <a:t>Kwee</a:t>
            </a:r>
            <a:r>
              <a:rPr lang="en-GB" sz="1100" kern="0" dirty="0" smtClean="0">
                <a:solidFill>
                  <a:srgbClr val="767171"/>
                </a:solidFill>
                <a:latin typeface="Arial"/>
              </a:rPr>
              <a:t> </a:t>
            </a:r>
            <a:r>
              <a:rPr lang="en-GB" sz="1100" kern="0" dirty="0">
                <a:solidFill>
                  <a:srgbClr val="767171"/>
                </a:solidFill>
                <a:latin typeface="Arial"/>
              </a:rPr>
              <a:t>P., et al., </a:t>
            </a:r>
            <a:r>
              <a:rPr lang="en-GB" sz="1100" i="1" kern="0" dirty="0" smtClean="0">
                <a:solidFill>
                  <a:srgbClr val="767171"/>
                </a:solidFill>
                <a:latin typeface="Arial"/>
              </a:rPr>
              <a:t>“Stabilized </a:t>
            </a:r>
            <a:r>
              <a:rPr lang="en-GB" sz="1100" i="1" kern="0" dirty="0">
                <a:solidFill>
                  <a:srgbClr val="767171"/>
                </a:solidFill>
                <a:latin typeface="Arial"/>
              </a:rPr>
              <a:t>high-power laser system </a:t>
            </a:r>
            <a:r>
              <a:rPr lang="en-GB" sz="1100" i="1" kern="0" dirty="0" smtClean="0">
                <a:solidFill>
                  <a:srgbClr val="767171"/>
                </a:solidFill>
                <a:latin typeface="Arial"/>
              </a:rPr>
              <a:t>for the </a:t>
            </a:r>
            <a:r>
              <a:rPr lang="en-GB" sz="1100" i="1" kern="0" dirty="0">
                <a:solidFill>
                  <a:srgbClr val="767171"/>
                </a:solidFill>
                <a:latin typeface="Arial"/>
              </a:rPr>
              <a:t>gravitational wave detector </a:t>
            </a:r>
            <a:r>
              <a:rPr lang="en-GB" sz="1100" i="1" kern="0" dirty="0" smtClean="0">
                <a:solidFill>
                  <a:srgbClr val="767171"/>
                </a:solidFill>
                <a:latin typeface="Arial"/>
              </a:rPr>
              <a:t>advanced LIGO”, </a:t>
            </a:r>
            <a:r>
              <a:rPr lang="en-GB" sz="1100" kern="0" dirty="0" smtClean="0">
                <a:solidFill>
                  <a:srgbClr val="767171"/>
                </a:solidFill>
                <a:latin typeface="Arial"/>
              </a:rPr>
              <a:t>Optics Express, pp 10617, Vol. 20, No. 10, 2012 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5069" y="1290976"/>
            <a:ext cx="7326779" cy="165032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NPRO based lasers remain important part of the Gravitational Waves studies </a:t>
            </a:r>
          </a:p>
          <a:p>
            <a:r>
              <a:rPr lang="en-GB" dirty="0" smtClean="0"/>
              <a:t>This includes operational interferometers, lab research, arms stabilization, squeezed light studies, etc.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herent 2016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0055B8"/>
      </a:accent1>
      <a:accent2>
        <a:srgbClr val="BE1E2D"/>
      </a:accent2>
      <a:accent3>
        <a:srgbClr val="7030A0"/>
      </a:accent3>
      <a:accent4>
        <a:srgbClr val="F3D90C"/>
      </a:accent4>
      <a:accent5>
        <a:srgbClr val="FF9933"/>
      </a:accent5>
      <a:accent6>
        <a:srgbClr val="7F7F7F"/>
      </a:accent6>
      <a:hlink>
        <a:srgbClr val="0055B8"/>
      </a:hlink>
      <a:folHlink>
        <a:srgbClr val="7F7F7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</TotalTime>
  <Words>1198</Words>
  <Application>Microsoft Office PowerPoint</Application>
  <PresentationFormat>On-screen Show (4:3)</PresentationFormat>
  <Paragraphs>176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MEPHISTO PRODUCT LINE – ULTIMATE LOW NOISE LASER PERFORMANCE</vt:lpstr>
      <vt:lpstr>AGENDA</vt:lpstr>
      <vt:lpstr>MEPHISTO PRODUCT LINE</vt:lpstr>
      <vt:lpstr>MEPHISTO PRODUCT LINE</vt:lpstr>
      <vt:lpstr>MEPHISTO PRODUCT LINE</vt:lpstr>
      <vt:lpstr>MEPHISTO PRODUCT LINE</vt:lpstr>
      <vt:lpstr>TEMPERATURE AND PZT TUNING</vt:lpstr>
      <vt:lpstr>APPLICATIONS</vt:lpstr>
      <vt:lpstr>APPLICATIONS</vt:lpstr>
      <vt:lpstr>INTEGRATION TO COHERENT</vt:lpstr>
      <vt:lpstr>INTEGRATION TO COHERENT</vt:lpstr>
      <vt:lpstr>FUTURE OUTLOOK - POWER</vt:lpstr>
      <vt:lpstr>FUTURE OUTLOOK - POWER</vt:lpstr>
      <vt:lpstr>FUTURE OUTLOOK - WAVELENGTH</vt:lpstr>
      <vt:lpstr>FUTURE OUTLOOK - WAVELENGTH</vt:lpstr>
      <vt:lpstr>FUTURE OUTLOOK - WAVELENGTH</vt:lpstr>
      <vt:lpstr>SUMMARY</vt:lpstr>
    </vt:vector>
  </TitlesOfParts>
  <Company>Coherent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Couto, Joe</dc:creator>
  <cp:lastModifiedBy>Butkus, Mantas</cp:lastModifiedBy>
  <cp:revision>95</cp:revision>
  <dcterms:created xsi:type="dcterms:W3CDTF">2016-12-16T19:35:47Z</dcterms:created>
  <dcterms:modified xsi:type="dcterms:W3CDTF">2017-05-04T06:44:44Z</dcterms:modified>
</cp:coreProperties>
</file>