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82" r:id="rId2"/>
    <p:sldId id="333" r:id="rId3"/>
    <p:sldId id="383" r:id="rId4"/>
    <p:sldId id="385" r:id="rId5"/>
    <p:sldId id="384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5" autoAdjust="0"/>
    <p:restoredTop sz="50000" autoAdjust="0"/>
  </p:normalViewPr>
  <p:slideViewPr>
    <p:cSldViewPr snapToGrid="0">
      <p:cViewPr>
        <p:scale>
          <a:sx n="100" d="100"/>
          <a:sy n="100" d="100"/>
        </p:scale>
        <p:origin x="-72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27/04/2017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27/04/2017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27/04/2017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27/04/2017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27 April 2017</a:t>
            </a:r>
            <a:br>
              <a:rPr lang="en-GB" sz="3200" dirty="0" smtClean="0"/>
            </a:br>
            <a:r>
              <a:rPr lang="en-GB" sz="1800" dirty="0" smtClean="0">
                <a:solidFill>
                  <a:srgbClr val="FF0066"/>
                </a:solidFill>
              </a:rPr>
              <a:t/>
            </a:r>
            <a:br>
              <a:rPr lang="en-GB" sz="1800" dirty="0" smtClean="0">
                <a:solidFill>
                  <a:srgbClr val="FF0066"/>
                </a:solidFill>
              </a:rPr>
            </a:br>
            <a:r>
              <a:rPr lang="en-GB" sz="2000" dirty="0" smtClean="0">
                <a:solidFill>
                  <a:srgbClr val="FF0066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rgbClr val="FF0066"/>
                </a:solidFill>
              </a:rPr>
            </a:br>
            <a:endParaRPr lang="en-GB" sz="2000" dirty="0">
              <a:solidFill>
                <a:srgbClr val="FF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emulator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firmware - SACI 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readout software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CHESS-2-to-FMC adaptor board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 digital hardware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CHESS-2 mini-module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ABCStar/</a:t>
            </a:r>
            <a:r>
              <a:rPr lang="en-GB" sz="2400" dirty="0" err="1" smtClean="0"/>
              <a:t>HCCStar</a:t>
            </a:r>
            <a:r>
              <a:rPr lang="en-GB" sz="2400" dirty="0" smtClean="0"/>
              <a:t> news</a:t>
            </a:r>
          </a:p>
          <a:p>
            <a:pPr lvl="1">
              <a:spcAft>
                <a:spcPts val="600"/>
              </a:spcAft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testing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FF"/>
                </a:solidFill>
              </a:rPr>
              <a:t>Analogue testing: </a:t>
            </a:r>
            <a:r>
              <a:rPr lang="en-GB" dirty="0" smtClean="0"/>
              <a:t>Bojan </a:t>
            </a:r>
            <a:r>
              <a:rPr lang="en-GB" dirty="0" smtClean="0"/>
              <a:t>and Igor at Ljubljana have further test results with the analogue outputs, albeit a small response to high laser power</a:t>
            </a:r>
            <a:r>
              <a:rPr lang="en-GB" dirty="0" smtClean="0"/>
              <a:t>.</a:t>
            </a:r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FF"/>
                </a:solidFill>
              </a:rPr>
              <a:t>CHESS-2 issues with front end: </a:t>
            </a:r>
            <a:r>
              <a:rPr lang="en-GB" dirty="0" smtClean="0"/>
              <a:t>Hervé and Vitaliy are working on plans to modify a CHESS-2 sensor using a Focussed Ion Beam (FIB) to:</a:t>
            </a:r>
          </a:p>
          <a:p>
            <a:pPr marL="904875" lvl="2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Add new pads to measure the actual operating points (voltages) at key nodes in the front end circuit, especially related to the feedback loop</a:t>
            </a:r>
          </a:p>
          <a:p>
            <a:pPr marL="904875" lvl="2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This should also allow external control of the feedback current</a:t>
            </a:r>
          </a:p>
          <a:p>
            <a:pPr marL="904875" lvl="2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It seems likely that an excessive current (outside of the expected and simulated range, is causing too high a reset rate, so that the front end cannot accumulate charge.</a:t>
            </a:r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FF"/>
                </a:solidFill>
              </a:rPr>
              <a:t>Digital testing: </a:t>
            </a:r>
            <a:endParaRPr lang="en-GB" dirty="0" smtClean="0">
              <a:solidFill>
                <a:srgbClr val="0000FF"/>
              </a:solidFill>
            </a:endParaRPr>
          </a:p>
          <a:p>
            <a:pPr marL="904875" lvl="2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/>
              <a:t>E</a:t>
            </a:r>
            <a:r>
              <a:rPr lang="en-GB" dirty="0" smtClean="0"/>
              <a:t>ngineers at SLAC (</a:t>
            </a:r>
            <a:r>
              <a:rPr lang="en-GB" dirty="0" err="1" smtClean="0"/>
              <a:t>Dionisio</a:t>
            </a:r>
            <a:r>
              <a:rPr lang="en-GB" dirty="0" smtClean="0"/>
              <a:t> </a:t>
            </a:r>
            <a:r>
              <a:rPr lang="en-GB" dirty="0" err="1" smtClean="0"/>
              <a:t>Doering</a:t>
            </a:r>
            <a:r>
              <a:rPr lang="en-GB" dirty="0" smtClean="0"/>
              <a:t> and Larry Ruckman) added </a:t>
            </a:r>
            <a:r>
              <a:rPr lang="en-GB" dirty="0"/>
              <a:t>firmware </a:t>
            </a:r>
            <a:r>
              <a:rPr lang="en-GB" dirty="0" smtClean="0"/>
              <a:t>to force a </a:t>
            </a:r>
            <a:r>
              <a:rPr lang="en-GB" dirty="0"/>
              <a:t>DACTH swing in </a:t>
            </a:r>
            <a:r>
              <a:rPr lang="en-GB" dirty="0" smtClean="0"/>
              <a:t>sync with charge injection. This creates </a:t>
            </a:r>
            <a:r>
              <a:rPr lang="en-GB" dirty="0"/>
              <a:t>a hit </a:t>
            </a:r>
            <a:r>
              <a:rPr lang="en-GB" dirty="0" smtClean="0"/>
              <a:t>in designated pixel(s). </a:t>
            </a:r>
          </a:p>
          <a:p>
            <a:pPr marL="904875" lvl="2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This will be useful for ABCN’ testing. We’ll need to see how to port this technique to the Nexys Video.</a:t>
            </a:r>
          </a:p>
          <a:p>
            <a:pPr marL="904875" lvl="2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For the issues seen with excessive HV bias current, both SLAC and Oxford are trying experiments with bonding or connecting to a subset of the pixel arrays.</a:t>
            </a:r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FF"/>
                </a:solidFill>
              </a:rPr>
              <a:t>Fortnightly CMOS meetings: </a:t>
            </a:r>
            <a:r>
              <a:rPr lang="en-GB" dirty="0" smtClean="0"/>
              <a:t>it would be great if people from Vancouver could join these. See e-mail from Jaya John (27 April) for practical details.</a:t>
            </a:r>
            <a:endParaRPr lang="en-GB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testing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796642"/>
            <a:ext cx="8795842" cy="38266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Status: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The past two weeks was busy with exams and other work.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Robin </a:t>
            </a:r>
            <a:r>
              <a:rPr lang="en-GB" dirty="0">
                <a:solidFill>
                  <a:prstClr val="black"/>
                </a:solidFill>
              </a:rPr>
              <a:t>and Wojtek now have answers to their questions on how to set up all the DACs and digital inputs to CHESS-2.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Robin got the response parsing working for SACI response and data out from CHESS-2.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 configuration of the DACs on the adaptor board is working. </a:t>
            </a:r>
            <a:br>
              <a:rPr lang="en-GB" dirty="0" smtClean="0">
                <a:solidFill>
                  <a:prstClr val="black"/>
                </a:solidFill>
              </a:rPr>
            </a:br>
            <a:endParaRPr lang="en-GB" dirty="0" smtClean="0">
              <a:solidFill>
                <a:prstClr val="black"/>
              </a:solidFill>
            </a:endParaRPr>
          </a:p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Next steps: 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Robin will a</a:t>
            </a:r>
            <a:r>
              <a:rPr lang="en-GB" dirty="0" smtClean="0">
                <a:solidFill>
                  <a:prstClr val="black"/>
                </a:solidFill>
              </a:rPr>
              <a:t>dd control in firmware of the 4 digital lines needed.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Look </a:t>
            </a:r>
            <a:r>
              <a:rPr lang="en-GB" dirty="0">
                <a:solidFill>
                  <a:prstClr val="black"/>
                </a:solidFill>
              </a:rPr>
              <a:t>at testing </a:t>
            </a:r>
            <a:r>
              <a:rPr lang="en-GB" dirty="0" smtClean="0">
                <a:solidFill>
                  <a:prstClr val="black"/>
                </a:solidFill>
              </a:rPr>
              <a:t>with the digital daughterboard, using deterministic </a:t>
            </a:r>
            <a:r>
              <a:rPr lang="en-GB" dirty="0">
                <a:solidFill>
                  <a:prstClr val="black"/>
                </a:solidFill>
              </a:rPr>
              <a:t>outputs from CHESS-2 </a:t>
            </a:r>
            <a:r>
              <a:rPr lang="en-GB" dirty="0" smtClean="0">
                <a:solidFill>
                  <a:prstClr val="black"/>
                </a:solidFill>
              </a:rPr>
              <a:t>first.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Then look into “digital hits” via changing DACTH as SLAC has done.</a:t>
            </a:r>
          </a:p>
        </p:txBody>
      </p:sp>
    </p:spTree>
    <p:extLst>
      <p:ext uri="{BB962C8B-B14F-4D97-AF65-F5344CB8AC3E}">
        <p14:creationId xmlns:p14="http://schemas.microsoft.com/office/powerpoint/2010/main" val="32585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179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digital hardware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1800"/>
            <a:ext cx="8795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dirty="0" smtClean="0"/>
              <a:t>The layout of version 2 of the digital daughterboards is progressing, to make wire-bonding easier. Su Dong will distribute layout files for review in the next week or so</a:t>
            </a:r>
            <a:r>
              <a:rPr lang="en-GB" dirty="0" smtClean="0"/>
              <a:t>.</a:t>
            </a:r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10786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 smtClean="0">
                <a:solidFill>
                  <a:srgbClr val="0000FF"/>
                </a:solidFill>
              </a:rPr>
              <a:t>ABCStar</a:t>
            </a:r>
            <a:r>
              <a:rPr lang="en-GB" sz="3600" dirty="0" smtClean="0">
                <a:solidFill>
                  <a:srgbClr val="0000FF"/>
                </a:solidFill>
              </a:rPr>
              <a:t>/</a:t>
            </a:r>
            <a:r>
              <a:rPr lang="en-GB" sz="3600" dirty="0" err="1" smtClean="0">
                <a:solidFill>
                  <a:srgbClr val="0000FF"/>
                </a:solidFill>
              </a:rPr>
              <a:t>HCCStar</a:t>
            </a:r>
            <a:r>
              <a:rPr lang="en-GB" sz="3600" dirty="0" smtClean="0">
                <a:solidFill>
                  <a:srgbClr val="0000FF"/>
                </a:solidFill>
              </a:rPr>
              <a:t> news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5825972"/>
            <a:ext cx="8795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No news this week.</a:t>
            </a:r>
          </a:p>
        </p:txBody>
      </p:sp>
    </p:spTree>
    <p:extLst>
      <p:ext uri="{BB962C8B-B14F-4D97-AF65-F5344CB8AC3E}">
        <p14:creationId xmlns:p14="http://schemas.microsoft.com/office/powerpoint/2010/main" val="1220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79420</TotalTime>
  <Words>392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Progress and next steps  27 April 2017  this version is the minutes of the meeting 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1611</cp:revision>
  <cp:lastPrinted>2015-07-21T15:43:16Z</cp:lastPrinted>
  <dcterms:created xsi:type="dcterms:W3CDTF">2014-09-18T13:48:06Z</dcterms:created>
  <dcterms:modified xsi:type="dcterms:W3CDTF">2017-04-27T18:40:14Z</dcterms:modified>
</cp:coreProperties>
</file>