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279" r:id="rId2"/>
    <p:sldId id="282" r:id="rId3"/>
    <p:sldId id="287" r:id="rId4"/>
    <p:sldId id="274" r:id="rId5"/>
    <p:sldId id="286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275" userDrawn="1">
          <p15:clr>
            <a:srgbClr val="A4A3A4"/>
          </p15:clr>
        </p15:guide>
        <p15:guide id="2" pos="2767" userDrawn="1">
          <p15:clr>
            <a:srgbClr val="A4A3A4"/>
          </p15:clr>
        </p15:guide>
        <p15:guide id="3" pos="2993" userDrawn="1">
          <p15:clr>
            <a:srgbClr val="A4A3A4"/>
          </p15:clr>
        </p15:guide>
        <p15:guide id="4" pos="5375" userDrawn="1">
          <p15:clr>
            <a:srgbClr val="A4A3A4"/>
          </p15:clr>
        </p15:guide>
        <p15:guide id="5" pos="385" userDrawn="1">
          <p15:clr>
            <a:srgbClr val="A4A3A4"/>
          </p15:clr>
        </p15:guide>
        <p15:guide id="6" orient="horz" pos="3725" userDrawn="1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35" autoAdjust="0"/>
    <p:restoredTop sz="94660"/>
  </p:normalViewPr>
  <p:slideViewPr>
    <p:cSldViewPr snapToGrid="0" showGuides="1">
      <p:cViewPr varScale="1">
        <p:scale>
          <a:sx n="139" d="100"/>
          <a:sy n="139" d="100"/>
        </p:scale>
        <p:origin x="-882" y="-108"/>
      </p:cViewPr>
      <p:guideLst>
        <p:guide orient="horz" pos="1275"/>
        <p:guide orient="horz" pos="3725"/>
        <p:guide pos="2767"/>
        <p:guide pos="2993"/>
        <p:guide pos="5375"/>
        <p:guide pos="38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97" d="100"/>
          <a:sy n="97" d="100"/>
        </p:scale>
        <p:origin x="25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50AC80-9589-41A1-8ED2-EC2076B0E8E8}" type="datetimeFigureOut">
              <a:rPr lang="de-DE" smtClean="0"/>
              <a:t>23.02.2017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83A726-01A3-41A5-8C71-74C8A626EA48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61616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492030-5346-4222-B1C0-77ABA51E04BA}" type="datetimeFigureOut">
              <a:rPr lang="de-DE" smtClean="0"/>
              <a:t>23.02.2017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1B39C8-6D5D-40E8-8D83-C1E41A39F5E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643879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6286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10858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5430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20002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188" y="1120779"/>
            <a:ext cx="5877529" cy="1050925"/>
          </a:xfrm>
        </p:spPr>
        <p:txBody>
          <a:bodyPr anchor="b"/>
          <a:lstStyle>
            <a:lvl1pPr algn="l">
              <a:defRPr sz="2200"/>
            </a:lvl1pPr>
          </a:lstStyle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1188" y="2583180"/>
            <a:ext cx="5886446" cy="3330258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 sz="1400"/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en-US" noProof="0" smtClean="0"/>
              <a:t>Click to edit Master subtitle style</a:t>
            </a:r>
            <a:endParaRPr lang="en-US" noProof="0" dirty="0"/>
          </a:p>
        </p:txBody>
      </p:sp>
      <p:pic>
        <p:nvPicPr>
          <p:cNvPr id="8" name="Grafik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8823" y="771527"/>
            <a:ext cx="1423988" cy="1422341"/>
          </a:xfrm>
          <a:prstGeom prst="rect">
            <a:avLst/>
          </a:prstGeom>
        </p:spPr>
      </p:pic>
      <p:pic>
        <p:nvPicPr>
          <p:cNvPr id="6" name="Grafik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374" y="6413956"/>
            <a:ext cx="2275200" cy="120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83763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Picture,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611188" y="2024067"/>
            <a:ext cx="5932487" cy="3889375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7" name="Textplatzhalter 4"/>
          <p:cNvSpPr>
            <a:spLocks noGrp="1"/>
          </p:cNvSpPr>
          <p:nvPr>
            <p:ph type="body" sz="quarter" idx="14" hasCustomPrompt="1"/>
          </p:nvPr>
        </p:nvSpPr>
        <p:spPr>
          <a:xfrm>
            <a:off x="611188" y="5913441"/>
            <a:ext cx="5932487" cy="241299"/>
          </a:xfrm>
        </p:spPr>
        <p:txBody>
          <a:bodyPr tIns="36000" rIns="0"/>
          <a:lstStyle>
            <a:lvl1pPr marL="0" indent="0">
              <a:buFont typeface="Arial" panose="020B0604020202020204" pitchFamily="34" charset="0"/>
              <a:buNone/>
              <a:defRPr sz="900"/>
            </a:lvl1pPr>
          </a:lstStyle>
          <a:p>
            <a:pPr lvl="0"/>
            <a:r>
              <a:rPr lang="de-DE" dirty="0"/>
              <a:t>Caption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5"/>
          </p:nvPr>
        </p:nvSpPr>
        <p:spPr>
          <a:xfrm>
            <a:off x="6753224" y="2033593"/>
            <a:ext cx="1779590" cy="3879847"/>
          </a:xfrm>
        </p:spPr>
        <p:txBody>
          <a:bodyPr/>
          <a:lstStyle>
            <a:lvl1pPr marL="200020" indent="-200020">
              <a:defRPr sz="1050"/>
            </a:lvl1pPr>
            <a:lvl2pPr marL="407184" indent="-207164">
              <a:defRPr sz="1050"/>
            </a:lvl2pPr>
            <a:lvl3pPr marL="607204" indent="-200020">
              <a:defRPr sz="1050"/>
            </a:lvl3pPr>
            <a:lvl4pPr marL="742931" indent="-135728">
              <a:defRPr sz="1050"/>
            </a:lvl4pPr>
            <a:lvl5pPr marL="871517" indent="-128585">
              <a:defRPr sz="105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90024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23036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hapter bre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188" y="1552576"/>
            <a:ext cx="7921626" cy="3814764"/>
          </a:xfrm>
        </p:spPr>
        <p:txBody>
          <a:bodyPr anchor="ctr"/>
          <a:lstStyle>
            <a:lvl1pPr>
              <a:defRPr sz="6300">
                <a:solidFill>
                  <a:schemeClr val="tx1"/>
                </a:solidFill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1188" y="5448300"/>
            <a:ext cx="7921625" cy="574676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 marL="34289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67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34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13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24229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641166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98614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Big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5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611188" y="2024066"/>
            <a:ext cx="7921625" cy="3889375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1350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611188" y="828678"/>
            <a:ext cx="7921625" cy="5084763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3" hasCustomPrompt="1"/>
          </p:nvPr>
        </p:nvSpPr>
        <p:spPr>
          <a:xfrm>
            <a:off x="611190" y="5913441"/>
            <a:ext cx="7921626" cy="241299"/>
          </a:xfrm>
        </p:spPr>
        <p:txBody>
          <a:bodyPr tIns="36000" rIns="0"/>
          <a:lstStyle>
            <a:lvl1pPr marL="0" indent="0">
              <a:buFont typeface="Arial" panose="020B0604020202020204" pitchFamily="34" charset="0"/>
              <a:buNone/>
              <a:defRPr sz="900"/>
            </a:lvl1pPr>
          </a:lstStyle>
          <a:p>
            <a:pPr lvl="0"/>
            <a:r>
              <a:rPr lang="de-DE" dirty="0"/>
              <a:t>Caption</a:t>
            </a:r>
          </a:p>
        </p:txBody>
      </p:sp>
    </p:spTree>
    <p:extLst>
      <p:ext uri="{BB962C8B-B14F-4D97-AF65-F5344CB8AC3E}">
        <p14:creationId xmlns:p14="http://schemas.microsoft.com/office/powerpoint/2010/main" val="2124035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611187" y="1196979"/>
            <a:ext cx="3781425" cy="4716463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7" name="Picture Placeholder 5"/>
          <p:cNvSpPr>
            <a:spLocks noGrp="1"/>
          </p:cNvSpPr>
          <p:nvPr>
            <p:ph type="pic" sz="quarter" idx="13"/>
          </p:nvPr>
        </p:nvSpPr>
        <p:spPr>
          <a:xfrm>
            <a:off x="4751388" y="1196979"/>
            <a:ext cx="3781426" cy="4716463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8" name="Textplatzhalter 4"/>
          <p:cNvSpPr>
            <a:spLocks noGrp="1"/>
          </p:cNvSpPr>
          <p:nvPr>
            <p:ph type="body" sz="quarter" idx="14" hasCustomPrompt="1"/>
          </p:nvPr>
        </p:nvSpPr>
        <p:spPr>
          <a:xfrm>
            <a:off x="611188" y="5913441"/>
            <a:ext cx="3781428" cy="241299"/>
          </a:xfrm>
        </p:spPr>
        <p:txBody>
          <a:bodyPr tIns="36000" rIns="0"/>
          <a:lstStyle>
            <a:lvl1pPr marL="0" indent="0">
              <a:buFont typeface="Arial" panose="020B0604020202020204" pitchFamily="34" charset="0"/>
              <a:buNone/>
              <a:defRPr sz="900"/>
            </a:lvl1pPr>
          </a:lstStyle>
          <a:p>
            <a:pPr lvl="0"/>
            <a:r>
              <a:rPr lang="de-DE" dirty="0"/>
              <a:t>Caption</a:t>
            </a:r>
          </a:p>
        </p:txBody>
      </p:sp>
      <p:sp>
        <p:nvSpPr>
          <p:cNvPr id="9" name="Textplatzhalter 4"/>
          <p:cNvSpPr>
            <a:spLocks noGrp="1"/>
          </p:cNvSpPr>
          <p:nvPr>
            <p:ph type="body" sz="quarter" idx="15" hasCustomPrompt="1"/>
          </p:nvPr>
        </p:nvSpPr>
        <p:spPr>
          <a:xfrm>
            <a:off x="4751387" y="5913441"/>
            <a:ext cx="3781427" cy="241299"/>
          </a:xfrm>
        </p:spPr>
        <p:txBody>
          <a:bodyPr tIns="36000" rIns="0"/>
          <a:lstStyle>
            <a:lvl1pPr marL="0" indent="0">
              <a:buFont typeface="Arial" panose="020B0604020202020204" pitchFamily="34" charset="0"/>
              <a:buNone/>
              <a:defRPr sz="900"/>
            </a:lvl1pPr>
          </a:lstStyle>
          <a:p>
            <a:pPr lvl="0"/>
            <a:r>
              <a:rPr lang="de-DE" dirty="0"/>
              <a:t>Caption</a:t>
            </a:r>
          </a:p>
        </p:txBody>
      </p:sp>
    </p:spTree>
    <p:extLst>
      <p:ext uri="{BB962C8B-B14F-4D97-AF65-F5344CB8AC3E}">
        <p14:creationId xmlns:p14="http://schemas.microsoft.com/office/powerpoint/2010/main" val="17000349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611188" y="2024063"/>
            <a:ext cx="3781425" cy="3062288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7" name="Picture Placeholder 5"/>
          <p:cNvSpPr>
            <a:spLocks noGrp="1"/>
          </p:cNvSpPr>
          <p:nvPr>
            <p:ph type="pic" sz="quarter" idx="13"/>
          </p:nvPr>
        </p:nvSpPr>
        <p:spPr>
          <a:xfrm>
            <a:off x="4751388" y="2024063"/>
            <a:ext cx="3781425" cy="3062288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8" name="Textplatzhalter 4"/>
          <p:cNvSpPr>
            <a:spLocks noGrp="1"/>
          </p:cNvSpPr>
          <p:nvPr>
            <p:ph type="body" sz="quarter" idx="14" hasCustomPrompt="1"/>
          </p:nvPr>
        </p:nvSpPr>
        <p:spPr>
          <a:xfrm>
            <a:off x="611190" y="5086354"/>
            <a:ext cx="3781426" cy="241299"/>
          </a:xfrm>
        </p:spPr>
        <p:txBody>
          <a:bodyPr tIns="36000" rIns="0"/>
          <a:lstStyle>
            <a:lvl1pPr marL="0" indent="0">
              <a:buFont typeface="Arial" panose="020B0604020202020204" pitchFamily="34" charset="0"/>
              <a:buNone/>
              <a:defRPr sz="900"/>
            </a:lvl1pPr>
          </a:lstStyle>
          <a:p>
            <a:pPr lvl="0"/>
            <a:r>
              <a:rPr lang="de-DE" dirty="0"/>
              <a:t>Caption</a:t>
            </a:r>
          </a:p>
        </p:txBody>
      </p:sp>
      <p:sp>
        <p:nvSpPr>
          <p:cNvPr id="9" name="Textplatzhalter 4"/>
          <p:cNvSpPr>
            <a:spLocks noGrp="1"/>
          </p:cNvSpPr>
          <p:nvPr>
            <p:ph type="body" sz="quarter" idx="15" hasCustomPrompt="1"/>
          </p:nvPr>
        </p:nvSpPr>
        <p:spPr>
          <a:xfrm>
            <a:off x="4751385" y="5086354"/>
            <a:ext cx="3781427" cy="241299"/>
          </a:xfrm>
        </p:spPr>
        <p:txBody>
          <a:bodyPr tIns="36000" rIns="0"/>
          <a:lstStyle>
            <a:lvl1pPr marL="0" indent="0">
              <a:buFont typeface="Arial" panose="020B0604020202020204" pitchFamily="34" charset="0"/>
              <a:buNone/>
              <a:defRPr sz="900"/>
            </a:lvl1pPr>
          </a:lstStyle>
          <a:p>
            <a:pPr lvl="0"/>
            <a:r>
              <a:rPr lang="de-DE" dirty="0"/>
              <a:t>Caption</a:t>
            </a:r>
          </a:p>
        </p:txBody>
      </p:sp>
    </p:spTree>
    <p:extLst>
      <p:ext uri="{BB962C8B-B14F-4D97-AF65-F5344CB8AC3E}">
        <p14:creationId xmlns:p14="http://schemas.microsoft.com/office/powerpoint/2010/main" val="30082349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11188" y="712232"/>
            <a:ext cx="7921625" cy="78054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endParaRPr lang="en-US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1187" y="2024067"/>
            <a:ext cx="7921625" cy="388937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US" noProof="0" dirty="0"/>
              <a:t>Level 1</a:t>
            </a:r>
          </a:p>
          <a:p>
            <a:pPr lvl="1"/>
            <a:r>
              <a:rPr lang="en-US" noProof="0" dirty="0"/>
              <a:t>Level 2</a:t>
            </a:r>
          </a:p>
          <a:p>
            <a:pPr lvl="2"/>
            <a:r>
              <a:rPr lang="en-US" noProof="0" dirty="0"/>
              <a:t>Level 3</a:t>
            </a:r>
          </a:p>
          <a:p>
            <a:pPr lvl="3"/>
            <a:r>
              <a:rPr lang="en-US" noProof="0" dirty="0"/>
              <a:t>Level 4</a:t>
            </a:r>
          </a:p>
          <a:p>
            <a:pPr lvl="4"/>
            <a:r>
              <a:rPr lang="en-US" noProof="0" dirty="0"/>
              <a:t>Level 5</a:t>
            </a:r>
          </a:p>
        </p:txBody>
      </p:sp>
      <p:sp>
        <p:nvSpPr>
          <p:cNvPr id="9" name="Textfeld 8"/>
          <p:cNvSpPr txBox="1"/>
          <p:nvPr/>
        </p:nvSpPr>
        <p:spPr>
          <a:xfrm>
            <a:off x="8532814" y="293577"/>
            <a:ext cx="385763" cy="293798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r"/>
            <a:fld id="{A5DEC3FA-4FB7-4309-A077-6BB31CA8E81A}" type="slidenum">
              <a:rPr lang="en-US" sz="1600" noProof="0" smtClean="0"/>
              <a:pPr algn="r"/>
              <a:t>‹#›</a:t>
            </a:fld>
            <a:endParaRPr lang="en-US" sz="1600" noProof="0" dirty="0"/>
          </a:p>
        </p:txBody>
      </p:sp>
      <p:cxnSp>
        <p:nvCxnSpPr>
          <p:cNvPr id="11" name="Gerader Verbinder 10"/>
          <p:cNvCxnSpPr/>
          <p:nvPr/>
        </p:nvCxnSpPr>
        <p:spPr>
          <a:xfrm>
            <a:off x="611187" y="339297"/>
            <a:ext cx="3781426" cy="0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r Verbinder 12"/>
          <p:cNvCxnSpPr/>
          <p:nvPr/>
        </p:nvCxnSpPr>
        <p:spPr>
          <a:xfrm>
            <a:off x="4751388" y="339297"/>
            <a:ext cx="3781426" cy="0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hteck 6"/>
          <p:cNvSpPr/>
          <p:nvPr/>
        </p:nvSpPr>
        <p:spPr>
          <a:xfrm>
            <a:off x="611188" y="381001"/>
            <a:ext cx="3781425" cy="216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US" sz="900" dirty="0" smtClean="0"/>
              <a:t>XGM</a:t>
            </a:r>
            <a:endParaRPr lang="en-US" sz="900" dirty="0"/>
          </a:p>
        </p:txBody>
      </p:sp>
      <p:sp>
        <p:nvSpPr>
          <p:cNvPr id="8" name="Rechteck 7"/>
          <p:cNvSpPr/>
          <p:nvPr/>
        </p:nvSpPr>
        <p:spPr>
          <a:xfrm>
            <a:off x="4751388" y="381001"/>
            <a:ext cx="3781425" cy="216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US" sz="900" dirty="0" smtClean="0"/>
              <a:t>Dr.</a:t>
            </a:r>
            <a:r>
              <a:rPr lang="en-US" sz="900" baseline="0" dirty="0" smtClean="0"/>
              <a:t> </a:t>
            </a:r>
            <a:r>
              <a:rPr lang="en-US" sz="900" dirty="0" smtClean="0"/>
              <a:t>Jan Grünert,  Group Leader X-ray Photon Diagnostics</a:t>
            </a:r>
            <a:endParaRPr lang="en-US" sz="900" dirty="0"/>
          </a:p>
        </p:txBody>
      </p:sp>
      <p:pic>
        <p:nvPicPr>
          <p:cNvPr id="10" name="Grafik 9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374" y="6413956"/>
            <a:ext cx="2275200" cy="120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60066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6" r:id="rId4"/>
    <p:sldLayoutId id="2147483667" r:id="rId5"/>
    <p:sldLayoutId id="2147483673" r:id="rId6"/>
    <p:sldLayoutId id="2147483668" r:id="rId7"/>
    <p:sldLayoutId id="2147483669" r:id="rId8"/>
    <p:sldLayoutId id="2147483670" r:id="rId9"/>
    <p:sldLayoutId id="2147483671" r:id="rId10"/>
  </p:sldLayoutIdLst>
  <p:hf sldNum="0" hdr="0" ftr="0" dt="0"/>
  <p:txStyles>
    <p:titleStyle>
      <a:lvl1pPr algn="l" defTabSz="685783" rtl="0" eaLnBrk="1" latinLnBrk="0" hangingPunct="1">
        <a:lnSpc>
          <a:spcPct val="100000"/>
        </a:lnSpc>
        <a:spcBef>
          <a:spcPct val="0"/>
        </a:spcBef>
        <a:buNone/>
        <a:defRPr sz="22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7884" indent="-267884" algn="l" defTabSz="685783" rtl="0" eaLnBrk="1" latinLnBrk="0" hangingPunct="1">
        <a:lnSpc>
          <a:spcPct val="114000"/>
        </a:lnSpc>
        <a:spcBef>
          <a:spcPts val="1350"/>
        </a:spcBef>
        <a:buClr>
          <a:schemeClr val="bg2"/>
        </a:buClr>
        <a:buFontTx/>
        <a:buBlip>
          <a:blip r:embed="rId13"/>
        </a:buBlip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535768" indent="-267884" algn="l" defTabSz="685783" rtl="0" eaLnBrk="1" latinLnBrk="0" hangingPunct="1">
        <a:lnSpc>
          <a:spcPct val="114000"/>
        </a:lnSpc>
        <a:spcBef>
          <a:spcPts val="0"/>
        </a:spcBef>
        <a:buClr>
          <a:schemeClr val="accent2"/>
        </a:buClr>
        <a:buFontTx/>
        <a:buBlip>
          <a:blip r:embed="rId14"/>
        </a:buBlip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36979" indent="-201211" algn="l" defTabSz="685783" rtl="0" eaLnBrk="1" latinLnBrk="0" hangingPunct="1">
        <a:lnSpc>
          <a:spcPct val="114000"/>
        </a:lnSpc>
        <a:spcBef>
          <a:spcPts val="0"/>
        </a:spcBef>
        <a:buFont typeface="Arial" panose="020B0604020202020204" pitchFamily="34" charset="0"/>
        <a:buChar char="►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871517" indent="-129776" algn="l" defTabSz="685783" rtl="0" eaLnBrk="1" latinLnBrk="0" hangingPunct="1">
        <a:lnSpc>
          <a:spcPct val="114000"/>
        </a:lnSpc>
        <a:spcBef>
          <a:spcPts val="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010816" indent="-135728" algn="l" defTabSz="685783" rtl="0" eaLnBrk="1" latinLnBrk="0" hangingPunct="1">
        <a:lnSpc>
          <a:spcPct val="114000"/>
        </a:lnSpc>
        <a:spcBef>
          <a:spcPts val="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="" xmlns:p15="http://schemas.microsoft.com/office/powerpoint/2012/main">
        <p15:guide id="1" orient="horz" pos="1275" userDrawn="1">
          <p15:clr>
            <a:srgbClr val="F26B43"/>
          </p15:clr>
        </p15:guide>
        <p15:guide id="2" pos="2767" userDrawn="1">
          <p15:clr>
            <a:srgbClr val="F26B43"/>
          </p15:clr>
        </p15:guide>
        <p15:guide id="3" pos="2993" userDrawn="1">
          <p15:clr>
            <a:srgbClr val="F26B43"/>
          </p15:clr>
        </p15:guide>
        <p15:guide id="4" pos="385" userDrawn="1">
          <p15:clr>
            <a:srgbClr val="F26B43"/>
          </p15:clr>
        </p15:guide>
        <p15:guide id="5" pos="5375" userDrawn="1">
          <p15:clr>
            <a:srgbClr val="F26B43"/>
          </p15:clr>
        </p15:guide>
        <p15:guide id="6" orient="horz" pos="372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XGM – progress week </a:t>
            </a:r>
            <a:r>
              <a:rPr lang="en-GB" dirty="0" smtClean="0"/>
              <a:t>8 </a:t>
            </a:r>
            <a:r>
              <a:rPr lang="en-GB" dirty="0" smtClean="0"/>
              <a:t>/ 2017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1188" y="2583180"/>
            <a:ext cx="7982206" cy="3330258"/>
          </a:xfrm>
        </p:spPr>
        <p:txBody>
          <a:bodyPr/>
          <a:lstStyle/>
          <a:p>
            <a:r>
              <a:rPr lang="en-GB" dirty="0" err="1" smtClean="0"/>
              <a:t>Dr.</a:t>
            </a:r>
            <a:r>
              <a:rPr lang="en-GB" dirty="0" smtClean="0"/>
              <a:t> Jan Grünert</a:t>
            </a:r>
            <a:endParaRPr lang="en-GB" dirty="0"/>
          </a:p>
          <a:p>
            <a:r>
              <a:rPr lang="en-GB" dirty="0" smtClean="0"/>
              <a:t>X-ray Photon Diagnostics</a:t>
            </a:r>
            <a:endParaRPr lang="en-GB" dirty="0"/>
          </a:p>
          <a:p>
            <a:r>
              <a:rPr lang="en-GB" dirty="0" smtClean="0"/>
              <a:t>Group Leader</a:t>
            </a:r>
            <a:endParaRPr lang="en-GB" dirty="0"/>
          </a:p>
          <a:p>
            <a:endParaRPr lang="en-GB" dirty="0"/>
          </a:p>
          <a:p>
            <a:r>
              <a:rPr lang="en-GB" dirty="0" smtClean="0"/>
              <a:t>Hamburg, February </a:t>
            </a:r>
            <a:r>
              <a:rPr lang="en-GB" dirty="0" smtClean="0"/>
              <a:t>24</a:t>
            </a:r>
            <a:r>
              <a:rPr lang="en-GB" baseline="30000" dirty="0" smtClean="0"/>
              <a:t>th</a:t>
            </a:r>
            <a:r>
              <a:rPr lang="en-GB" dirty="0" smtClean="0"/>
              <a:t>, 2017</a:t>
            </a:r>
          </a:p>
          <a:p>
            <a:endParaRPr lang="en-GB" dirty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r>
              <a:rPr lang="en-GB" b="1" dirty="0" smtClean="0"/>
              <a:t>Contains information </a:t>
            </a:r>
            <a:r>
              <a:rPr lang="en-GB" b="1" dirty="0"/>
              <a:t>from WP74 team</a:t>
            </a:r>
          </a:p>
          <a:p>
            <a:r>
              <a:rPr lang="en-GB" b="1" dirty="0"/>
              <a:t>a</a:t>
            </a:r>
            <a:r>
              <a:rPr lang="en-GB" b="1" dirty="0" smtClean="0"/>
              <a:t>nd from </a:t>
            </a:r>
            <a:r>
              <a:rPr lang="en-GB" b="1" dirty="0" err="1" smtClean="0"/>
              <a:t>K.Tiedtke</a:t>
            </a:r>
            <a:r>
              <a:rPr lang="en-GB" b="1" dirty="0" smtClean="0"/>
              <a:t> / </a:t>
            </a:r>
            <a:r>
              <a:rPr lang="en-GB" b="1" dirty="0" err="1" smtClean="0"/>
              <a:t>F.Jastrow</a:t>
            </a:r>
            <a:r>
              <a:rPr lang="en-GB" b="1" dirty="0" smtClean="0"/>
              <a:t> from DESY-FS-FL-D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1925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XGM - Progress (</a:t>
            </a:r>
            <a:r>
              <a:rPr lang="en-GB" dirty="0" smtClean="0"/>
              <a:t>w8)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188" y="2292205"/>
            <a:ext cx="8113427" cy="3216527"/>
          </a:xfrm>
        </p:spPr>
        <p:txBody>
          <a:bodyPr/>
          <a:lstStyle/>
          <a:p>
            <a:r>
              <a:rPr lang="en-GB" dirty="0" smtClean="0"/>
              <a:t>XGM@XTD2 </a:t>
            </a:r>
          </a:p>
          <a:p>
            <a:pPr lvl="1"/>
            <a:r>
              <a:rPr lang="en-GB" dirty="0" smtClean="0"/>
              <a:t>local </a:t>
            </a:r>
            <a:r>
              <a:rPr lang="en-GB" dirty="0" err="1"/>
              <a:t>Beckhoff</a:t>
            </a:r>
            <a:r>
              <a:rPr lang="en-GB" dirty="0"/>
              <a:t> test, including </a:t>
            </a:r>
            <a:r>
              <a:rPr lang="en-GB" dirty="0" smtClean="0"/>
              <a:t>Gas-Supply: </a:t>
            </a:r>
            <a:r>
              <a:rPr lang="en-GB" b="1" dirty="0" smtClean="0"/>
              <a:t>DONE</a:t>
            </a:r>
            <a:r>
              <a:rPr lang="en-GB" dirty="0" smtClean="0"/>
              <a:t> (some minor rework)</a:t>
            </a:r>
          </a:p>
          <a:p>
            <a:pPr lvl="1"/>
            <a:r>
              <a:rPr lang="en-US" dirty="0" smtClean="0"/>
              <a:t>Pressure (22.2.): </a:t>
            </a:r>
            <a:r>
              <a:rPr lang="en-US" dirty="0"/>
              <a:t>1.24E-7 mbar (differential pumping </a:t>
            </a:r>
            <a:r>
              <a:rPr lang="en-US" dirty="0" smtClean="0"/>
              <a:t>is still </a:t>
            </a:r>
            <a:r>
              <a:rPr lang="en-US" dirty="0"/>
              <a:t>off) </a:t>
            </a:r>
            <a:endParaRPr lang="en-GB" dirty="0" smtClean="0"/>
          </a:p>
          <a:p>
            <a:pPr lvl="1"/>
            <a:r>
              <a:rPr lang="en-GB" b="1" dirty="0"/>
              <a:t>HV test </a:t>
            </a:r>
            <a:r>
              <a:rPr lang="en-GB" dirty="0"/>
              <a:t>on XGM@XTD2: delayed to next </a:t>
            </a:r>
            <a:r>
              <a:rPr lang="en-GB" dirty="0" smtClean="0"/>
              <a:t>Monday</a:t>
            </a:r>
          </a:p>
          <a:p>
            <a:pPr lvl="1"/>
            <a:r>
              <a:rPr lang="en-GB" dirty="0" err="1" smtClean="0"/>
              <a:t>Survey&amp;Alignment</a:t>
            </a:r>
            <a:r>
              <a:rPr lang="en-GB" dirty="0" smtClean="0"/>
              <a:t>: </a:t>
            </a:r>
            <a:r>
              <a:rPr lang="en-GB" b="1" dirty="0" smtClean="0"/>
              <a:t>DONE</a:t>
            </a:r>
            <a:r>
              <a:rPr lang="en-GB" dirty="0" smtClean="0"/>
              <a:t> (acceptable change of </a:t>
            </a:r>
            <a:r>
              <a:rPr lang="de-DE" dirty="0" smtClean="0"/>
              <a:t>0.05 mm </a:t>
            </a:r>
            <a:r>
              <a:rPr lang="de-DE" dirty="0" smtClean="0">
                <a:sym typeface="Wingdings" panose="05000000000000000000" pitchFamily="2" charset="2"/>
              </a:rPr>
              <a:t> &lt; 0.15mrad </a:t>
            </a:r>
            <a:r>
              <a:rPr lang="de-DE" dirty="0" err="1" smtClean="0">
                <a:sym typeface="Wingdings" panose="05000000000000000000" pitchFamily="2" charset="2"/>
              </a:rPr>
              <a:t>change</a:t>
            </a:r>
            <a:r>
              <a:rPr lang="de-DE" dirty="0" smtClean="0">
                <a:sym typeface="Wingdings" panose="05000000000000000000" pitchFamily="2" charset="2"/>
              </a:rPr>
              <a:t> </a:t>
            </a:r>
            <a:r>
              <a:rPr lang="de-DE" dirty="0" err="1" smtClean="0">
                <a:sym typeface="Wingdings" panose="05000000000000000000" pitchFamily="2" charset="2"/>
              </a:rPr>
              <a:t>about</a:t>
            </a:r>
            <a:r>
              <a:rPr lang="de-DE" dirty="0" smtClean="0">
                <a:sym typeface="Wingdings" panose="05000000000000000000" pitchFamily="2" charset="2"/>
              </a:rPr>
              <a:t> y-</a:t>
            </a:r>
            <a:r>
              <a:rPr lang="de-DE" dirty="0" err="1" smtClean="0">
                <a:sym typeface="Wingdings" panose="05000000000000000000" pitchFamily="2" charset="2"/>
              </a:rPr>
              <a:t>axis</a:t>
            </a:r>
            <a:r>
              <a:rPr lang="en-GB" dirty="0" smtClean="0"/>
              <a:t>)</a:t>
            </a:r>
            <a:endParaRPr lang="en-GB" dirty="0"/>
          </a:p>
          <a:p>
            <a:r>
              <a:rPr lang="en-GB" dirty="0" smtClean="0"/>
              <a:t>XGM@XTD9 </a:t>
            </a:r>
          </a:p>
          <a:p>
            <a:pPr lvl="1"/>
            <a:r>
              <a:rPr lang="en-GB" b="1" dirty="0" smtClean="0"/>
              <a:t>Repair </a:t>
            </a:r>
            <a:r>
              <a:rPr lang="en-GB" dirty="0" smtClean="0"/>
              <a:t>(</a:t>
            </a:r>
            <a:r>
              <a:rPr lang="en-GB" dirty="0"/>
              <a:t>exchange by </a:t>
            </a:r>
            <a:r>
              <a:rPr lang="en-GB" dirty="0" smtClean="0"/>
              <a:t>DESY of resistors in both XGMD-chambers): </a:t>
            </a:r>
            <a:r>
              <a:rPr lang="en-GB" b="1" dirty="0" smtClean="0"/>
              <a:t>DONE</a:t>
            </a:r>
          </a:p>
          <a:p>
            <a:pPr lvl="1"/>
            <a:r>
              <a:rPr lang="en-GB" dirty="0" smtClean="0"/>
              <a:t>Pump-down </a:t>
            </a:r>
            <a:r>
              <a:rPr lang="en-GB" dirty="0" smtClean="0"/>
              <a:t>after </a:t>
            </a:r>
            <a:r>
              <a:rPr lang="en-GB" dirty="0" smtClean="0"/>
              <a:t>repair </a:t>
            </a:r>
            <a:r>
              <a:rPr lang="en-GB" dirty="0" smtClean="0">
                <a:sym typeface="Wingdings" panose="05000000000000000000" pitchFamily="2" charset="2"/>
              </a:rPr>
              <a:t></a:t>
            </a:r>
            <a:r>
              <a:rPr lang="en-GB" dirty="0" smtClean="0"/>
              <a:t> </a:t>
            </a:r>
            <a:r>
              <a:rPr lang="de-DE" dirty="0" smtClean="0"/>
              <a:t>9E-6</a:t>
            </a:r>
            <a:r>
              <a:rPr lang="en-GB" dirty="0" smtClean="0"/>
              <a:t>mbar </a:t>
            </a:r>
            <a:r>
              <a:rPr lang="en-GB" dirty="0" smtClean="0"/>
              <a:t>(Thursday </a:t>
            </a:r>
            <a:r>
              <a:rPr lang="en-GB" dirty="0" smtClean="0"/>
              <a:t>16h30h)</a:t>
            </a:r>
          </a:p>
          <a:p>
            <a:pPr lvl="1"/>
            <a:r>
              <a:rPr lang="en-GB" b="1" dirty="0" smtClean="0"/>
              <a:t>Leak </a:t>
            </a:r>
            <a:r>
              <a:rPr lang="en-GB" b="1" dirty="0" smtClean="0"/>
              <a:t>check</a:t>
            </a:r>
            <a:r>
              <a:rPr lang="en-GB" dirty="0" smtClean="0"/>
              <a:t>: today (Friday 24.2. / now)</a:t>
            </a:r>
          </a:p>
          <a:p>
            <a:r>
              <a:rPr lang="en-GB" dirty="0"/>
              <a:t>Trigger cabling (rack-to-devices) in XTD2+XTD9 (~2-3 days</a:t>
            </a:r>
            <a:r>
              <a:rPr lang="en-GB" dirty="0" smtClean="0"/>
              <a:t>) </a:t>
            </a:r>
            <a:r>
              <a:rPr lang="en-GB" b="1" dirty="0" smtClean="0"/>
              <a:t>COMPLETED</a:t>
            </a:r>
          </a:p>
          <a:p>
            <a:r>
              <a:rPr lang="en-GB" dirty="0"/>
              <a:t>Grounding : check actual ground connections XTD2+9+10 </a:t>
            </a:r>
            <a:r>
              <a:rPr lang="en-GB" dirty="0" smtClean="0"/>
              <a:t>with experts (today Friday 24.2. / now)</a:t>
            </a:r>
            <a:endParaRPr lang="en-GB" b="1" dirty="0" smtClean="0"/>
          </a:p>
          <a:p>
            <a:pPr marL="0" indent="0">
              <a:buNone/>
            </a:pPr>
            <a:endParaRPr lang="en-GB" b="1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611188" y="27225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 </a:t>
            </a:r>
            <a:r>
              <a:rPr kumimoji="0" lang="de-DE" altLang="de-DE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de-DE" alt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76685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XGM </a:t>
            </a:r>
            <a:r>
              <a:rPr lang="en-GB" dirty="0" smtClean="0"/>
              <a:t>– Repair Progress </a:t>
            </a:r>
            <a:r>
              <a:rPr lang="en-GB" dirty="0" smtClean="0"/>
              <a:t>Summary </a:t>
            </a:r>
            <a:r>
              <a:rPr lang="en-GB" dirty="0" smtClean="0"/>
              <a:t>(w8)</a:t>
            </a:r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0681513"/>
              </p:ext>
            </p:extLst>
          </p:nvPr>
        </p:nvGraphicFramePr>
        <p:xfrm>
          <a:off x="707439" y="2200059"/>
          <a:ext cx="7357158" cy="2588892"/>
        </p:xfrm>
        <a:graphic>
          <a:graphicData uri="http://schemas.openxmlformats.org/drawingml/2006/table">
            <a:tbl>
              <a:tblPr/>
              <a:tblGrid>
                <a:gridCol w="1226193"/>
                <a:gridCol w="1226193"/>
                <a:gridCol w="1226193"/>
                <a:gridCol w="1226193"/>
                <a:gridCol w="1226193"/>
                <a:gridCol w="1226193"/>
              </a:tblGrid>
              <a:tr h="513093">
                <a:tc>
                  <a:txBody>
                    <a:bodyPr/>
                    <a:lstStyle/>
                    <a:p>
                      <a:r>
                        <a:rPr lang="de-DE" sz="1200" b="1" dirty="0"/>
                        <a:t>XGM</a:t>
                      </a:r>
                      <a:r>
                        <a:rPr lang="de-DE" sz="1200" dirty="0"/>
                        <a:t>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1"/>
                        <a:t>Preparation</a:t>
                      </a:r>
                      <a:r>
                        <a:rPr lang="de-DE" sz="1200"/>
                        <a:t>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1"/>
                        <a:t>Resistor exchange</a:t>
                      </a:r>
                      <a:r>
                        <a:rPr lang="de-DE" sz="1200"/>
                        <a:t>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1"/>
                        <a:t>Leak </a:t>
                      </a:r>
                      <a:br>
                        <a:rPr lang="de-DE" sz="1200" b="1"/>
                      </a:br>
                      <a:r>
                        <a:rPr lang="de-DE" sz="1200" b="1"/>
                        <a:t>test</a:t>
                      </a:r>
                      <a:r>
                        <a:rPr lang="de-DE" sz="1200"/>
                        <a:t>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1"/>
                        <a:t>HV test</a:t>
                      </a:r>
                      <a:r>
                        <a:rPr lang="de-DE" sz="1200"/>
                        <a:t>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1"/>
                        <a:t>Survey</a:t>
                      </a:r>
                      <a:endParaRPr lang="de-DE" sz="12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3093">
                <a:tc>
                  <a:txBody>
                    <a:bodyPr/>
                    <a:lstStyle/>
                    <a:p>
                      <a:r>
                        <a:rPr lang="de-DE" sz="1200" dirty="0"/>
                        <a:t>HERA XGM01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200"/>
                        <a:t>done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200"/>
                        <a:t>done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200"/>
                        <a:t>done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2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2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7856">
                <a:tc>
                  <a:txBody>
                    <a:bodyPr/>
                    <a:lstStyle/>
                    <a:p>
                      <a:r>
                        <a:rPr lang="de-DE" sz="1200"/>
                        <a:t>XTD2 XGM02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200"/>
                        <a:t>done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200"/>
                        <a:t>done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200"/>
                        <a:t>done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2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dirty="0" err="1"/>
                        <a:t>done</a:t>
                      </a:r>
                      <a:endParaRPr lang="de-DE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7856">
                <a:tc>
                  <a:txBody>
                    <a:bodyPr/>
                    <a:lstStyle/>
                    <a:p>
                      <a:r>
                        <a:rPr lang="de-DE" sz="1200"/>
                        <a:t>XTD9 XGM04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200"/>
                        <a:t>done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200"/>
                        <a:t>done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2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2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2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1282">
                <a:tc>
                  <a:txBody>
                    <a:bodyPr/>
                    <a:lstStyle/>
                    <a:p>
                      <a:r>
                        <a:rPr lang="de-DE" sz="1200"/>
                        <a:t>XTD10 XGM07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2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2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2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2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2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7856">
                <a:tc>
                  <a:txBody>
                    <a:bodyPr/>
                    <a:lstStyle/>
                    <a:p>
                      <a:r>
                        <a:rPr lang="de-DE" sz="1200"/>
                        <a:t>XHE3 XGM05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2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2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2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2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2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7856">
                <a:tc>
                  <a:txBody>
                    <a:bodyPr/>
                    <a:lstStyle/>
                    <a:p>
                      <a:r>
                        <a:rPr lang="de-DE" sz="1200"/>
                        <a:t>XHE3 XGM06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2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2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2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2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611188" y="27225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 </a:t>
            </a:r>
            <a:r>
              <a:rPr kumimoji="0" lang="de-DE" altLang="de-DE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de-DE" alt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75426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XGM - Plan week </a:t>
            </a:r>
            <a:r>
              <a:rPr lang="en-GB" dirty="0" smtClean="0"/>
              <a:t>9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8444" y="2066139"/>
            <a:ext cx="7921625" cy="3889375"/>
          </a:xfrm>
        </p:spPr>
        <p:txBody>
          <a:bodyPr/>
          <a:lstStyle/>
          <a:p>
            <a:r>
              <a:rPr lang="en-GB" dirty="0" smtClean="0"/>
              <a:t>Planning </a:t>
            </a:r>
            <a:r>
              <a:rPr lang="en-GB" dirty="0"/>
              <a:t>of Repair </a:t>
            </a:r>
            <a:r>
              <a:rPr lang="en-GB" dirty="0" smtClean="0"/>
              <a:t>XGM@XTD10 </a:t>
            </a:r>
            <a:endParaRPr lang="en-GB" dirty="0" smtClean="0"/>
          </a:p>
          <a:p>
            <a:r>
              <a:rPr lang="en-GB" dirty="0" smtClean="0"/>
              <a:t>XGM@XTD9</a:t>
            </a:r>
            <a:r>
              <a:rPr lang="en-GB" dirty="0"/>
              <a:t>: wiring of </a:t>
            </a:r>
            <a:r>
              <a:rPr lang="en-GB" dirty="0" smtClean="0"/>
              <a:t>vacuum-to-</a:t>
            </a:r>
            <a:r>
              <a:rPr lang="en-GB" dirty="0" err="1" smtClean="0"/>
              <a:t>Beckhoff</a:t>
            </a:r>
            <a:endParaRPr lang="en-GB" dirty="0" smtClean="0"/>
          </a:p>
          <a:p>
            <a:r>
              <a:rPr lang="en-GB" dirty="0" smtClean="0"/>
              <a:t>Continue </a:t>
            </a:r>
            <a:r>
              <a:rPr lang="en-GB" dirty="0"/>
              <a:t>tests of serial communication from DOOCS to </a:t>
            </a:r>
            <a:r>
              <a:rPr lang="en-GB" dirty="0" err="1" smtClean="0"/>
              <a:t>Keithleys</a:t>
            </a:r>
            <a:r>
              <a:rPr lang="en-GB" dirty="0" smtClean="0"/>
              <a:t>/SRG/RVC300/</a:t>
            </a:r>
            <a:r>
              <a:rPr lang="en-GB" b="1" dirty="0" smtClean="0"/>
              <a:t>HV-crate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553461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WP74 – </a:t>
            </a:r>
            <a:r>
              <a:rPr lang="en-GB" dirty="0"/>
              <a:t>o</a:t>
            </a:r>
            <a:r>
              <a:rPr lang="en-GB" dirty="0" smtClean="0"/>
              <a:t>ther devices SASE1– </a:t>
            </a:r>
            <a:r>
              <a:rPr lang="en-GB" dirty="0" smtClean="0"/>
              <a:t>w8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8444" y="2066139"/>
            <a:ext cx="7921625" cy="3889375"/>
          </a:xfrm>
        </p:spPr>
        <p:txBody>
          <a:bodyPr/>
          <a:lstStyle/>
          <a:p>
            <a:r>
              <a:rPr lang="de-DE" dirty="0" smtClean="0"/>
              <a:t>HIREX: </a:t>
            </a:r>
            <a:r>
              <a:rPr lang="de-DE" dirty="0" err="1" smtClean="0"/>
              <a:t>Beckhoff</a:t>
            </a:r>
            <a:r>
              <a:rPr lang="de-DE" dirty="0" smtClean="0"/>
              <a:t> </a:t>
            </a:r>
            <a:r>
              <a:rPr lang="de-DE" dirty="0" err="1" smtClean="0"/>
              <a:t>crates</a:t>
            </a:r>
            <a:r>
              <a:rPr lang="de-DE" dirty="0" smtClean="0"/>
              <a:t> + </a:t>
            </a:r>
            <a:r>
              <a:rPr lang="de-DE" dirty="0" err="1" smtClean="0"/>
              <a:t>cables</a:t>
            </a:r>
            <a:r>
              <a:rPr lang="de-DE" dirty="0" smtClean="0"/>
              <a:t> </a:t>
            </a:r>
            <a:r>
              <a:rPr lang="de-DE" dirty="0" err="1" smtClean="0"/>
              <a:t>installed</a:t>
            </a:r>
            <a:r>
              <a:rPr lang="de-DE" dirty="0" smtClean="0"/>
              <a:t> </a:t>
            </a:r>
            <a:r>
              <a:rPr lang="de-DE" dirty="0" smtClean="0">
                <a:sym typeface="Wingdings" panose="05000000000000000000" pitchFamily="2" charset="2"/>
              </a:rPr>
              <a:t> </a:t>
            </a:r>
            <a:r>
              <a:rPr lang="de-DE" dirty="0" err="1" smtClean="0"/>
              <a:t>ready</a:t>
            </a:r>
            <a:r>
              <a:rPr lang="de-DE" dirty="0" smtClean="0"/>
              <a:t> for </a:t>
            </a:r>
            <a:r>
              <a:rPr lang="de-DE" b="1" dirty="0" err="1" smtClean="0"/>
              <a:t>local</a:t>
            </a:r>
            <a:r>
              <a:rPr lang="de-DE" b="1" dirty="0" smtClean="0"/>
              <a:t> </a:t>
            </a:r>
            <a:r>
              <a:rPr lang="de-DE" b="1" dirty="0" err="1" smtClean="0"/>
              <a:t>Beckhoff</a:t>
            </a:r>
            <a:r>
              <a:rPr lang="de-DE" b="1" dirty="0" smtClean="0"/>
              <a:t> </a:t>
            </a:r>
            <a:r>
              <a:rPr lang="de-DE" b="1" dirty="0" err="1" smtClean="0"/>
              <a:t>test</a:t>
            </a:r>
            <a:endParaRPr lang="de-DE" dirty="0"/>
          </a:p>
          <a:p>
            <a:r>
              <a:rPr lang="de-DE" dirty="0" smtClean="0"/>
              <a:t>SR </a:t>
            </a:r>
            <a:r>
              <a:rPr lang="de-DE" dirty="0" err="1" smtClean="0"/>
              <a:t>imager</a:t>
            </a:r>
            <a:r>
              <a:rPr lang="de-DE" dirty="0" smtClean="0"/>
              <a:t>: </a:t>
            </a:r>
            <a:r>
              <a:rPr lang="de-DE" dirty="0" err="1" smtClean="0"/>
              <a:t>installed</a:t>
            </a:r>
            <a:r>
              <a:rPr lang="de-DE" dirty="0" smtClean="0"/>
              <a:t> </a:t>
            </a:r>
            <a:r>
              <a:rPr lang="de-DE" dirty="0" err="1" smtClean="0"/>
              <a:t>ful</a:t>
            </a:r>
            <a:r>
              <a:rPr lang="de-DE" dirty="0" err="1" smtClean="0"/>
              <a:t>l</a:t>
            </a:r>
            <a:r>
              <a:rPr lang="de-DE" dirty="0" smtClean="0"/>
              <a:t> spring </a:t>
            </a:r>
            <a:r>
              <a:rPr lang="de-DE" dirty="0" err="1" smtClean="0"/>
              <a:t>compensation</a:t>
            </a:r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61359386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theme/theme1.xml><?xml version="1.0" encoding="utf-8"?>
<a:theme xmlns:a="http://schemas.openxmlformats.org/drawingml/2006/main" name="European_XFEL_Template_Presentation_4x3">
  <a:themeElements>
    <a:clrScheme name="Benutzerdefiniert 59">
      <a:dk1>
        <a:srgbClr val="000000"/>
      </a:dk1>
      <a:lt1>
        <a:sysClr val="window" lastClr="FFFFFF"/>
      </a:lt1>
      <a:dk2>
        <a:srgbClr val="B2B2B2"/>
      </a:dk2>
      <a:lt2>
        <a:srgbClr val="F39200"/>
      </a:lt2>
      <a:accent1>
        <a:srgbClr val="0D1546"/>
      </a:accent1>
      <a:accent2>
        <a:srgbClr val="559DBB"/>
      </a:accent2>
      <a:accent3>
        <a:srgbClr val="81B0C8"/>
      </a:accent3>
      <a:accent4>
        <a:srgbClr val="A4C3D6"/>
      </a:accent4>
      <a:accent5>
        <a:srgbClr val="C5D6E4"/>
      </a:accent5>
      <a:accent6>
        <a:srgbClr val="E3EBF2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6"/>
        </a:solidFill>
      </a:spPr>
      <a:bodyPr rtlCol="0" anchor="ctr">
        <a:noAutofit/>
      </a:bodyPr>
      <a:lstStyle>
        <a:defPPr algn="ctr">
          <a:lnSpc>
            <a:spcPct val="113000"/>
          </a:lnSpc>
          <a:defRPr sz="1400" dirty="0" err="1" smtClean="0"/>
        </a:defPPr>
      </a:lst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noAutofit/>
      </a:bodyPr>
      <a:lstStyle>
        <a:defPPr marL="269875" indent="-269875">
          <a:lnSpc>
            <a:spcPct val="112000"/>
          </a:lnSpc>
          <a:buBlip>
            <a:blip xmlns:r="http://schemas.openxmlformats.org/officeDocument/2006/relationships" r:embed="rId1"/>
          </a:buBlip>
          <a:defRPr sz="1400" dirty="0" err="1" smtClean="0"/>
        </a:defPPr>
      </a:lstStyle>
    </a:txDef>
  </a:objectDefaults>
  <a:extraClrSchemeLst/>
  <a:extLst>
    <a:ext uri="{05A4C25C-085E-4340-85A3-A5531E510DB2}">
      <thm15:themeFamily xmlns="" xmlns:thm15="http://schemas.microsoft.com/office/thememl/2012/main" name="XFEL_PowerPoint_4x3.potx" id="{BC191F8A-93AC-4D54-B0A3-61F02C6C23C2}" vid="{3786C33C-45D4-4C30-B0CA-267E7E457705}"/>
    </a:ext>
  </a:extLst>
</a:theme>
</file>

<file path=ppt/theme/theme2.xml><?xml version="1.0" encoding="utf-8"?>
<a:theme xmlns:a="http://schemas.openxmlformats.org/drawingml/2006/main" name="Office">
  <a:themeElements>
    <a:clrScheme name="Benutzerdefiniert 59">
      <a:dk1>
        <a:srgbClr val="000000"/>
      </a:dk1>
      <a:lt1>
        <a:sysClr val="window" lastClr="FFFFFF"/>
      </a:lt1>
      <a:dk2>
        <a:srgbClr val="B2B2B2"/>
      </a:dk2>
      <a:lt2>
        <a:srgbClr val="F39200"/>
      </a:lt2>
      <a:accent1>
        <a:srgbClr val="0D1546"/>
      </a:accent1>
      <a:accent2>
        <a:srgbClr val="559DBB"/>
      </a:accent2>
      <a:accent3>
        <a:srgbClr val="81B0C8"/>
      </a:accent3>
      <a:accent4>
        <a:srgbClr val="A4C3D6"/>
      </a:accent4>
      <a:accent5>
        <a:srgbClr val="C5D6E4"/>
      </a:accent5>
      <a:accent6>
        <a:srgbClr val="E3EBF2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Benutzerdefiniert 59">
      <a:dk1>
        <a:srgbClr val="000000"/>
      </a:dk1>
      <a:lt1>
        <a:sysClr val="window" lastClr="FFFFFF"/>
      </a:lt1>
      <a:dk2>
        <a:srgbClr val="B2B2B2"/>
      </a:dk2>
      <a:lt2>
        <a:srgbClr val="F39200"/>
      </a:lt2>
      <a:accent1>
        <a:srgbClr val="0D1546"/>
      </a:accent1>
      <a:accent2>
        <a:srgbClr val="559DBB"/>
      </a:accent2>
      <a:accent3>
        <a:srgbClr val="81B0C8"/>
      </a:accent3>
      <a:accent4>
        <a:srgbClr val="A4C3D6"/>
      </a:accent4>
      <a:accent5>
        <a:srgbClr val="C5D6E4"/>
      </a:accent5>
      <a:accent6>
        <a:srgbClr val="E3EBF2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European_XFEL_Template_Presentation_4x3</Template>
  <TotalTime>0</TotalTime>
  <Words>154</Words>
  <Application>Microsoft Office PowerPoint</Application>
  <PresentationFormat>On-screen Show (4:3)</PresentationFormat>
  <Paragraphs>56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European_XFEL_Template_Presentation_4x3</vt:lpstr>
      <vt:lpstr>XGM – progress week 8 / 2017</vt:lpstr>
      <vt:lpstr>XGM - Progress (w8)</vt:lpstr>
      <vt:lpstr>XGM – Repair Progress Summary (w8)</vt:lpstr>
      <vt:lpstr>XGM - Plan week 9</vt:lpstr>
      <vt:lpstr>WP74 – other devices SASE1– w8</vt:lpstr>
    </vt:vector>
  </TitlesOfParts>
  <Company>DESY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in one line (or two lines)</dc:title>
  <dc:creator>gruenert</dc:creator>
  <cp:lastModifiedBy>gruenert</cp:lastModifiedBy>
  <cp:revision>25</cp:revision>
  <dcterms:created xsi:type="dcterms:W3CDTF">2016-12-02T16:24:22Z</dcterms:created>
  <dcterms:modified xsi:type="dcterms:W3CDTF">2017-02-23T16:35:57Z</dcterms:modified>
</cp:coreProperties>
</file>