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79" r:id="rId2"/>
    <p:sldId id="293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275" userDrawn="1">
          <p15:clr>
            <a:srgbClr val="A4A3A4"/>
          </p15:clr>
        </p15:guide>
        <p15:guide id="2" pos="3727" userDrawn="1">
          <p15:clr>
            <a:srgbClr val="A4A3A4"/>
          </p15:clr>
        </p15:guide>
        <p15:guide id="3" pos="3953" userDrawn="1">
          <p15:clr>
            <a:srgbClr val="A4A3A4"/>
          </p15:clr>
        </p15:guide>
        <p15:guide id="4" pos="7287" userDrawn="1">
          <p15:clr>
            <a:srgbClr val="A4A3A4"/>
          </p15:clr>
        </p15:guide>
        <p15:guide id="5" pos="393" userDrawn="1">
          <p15:clr>
            <a:srgbClr val="A4A3A4"/>
          </p15:clr>
        </p15:guide>
        <p15:guide id="6" orient="horz" pos="3725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35" autoAdjust="0"/>
    <p:restoredTop sz="94660"/>
  </p:normalViewPr>
  <p:slideViewPr>
    <p:cSldViewPr snapToGrid="0" showGuides="1">
      <p:cViewPr>
        <p:scale>
          <a:sx n="75" d="100"/>
          <a:sy n="75" d="100"/>
        </p:scale>
        <p:origin x="-1614" y="-1398"/>
      </p:cViewPr>
      <p:guideLst>
        <p:guide orient="horz" pos="1275"/>
        <p:guide orient="horz" pos="3725"/>
        <p:guide pos="3727"/>
        <p:guide pos="3953"/>
        <p:guide pos="7287"/>
        <p:guide pos="3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 showGuides="1">
      <p:cViewPr varScale="1">
        <p:scale>
          <a:sx n="105" d="100"/>
          <a:sy n="105" d="100"/>
        </p:scale>
        <p:origin x="-320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50AC80-9589-41A1-8ED2-EC2076B0E8E8}" type="datetimeFigureOut">
              <a:rPr lang="de-DE" smtClean="0"/>
              <a:t>23.02.2017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83A726-01A3-41A5-8C71-74C8A626EA4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61616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92030-5346-4222-B1C0-77ABA51E04BA}" type="datetimeFigureOut">
              <a:rPr lang="de-DE" smtClean="0"/>
              <a:t>23.02.2017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B39C8-6D5D-40E8-8D83-C1E41A39F5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4387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6286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0858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5430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002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2000" y="1120776"/>
            <a:ext cx="8039624" cy="1050925"/>
          </a:xfrm>
        </p:spPr>
        <p:txBody>
          <a:bodyPr anchor="b"/>
          <a:lstStyle>
            <a:lvl1pPr algn="l">
              <a:defRPr sz="2800"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3889" y="2583180"/>
            <a:ext cx="8039624" cy="3330258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smtClean="0"/>
              <a:t>Click to edit Master subtitle style</a:t>
            </a:r>
            <a:endParaRPr lang="en-US" noProof="0" dirty="0"/>
          </a:p>
        </p:txBody>
      </p:sp>
      <p:pic>
        <p:nvPicPr>
          <p:cNvPr id="7" name="Grafik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4125" y="771527"/>
            <a:ext cx="1423988" cy="1422341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413956"/>
            <a:ext cx="2275200" cy="120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376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Picture,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8" y="2024064"/>
            <a:ext cx="8101013" cy="3889375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23887" y="5913438"/>
            <a:ext cx="8101013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5"/>
          </p:nvPr>
        </p:nvSpPr>
        <p:spPr>
          <a:xfrm>
            <a:off x="8934451" y="2033590"/>
            <a:ext cx="2633662" cy="3879847"/>
          </a:xfrm>
        </p:spPr>
        <p:txBody>
          <a:bodyPr/>
          <a:lstStyle>
            <a:lvl1pPr marL="266700" indent="-266700">
              <a:defRPr sz="1400"/>
            </a:lvl1pPr>
            <a:lvl2pPr marL="542925" indent="-276225">
              <a:defRPr sz="1400"/>
            </a:lvl2pPr>
            <a:lvl3pPr marL="809625" indent="-266700">
              <a:defRPr sz="1400"/>
            </a:lvl3pPr>
            <a:lvl4pPr marL="990600" indent="-180975">
              <a:defRPr sz="1400"/>
            </a:lvl4pPr>
            <a:lvl5pPr marL="1162050" indent="-171450"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90024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23036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hapter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6635" y="1552576"/>
            <a:ext cx="10961477" cy="3814764"/>
          </a:xfrm>
        </p:spPr>
        <p:txBody>
          <a:bodyPr anchor="ctr"/>
          <a:lstStyle>
            <a:lvl1pPr>
              <a:defRPr sz="6300">
                <a:solidFill>
                  <a:schemeClr val="tx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5448300"/>
            <a:ext cx="10944225" cy="574676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24229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41166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8614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5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8" y="2024063"/>
            <a:ext cx="10944224" cy="3889375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1350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8" y="828675"/>
            <a:ext cx="10944224" cy="50847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23887" y="5913438"/>
            <a:ext cx="10944225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2124035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9" y="1196976"/>
            <a:ext cx="5292723" cy="47164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6275388" y="1196976"/>
            <a:ext cx="5292725" cy="47164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8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23888" y="5913438"/>
            <a:ext cx="5292726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275385" y="5913438"/>
            <a:ext cx="5292727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1700034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7" y="2024063"/>
            <a:ext cx="5292725" cy="3062288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6275389" y="2024063"/>
            <a:ext cx="5292724" cy="3062288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8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23888" y="5086351"/>
            <a:ext cx="5292726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275385" y="5086351"/>
            <a:ext cx="5292727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3008234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1189" y="712232"/>
            <a:ext cx="10956924" cy="78054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9" y="2024064"/>
            <a:ext cx="10944224" cy="38893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noProof="0" dirty="0"/>
              <a:t>Level 1</a:t>
            </a:r>
          </a:p>
          <a:p>
            <a:pPr lvl="1"/>
            <a:r>
              <a:rPr lang="en-US" noProof="0" dirty="0"/>
              <a:t>Level 2</a:t>
            </a:r>
          </a:p>
          <a:p>
            <a:pPr lvl="2"/>
            <a:r>
              <a:rPr lang="en-US" noProof="0" dirty="0"/>
              <a:t>Level 3</a:t>
            </a:r>
          </a:p>
          <a:p>
            <a:pPr lvl="3"/>
            <a:r>
              <a:rPr lang="en-US" noProof="0" dirty="0"/>
              <a:t>Level 4</a:t>
            </a:r>
          </a:p>
          <a:p>
            <a:pPr lvl="4"/>
            <a:r>
              <a:rPr lang="en-US" noProof="0" dirty="0"/>
              <a:t>Level 5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11377083" y="293577"/>
            <a:ext cx="514351" cy="293798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/>
            <a:fld id="{A5DEC3FA-4FB7-4309-A077-6BB31CA8E81A}" type="slidenum">
              <a:rPr lang="en-US" sz="1600" noProof="0" smtClean="0"/>
              <a:pPr algn="r"/>
              <a:t>‹#›</a:t>
            </a:fld>
            <a:endParaRPr lang="en-US" sz="1600" noProof="0" dirty="0"/>
          </a:p>
        </p:txBody>
      </p:sp>
      <p:cxnSp>
        <p:nvCxnSpPr>
          <p:cNvPr id="11" name="Gerader Verbinder 10"/>
          <p:cNvCxnSpPr/>
          <p:nvPr/>
        </p:nvCxnSpPr>
        <p:spPr>
          <a:xfrm>
            <a:off x="623889" y="339297"/>
            <a:ext cx="5292724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12"/>
          <p:cNvCxnSpPr/>
          <p:nvPr/>
        </p:nvCxnSpPr>
        <p:spPr>
          <a:xfrm>
            <a:off x="6275389" y="339297"/>
            <a:ext cx="5292726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fik 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413956"/>
            <a:ext cx="2275200" cy="120448"/>
          </a:xfrm>
          <a:prstGeom prst="rect">
            <a:avLst/>
          </a:prstGeom>
        </p:spPr>
      </p:pic>
      <p:sp>
        <p:nvSpPr>
          <p:cNvPr id="7" name="Rechteck 6"/>
          <p:cNvSpPr/>
          <p:nvPr/>
        </p:nvSpPr>
        <p:spPr>
          <a:xfrm>
            <a:off x="623888" y="381001"/>
            <a:ext cx="5292725" cy="2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sz="900" dirty="0" smtClean="0"/>
              <a:t>Progress on Imagers</a:t>
            </a:r>
            <a:endParaRPr lang="en-US" sz="900" dirty="0"/>
          </a:p>
        </p:txBody>
      </p:sp>
      <p:sp>
        <p:nvSpPr>
          <p:cNvPr id="8" name="Rechteck 7"/>
          <p:cNvSpPr/>
          <p:nvPr/>
        </p:nvSpPr>
        <p:spPr>
          <a:xfrm>
            <a:off x="6275389" y="381001"/>
            <a:ext cx="5292724" cy="2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sz="900" dirty="0" smtClean="0"/>
              <a:t>Andreas Koch, </a:t>
            </a:r>
            <a:r>
              <a:rPr lang="en-US" sz="900" dirty="0" smtClean="0"/>
              <a:t>24.2.2017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926006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6" r:id="rId4"/>
    <p:sldLayoutId id="2147483667" r:id="rId5"/>
    <p:sldLayoutId id="2147483673" r:id="rId6"/>
    <p:sldLayoutId id="2147483668" r:id="rId7"/>
    <p:sldLayoutId id="2147483669" r:id="rId8"/>
    <p:sldLayoutId id="2147483670" r:id="rId9"/>
    <p:sldLayoutId id="2147483671" r:id="rId10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7188" indent="-357188" algn="l" defTabSz="914400" rtl="0" eaLnBrk="1" latinLnBrk="0" hangingPunct="1">
        <a:lnSpc>
          <a:spcPct val="114000"/>
        </a:lnSpc>
        <a:spcBef>
          <a:spcPts val="1800"/>
        </a:spcBef>
        <a:buClr>
          <a:schemeClr val="bg2"/>
        </a:buClr>
        <a:buFontTx/>
        <a:buBlip>
          <a:blip r:embed="rId13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14375" indent="-357188" algn="l" defTabSz="914400" rtl="0" eaLnBrk="1" latinLnBrk="0" hangingPunct="1">
        <a:lnSpc>
          <a:spcPct val="114000"/>
        </a:lnSpc>
        <a:spcBef>
          <a:spcPts val="0"/>
        </a:spcBef>
        <a:buClr>
          <a:schemeClr val="accent2"/>
        </a:buClr>
        <a:buFontTx/>
        <a:buBlip>
          <a:blip r:embed="rId1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82663" indent="-268288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►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162050" indent="-173038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47788" indent="-180975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orient="horz" pos="1275" userDrawn="1">
          <p15:clr>
            <a:srgbClr val="F26B43"/>
          </p15:clr>
        </p15:guide>
        <p15:guide id="2" pos="3727" userDrawn="1">
          <p15:clr>
            <a:srgbClr val="F26B43"/>
          </p15:clr>
        </p15:guide>
        <p15:guide id="3" pos="3953" userDrawn="1">
          <p15:clr>
            <a:srgbClr val="F26B43"/>
          </p15:clr>
        </p15:guide>
        <p15:guide id="4" pos="393" userDrawn="1">
          <p15:clr>
            <a:srgbClr val="F26B43"/>
          </p15:clr>
        </p15:guide>
        <p15:guide id="5" pos="7287" userDrawn="1">
          <p15:clr>
            <a:srgbClr val="F26B43"/>
          </p15:clr>
        </p15:guide>
        <p15:guide id="6" orient="horz" pos="37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Progress on Imagers in SASE1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Andreas Koch</a:t>
            </a:r>
            <a:endParaRPr lang="en-GB" dirty="0"/>
          </a:p>
          <a:p>
            <a:r>
              <a:rPr lang="en-GB" dirty="0" smtClean="0"/>
              <a:t>WP74</a:t>
            </a:r>
            <a:endParaRPr lang="en-GB" dirty="0"/>
          </a:p>
          <a:p>
            <a:endParaRPr lang="en-GB" dirty="0"/>
          </a:p>
          <a:p>
            <a:r>
              <a:rPr lang="en-GB" dirty="0" smtClean="0"/>
              <a:t>24</a:t>
            </a:r>
            <a:r>
              <a:rPr lang="en-GB" dirty="0" smtClean="0"/>
              <a:t>.2.2017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192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6813" y="558800"/>
            <a:ext cx="10956924" cy="489472"/>
          </a:xfrm>
        </p:spPr>
        <p:txBody>
          <a:bodyPr/>
          <a:lstStyle/>
          <a:p>
            <a:r>
              <a:rPr lang="en-GB" dirty="0" smtClean="0"/>
              <a:t>Status installation of Imagers SASE1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636813" y="3737427"/>
            <a:ext cx="8278587" cy="2460173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marL="449263" indent="-449263">
              <a:lnSpc>
                <a:spcPct val="112000"/>
              </a:lnSpc>
              <a:buBlip>
                <a:blip r:embed="rId2"/>
              </a:buBlip>
            </a:pPr>
            <a:r>
              <a:rPr lang="en-US" sz="2000" dirty="0" smtClean="0"/>
              <a:t>This </a:t>
            </a:r>
            <a:r>
              <a:rPr lang="en-US" sz="2000" dirty="0"/>
              <a:t>week: </a:t>
            </a:r>
          </a:p>
          <a:p>
            <a:pPr marL="714375" lvl="1" indent="-357188" defTabSz="914400">
              <a:lnSpc>
                <a:spcPct val="114000"/>
              </a:lnSpc>
              <a:buClr>
                <a:schemeClr val="accent2"/>
              </a:buClr>
              <a:buBlip>
                <a:blip r:embed="rId3"/>
              </a:buBlip>
            </a:pPr>
            <a:r>
              <a:rPr lang="en-US" dirty="0" smtClean="0"/>
              <a:t>First </a:t>
            </a:r>
            <a:r>
              <a:rPr lang="en-US" dirty="0" err="1" smtClean="0"/>
              <a:t>Karabo</a:t>
            </a:r>
            <a:r>
              <a:rPr lang="en-US" dirty="0" smtClean="0"/>
              <a:t> test of IMGPII45 in XTD2 !</a:t>
            </a:r>
            <a:endParaRPr lang="en-US" dirty="0" smtClean="0"/>
          </a:p>
          <a:p>
            <a:pPr marL="714375" lvl="1" indent="-357188" defTabSz="914400">
              <a:lnSpc>
                <a:spcPct val="114000"/>
              </a:lnSpc>
              <a:buClr>
                <a:schemeClr val="accent2"/>
              </a:buClr>
              <a:buBlip>
                <a:blip r:embed="rId3"/>
              </a:buBlip>
            </a:pPr>
            <a:r>
              <a:rPr lang="en-US" dirty="0">
                <a:sym typeface="Wingdings" panose="05000000000000000000" pitchFamily="2" charset="2"/>
              </a:rPr>
              <a:t>I</a:t>
            </a:r>
            <a:r>
              <a:rPr lang="en-US" dirty="0" smtClean="0">
                <a:sym typeface="Wingdings" panose="05000000000000000000" pitchFamily="2" charset="2"/>
              </a:rPr>
              <a:t>nstallation of cabling </a:t>
            </a:r>
            <a:r>
              <a:rPr lang="en-US" dirty="0">
                <a:sym typeface="Wingdings" panose="05000000000000000000" pitchFamily="2" charset="2"/>
              </a:rPr>
              <a:t>of timing </a:t>
            </a:r>
            <a:r>
              <a:rPr lang="en-US" dirty="0" smtClean="0">
                <a:sym typeface="Wingdings" panose="05000000000000000000" pitchFamily="2" charset="2"/>
              </a:rPr>
              <a:t>signal, finished.</a:t>
            </a:r>
          </a:p>
          <a:p>
            <a:pPr marL="714375" lvl="1" indent="-357188" defTabSz="914400">
              <a:lnSpc>
                <a:spcPct val="114000"/>
              </a:lnSpc>
              <a:buClr>
                <a:schemeClr val="accent2"/>
              </a:buClr>
              <a:buBlip>
                <a:blip r:embed="rId3"/>
              </a:buBlip>
            </a:pPr>
            <a:r>
              <a:rPr lang="en-US" dirty="0" smtClean="0">
                <a:sym typeface="Wingdings" panose="05000000000000000000" pitchFamily="2" charset="2"/>
              </a:rPr>
              <a:t>FAT approved of 2x Exit Slit imagers for XTD10, manufactured by IRELEC.</a:t>
            </a:r>
            <a:br>
              <a:rPr lang="en-US" dirty="0" smtClean="0">
                <a:sym typeface="Wingdings" panose="05000000000000000000" pitchFamily="2" charset="2"/>
              </a:rPr>
            </a:br>
            <a:endParaRPr lang="en-US" dirty="0" smtClean="0">
              <a:sym typeface="Wingdings" panose="05000000000000000000" pitchFamily="2" charset="2"/>
            </a:endParaRPr>
          </a:p>
          <a:p>
            <a:pPr marL="449263" indent="-449263">
              <a:lnSpc>
                <a:spcPct val="112000"/>
              </a:lnSpc>
              <a:buBlip>
                <a:blip r:embed="rId2"/>
              </a:buBlip>
            </a:pPr>
            <a:r>
              <a:rPr lang="en-US" sz="2000" dirty="0" smtClean="0"/>
              <a:t>Next </a:t>
            </a:r>
            <a:r>
              <a:rPr lang="en-US" sz="2000" dirty="0"/>
              <a:t>week: </a:t>
            </a:r>
          </a:p>
          <a:p>
            <a:pPr marL="714375" lvl="1" indent="-357188" defTabSz="914400">
              <a:lnSpc>
                <a:spcPct val="114000"/>
              </a:lnSpc>
              <a:buClr>
                <a:schemeClr val="accent2"/>
              </a:buClr>
              <a:buBlip>
                <a:blip r:embed="rId3"/>
              </a:buBlip>
            </a:pPr>
            <a:r>
              <a:rPr lang="en-US" dirty="0" err="1" smtClean="0"/>
              <a:t>Karabo</a:t>
            </a:r>
            <a:r>
              <a:rPr lang="en-US" dirty="0" smtClean="0"/>
              <a:t> tests XTD2</a:t>
            </a:r>
            <a:r>
              <a:rPr lang="en-US" dirty="0" smtClean="0">
                <a:sym typeface="Wingdings" panose="05000000000000000000" pitchFamily="2" charset="2"/>
              </a:rPr>
              <a:t>.</a:t>
            </a:r>
            <a:r>
              <a:rPr lang="en-US" dirty="0">
                <a:sym typeface="Wingdings" panose="05000000000000000000" pitchFamily="2" charset="2"/>
              </a:rPr>
              <a:t/>
            </a:r>
            <a:br>
              <a:rPr lang="en-US" dirty="0">
                <a:sym typeface="Wingdings" panose="05000000000000000000" pitchFamily="2" charset="2"/>
              </a:rPr>
            </a:br>
            <a:r>
              <a:rPr lang="en-US" dirty="0">
                <a:sym typeface="Wingdings" panose="05000000000000000000" pitchFamily="2" charset="2"/>
              </a:rPr>
              <a:t/>
            </a:r>
            <a:br>
              <a:rPr lang="en-US" dirty="0">
                <a:sym typeface="Wingdings" panose="05000000000000000000" pitchFamily="2" charset="2"/>
              </a:rPr>
            </a:br>
            <a:endParaRPr lang="de-DE" dirty="0" err="1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8787" y="2514599"/>
            <a:ext cx="2378914" cy="426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200150"/>
            <a:ext cx="10327528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1332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theme/theme1.xml><?xml version="1.0" encoding="utf-8"?>
<a:theme xmlns:a="http://schemas.openxmlformats.org/drawingml/2006/main" name="European_XFEL_Template_Presentation_16x9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</a:spPr>
      <a:bodyPr rtlCol="0" anchor="ctr">
        <a:noAutofit/>
      </a:bodyPr>
      <a:lstStyle>
        <a:defPPr algn="ctr">
          <a:lnSpc>
            <a:spcPct val="113000"/>
          </a:lnSpc>
          <a:defRPr sz="1400" dirty="0" err="1" smtClean="0"/>
        </a:defPPr>
      </a:lst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noAutofit/>
      </a:bodyPr>
      <a:lstStyle>
        <a:defPPr marL="269875" indent="-269875">
          <a:lnSpc>
            <a:spcPct val="112000"/>
          </a:lnSpc>
          <a:buBlip>
            <a:blip xmlns:r="http://schemas.openxmlformats.org/officeDocument/2006/relationships" r:embed="rId1"/>
          </a:buBlip>
          <a:defRPr sz="1400" dirty="0" err="1" smtClean="0"/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XFEL_PowerPoint_16x9.potx" id="{5D9E4C7F-CF90-47AA-9B5A-D1B8A1F64B49}" vid="{107EC11D-EED3-47DC-89A2-C8C245B9F565}"/>
    </a:ext>
  </a:extLst>
</a:theme>
</file>

<file path=ppt/theme/theme2.xml><?xml version="1.0" encoding="utf-8"?>
<a:theme xmlns:a="http://schemas.openxmlformats.org/drawingml/2006/main" name="Office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European_XFEL_Template_Presentation_16x9</Template>
  <TotalTime>0</TotalTime>
  <Words>48</Words>
  <Application>Microsoft Office PowerPoint</Application>
  <PresentationFormat>Custom</PresentationFormat>
  <Paragraphs>12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European_XFEL_Template_Presentation_16x9</vt:lpstr>
      <vt:lpstr>Progress on Imagers in SASE1</vt:lpstr>
      <vt:lpstr>Status installation of Imagers SASE1</vt:lpstr>
    </vt:vector>
  </TitlesOfParts>
  <Company>DESY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in one line (or two lines)</dc:title>
  <dc:creator>kocha</dc:creator>
  <cp:lastModifiedBy>kocha</cp:lastModifiedBy>
  <cp:revision>31</cp:revision>
  <dcterms:created xsi:type="dcterms:W3CDTF">2017-01-26T12:40:52Z</dcterms:created>
  <dcterms:modified xsi:type="dcterms:W3CDTF">2017-02-23T15:09:54Z</dcterms:modified>
</cp:coreProperties>
</file>