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4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0E9B6-8248-734E-AB13-0F6A1361E5C5}" type="datetimeFigureOut">
              <a:rPr lang="en-US" smtClean="0"/>
              <a:t>2/28/17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C01BE-8793-DB41-8242-5571D9CFA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799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C01BE-8793-DB41-8242-5571D9CFAA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18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C01BE-8793-DB41-8242-5571D9CFAA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601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EA2F-6C63-2E44-898F-F9FA7A73FFCC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BB28-6D8F-2944-8034-4E16B54EE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970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EA2F-6C63-2E44-898F-F9FA7A73FFCC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BB28-6D8F-2944-8034-4E16B54EE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45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EA2F-6C63-2E44-898F-F9FA7A73FFCC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BB28-6D8F-2944-8034-4E16B54EE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659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EA2F-6C63-2E44-898F-F9FA7A73FFCC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BB28-6D8F-2944-8034-4E16B54EE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460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EA2F-6C63-2E44-898F-F9FA7A73FFCC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BB28-6D8F-2944-8034-4E16B54EE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93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EA2F-6C63-2E44-898F-F9FA7A73FFCC}" type="datetimeFigureOut">
              <a:rPr lang="en-US" smtClean="0"/>
              <a:t>2/28/17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BB28-6D8F-2944-8034-4E16B54EE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729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EA2F-6C63-2E44-898F-F9FA7A73FFCC}" type="datetimeFigureOut">
              <a:rPr lang="en-US" smtClean="0"/>
              <a:t>2/28/17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BB28-6D8F-2944-8034-4E16B54EE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566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EA2F-6C63-2E44-898F-F9FA7A73FFCC}" type="datetimeFigureOut">
              <a:rPr lang="en-US" smtClean="0"/>
              <a:t>2/28/17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BB28-6D8F-2944-8034-4E16B54EE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670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EA2F-6C63-2E44-898F-F9FA7A73FFCC}" type="datetimeFigureOut">
              <a:rPr lang="en-US" smtClean="0"/>
              <a:t>2/28/17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BB28-6D8F-2944-8034-4E16B54EE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28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EA2F-6C63-2E44-898F-F9FA7A73FFCC}" type="datetimeFigureOut">
              <a:rPr lang="en-US" smtClean="0"/>
              <a:t>2/28/17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BB28-6D8F-2944-8034-4E16B54EE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63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EA2F-6C63-2E44-898F-F9FA7A73FFCC}" type="datetimeFigureOut">
              <a:rPr lang="en-US" smtClean="0"/>
              <a:t>2/28/17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BB28-6D8F-2944-8034-4E16B54EE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24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2EA2F-6C63-2E44-898F-F9FA7A73FFCC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BBB28-6D8F-2944-8034-4E16B54EE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364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807" y="2130425"/>
            <a:ext cx="8632483" cy="14700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CHESS2 w/300nm Al Backside Deposition:</a:t>
            </a:r>
            <a:br>
              <a:rPr lang="en-US" sz="3600" dirty="0" smtClean="0"/>
            </a:br>
            <a:r>
              <a:rPr lang="en-US" sz="3600" dirty="0" smtClean="0"/>
              <a:t>Diode Leakage Measurements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J. </a:t>
            </a:r>
            <a:r>
              <a:rPr lang="en-US" sz="2400" dirty="0" err="1" smtClean="0"/>
              <a:t>Hasi</a:t>
            </a:r>
            <a:r>
              <a:rPr lang="en-US" sz="2400" dirty="0" smtClean="0"/>
              <a:t> and J. Segal</a:t>
            </a:r>
          </a:p>
          <a:p>
            <a:r>
              <a:rPr lang="en-US" sz="2400" dirty="0" smtClean="0"/>
              <a:t>February 28, 2017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40800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157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Diode measurement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7" t="14318" r="32835" b="12665"/>
          <a:stretch/>
        </p:blipFill>
        <p:spPr bwMode="auto">
          <a:xfrm>
            <a:off x="3216430" y="2058436"/>
            <a:ext cx="5154589" cy="4471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48236" y="1303124"/>
            <a:ext cx="28227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 VDDA to PSUB pad</a:t>
            </a:r>
          </a:p>
          <a:p>
            <a:r>
              <a:rPr lang="en-US" dirty="0" smtClean="0"/>
              <a:t>Or VDDA to metal backside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90" t="14735" r="8189" b="15167"/>
          <a:stretch/>
        </p:blipFill>
        <p:spPr bwMode="auto">
          <a:xfrm>
            <a:off x="457200" y="1165090"/>
            <a:ext cx="4938778" cy="3461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>
            <a:off x="4864073" y="1949455"/>
            <a:ext cx="2025313" cy="11631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3935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20ohm-cm and 50ohm-cm chips</a:t>
            </a:r>
            <a:endParaRPr lang="en-US" dirty="0"/>
          </a:p>
        </p:txBody>
      </p:sp>
      <p:pic>
        <p:nvPicPr>
          <p:cNvPr id="4" name="Content Placeholder 3" descr="50ohm_backmet_vdda_back.bmp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675" r="-7675"/>
          <a:stretch>
            <a:fillRect/>
          </a:stretch>
        </p:blipFill>
        <p:spPr/>
      </p:pic>
      <p:sp>
        <p:nvSpPr>
          <p:cNvPr id="5" name="TextBox 4"/>
          <p:cNvSpPr txBox="1"/>
          <p:nvPr/>
        </p:nvSpPr>
        <p:spPr>
          <a:xfrm>
            <a:off x="6125744" y="2597947"/>
            <a:ext cx="244863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Sweep VDDA to PSUB pad </a:t>
            </a:r>
            <a:r>
              <a:rPr lang="en-US" i="1" dirty="0" smtClean="0"/>
              <a:t>or</a:t>
            </a:r>
            <a:r>
              <a:rPr lang="en-US" dirty="0" smtClean="0"/>
              <a:t> to metal backside: Diode breakdown 120-130V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914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200ohm-cm chip</a:t>
            </a:r>
            <a:endParaRPr lang="en-US" dirty="0"/>
          </a:p>
        </p:txBody>
      </p:sp>
      <p:pic>
        <p:nvPicPr>
          <p:cNvPr id="4" name="Content Placeholder 3" descr="200ohm_backmet_vdda_back_2sweep.bmp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53" b="6653"/>
          <a:stretch>
            <a:fillRect/>
          </a:stretch>
        </p:blipFill>
        <p:spPr/>
      </p:pic>
      <p:sp>
        <p:nvSpPr>
          <p:cNvPr id="5" name="TextBox 4"/>
          <p:cNvSpPr txBox="1"/>
          <p:nvPr/>
        </p:nvSpPr>
        <p:spPr>
          <a:xfrm>
            <a:off x="6125744" y="2597947"/>
            <a:ext cx="244863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Sweep VDDA to metal backside, soft breakdown 35V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966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2000+ ohm-cm chip</a:t>
            </a:r>
            <a:endParaRPr lang="en-US" dirty="0"/>
          </a:p>
        </p:txBody>
      </p:sp>
      <p:pic>
        <p:nvPicPr>
          <p:cNvPr id="4" name="Content Placeholder 3" descr="2000ohm_backmet_vdda_back.bmp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53" b="6653"/>
          <a:stretch>
            <a:fillRect/>
          </a:stretch>
        </p:blipFill>
        <p:spPr/>
      </p:pic>
      <p:sp>
        <p:nvSpPr>
          <p:cNvPr id="5" name="TextBox 4"/>
          <p:cNvSpPr txBox="1"/>
          <p:nvPr/>
        </p:nvSpPr>
        <p:spPr>
          <a:xfrm>
            <a:off x="4731266" y="2066737"/>
            <a:ext cx="2448638" cy="258532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Sweep VDDA to PSUB pad or to backside, same result: </a:t>
            </a:r>
            <a:r>
              <a:rPr lang="en-US" dirty="0" smtClean="0">
                <a:solidFill>
                  <a:srgbClr val="FF0000"/>
                </a:solidFill>
              </a:rPr>
              <a:t>Short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3366FF"/>
                </a:solidFill>
              </a:rPr>
              <a:t>Action: We will test the chips without metal to see if the short was caused by the metal deposition</a:t>
            </a:r>
            <a:endParaRPr lang="en-U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402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108</Words>
  <Application>Microsoft Macintosh PowerPoint</Application>
  <PresentationFormat>On-screen Show (4:3)</PresentationFormat>
  <Paragraphs>16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CHESS2 w/300nm Al Backside Deposition: Diode Leakage Measurements</vt:lpstr>
      <vt:lpstr>Diode measurement</vt:lpstr>
      <vt:lpstr>20ohm-cm and 50ohm-cm chips</vt:lpstr>
      <vt:lpstr>200ohm-cm chip</vt:lpstr>
      <vt:lpstr>2000+ ohm-cm chip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CHESS2 w/300nm Al Backside Deposition Diode Leakage Measurements</dc:title>
  <dc:creator>SLAC</dc:creator>
  <cp:lastModifiedBy>Dong Su</cp:lastModifiedBy>
  <cp:revision>4</cp:revision>
  <dcterms:created xsi:type="dcterms:W3CDTF">2017-02-28T01:13:58Z</dcterms:created>
  <dcterms:modified xsi:type="dcterms:W3CDTF">2017-02-28T16:13:09Z</dcterms:modified>
</cp:coreProperties>
</file>