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5.xml"/>
  <Override ContentType="application/vnd.openxmlformats-officedocument.presentationml.comments+xml" PartName="/ppt/comments/comment6.xml"/>
  <Override ContentType="application/vnd.openxmlformats-officedocument.presentationml.comments+xml" PartName="/ppt/comments/comment4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5143500" cx="9144000"/>
  <p:notesSz cx="6858000" cy="9144000"/>
  <p:embeddedFontLst>
    <p:embeddedFont>
      <p:font typeface="Geo"/>
      <p:regular r:id="rId38"/>
      <p:italic r:id="rId39"/>
    </p:embeddedFont>
    <p:embeddedFont>
      <p:font typeface="Raleway"/>
      <p:regular r:id="rId40"/>
      <p:bold r:id="rId41"/>
      <p:italic r:id="rId42"/>
      <p:boldItalic r:id="rId43"/>
    </p:embeddedFont>
    <p:embeddedFont>
      <p:font typeface="Roboto Mono"/>
      <p:regular r:id="rId44"/>
      <p:bold r:id="rId45"/>
      <p:italic r:id="rId46"/>
      <p:boldItalic r:id="rId47"/>
    </p:embeddedFont>
    <p:embeddedFont>
      <p:font typeface="Source Sans Pro"/>
      <p:regular r:id="rId48"/>
      <p:bold r:id="rId49"/>
      <p:italic r:id="rId50"/>
      <p:boldItalic r:id="rId51"/>
    </p:embeddedFont>
    <p:embeddedFont>
      <p:font typeface="Open Sans"/>
      <p:regular r:id="rId52"/>
      <p:bold r:id="rId53"/>
      <p:italic r:id="rId54"/>
      <p:boldItalic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Author clrIdx="0" id="0" initials="" lastIdx="1" name="Salvatore Mele"/>
  <p:cmAuthor clrIdx="1" id="1" initials="" lastIdx="4" name="Stella Christod."/>
  <p:cmAuthor clrIdx="2" id="2" initials="" lastIdx="3" name="Micha Moskovic"/>
  <p:cmAuthor clrIdx="3" id="3" initials="" lastIdx="1" name="Samuele Kaplun"/>
  <p:cmAuthor clrIdx="4" id="4" initials="" lastIdx="2" name="Bernard Heck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aleway-regular.fntdata"/><Relationship Id="rId42" Type="http://schemas.openxmlformats.org/officeDocument/2006/relationships/font" Target="fonts/Raleway-italic.fntdata"/><Relationship Id="rId41" Type="http://schemas.openxmlformats.org/officeDocument/2006/relationships/font" Target="fonts/Raleway-bold.fntdata"/><Relationship Id="rId44" Type="http://schemas.openxmlformats.org/officeDocument/2006/relationships/font" Target="fonts/RobotoMono-regular.fntdata"/><Relationship Id="rId43" Type="http://schemas.openxmlformats.org/officeDocument/2006/relationships/font" Target="fonts/Raleway-boldItalic.fntdata"/><Relationship Id="rId46" Type="http://schemas.openxmlformats.org/officeDocument/2006/relationships/font" Target="fonts/RobotoMono-italic.fntdata"/><Relationship Id="rId45" Type="http://schemas.openxmlformats.org/officeDocument/2006/relationships/font" Target="fonts/RobotoMono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SourceSansPro-regular.fntdata"/><Relationship Id="rId47" Type="http://schemas.openxmlformats.org/officeDocument/2006/relationships/font" Target="fonts/RobotoMono-boldItalic.fntdata"/><Relationship Id="rId49" Type="http://schemas.openxmlformats.org/officeDocument/2006/relationships/font" Target="fonts/SourceSansPr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font" Target="fonts/Geo-italic.fntdata"/><Relationship Id="rId38" Type="http://schemas.openxmlformats.org/officeDocument/2006/relationships/font" Target="fonts/Geo-regular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SourceSansPro-boldItalic.fntdata"/><Relationship Id="rId50" Type="http://schemas.openxmlformats.org/officeDocument/2006/relationships/font" Target="fonts/SourceSansPro-italic.fntdata"/><Relationship Id="rId53" Type="http://schemas.openxmlformats.org/officeDocument/2006/relationships/font" Target="fonts/OpenSans-bold.fntdata"/><Relationship Id="rId52" Type="http://schemas.openxmlformats.org/officeDocument/2006/relationships/font" Target="fonts/OpenSans-regular.fntdata"/><Relationship Id="rId11" Type="http://schemas.openxmlformats.org/officeDocument/2006/relationships/slide" Target="slides/slide6.xml"/><Relationship Id="rId55" Type="http://schemas.openxmlformats.org/officeDocument/2006/relationships/font" Target="fonts/OpenSans-boldItalic.fntdata"/><Relationship Id="rId10" Type="http://schemas.openxmlformats.org/officeDocument/2006/relationships/slide" Target="slides/slide5.xml"/><Relationship Id="rId54" Type="http://schemas.openxmlformats.org/officeDocument/2006/relationships/font" Target="fonts/OpenSan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1" dt="2017-05-01T22:46:41.074">
    <p:pos x="6000" y="0"/>
    <p:text>Smaller population has a ux/ui value in the narrative, but misses the point which is service stability. to get service stability we make sure that curators can work in the new one. please modify accordingly.</p:text>
  </p:cm>
  <p:cm authorId="1" idx="1" dt="2017-05-01T22:46:41.074">
    <p:pos x="6000" y="100"/>
    <p:text>Changed. Let me know if the new graph is clear enough.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2" idx="1" dt="2017-04-25T08:22:02.051">
    <p:pos x="6000" y="0"/>
    <p:text>+samuele.kaplun@cern.ch would be nice to have generated docs to link there instead</p:text>
  </p:cm>
  <p:cm authorId="3" idx="1" dt="2017-04-25T07:52:19.249">
    <p:pos x="6000" y="100"/>
    <p:text>I spoke with Antonio and he will try to make it by this week.</p:text>
  </p:cm>
  <p:cm authorId="2" idx="2" dt="2017-04-25T08:22:02.051">
    <p:pos x="6000" y="200"/>
    <p:text>:+1: (doesn't work here)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4" idx="1" dt="2017-04-26T15:29:13.872">
    <p:pos x="6000" y="0"/>
    <p:text>they may ask about other site forms as well. it's come up before.</p:text>
  </p:cm>
  <p:cm authorId="2" idx="3" dt="2017-04-26T07:30:36.758">
    <p:pos x="6000" y="100"/>
    <p:text>OK, will keep that in mind. I slightly rephrased to make it a bit clearer anyway.</p:text>
  </p:cm>
  <p:cm authorId="4" idx="2" dt="2017-04-26T15:29:13.872">
    <p:pos x="6000" y="200"/>
    <p:text>looks good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1" idx="2" dt="2017-04-26T10:03:54.735">
    <p:pos x="6000" y="0"/>
    <p:text>Live demo</p:text>
  </p:cm>
</p:cmLst>
</file>

<file path=ppt/comments/comment5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1" idx="3" dt="2017-05-02T10:02:09.221">
    <p:pos x="6000" y="0"/>
    <p:text>User testing strategy, prototype for defining the needs</p:text>
  </p:cm>
</p:cmLst>
</file>

<file path=ppt/comments/comment6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1" idx="4" dt="2017-04-26T10:10:37.978">
    <p:pos x="6000" y="0"/>
    <p:text>live demo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Shape 192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Shape 290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Shape 3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Shape 3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3" name="Shape 3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Shape 354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Shape 3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Shape 4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Shape 4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Shape 4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71450" lvl="0" marL="171450" rtl="0">
              <a:spcBef>
                <a:spcPts val="0"/>
              </a:spcBef>
              <a:buClr>
                <a:schemeClr val="dk1"/>
              </a:buClr>
              <a:buSzPct val="120000"/>
              <a:buFont typeface="Arial"/>
              <a:buChar char="•"/>
            </a:pPr>
            <a:r>
              <a:rPr lang="en" sz="1000">
                <a:solidFill>
                  <a:schemeClr val="accent1"/>
                </a:solidFill>
              </a:rPr>
              <a:t>you explain clearly the spires-&gt;inspire problem that back-office tools were underestimated and we were still completing them 4-5 years after the launch</a:t>
            </a:r>
          </a:p>
          <a:p>
            <a:pPr indent="-171450" lvl="0" marL="171450" rtl="0">
              <a:spcBef>
                <a:spcPts val="0"/>
              </a:spcBef>
              <a:buClr>
                <a:schemeClr val="dk1"/>
              </a:buClr>
              <a:buSzPct val="120000"/>
              <a:buFont typeface="Arial"/>
              <a:buChar char="•"/>
            </a:pPr>
            <a:r>
              <a:rPr lang="en" sz="1000">
                <a:solidFill>
                  <a:schemeClr val="accent1"/>
                </a:solidFill>
              </a:rPr>
              <a:t>3) that we prize stability and the time/work of those who curate (and even the new partners coming in) and we clean back the house first, then invite people in</a:t>
            </a:r>
          </a:p>
          <a:p>
            <a:pPr indent="-171450" lvl="0" marL="171450" rtl="0">
              <a:spcBef>
                <a:spcPts val="0"/>
              </a:spcBef>
              <a:buClr>
                <a:schemeClr val="dk1"/>
              </a:buClr>
              <a:buFont typeface="Arial"/>
              <a:buChar char="•"/>
            </a:pPr>
            <a:r>
              <a:t/>
            </a:r>
            <a:endParaRPr sz="1000">
              <a:solidFill>
                <a:schemeClr val="accent1"/>
              </a:solidFill>
            </a:endParaRPr>
          </a:p>
          <a:p>
            <a:pPr indent="-171450" lvl="0" marL="171450" rtl="0">
              <a:spcBef>
                <a:spcPts val="0"/>
              </a:spcBef>
              <a:buClr>
                <a:schemeClr val="dk1"/>
              </a:buClr>
              <a:buSzPct val="120000"/>
              <a:buFont typeface="Arial"/>
              <a:buChar char="•"/>
            </a:pPr>
            <a:r>
              <a:rPr lang="en" sz="1000">
                <a:solidFill>
                  <a:schemeClr val="accent1"/>
                </a:solidFill>
              </a:rPr>
              <a:t>The message here is that there's no launch of user-facing urgency, as in the previous case, so we have this time.</a:t>
            </a:r>
          </a:p>
        </p:txBody>
      </p:sp>
      <p:sp>
        <p:nvSpPr>
          <p:cNvPr id="170" name="Shape 170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Shape 182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1_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80700" y="2651100"/>
            <a:ext cx="8982599" cy="24117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aleway"/>
              <a:buNone/>
              <a:defRPr b="1" i="0" sz="4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4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4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4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4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4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4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4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4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Source Sans Pro"/>
              <a:buNone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Source Sans Pro"/>
              <a:buNone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Source Sans Pro"/>
              <a:buNone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Source Sans Pro"/>
              <a:buNone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Source Sans Pro"/>
              <a:buNone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Source Sans Pro"/>
              <a:buNone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Source Sans Pro"/>
              <a:buNone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Source Sans Pro"/>
              <a:buNone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Source Sans Pro"/>
              <a:buNone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97999" y="468875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Source Sans Pro"/>
              <a:buNone/>
              <a:defRPr b="0" i="0" sz="21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97999" y="468875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80700" y="2651100"/>
            <a:ext cx="8982599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311700" y="743000"/>
            <a:ext cx="8520599" cy="20063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1" i="0" sz="1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rtl="0" algn="ctr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1" sz="1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rtl="0" algn="ctr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1" sz="1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rtl="0" algn="ctr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1" sz="1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rtl="0" algn="ctr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1" sz="1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rtl="0" algn="ctr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1" sz="1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rtl="0" algn="ctr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1" sz="1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rtl="0" algn="ctr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1" sz="1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rtl="0" algn="ctr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1" sz="1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2845181"/>
            <a:ext cx="8520599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Source Sans Pro"/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Source Sans Pro"/>
              <a:buNone/>
              <a:defRPr b="0" i="0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Source Sans Pro"/>
              <a:buNone/>
              <a:defRPr b="0" i="0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Source Sans Pro"/>
              <a:buNone/>
              <a:defRPr b="0" i="0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Source Sans Pro"/>
              <a:buNone/>
              <a:defRPr b="0" i="0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Source Sans Pro"/>
              <a:buNone/>
              <a:defRPr b="0" i="0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Source Sans Pro"/>
              <a:buNone/>
              <a:defRPr b="0" i="0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Source Sans Pro"/>
              <a:buNone/>
              <a:defRPr b="0" i="0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Source Sans Pro"/>
              <a:buNone/>
              <a:defRPr b="0" i="0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97999" y="468875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Light gray shading">
    <p:bg>
      <p:bgPr>
        <a:gradFill>
          <a:gsLst>
            <a:gs pos="0">
              <a:schemeClr val="lt1"/>
            </a:gs>
            <a:gs pos="100000">
              <a:srgbClr val="DBDBD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" type="subTitle"/>
          </p:nvPr>
        </p:nvSpPr>
        <p:spPr>
          <a:xfrm>
            <a:off x="1784569" y="573527"/>
            <a:ext cx="6902230" cy="21602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200" u="none" cap="small" strike="noStrik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3429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rgbClr val="9C89C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6858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rgbClr val="9C89C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0287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rgbClr val="9C89C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371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rgbClr val="9C89C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17145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rgbClr val="9C89C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057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rgbClr val="9C89C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24003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rgbClr val="9C89C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2743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rgbClr val="9C89C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2" name="Shape 62"/>
          <p:cNvSpPr txBox="1"/>
          <p:nvPr>
            <p:ph type="title"/>
          </p:nvPr>
        </p:nvSpPr>
        <p:spPr>
          <a:xfrm>
            <a:off x="1784569" y="110318"/>
            <a:ext cx="6902230" cy="46320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aleway"/>
              <a:buNone/>
              <a:defRPr b="1" i="0" sz="2700" u="none" cap="none" strike="noStrik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pic>
        <p:nvPicPr>
          <p:cNvPr id="63" name="Shape 63"/>
          <p:cNvPicPr preferRelativeResize="0"/>
          <p:nvPr/>
        </p:nvPicPr>
        <p:blipFill rotWithShape="1">
          <a:blip r:embed="rId2">
            <a:alphaModFix/>
          </a:blip>
          <a:srcRect b="19390" l="0" r="18501" t="0"/>
          <a:stretch/>
        </p:blipFill>
        <p:spPr>
          <a:xfrm>
            <a:off x="8048511" y="4330860"/>
            <a:ext cx="1095488" cy="8126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Shape 64"/>
          <p:cNvGrpSpPr/>
          <p:nvPr/>
        </p:nvGrpSpPr>
        <p:grpSpPr>
          <a:xfrm>
            <a:off x="328166" y="4677984"/>
            <a:ext cx="439240" cy="329430"/>
            <a:chOff x="186857" y="6096003"/>
            <a:chExt cx="580549" cy="580549"/>
          </a:xfrm>
        </p:grpSpPr>
        <p:sp>
          <p:nvSpPr>
            <p:cNvPr id="65" name="Shape 65"/>
            <p:cNvSpPr/>
            <p:nvPr/>
          </p:nvSpPr>
          <p:spPr>
            <a:xfrm>
              <a:off x="186858" y="6096003"/>
              <a:ext cx="580548" cy="580548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endParaRPr>
            </a:p>
          </p:txBody>
        </p:sp>
        <p:sp>
          <p:nvSpPr>
            <p:cNvPr id="66" name="Shape 66"/>
            <p:cNvSpPr/>
            <p:nvPr/>
          </p:nvSpPr>
          <p:spPr>
            <a:xfrm>
              <a:off x="186857" y="6612049"/>
              <a:ext cx="580548" cy="64502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" name="Shape 67"/>
          <p:cNvSpPr txBox="1"/>
          <p:nvPr>
            <p:ph idx="12" type="sldNum"/>
          </p:nvPr>
        </p:nvSpPr>
        <p:spPr>
          <a:xfrm>
            <a:off x="328166" y="4677983"/>
            <a:ext cx="439241" cy="29282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A46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2F3A4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 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4200"/>
            </a:lvl1pPr>
            <a:lvl2pPr lvl="1" rtl="0">
              <a:spcBef>
                <a:spcPts val="0"/>
              </a:spcBef>
              <a:buSzPct val="100000"/>
              <a:defRPr sz="4200"/>
            </a:lvl2pPr>
            <a:lvl3pPr lvl="2" rtl="0">
              <a:spcBef>
                <a:spcPts val="0"/>
              </a:spcBef>
              <a:buSzPct val="100000"/>
              <a:defRPr sz="4200"/>
            </a:lvl3pPr>
            <a:lvl4pPr lvl="3" rtl="0">
              <a:spcBef>
                <a:spcPts val="0"/>
              </a:spcBef>
              <a:buSzPct val="100000"/>
              <a:defRPr sz="4200"/>
            </a:lvl4pPr>
            <a:lvl5pPr lvl="4" rtl="0">
              <a:spcBef>
                <a:spcPts val="0"/>
              </a:spcBef>
              <a:buSzPct val="100000"/>
              <a:defRPr sz="4200"/>
            </a:lvl5pPr>
            <a:lvl6pPr lvl="5" rtl="0">
              <a:spcBef>
                <a:spcPts val="0"/>
              </a:spcBef>
              <a:buSzPct val="100000"/>
              <a:defRPr sz="4200"/>
            </a:lvl6pPr>
            <a:lvl7pPr lvl="6" rtl="0">
              <a:spcBef>
                <a:spcPts val="0"/>
              </a:spcBef>
              <a:buSzPct val="100000"/>
              <a:defRPr sz="4200"/>
            </a:lvl7pPr>
            <a:lvl8pPr lvl="7" rtl="0">
              <a:spcBef>
                <a:spcPts val="0"/>
              </a:spcBef>
              <a:buSzPct val="100000"/>
              <a:defRPr sz="4200"/>
            </a:lvl8pPr>
            <a:lvl9pPr lvl="8" rtl="0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71" name="Shape 71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body 1 1 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80700" y="77450"/>
            <a:ext cx="8982600" cy="6975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 txBox="1"/>
          <p:nvPr>
            <p:ph type="title"/>
          </p:nvPr>
        </p:nvSpPr>
        <p:spPr>
          <a:xfrm>
            <a:off x="311700" y="151525"/>
            <a:ext cx="8520600" cy="623400"/>
          </a:xfrm>
          <a:prstGeom prst="rect">
            <a:avLst/>
          </a:prstGeom>
          <a:noFill/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2D3E5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3600"/>
            </a:lvl1pPr>
            <a:lvl2pPr lvl="1" rtl="0">
              <a:spcBef>
                <a:spcPts val="0"/>
              </a:spcBef>
              <a:buSzPct val="100000"/>
              <a:defRPr sz="3600"/>
            </a:lvl2pPr>
            <a:lvl3pPr lvl="2" rtl="0">
              <a:spcBef>
                <a:spcPts val="0"/>
              </a:spcBef>
              <a:buSzPct val="100000"/>
              <a:defRPr sz="3600"/>
            </a:lvl3pPr>
            <a:lvl4pPr lvl="3" rtl="0">
              <a:spcBef>
                <a:spcPts val="0"/>
              </a:spcBef>
              <a:buSzPct val="100000"/>
              <a:defRPr sz="3600"/>
            </a:lvl4pPr>
            <a:lvl5pPr lvl="4" rtl="0">
              <a:spcBef>
                <a:spcPts val="0"/>
              </a:spcBef>
              <a:buSzPct val="100000"/>
              <a:defRPr sz="3600"/>
            </a:lvl5pPr>
            <a:lvl6pPr lvl="5" rtl="0">
              <a:spcBef>
                <a:spcPts val="0"/>
              </a:spcBef>
              <a:buSzPct val="100000"/>
              <a:defRPr sz="3600"/>
            </a:lvl6pPr>
            <a:lvl7pPr lvl="6" rtl="0">
              <a:spcBef>
                <a:spcPts val="0"/>
              </a:spcBef>
              <a:buSzPct val="100000"/>
              <a:defRPr sz="3600"/>
            </a:lvl7pPr>
            <a:lvl8pPr lvl="7" rtl="0">
              <a:spcBef>
                <a:spcPts val="0"/>
              </a:spcBef>
              <a:buSzPct val="100000"/>
              <a:defRPr sz="3600"/>
            </a:lvl8pPr>
            <a:lvl9pPr lvl="8" rtl="0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2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80700" y="77450"/>
            <a:ext cx="8982600" cy="1023000"/>
          </a:xfrm>
          <a:prstGeom prst="rect">
            <a:avLst/>
          </a:prstGeom>
          <a:solidFill>
            <a:srgbClr val="2D3E5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header 1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8D44AD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3600"/>
            </a:lvl1pPr>
            <a:lvl2pPr lvl="1" rtl="0">
              <a:spcBef>
                <a:spcPts val="0"/>
              </a:spcBef>
              <a:buSzPct val="100000"/>
              <a:defRPr sz="3600"/>
            </a:lvl2pPr>
            <a:lvl3pPr lvl="2" rtl="0">
              <a:spcBef>
                <a:spcPts val="0"/>
              </a:spcBef>
              <a:buSzPct val="100000"/>
              <a:defRPr sz="3600"/>
            </a:lvl3pPr>
            <a:lvl4pPr lvl="3" rtl="0">
              <a:spcBef>
                <a:spcPts val="0"/>
              </a:spcBef>
              <a:buSzPct val="100000"/>
              <a:defRPr sz="3600"/>
            </a:lvl4pPr>
            <a:lvl5pPr lvl="4" rtl="0">
              <a:spcBef>
                <a:spcPts val="0"/>
              </a:spcBef>
              <a:buSzPct val="100000"/>
              <a:defRPr sz="3600"/>
            </a:lvl5pPr>
            <a:lvl6pPr lvl="5" rtl="0">
              <a:spcBef>
                <a:spcPts val="0"/>
              </a:spcBef>
              <a:buSzPct val="100000"/>
              <a:defRPr sz="3600"/>
            </a:lvl6pPr>
            <a:lvl7pPr lvl="6" rtl="0">
              <a:spcBef>
                <a:spcPts val="0"/>
              </a:spcBef>
              <a:buSzPct val="100000"/>
              <a:defRPr sz="3600"/>
            </a:lvl7pPr>
            <a:lvl8pPr lvl="7" rtl="0">
              <a:spcBef>
                <a:spcPts val="0"/>
              </a:spcBef>
              <a:buSzPct val="100000"/>
              <a:defRPr sz="3600"/>
            </a:lvl8pPr>
            <a:lvl9pPr lvl="8" rtl="0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body 1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80700" y="77450"/>
            <a:ext cx="8982600" cy="1023000"/>
          </a:xfrm>
          <a:prstGeom prst="rect">
            <a:avLst/>
          </a:prstGeom>
          <a:solidFill>
            <a:srgbClr val="8D44AD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body 1 1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80700" y="77450"/>
            <a:ext cx="8982599" cy="6975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 txBox="1"/>
          <p:nvPr>
            <p:ph type="title"/>
          </p:nvPr>
        </p:nvSpPr>
        <p:spPr>
          <a:xfrm>
            <a:off x="311700" y="151525"/>
            <a:ext cx="8520599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aleway"/>
              <a:buNone/>
              <a:defRPr b="1" i="0" sz="3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97999" y="468875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header 1 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27AE6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3600"/>
            </a:lvl1pPr>
            <a:lvl2pPr lvl="1" rtl="0">
              <a:spcBef>
                <a:spcPts val="0"/>
              </a:spcBef>
              <a:buSzPct val="100000"/>
              <a:defRPr sz="3600"/>
            </a:lvl2pPr>
            <a:lvl3pPr lvl="2" rtl="0">
              <a:spcBef>
                <a:spcPts val="0"/>
              </a:spcBef>
              <a:buSzPct val="100000"/>
              <a:defRPr sz="3600"/>
            </a:lvl3pPr>
            <a:lvl4pPr lvl="3" rtl="0">
              <a:spcBef>
                <a:spcPts val="0"/>
              </a:spcBef>
              <a:buSzPct val="100000"/>
              <a:defRPr sz="3600"/>
            </a:lvl4pPr>
            <a:lvl5pPr lvl="4" rtl="0">
              <a:spcBef>
                <a:spcPts val="0"/>
              </a:spcBef>
              <a:buSzPct val="100000"/>
              <a:defRPr sz="3600"/>
            </a:lvl5pPr>
            <a:lvl6pPr lvl="5" rtl="0">
              <a:spcBef>
                <a:spcPts val="0"/>
              </a:spcBef>
              <a:buSzPct val="100000"/>
              <a:defRPr sz="3600"/>
            </a:lvl6pPr>
            <a:lvl7pPr lvl="6" rtl="0">
              <a:spcBef>
                <a:spcPts val="0"/>
              </a:spcBef>
              <a:buSzPct val="100000"/>
              <a:defRPr sz="3600"/>
            </a:lvl7pPr>
            <a:lvl8pPr lvl="7" rtl="0">
              <a:spcBef>
                <a:spcPts val="0"/>
              </a:spcBef>
              <a:buSzPct val="100000"/>
              <a:defRPr sz="3600"/>
            </a:lvl8pPr>
            <a:lvl9pPr lvl="8" rtl="0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599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497999" y="468875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80700" y="2651100"/>
            <a:ext cx="8982599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24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aleway"/>
              <a:buNone/>
              <a:defRPr b="1" i="0" sz="4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4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4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4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4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4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4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4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4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Source Sans Pro"/>
              <a:buNone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Source Sans Pro"/>
              <a:buNone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Source Sans Pro"/>
              <a:buNone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Source Sans Pro"/>
              <a:buNone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Source Sans Pro"/>
              <a:buNone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Source Sans Pro"/>
              <a:buNone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Source Sans Pro"/>
              <a:buNone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Source Sans Pro"/>
              <a:buNone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Source Sans Pro"/>
              <a:buNone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97999" y="468875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body 1 1 1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80700" y="77450"/>
            <a:ext cx="8982599" cy="697500"/>
          </a:xfrm>
          <a:prstGeom prst="rect">
            <a:avLst/>
          </a:prstGeom>
          <a:solidFill>
            <a:srgbClr val="27AE6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Shape 29"/>
          <p:cNvSpPr txBox="1"/>
          <p:nvPr>
            <p:ph type="title"/>
          </p:nvPr>
        </p:nvSpPr>
        <p:spPr>
          <a:xfrm>
            <a:off x="311700" y="151525"/>
            <a:ext cx="8520599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aleway"/>
              <a:buNone/>
              <a:defRPr b="1" i="0" sz="3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7999" y="468875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42425" y="94225"/>
            <a:ext cx="9004200" cy="7095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284225" y="1803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1" i="0" sz="30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7999" y="468875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aleway"/>
              <a:buNone/>
              <a:defRPr b="1" i="0" sz="24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97999" y="468875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 1">
    <p:bg>
      <p:bgPr>
        <a:solidFill>
          <a:srgbClr val="27AE61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aleway"/>
              <a:buNone/>
              <a:defRPr b="1" i="0" sz="48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rtl="0">
              <a:spcBef>
                <a:spcPts val="0"/>
              </a:spcBef>
              <a:buClr>
                <a:schemeClr val="lt1"/>
              </a:buClr>
              <a:buFont typeface="Raleway"/>
              <a:buNone/>
              <a:defRPr b="1" sz="4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rtl="0">
              <a:spcBef>
                <a:spcPts val="0"/>
              </a:spcBef>
              <a:buClr>
                <a:schemeClr val="lt1"/>
              </a:buClr>
              <a:buFont typeface="Raleway"/>
              <a:buNone/>
              <a:defRPr b="1" sz="4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rtl="0">
              <a:spcBef>
                <a:spcPts val="0"/>
              </a:spcBef>
              <a:buClr>
                <a:schemeClr val="lt1"/>
              </a:buClr>
              <a:buFont typeface="Raleway"/>
              <a:buNone/>
              <a:defRPr b="1" sz="4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rtl="0">
              <a:spcBef>
                <a:spcPts val="0"/>
              </a:spcBef>
              <a:buClr>
                <a:schemeClr val="lt1"/>
              </a:buClr>
              <a:buFont typeface="Raleway"/>
              <a:buNone/>
              <a:defRPr b="1" sz="4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rtl="0">
              <a:spcBef>
                <a:spcPts val="0"/>
              </a:spcBef>
              <a:buClr>
                <a:schemeClr val="lt1"/>
              </a:buClr>
              <a:buFont typeface="Raleway"/>
              <a:buNone/>
              <a:defRPr b="1" sz="4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rtl="0">
              <a:spcBef>
                <a:spcPts val="0"/>
              </a:spcBef>
              <a:buClr>
                <a:schemeClr val="lt1"/>
              </a:buClr>
              <a:buFont typeface="Raleway"/>
              <a:buNone/>
              <a:defRPr b="1" sz="4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rtl="0">
              <a:spcBef>
                <a:spcPts val="0"/>
              </a:spcBef>
              <a:buClr>
                <a:schemeClr val="lt1"/>
              </a:buClr>
              <a:buFont typeface="Raleway"/>
              <a:buNone/>
              <a:defRPr b="1" sz="4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rtl="0">
              <a:spcBef>
                <a:spcPts val="0"/>
              </a:spcBef>
              <a:buClr>
                <a:schemeClr val="lt1"/>
              </a:buClr>
              <a:buFont typeface="Raleway"/>
              <a:buNone/>
              <a:defRPr b="1" sz="4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97999" y="468875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636800" y="80700"/>
            <a:ext cx="4426499" cy="49820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181700"/>
            <a:ext cx="4045199" cy="15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aleway"/>
              <a:buNone/>
              <a:defRPr b="1" i="0" sz="3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rtl="0" algn="ctr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rtl="0" algn="ctr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rtl="0" algn="ctr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rtl="0" algn="ctr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rtl="0" algn="ctr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rtl="0" algn="ctr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rtl="0" algn="ctr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rtl="0" algn="ctr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69000"/>
            <a:ext cx="4045199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Source Sans Pro"/>
              <a:buNone/>
              <a:defRPr b="0" i="0" sz="21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Source Sans Pro"/>
              <a:buNone/>
              <a:defRPr b="0" i="0" sz="21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Source Sans Pro"/>
              <a:buNone/>
              <a:defRPr b="0" i="0" sz="21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Source Sans Pro"/>
              <a:buNone/>
              <a:defRPr b="0" i="0" sz="21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Source Sans Pro"/>
              <a:buNone/>
              <a:defRPr b="0" i="0" sz="21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Source Sans Pro"/>
              <a:buNone/>
              <a:defRPr b="0" i="0" sz="21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Source Sans Pro"/>
              <a:buNone/>
              <a:defRPr b="0" i="0" sz="21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Source Sans Pro"/>
              <a:buNone/>
              <a:defRPr b="0" i="0" sz="21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Source Sans Pro"/>
              <a:buNone/>
              <a:defRPr b="0" i="0" sz="21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Source Sans Pro"/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Source Sans Pro"/>
              <a:buNone/>
              <a:defRPr b="0" i="0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Source Sans Pro"/>
              <a:buNone/>
              <a:defRPr b="0" i="0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Source Sans Pro"/>
              <a:buNone/>
              <a:defRPr b="0" i="0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Source Sans Pro"/>
              <a:buNone/>
              <a:defRPr b="0" i="0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Source Sans Pro"/>
              <a:buNone/>
              <a:defRPr b="0" i="0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Source Sans Pro"/>
              <a:buNone/>
              <a:defRPr b="0" i="0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Source Sans Pro"/>
              <a:buNone/>
              <a:defRPr b="0" i="0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Source Sans Pro"/>
              <a:buNone/>
              <a:defRPr b="0" i="0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97999" y="468875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rtl="0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Source Sans Pro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Relationship Id="rId3" Type="http://schemas.openxmlformats.org/officeDocument/2006/relationships/comments" Target="../comments/comment2.xml"/><Relationship Id="rId4" Type="http://schemas.openxmlformats.org/officeDocument/2006/relationships/hyperlink" Target="https://www.github.com/inspirehep/inspire-schemas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9.xml"/><Relationship Id="rId3" Type="http://schemas.openxmlformats.org/officeDocument/2006/relationships/comments" Target="../comments/comment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7.xml"/><Relationship Id="rId3" Type="http://schemas.openxmlformats.org/officeDocument/2006/relationships/comments" Target="../comments/comment4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Relationship Id="rId3" Type="http://schemas.openxmlformats.org/officeDocument/2006/relationships/comments" Target="../comments/comment5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9.xml"/><Relationship Id="rId3" Type="http://schemas.openxmlformats.org/officeDocument/2006/relationships/comments" Target="../comments/comment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5" Type="http://schemas.openxmlformats.org/officeDocument/2006/relationships/image" Target="../media/image1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comments" Target="../comments/comment1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Status Update &amp;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Planning of Migration</a:t>
            </a:r>
          </a:p>
        </p:txBody>
      </p:sp>
      <p:sp>
        <p:nvSpPr>
          <p:cNvPr id="110" name="Shape 110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/>
              <a:t>AB meeting  - 2nd May 2017</a:t>
            </a:r>
          </a:p>
          <a:p>
            <a:pPr lvl="0" algn="r">
              <a:spcBef>
                <a:spcPts val="0"/>
              </a:spcBef>
              <a:buNone/>
            </a:pPr>
            <a:r>
              <a:rPr lang="en"/>
              <a:t>Session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/>
        </p:nvSpPr>
        <p:spPr>
          <a:xfrm>
            <a:off x="696406" y="2457557"/>
            <a:ext cx="1655999" cy="390906"/>
          </a:xfrm>
          <a:custGeom>
            <a:pathLst>
              <a:path extrusionOk="0" h="120000" w="120000">
                <a:moveTo>
                  <a:pt x="0" y="119999"/>
                </a:moveTo>
                <a:lnTo>
                  <a:pt x="95873" y="119999"/>
                </a:lnTo>
                <a:cubicBezTo>
                  <a:pt x="109197" y="119999"/>
                  <a:pt x="120000" y="93261"/>
                  <a:pt x="120000" y="60277"/>
                </a:cubicBezTo>
                <a:lnTo>
                  <a:pt x="119990" y="60139"/>
                </a:lnTo>
                <a:lnTo>
                  <a:pt x="120000" y="59999"/>
                </a:lnTo>
                <a:cubicBezTo>
                  <a:pt x="120000" y="26862"/>
                  <a:pt x="109197" y="0"/>
                  <a:pt x="95873" y="0"/>
                </a:cubicBezTo>
                <a:lnTo>
                  <a:pt x="0" y="0"/>
                </a:lnTo>
                <a:lnTo>
                  <a:pt x="0" y="60000"/>
                </a:lnTo>
                <a:lnTo>
                  <a:pt x="0" y="60278"/>
                </a:lnTo>
                <a:close/>
              </a:path>
            </a:pathLst>
          </a:custGeom>
          <a:solidFill>
            <a:srgbClr val="2D3E50"/>
          </a:solidFill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" sz="21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Q1 ‘17</a:t>
            </a:r>
          </a:p>
        </p:txBody>
      </p:sp>
      <p:sp>
        <p:nvSpPr>
          <p:cNvPr id="195" name="Shape 195"/>
          <p:cNvSpPr/>
          <p:nvPr/>
        </p:nvSpPr>
        <p:spPr>
          <a:xfrm>
            <a:off x="2192041" y="2449842"/>
            <a:ext cx="1655999" cy="390906"/>
          </a:xfrm>
          <a:custGeom>
            <a:pathLst>
              <a:path extrusionOk="0" h="120000" w="120000">
                <a:moveTo>
                  <a:pt x="0" y="119999"/>
                </a:moveTo>
                <a:lnTo>
                  <a:pt x="95873" y="119999"/>
                </a:lnTo>
                <a:cubicBezTo>
                  <a:pt x="109197" y="119999"/>
                  <a:pt x="120000" y="93261"/>
                  <a:pt x="120000" y="60277"/>
                </a:cubicBezTo>
                <a:lnTo>
                  <a:pt x="119990" y="60139"/>
                </a:lnTo>
                <a:lnTo>
                  <a:pt x="120000" y="59999"/>
                </a:lnTo>
                <a:cubicBezTo>
                  <a:pt x="120000" y="26862"/>
                  <a:pt x="109197" y="0"/>
                  <a:pt x="95873" y="0"/>
                </a:cubicBezTo>
                <a:lnTo>
                  <a:pt x="0" y="0"/>
                </a:lnTo>
                <a:lnTo>
                  <a:pt x="0" y="0"/>
                </a:lnTo>
                <a:cubicBezTo>
                  <a:pt x="13324" y="0"/>
                  <a:pt x="24126" y="26863"/>
                  <a:pt x="24126" y="60000"/>
                </a:cubicBezTo>
                <a:cubicBezTo>
                  <a:pt x="24126" y="93137"/>
                  <a:pt x="13324" y="119999"/>
                  <a:pt x="0" y="119999"/>
                </a:cubicBezTo>
                <a:close/>
              </a:path>
            </a:pathLst>
          </a:custGeom>
          <a:solidFill>
            <a:srgbClr val="8D44AD"/>
          </a:solidFill>
          <a:ln>
            <a:noFill/>
          </a:ln>
        </p:spPr>
        <p:txBody>
          <a:bodyPr anchorCtr="0" anchor="ctr" bIns="34275" lIns="68575" rIns="274300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1" i="0" lang="en" sz="21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Q2 ‘17</a:t>
            </a:r>
          </a:p>
        </p:txBody>
      </p:sp>
      <p:sp>
        <p:nvSpPr>
          <p:cNvPr id="196" name="Shape 196"/>
          <p:cNvSpPr/>
          <p:nvPr/>
        </p:nvSpPr>
        <p:spPr>
          <a:xfrm>
            <a:off x="3667716" y="2453700"/>
            <a:ext cx="1655999" cy="390906"/>
          </a:xfrm>
          <a:custGeom>
            <a:pathLst>
              <a:path extrusionOk="0" h="120000" w="120000">
                <a:moveTo>
                  <a:pt x="0" y="119999"/>
                </a:moveTo>
                <a:lnTo>
                  <a:pt x="95873" y="119999"/>
                </a:lnTo>
                <a:cubicBezTo>
                  <a:pt x="109197" y="119999"/>
                  <a:pt x="120000" y="93261"/>
                  <a:pt x="120000" y="60277"/>
                </a:cubicBezTo>
                <a:lnTo>
                  <a:pt x="119990" y="60139"/>
                </a:lnTo>
                <a:lnTo>
                  <a:pt x="120000" y="59999"/>
                </a:lnTo>
                <a:cubicBezTo>
                  <a:pt x="120000" y="26862"/>
                  <a:pt x="109197" y="0"/>
                  <a:pt x="95873" y="0"/>
                </a:cubicBezTo>
                <a:lnTo>
                  <a:pt x="0" y="0"/>
                </a:lnTo>
                <a:lnTo>
                  <a:pt x="0" y="0"/>
                </a:lnTo>
                <a:cubicBezTo>
                  <a:pt x="13324" y="0"/>
                  <a:pt x="24126" y="26863"/>
                  <a:pt x="24126" y="60000"/>
                </a:cubicBezTo>
                <a:cubicBezTo>
                  <a:pt x="24126" y="93137"/>
                  <a:pt x="13324" y="119999"/>
                  <a:pt x="0" y="119999"/>
                </a:cubicBezTo>
                <a:close/>
              </a:path>
            </a:pathLst>
          </a:custGeom>
          <a:solidFill>
            <a:srgbClr val="297FB8"/>
          </a:solidFill>
          <a:ln>
            <a:noFill/>
          </a:ln>
        </p:spPr>
        <p:txBody>
          <a:bodyPr anchorCtr="0" anchor="ctr" bIns="34275" lIns="68575" rIns="274300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1" i="0" lang="en" sz="21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Q3 ‘17</a:t>
            </a:r>
          </a:p>
        </p:txBody>
      </p:sp>
      <p:sp>
        <p:nvSpPr>
          <p:cNvPr id="197" name="Shape 197"/>
          <p:cNvSpPr/>
          <p:nvPr/>
        </p:nvSpPr>
        <p:spPr>
          <a:xfrm>
            <a:off x="5156642" y="2457075"/>
            <a:ext cx="1655999" cy="390906"/>
          </a:xfrm>
          <a:custGeom>
            <a:pathLst>
              <a:path extrusionOk="0" h="120000" w="120000">
                <a:moveTo>
                  <a:pt x="0" y="119999"/>
                </a:moveTo>
                <a:lnTo>
                  <a:pt x="95873" y="119999"/>
                </a:lnTo>
                <a:cubicBezTo>
                  <a:pt x="109197" y="119999"/>
                  <a:pt x="120000" y="93261"/>
                  <a:pt x="120000" y="60277"/>
                </a:cubicBezTo>
                <a:lnTo>
                  <a:pt x="119990" y="60139"/>
                </a:lnTo>
                <a:lnTo>
                  <a:pt x="120000" y="59999"/>
                </a:lnTo>
                <a:cubicBezTo>
                  <a:pt x="120000" y="26862"/>
                  <a:pt x="109197" y="0"/>
                  <a:pt x="95873" y="0"/>
                </a:cubicBezTo>
                <a:lnTo>
                  <a:pt x="0" y="0"/>
                </a:lnTo>
                <a:lnTo>
                  <a:pt x="0" y="0"/>
                </a:lnTo>
                <a:cubicBezTo>
                  <a:pt x="13324" y="0"/>
                  <a:pt x="24126" y="26863"/>
                  <a:pt x="24126" y="60000"/>
                </a:cubicBezTo>
                <a:cubicBezTo>
                  <a:pt x="24126" y="93137"/>
                  <a:pt x="13324" y="119999"/>
                  <a:pt x="0" y="119999"/>
                </a:cubicBezTo>
                <a:close/>
              </a:path>
            </a:pathLst>
          </a:custGeom>
          <a:solidFill>
            <a:srgbClr val="27AE61"/>
          </a:solidFill>
          <a:ln>
            <a:noFill/>
          </a:ln>
        </p:spPr>
        <p:txBody>
          <a:bodyPr anchorCtr="0" anchor="ctr" bIns="34275" lIns="68575" rIns="274300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1" i="0" lang="en" sz="21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Q4 ‘17</a:t>
            </a:r>
          </a:p>
        </p:txBody>
      </p:sp>
      <p:sp>
        <p:nvSpPr>
          <p:cNvPr id="198" name="Shape 198"/>
          <p:cNvSpPr/>
          <p:nvPr/>
        </p:nvSpPr>
        <p:spPr>
          <a:xfrm>
            <a:off x="6622695" y="2457075"/>
            <a:ext cx="1655999" cy="390906"/>
          </a:xfrm>
          <a:custGeom>
            <a:pathLst>
              <a:path extrusionOk="0" h="120000" w="120000">
                <a:moveTo>
                  <a:pt x="0" y="119999"/>
                </a:moveTo>
                <a:lnTo>
                  <a:pt x="95873" y="119999"/>
                </a:lnTo>
                <a:cubicBezTo>
                  <a:pt x="109197" y="119999"/>
                  <a:pt x="120000" y="93261"/>
                  <a:pt x="120000" y="60277"/>
                </a:cubicBezTo>
                <a:lnTo>
                  <a:pt x="119990" y="60139"/>
                </a:lnTo>
                <a:lnTo>
                  <a:pt x="120000" y="59999"/>
                </a:lnTo>
                <a:cubicBezTo>
                  <a:pt x="120000" y="26862"/>
                  <a:pt x="109197" y="0"/>
                  <a:pt x="95873" y="0"/>
                </a:cubicBezTo>
                <a:lnTo>
                  <a:pt x="0" y="0"/>
                </a:lnTo>
                <a:lnTo>
                  <a:pt x="0" y="0"/>
                </a:lnTo>
                <a:cubicBezTo>
                  <a:pt x="13324" y="0"/>
                  <a:pt x="24126" y="26863"/>
                  <a:pt x="24126" y="60000"/>
                </a:cubicBezTo>
                <a:cubicBezTo>
                  <a:pt x="24126" y="93137"/>
                  <a:pt x="13324" y="119999"/>
                  <a:pt x="0" y="119999"/>
                </a:cubicBezTo>
                <a:close/>
              </a:path>
            </a:pathLst>
          </a:custGeom>
          <a:solidFill>
            <a:srgbClr val="E84C3D"/>
          </a:solidFill>
          <a:ln>
            <a:noFill/>
          </a:ln>
        </p:spPr>
        <p:txBody>
          <a:bodyPr anchorCtr="0" anchor="ctr" bIns="34275" lIns="68575" rIns="274300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1" i="0" lang="en" sz="21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Q1 ‘18</a:t>
            </a:r>
          </a:p>
        </p:txBody>
      </p:sp>
      <p:grpSp>
        <p:nvGrpSpPr>
          <p:cNvPr id="199" name="Shape 199"/>
          <p:cNvGrpSpPr/>
          <p:nvPr/>
        </p:nvGrpSpPr>
        <p:grpSpPr>
          <a:xfrm>
            <a:off x="643799" y="3042593"/>
            <a:ext cx="2594024" cy="796473"/>
            <a:chOff x="1623762" y="3259131"/>
            <a:chExt cx="3458700" cy="1292556"/>
          </a:xfrm>
        </p:grpSpPr>
        <p:cxnSp>
          <p:nvCxnSpPr>
            <p:cNvPr id="200" name="Shape 200"/>
            <p:cNvCxnSpPr/>
            <p:nvPr/>
          </p:nvCxnSpPr>
          <p:spPr>
            <a:xfrm flipH="1">
              <a:off x="2583310" y="3259131"/>
              <a:ext cx="13500" cy="546599"/>
            </a:xfrm>
            <a:prstGeom prst="straightConnector1">
              <a:avLst/>
            </a:prstGeom>
            <a:noFill/>
            <a:ln cap="flat" cmpd="sng" w="12700">
              <a:solidFill>
                <a:srgbClr val="3C455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01" name="Shape 201"/>
            <p:cNvSpPr txBox="1"/>
            <p:nvPr/>
          </p:nvSpPr>
          <p:spPr>
            <a:xfrm>
              <a:off x="1623762" y="3917187"/>
              <a:ext cx="3458700" cy="63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1" i="0" lang="en" sz="2400" u="none" cap="none" strike="noStrike">
                  <a:solidFill>
                    <a:srgbClr val="2D3E5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Establish infrastructure</a:t>
              </a:r>
            </a:p>
          </p:txBody>
        </p:sp>
      </p:grpSp>
      <p:grpSp>
        <p:nvGrpSpPr>
          <p:cNvPr id="202" name="Shape 202"/>
          <p:cNvGrpSpPr/>
          <p:nvPr/>
        </p:nvGrpSpPr>
        <p:grpSpPr>
          <a:xfrm>
            <a:off x="3620775" y="3109113"/>
            <a:ext cx="2145600" cy="658258"/>
            <a:chOff x="1392535" y="3285030"/>
            <a:chExt cx="2860800" cy="1025164"/>
          </a:xfrm>
        </p:grpSpPr>
        <p:cxnSp>
          <p:nvCxnSpPr>
            <p:cNvPr id="203" name="Shape 203"/>
            <p:cNvCxnSpPr/>
            <p:nvPr/>
          </p:nvCxnSpPr>
          <p:spPr>
            <a:xfrm>
              <a:off x="2506219" y="3285030"/>
              <a:ext cx="3900" cy="479400"/>
            </a:xfrm>
            <a:prstGeom prst="straightConnector1">
              <a:avLst/>
            </a:prstGeom>
            <a:noFill/>
            <a:ln cap="flat" cmpd="sng" w="12700">
              <a:solidFill>
                <a:srgbClr val="297FB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04" name="Shape 204"/>
            <p:cNvSpPr txBox="1"/>
            <p:nvPr/>
          </p:nvSpPr>
          <p:spPr>
            <a:xfrm>
              <a:off x="1392535" y="3830795"/>
              <a:ext cx="2860800" cy="47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1" lang="en" sz="2400">
                  <a:solidFill>
                    <a:srgbClr val="297FB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Launch Back Office</a:t>
              </a:r>
            </a:p>
          </p:txBody>
        </p:sp>
      </p:grpSp>
      <p:grpSp>
        <p:nvGrpSpPr>
          <p:cNvPr id="205" name="Shape 205"/>
          <p:cNvGrpSpPr/>
          <p:nvPr/>
        </p:nvGrpSpPr>
        <p:grpSpPr>
          <a:xfrm>
            <a:off x="6768717" y="3139777"/>
            <a:ext cx="1869750" cy="555969"/>
            <a:chOff x="1634080" y="3267969"/>
            <a:chExt cx="2493000" cy="1005915"/>
          </a:xfrm>
        </p:grpSpPr>
        <p:cxnSp>
          <p:nvCxnSpPr>
            <p:cNvPr id="206" name="Shape 206"/>
            <p:cNvCxnSpPr/>
            <p:nvPr/>
          </p:nvCxnSpPr>
          <p:spPr>
            <a:xfrm>
              <a:off x="2558766" y="3267969"/>
              <a:ext cx="9300" cy="609600"/>
            </a:xfrm>
            <a:prstGeom prst="straightConnector1">
              <a:avLst/>
            </a:prstGeom>
            <a:noFill/>
            <a:ln cap="flat" cmpd="sng" w="12700">
              <a:solidFill>
                <a:srgbClr val="E84C3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07" name="Shape 207"/>
            <p:cNvSpPr txBox="1"/>
            <p:nvPr/>
          </p:nvSpPr>
          <p:spPr>
            <a:xfrm>
              <a:off x="1634080" y="3822385"/>
              <a:ext cx="24930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1" lang="en" sz="2400">
                  <a:solidFill>
                    <a:srgbClr val="E84C3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Turn off Legacy</a:t>
              </a:r>
            </a:p>
          </p:txBody>
        </p:sp>
      </p:grpSp>
      <p:grpSp>
        <p:nvGrpSpPr>
          <p:cNvPr id="208" name="Shape 208"/>
          <p:cNvGrpSpPr/>
          <p:nvPr/>
        </p:nvGrpSpPr>
        <p:grpSpPr>
          <a:xfrm>
            <a:off x="2022899" y="959204"/>
            <a:ext cx="2593906" cy="1441895"/>
            <a:chOff x="932964" y="5199041"/>
            <a:chExt cx="2973300" cy="2563370"/>
          </a:xfrm>
        </p:grpSpPr>
        <p:cxnSp>
          <p:nvCxnSpPr>
            <p:cNvPr id="209" name="Shape 209"/>
            <p:cNvCxnSpPr/>
            <p:nvPr/>
          </p:nvCxnSpPr>
          <p:spPr>
            <a:xfrm>
              <a:off x="2199470" y="7200811"/>
              <a:ext cx="300" cy="561600"/>
            </a:xfrm>
            <a:prstGeom prst="straightConnector1">
              <a:avLst/>
            </a:prstGeom>
            <a:noFill/>
            <a:ln cap="flat" cmpd="sng" w="12700">
              <a:solidFill>
                <a:srgbClr val="8D44A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10" name="Shape 210"/>
            <p:cNvSpPr txBox="1"/>
            <p:nvPr/>
          </p:nvSpPr>
          <p:spPr>
            <a:xfrm>
              <a:off x="932964" y="5199041"/>
              <a:ext cx="2973300" cy="1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1" lang="en" sz="2400">
                  <a:solidFill>
                    <a:srgbClr val="8D44A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Test </a:t>
              </a:r>
            </a:p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1" lang="en" sz="2400">
                  <a:solidFill>
                    <a:srgbClr val="8D44A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Back Office</a:t>
              </a:r>
            </a:p>
          </p:txBody>
        </p:sp>
      </p:grpSp>
      <p:grpSp>
        <p:nvGrpSpPr>
          <p:cNvPr id="211" name="Shape 211"/>
          <p:cNvGrpSpPr/>
          <p:nvPr/>
        </p:nvGrpSpPr>
        <p:grpSpPr>
          <a:xfrm>
            <a:off x="5182400" y="959205"/>
            <a:ext cx="1869750" cy="1472038"/>
            <a:chOff x="1024789" y="4825008"/>
            <a:chExt cx="2493000" cy="2616957"/>
          </a:xfrm>
        </p:grpSpPr>
        <p:cxnSp>
          <p:nvCxnSpPr>
            <p:cNvPr id="212" name="Shape 212"/>
            <p:cNvCxnSpPr/>
            <p:nvPr/>
          </p:nvCxnSpPr>
          <p:spPr>
            <a:xfrm>
              <a:off x="2214789" y="6802065"/>
              <a:ext cx="12000" cy="639900"/>
            </a:xfrm>
            <a:prstGeom prst="straightConnector1">
              <a:avLst/>
            </a:prstGeom>
            <a:noFill/>
            <a:ln cap="flat" cmpd="sng" w="12700">
              <a:solidFill>
                <a:srgbClr val="27AE6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13" name="Shape 213"/>
            <p:cNvSpPr txBox="1"/>
            <p:nvPr/>
          </p:nvSpPr>
          <p:spPr>
            <a:xfrm>
              <a:off x="1024789" y="4825008"/>
              <a:ext cx="2493000" cy="13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1" lang="en" sz="2400">
                  <a:solidFill>
                    <a:srgbClr val="27AE6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Test </a:t>
              </a:r>
            </a:p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1" lang="en" sz="2400">
                  <a:solidFill>
                    <a:srgbClr val="27AE6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Beta</a:t>
              </a:r>
              <a:r>
                <a:rPr b="1" lang="en" sz="2400">
                  <a:solidFill>
                    <a:srgbClr val="27AE6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b="1" lang="en" sz="2400">
                  <a:solidFill>
                    <a:srgbClr val="27AE6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Search </a:t>
              </a:r>
            </a:p>
          </p:txBody>
        </p:sp>
      </p:grpSp>
      <p:sp>
        <p:nvSpPr>
          <p:cNvPr id="214" name="Shape 214"/>
          <p:cNvSpPr/>
          <p:nvPr/>
        </p:nvSpPr>
        <p:spPr>
          <a:xfrm>
            <a:off x="696399" y="2840750"/>
            <a:ext cx="15258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lang="en">
                <a:solidFill>
                  <a:srgbClr val="2D3E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Jan-Feb-Mar 2017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x="2222200" y="2840750"/>
            <a:ext cx="16260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lang="en">
                <a:solidFill>
                  <a:srgbClr val="8D44A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Apr-May-June 2017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3806300" y="2843950"/>
            <a:ext cx="15258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lang="en">
                <a:solidFill>
                  <a:srgbClr val="297FB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Jul-Aug-Sep 2017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5260175" y="2843950"/>
            <a:ext cx="15258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lang="en">
                <a:solidFill>
                  <a:srgbClr val="27AE6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Oct-Nov-Dec 2017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6812449" y="2834700"/>
            <a:ext cx="15258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lang="en">
                <a:solidFill>
                  <a:srgbClr val="E84C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Jan-Feb-Mar 2018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6732375" y="355525"/>
            <a:ext cx="2356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January 2017 - March 2018</a:t>
            </a:r>
          </a:p>
        </p:txBody>
      </p:sp>
      <p:sp>
        <p:nvSpPr>
          <p:cNvPr id="220" name="Shape 220"/>
          <p:cNvSpPr txBox="1"/>
          <p:nvPr>
            <p:ph type="title"/>
          </p:nvPr>
        </p:nvSpPr>
        <p:spPr>
          <a:xfrm>
            <a:off x="124575" y="207675"/>
            <a:ext cx="6607800" cy="524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INSPIRE Labs Roadmap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6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4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4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4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4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Q1 ’17 Establish Infrastructure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2D3E50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Sensible data model design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Legacy data model: MARC standard</a:t>
            </a:r>
          </a:p>
        </p:txBody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Library of congress standard: meant for traditional libraries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Librarian-friendly, not human-friendly (</a:t>
            </a:r>
            <a:r>
              <a:rPr lang="en"/>
              <a:t>e.g. first author → “</a:t>
            </a: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100</a:t>
            </a:r>
            <a:r>
              <a:rPr lang="en"/>
              <a:t>”</a:t>
            </a:r>
            <a:r>
              <a:rPr lang="en" sz="2400"/>
              <a:t>)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Poorly adapted to HEP community practices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Merely a convention: no validation</a:t>
            </a:r>
          </a:p>
          <a:p>
            <a:pPr indent="-381000" lvl="1" marL="914400" rtl="0">
              <a:spcBef>
                <a:spcPts val="0"/>
              </a:spcBef>
              <a:buSzPct val="100000"/>
              <a:buChar char="○"/>
            </a:pPr>
            <a:r>
              <a:rPr lang="en" sz="2400"/>
              <a:t>Valid data in nonexistent fields</a:t>
            </a:r>
          </a:p>
          <a:p>
            <a:pPr indent="-381000" lvl="1" marL="914400" rtl="0">
              <a:spcBef>
                <a:spcPts val="0"/>
              </a:spcBef>
              <a:buSzPct val="100000"/>
              <a:buChar char="○"/>
            </a:pPr>
            <a:r>
              <a:rPr lang="en" sz="2400"/>
              <a:t>Invalid data in existing fields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Many relations between records computed at display-time</a:t>
            </a:r>
            <a:br>
              <a:rPr lang="en" sz="2400"/>
            </a:br>
            <a:r>
              <a:rPr lang="en" sz="2400"/>
              <a:t>→ Inconsistencies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Examples</a:t>
            </a:r>
          </a:p>
        </p:txBody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First author → “</a:t>
            </a:r>
            <a:r>
              <a:rPr lang="en" sz="2400">
                <a:latin typeface="Roboto Mono"/>
                <a:ea typeface="Roboto Mono"/>
                <a:cs typeface="Roboto Mono"/>
                <a:sym typeface="Roboto Mono"/>
              </a:rPr>
              <a:t>100</a:t>
            </a:r>
            <a:r>
              <a:rPr lang="en" sz="2400"/>
              <a:t>”, other authors → “</a:t>
            </a:r>
            <a:r>
              <a:rPr lang="en" sz="2400">
                <a:latin typeface="Roboto Mono"/>
                <a:ea typeface="Roboto Mono"/>
                <a:cs typeface="Roboto Mono"/>
                <a:sym typeface="Roboto Mono"/>
              </a:rPr>
              <a:t>700</a:t>
            </a:r>
            <a:r>
              <a:rPr lang="en" sz="2400"/>
              <a:t>”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3 different fields for arXiv preprint info!</a:t>
            </a:r>
          </a:p>
        </p:txBody>
      </p:sp>
      <p:sp>
        <p:nvSpPr>
          <p:cNvPr id="243" name="Shape 243"/>
          <p:cNvSpPr/>
          <p:nvPr/>
        </p:nvSpPr>
        <p:spPr>
          <a:xfrm>
            <a:off x="853200" y="2361575"/>
            <a:ext cx="6971100" cy="1764000"/>
          </a:xfrm>
          <a:prstGeom prst="foldedCorner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4" name="Shape 244"/>
          <p:cNvSpPr txBox="1"/>
          <p:nvPr/>
        </p:nvSpPr>
        <p:spPr>
          <a:xfrm>
            <a:off x="913725" y="2385275"/>
            <a:ext cx="7918500" cy="16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035__ $$9arXiv$$aoai:arXiv.org:1704.06539</a:t>
            </a:r>
            <a:br>
              <a:rPr lang="en" sz="18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037__ $$9arXiv$$aarXiv:1704.06539$$cgr-qc</a:t>
            </a:r>
            <a:br>
              <a:rPr lang="en" sz="18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65017 $$2arXiv$$agr-qc</a:t>
            </a:r>
            <a:br>
              <a:rPr lang="en" sz="18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65017 $$2arXiv$$ahep-th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5" name="Shape 245"/>
          <p:cNvSpPr txBox="1"/>
          <p:nvPr/>
        </p:nvSpPr>
        <p:spPr>
          <a:xfrm>
            <a:off x="6123800" y="3763825"/>
            <a:ext cx="17004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/</a:t>
            </a:r>
            <a:r>
              <a:rPr lang="en"/>
              <a:t>record/1593916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New data model: custom JSON-schema</a:t>
            </a:r>
          </a:p>
        </p:txBody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Abandon</a:t>
            </a:r>
            <a:r>
              <a:rPr lang="en" sz="2400"/>
              <a:t> MARC standard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Implement custom data model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Human-friendly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Contents of fields are strictly defined</a:t>
            </a:r>
            <a:br>
              <a:rPr lang="en" sz="2400"/>
            </a:br>
            <a:r>
              <a:rPr lang="en" sz="2400"/>
              <a:t>→ Better metadata for users</a:t>
            </a:r>
            <a:br>
              <a:rPr lang="en" sz="2400"/>
            </a:br>
            <a:r>
              <a:rPr lang="en" sz="2400"/>
              <a:t>→ Used more reliably by algorithms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Explicit links between records:</a:t>
            </a:r>
            <a:br>
              <a:rPr lang="en" sz="2400"/>
            </a:br>
            <a:r>
              <a:rPr lang="en" sz="2400"/>
              <a:t>better claims, citation counts, ...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3547375" y="4568875"/>
            <a:ext cx="55968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https://www.github.com/inspirehep/inspire-schemas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Examples</a:t>
            </a:r>
          </a:p>
        </p:txBody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All authors → “</a:t>
            </a:r>
            <a:r>
              <a:rPr lang="en" sz="2400">
                <a:latin typeface="Roboto Mono"/>
                <a:ea typeface="Roboto Mono"/>
                <a:cs typeface="Roboto Mono"/>
                <a:sym typeface="Roboto Mono"/>
              </a:rPr>
              <a:t>autho</a:t>
            </a:r>
            <a:r>
              <a:rPr lang="en" sz="2400">
                <a:latin typeface="Roboto Mono"/>
                <a:ea typeface="Roboto Mono"/>
                <a:cs typeface="Roboto Mono"/>
                <a:sym typeface="Roboto Mono"/>
              </a:rPr>
              <a:t>rs</a:t>
            </a:r>
            <a:r>
              <a:rPr lang="en" sz="2400"/>
              <a:t>”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59" name="Shape 259"/>
          <p:cNvSpPr/>
          <p:nvPr/>
        </p:nvSpPr>
        <p:spPr>
          <a:xfrm>
            <a:off x="859325" y="1742725"/>
            <a:ext cx="6971100" cy="2178300"/>
          </a:xfrm>
          <a:prstGeom prst="foldedCorner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0" name="Shape 260"/>
          <p:cNvSpPr txBox="1"/>
          <p:nvPr/>
        </p:nvSpPr>
        <p:spPr>
          <a:xfrm>
            <a:off x="913787" y="1742725"/>
            <a:ext cx="7918500" cy="16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arxiv_eprints:</a:t>
            </a:r>
            <a:br>
              <a:rPr lang="en" sz="18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	- value:</a:t>
            </a:r>
            <a:br>
              <a:rPr lang="en" sz="18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	    1704.06539</a:t>
            </a:r>
            <a:br>
              <a:rPr lang="en" sz="18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	  categories:</a:t>
            </a:r>
            <a:br>
              <a:rPr lang="en" sz="18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	  - gr-gc</a:t>
            </a:r>
            <a:br>
              <a:rPr lang="en" sz="18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	  - hep-th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1" name="Shape 261"/>
          <p:cNvSpPr txBox="1"/>
          <p:nvPr/>
        </p:nvSpPr>
        <p:spPr>
          <a:xfrm>
            <a:off x="6045312" y="3559225"/>
            <a:ext cx="17004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/record/1593916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Validation</a:t>
            </a:r>
          </a:p>
        </p:txBody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Valid date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Invalid date</a:t>
            </a:r>
          </a:p>
        </p:txBody>
      </p:sp>
      <p:sp>
        <p:nvSpPr>
          <p:cNvPr id="268" name="Shape 268" title="valid_date.webm"/>
          <p:cNvSpPr/>
          <p:nvPr/>
        </p:nvSpPr>
        <p:spPr>
          <a:xfrm>
            <a:off x="468825" y="1616950"/>
            <a:ext cx="8363474" cy="1457849"/>
          </a:xfrm>
          <a:prstGeom prst="rect">
            <a:avLst/>
          </a:prstGeom>
          <a:noFill/>
          <a:ln>
            <a:noFill/>
          </a:ln>
        </p:spPr>
      </p:sp>
      <p:sp>
        <p:nvSpPr>
          <p:cNvPr id="269" name="Shape 269" title="invalid_date.webm"/>
          <p:cNvSpPr/>
          <p:nvPr/>
        </p:nvSpPr>
        <p:spPr>
          <a:xfrm>
            <a:off x="468825" y="3623325"/>
            <a:ext cx="8363474" cy="1457849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2D3E50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type="title"/>
          </p:nvPr>
        </p:nvSpPr>
        <p:spPr>
          <a:xfrm>
            <a:off x="490250" y="526350"/>
            <a:ext cx="71583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Lots of work for converting &amp; cleaning!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Basic backend tools</a:t>
            </a:r>
          </a:p>
        </p:txBody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Move </a:t>
            </a:r>
            <a:r>
              <a:rPr lang="en" sz="2400">
                <a:latin typeface="Roboto Mono"/>
                <a:ea typeface="Roboto Mono"/>
                <a:cs typeface="Roboto Mono"/>
                <a:sym typeface="Roboto Mono"/>
              </a:rPr>
              <a:t>labs</a:t>
            </a:r>
            <a:r>
              <a:rPr lang="en" sz="2400"/>
              <a:t> from old Invenio 2 to Invenio 3 infrastructure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User submission forms (literature, authors)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arXiv harvesting (using HEPCrawl)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Machine learning (core-guesser, keyword-guesser, experiment-guesser)</a:t>
            </a:r>
          </a:p>
          <a:p>
            <a:pPr indent="-381000" lvl="0" marL="457200">
              <a:spcBef>
                <a:spcPts val="0"/>
              </a:spcBef>
              <a:buSzPct val="100000"/>
              <a:buChar char="●"/>
            </a:pPr>
            <a:r>
              <a:rPr lang="en" sz="2400"/>
              <a:t>Holding pen interface for curators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17" name="Shape 117"/>
          <p:cNvSpPr txBox="1"/>
          <p:nvPr/>
        </p:nvSpPr>
        <p:spPr>
          <a:xfrm>
            <a:off x="2042400" y="928100"/>
            <a:ext cx="5059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0" lang="en" sz="2400" u="none" cap="none" strike="noStrike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From INSPIRE Legacy to INSPIRE Labs</a:t>
            </a:r>
          </a:p>
        </p:txBody>
      </p:sp>
      <p:sp>
        <p:nvSpPr>
          <p:cNvPr id="118" name="Shape 118"/>
          <p:cNvSpPr/>
          <p:nvPr/>
        </p:nvSpPr>
        <p:spPr>
          <a:xfrm>
            <a:off x="899591" y="1379365"/>
            <a:ext cx="2100592" cy="417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6428076" y="1418819"/>
            <a:ext cx="2177571" cy="3378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3895199" y="1586900"/>
            <a:ext cx="1353600" cy="47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69138"/>
          </a:solidFill>
          <a:ln cap="flat" cmpd="sng" w="25400">
            <a:solidFill>
              <a:srgbClr val="2D343E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637" y="2152400"/>
            <a:ext cx="3664509" cy="2374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0500" y="1611509"/>
            <a:ext cx="1578768" cy="421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17937" y="1654371"/>
            <a:ext cx="1628775" cy="335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84526" y="2152399"/>
            <a:ext cx="3295599" cy="237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>
            <p:ph type="title"/>
          </p:nvPr>
        </p:nvSpPr>
        <p:spPr>
          <a:xfrm>
            <a:off x="311700" y="151525"/>
            <a:ext cx="3583500" cy="62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Status Update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Holding pen</a:t>
            </a:r>
          </a:p>
        </p:txBody>
      </p:sp>
      <p:pic>
        <p:nvPicPr>
          <p:cNvPr descr="holding pen.png" id="286" name="Shape 2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450" y="1137550"/>
            <a:ext cx="8027099" cy="396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/>
        </p:nvSpPr>
        <p:spPr>
          <a:xfrm>
            <a:off x="696406" y="2457557"/>
            <a:ext cx="1656000" cy="390900"/>
          </a:xfrm>
          <a:custGeom>
            <a:pathLst>
              <a:path extrusionOk="0" h="120000" w="120000">
                <a:moveTo>
                  <a:pt x="0" y="119999"/>
                </a:moveTo>
                <a:lnTo>
                  <a:pt x="95873" y="119999"/>
                </a:lnTo>
                <a:cubicBezTo>
                  <a:pt x="109197" y="119999"/>
                  <a:pt x="120000" y="93261"/>
                  <a:pt x="120000" y="60277"/>
                </a:cubicBezTo>
                <a:lnTo>
                  <a:pt x="119990" y="60139"/>
                </a:lnTo>
                <a:lnTo>
                  <a:pt x="120000" y="59999"/>
                </a:lnTo>
                <a:cubicBezTo>
                  <a:pt x="120000" y="26862"/>
                  <a:pt x="109197" y="0"/>
                  <a:pt x="95873" y="0"/>
                </a:cubicBezTo>
                <a:lnTo>
                  <a:pt x="0" y="0"/>
                </a:lnTo>
                <a:lnTo>
                  <a:pt x="0" y="60000"/>
                </a:lnTo>
                <a:lnTo>
                  <a:pt x="0" y="60278"/>
                </a:lnTo>
                <a:close/>
              </a:path>
            </a:pathLst>
          </a:custGeom>
          <a:solidFill>
            <a:srgbClr val="2D3E50"/>
          </a:solidFill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" sz="21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Q1 ‘17</a:t>
            </a:r>
          </a:p>
        </p:txBody>
      </p:sp>
      <p:sp>
        <p:nvSpPr>
          <p:cNvPr id="293" name="Shape 293"/>
          <p:cNvSpPr/>
          <p:nvPr/>
        </p:nvSpPr>
        <p:spPr>
          <a:xfrm>
            <a:off x="2192041" y="2449842"/>
            <a:ext cx="1655999" cy="390900"/>
          </a:xfrm>
          <a:custGeom>
            <a:pathLst>
              <a:path extrusionOk="0" h="120000" w="120000">
                <a:moveTo>
                  <a:pt x="0" y="119999"/>
                </a:moveTo>
                <a:lnTo>
                  <a:pt x="95873" y="119999"/>
                </a:lnTo>
                <a:cubicBezTo>
                  <a:pt x="109197" y="119999"/>
                  <a:pt x="120000" y="93261"/>
                  <a:pt x="120000" y="60277"/>
                </a:cubicBezTo>
                <a:lnTo>
                  <a:pt x="119990" y="60139"/>
                </a:lnTo>
                <a:lnTo>
                  <a:pt x="120000" y="59999"/>
                </a:lnTo>
                <a:cubicBezTo>
                  <a:pt x="120000" y="26862"/>
                  <a:pt x="109197" y="0"/>
                  <a:pt x="95873" y="0"/>
                </a:cubicBezTo>
                <a:lnTo>
                  <a:pt x="0" y="0"/>
                </a:lnTo>
                <a:lnTo>
                  <a:pt x="0" y="0"/>
                </a:lnTo>
                <a:cubicBezTo>
                  <a:pt x="13324" y="0"/>
                  <a:pt x="24126" y="26863"/>
                  <a:pt x="24126" y="60000"/>
                </a:cubicBezTo>
                <a:cubicBezTo>
                  <a:pt x="24126" y="93137"/>
                  <a:pt x="13324" y="119999"/>
                  <a:pt x="0" y="119999"/>
                </a:cubicBezTo>
                <a:close/>
              </a:path>
            </a:pathLst>
          </a:custGeom>
          <a:solidFill>
            <a:srgbClr val="8D44AD"/>
          </a:solidFill>
          <a:ln>
            <a:noFill/>
          </a:ln>
        </p:spPr>
        <p:txBody>
          <a:bodyPr anchorCtr="0" anchor="ctr" bIns="34275" lIns="68575" rIns="274300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1" i="0" lang="en" sz="21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Q2 ‘17</a:t>
            </a:r>
          </a:p>
        </p:txBody>
      </p:sp>
      <p:sp>
        <p:nvSpPr>
          <p:cNvPr id="294" name="Shape 294"/>
          <p:cNvSpPr/>
          <p:nvPr/>
        </p:nvSpPr>
        <p:spPr>
          <a:xfrm>
            <a:off x="3667716" y="2453700"/>
            <a:ext cx="1656000" cy="390900"/>
          </a:xfrm>
          <a:custGeom>
            <a:pathLst>
              <a:path extrusionOk="0" h="120000" w="120000">
                <a:moveTo>
                  <a:pt x="0" y="119999"/>
                </a:moveTo>
                <a:lnTo>
                  <a:pt x="95873" y="119999"/>
                </a:lnTo>
                <a:cubicBezTo>
                  <a:pt x="109197" y="119999"/>
                  <a:pt x="120000" y="93261"/>
                  <a:pt x="120000" y="60277"/>
                </a:cubicBezTo>
                <a:lnTo>
                  <a:pt x="119990" y="60139"/>
                </a:lnTo>
                <a:lnTo>
                  <a:pt x="120000" y="59999"/>
                </a:lnTo>
                <a:cubicBezTo>
                  <a:pt x="120000" y="26862"/>
                  <a:pt x="109197" y="0"/>
                  <a:pt x="95873" y="0"/>
                </a:cubicBezTo>
                <a:lnTo>
                  <a:pt x="0" y="0"/>
                </a:lnTo>
                <a:lnTo>
                  <a:pt x="0" y="0"/>
                </a:lnTo>
                <a:cubicBezTo>
                  <a:pt x="13324" y="0"/>
                  <a:pt x="24126" y="26863"/>
                  <a:pt x="24126" y="60000"/>
                </a:cubicBezTo>
                <a:cubicBezTo>
                  <a:pt x="24126" y="93137"/>
                  <a:pt x="13324" y="119999"/>
                  <a:pt x="0" y="119999"/>
                </a:cubicBezTo>
                <a:close/>
              </a:path>
            </a:pathLst>
          </a:custGeom>
          <a:solidFill>
            <a:srgbClr val="297FB8"/>
          </a:solidFill>
          <a:ln>
            <a:noFill/>
          </a:ln>
        </p:spPr>
        <p:txBody>
          <a:bodyPr anchorCtr="0" anchor="ctr" bIns="34275" lIns="68575" rIns="274300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1" i="0" lang="en" sz="21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Q3 ‘17</a:t>
            </a:r>
          </a:p>
        </p:txBody>
      </p:sp>
      <p:grpSp>
        <p:nvGrpSpPr>
          <p:cNvPr id="295" name="Shape 295"/>
          <p:cNvGrpSpPr/>
          <p:nvPr/>
        </p:nvGrpSpPr>
        <p:grpSpPr>
          <a:xfrm>
            <a:off x="643799" y="3042593"/>
            <a:ext cx="2594025" cy="1417305"/>
            <a:chOff x="1623762" y="3259131"/>
            <a:chExt cx="3458699" cy="2300074"/>
          </a:xfrm>
        </p:grpSpPr>
        <p:cxnSp>
          <p:nvCxnSpPr>
            <p:cNvPr id="296" name="Shape 296"/>
            <p:cNvCxnSpPr/>
            <p:nvPr/>
          </p:nvCxnSpPr>
          <p:spPr>
            <a:xfrm flipH="1">
              <a:off x="2583310" y="3259131"/>
              <a:ext cx="13500" cy="546599"/>
            </a:xfrm>
            <a:prstGeom prst="straightConnector1">
              <a:avLst/>
            </a:prstGeom>
            <a:noFill/>
            <a:ln cap="flat" cmpd="sng" w="12700">
              <a:solidFill>
                <a:srgbClr val="3C455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297" name="Shape 297"/>
            <p:cNvGrpSpPr/>
            <p:nvPr/>
          </p:nvGrpSpPr>
          <p:grpSpPr>
            <a:xfrm>
              <a:off x="1623762" y="3917187"/>
              <a:ext cx="3458699" cy="1642017"/>
              <a:chOff x="775546" y="4724780"/>
              <a:chExt cx="3458700" cy="1642017"/>
            </a:xfrm>
          </p:grpSpPr>
          <p:sp>
            <p:nvSpPr>
              <p:cNvPr id="298" name="Shape 298"/>
              <p:cNvSpPr txBox="1"/>
              <p:nvPr/>
            </p:nvSpPr>
            <p:spPr>
              <a:xfrm>
                <a:off x="775546" y="4724780"/>
                <a:ext cx="3458700" cy="63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SzPct val="25000"/>
                  <a:buNone/>
                </a:pPr>
                <a:r>
                  <a:rPr b="1" i="0" lang="en" sz="1800" u="none" cap="none" strike="noStrike">
                    <a:solidFill>
                      <a:srgbClr val="2D3E5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Establish infrastructure</a:t>
                </a:r>
              </a:p>
            </p:txBody>
          </p:sp>
          <p:sp>
            <p:nvSpPr>
              <p:cNvPr id="299" name="Shape 299"/>
              <p:cNvSpPr txBox="1"/>
              <p:nvPr/>
            </p:nvSpPr>
            <p:spPr>
              <a:xfrm>
                <a:off x="832312" y="5292798"/>
                <a:ext cx="3225000" cy="107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just">
                  <a:spcBef>
                    <a:spcPts val="0"/>
                  </a:spcBef>
                  <a:buNone/>
                </a:pPr>
                <a:r>
                  <a:rPr b="1" lang="en" u="sng">
                    <a:solidFill>
                      <a:srgbClr val="3F3F3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Deliverables</a:t>
                </a:r>
                <a:r>
                  <a:rPr lang="en">
                    <a:solidFill>
                      <a:srgbClr val="7F7F7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</a:t>
                </a:r>
              </a:p>
              <a:p>
                <a:pPr indent="0" lvl="0" marL="0" marR="0" rtl="0" algn="just">
                  <a:spcBef>
                    <a:spcPts val="0"/>
                  </a:spcBef>
                  <a:buNone/>
                </a:pPr>
                <a:r>
                  <a:rPr b="1" lang="en">
                    <a:solidFill>
                      <a:srgbClr val="00B05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√</a:t>
                </a:r>
                <a:r>
                  <a:rPr lang="en">
                    <a:solidFill>
                      <a:srgbClr val="7F7F7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</a:t>
                </a:r>
                <a:r>
                  <a:rPr lang="en">
                    <a:solidFill>
                      <a:srgbClr val="3F3F3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Invenio 3 deployment</a:t>
                </a:r>
              </a:p>
              <a:p>
                <a:pPr indent="0" lvl="0" marL="0" marR="0" rtl="0" algn="just">
                  <a:spcBef>
                    <a:spcPts val="0"/>
                  </a:spcBef>
                  <a:buNone/>
                </a:pPr>
                <a:r>
                  <a:rPr b="1" lang="en">
                    <a:solidFill>
                      <a:srgbClr val="00B05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√</a:t>
                </a:r>
                <a:r>
                  <a:rPr lang="en">
                    <a:solidFill>
                      <a:srgbClr val="7F7F7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</a:t>
                </a:r>
                <a:r>
                  <a:rPr lang="en">
                    <a:solidFill>
                      <a:srgbClr val="3F3F3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Holding pen</a:t>
                </a:r>
              </a:p>
              <a:p>
                <a:pPr indent="0" lvl="0" marL="0" marR="0" rtl="0" algn="just">
                  <a:spcBef>
                    <a:spcPts val="0"/>
                  </a:spcBef>
                  <a:buNone/>
                </a:pPr>
                <a:r>
                  <a:t/>
                </a:r>
                <a:endParaRPr sz="900">
                  <a:solidFill>
                    <a:srgbClr val="7E8C8D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grpSp>
        <p:nvGrpSpPr>
          <p:cNvPr id="300" name="Shape 300"/>
          <p:cNvGrpSpPr/>
          <p:nvPr/>
        </p:nvGrpSpPr>
        <p:grpSpPr>
          <a:xfrm>
            <a:off x="3620775" y="3109113"/>
            <a:ext cx="2145600" cy="658258"/>
            <a:chOff x="1392535" y="3285030"/>
            <a:chExt cx="2860800" cy="1025164"/>
          </a:xfrm>
        </p:grpSpPr>
        <p:cxnSp>
          <p:nvCxnSpPr>
            <p:cNvPr id="301" name="Shape 301"/>
            <p:cNvCxnSpPr/>
            <p:nvPr/>
          </p:nvCxnSpPr>
          <p:spPr>
            <a:xfrm>
              <a:off x="2506219" y="3285030"/>
              <a:ext cx="3900" cy="479400"/>
            </a:xfrm>
            <a:prstGeom prst="straightConnector1">
              <a:avLst/>
            </a:prstGeom>
            <a:noFill/>
            <a:ln cap="flat" cmpd="sng" w="12700">
              <a:solidFill>
                <a:srgbClr val="297FB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02" name="Shape 302"/>
            <p:cNvSpPr txBox="1"/>
            <p:nvPr/>
          </p:nvSpPr>
          <p:spPr>
            <a:xfrm>
              <a:off x="1392535" y="3830795"/>
              <a:ext cx="2860800" cy="47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1" lang="en" sz="1800">
                  <a:solidFill>
                    <a:srgbClr val="297FB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Launch Back Office</a:t>
              </a:r>
            </a:p>
          </p:txBody>
        </p:sp>
      </p:grpSp>
      <p:grpSp>
        <p:nvGrpSpPr>
          <p:cNvPr id="303" name="Shape 303"/>
          <p:cNvGrpSpPr/>
          <p:nvPr/>
        </p:nvGrpSpPr>
        <p:grpSpPr>
          <a:xfrm>
            <a:off x="1986899" y="784837"/>
            <a:ext cx="2630024" cy="1612562"/>
            <a:chOff x="891698" y="4895945"/>
            <a:chExt cx="3014700" cy="2866777"/>
          </a:xfrm>
        </p:grpSpPr>
        <p:cxnSp>
          <p:nvCxnSpPr>
            <p:cNvPr id="304" name="Shape 304"/>
            <p:cNvCxnSpPr/>
            <p:nvPr/>
          </p:nvCxnSpPr>
          <p:spPr>
            <a:xfrm>
              <a:off x="2195086" y="7345122"/>
              <a:ext cx="4800" cy="417600"/>
            </a:xfrm>
            <a:prstGeom prst="straightConnector1">
              <a:avLst/>
            </a:prstGeom>
            <a:noFill/>
            <a:ln cap="flat" cmpd="sng" w="12700">
              <a:solidFill>
                <a:srgbClr val="8D44A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305" name="Shape 305"/>
            <p:cNvGrpSpPr/>
            <p:nvPr/>
          </p:nvGrpSpPr>
          <p:grpSpPr>
            <a:xfrm>
              <a:off x="891698" y="4895945"/>
              <a:ext cx="3014700" cy="2282833"/>
              <a:chOff x="43482" y="5703538"/>
              <a:chExt cx="3014699" cy="2282833"/>
            </a:xfrm>
          </p:grpSpPr>
          <p:sp>
            <p:nvSpPr>
              <p:cNvPr id="306" name="Shape 306"/>
              <p:cNvSpPr txBox="1"/>
              <p:nvPr/>
            </p:nvSpPr>
            <p:spPr>
              <a:xfrm>
                <a:off x="43482" y="5703538"/>
                <a:ext cx="3014699" cy="45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SzPct val="25000"/>
                  <a:buNone/>
                </a:pPr>
                <a:r>
                  <a:rPr b="1" lang="en" sz="1800">
                    <a:solidFill>
                      <a:srgbClr val="8D44AD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Test Back Office</a:t>
                </a:r>
              </a:p>
            </p:txBody>
          </p:sp>
          <p:sp>
            <p:nvSpPr>
              <p:cNvPr id="307" name="Shape 307"/>
              <p:cNvSpPr txBox="1"/>
              <p:nvPr/>
            </p:nvSpPr>
            <p:spPr>
              <a:xfrm>
                <a:off x="169743" y="7053671"/>
                <a:ext cx="2735400" cy="93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just">
                  <a:spcBef>
                    <a:spcPts val="0"/>
                  </a:spcBef>
                  <a:buNone/>
                </a:pPr>
                <a:r>
                  <a:rPr b="1" lang="en" u="sng">
                    <a:solidFill>
                      <a:srgbClr val="3F3F3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Activities</a:t>
                </a:r>
              </a:p>
              <a:p>
                <a:pPr indent="0" lvl="0" marL="0" marR="0" rtl="0" algn="just">
                  <a:spcBef>
                    <a:spcPts val="0"/>
                  </a:spcBef>
                  <a:buNone/>
                </a:pPr>
                <a:r>
                  <a:rPr lang="en">
                    <a:solidFill>
                      <a:srgbClr val="3F3F3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Investigating curator tools</a:t>
                </a:r>
              </a:p>
            </p:txBody>
          </p:sp>
        </p:grpSp>
      </p:grpSp>
      <p:sp>
        <p:nvSpPr>
          <p:cNvPr id="308" name="Shape 308"/>
          <p:cNvSpPr/>
          <p:nvPr/>
        </p:nvSpPr>
        <p:spPr>
          <a:xfrm>
            <a:off x="893300" y="2840750"/>
            <a:ext cx="13290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rgbClr val="2D3E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Jan-Feb-Mar 2017</a:t>
            </a:r>
          </a:p>
        </p:txBody>
      </p:sp>
      <p:sp>
        <p:nvSpPr>
          <p:cNvPr id="309" name="Shape 309"/>
          <p:cNvSpPr txBox="1"/>
          <p:nvPr/>
        </p:nvSpPr>
        <p:spPr>
          <a:xfrm>
            <a:off x="2283974" y="2840750"/>
            <a:ext cx="1454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rgbClr val="8D44A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Apr-May-June 2017</a:t>
            </a:r>
          </a:p>
        </p:txBody>
      </p:sp>
      <p:sp>
        <p:nvSpPr>
          <p:cNvPr id="310" name="Shape 310"/>
          <p:cNvSpPr txBox="1"/>
          <p:nvPr/>
        </p:nvSpPr>
        <p:spPr>
          <a:xfrm>
            <a:off x="3877700" y="2843950"/>
            <a:ext cx="13020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rgbClr val="297FB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Jul-Aug-Sep 2017</a:t>
            </a:r>
          </a:p>
        </p:txBody>
      </p:sp>
      <p:sp>
        <p:nvSpPr>
          <p:cNvPr id="311" name="Shape 311"/>
          <p:cNvSpPr txBox="1"/>
          <p:nvPr/>
        </p:nvSpPr>
        <p:spPr>
          <a:xfrm>
            <a:off x="2051852" y="1104530"/>
            <a:ext cx="2051699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None/>
            </a:pPr>
            <a:r>
              <a:rPr b="1" lang="en" u="sng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Deliverables</a:t>
            </a:r>
          </a:p>
          <a:p>
            <a:pPr indent="0" lvl="0" marL="0" marR="0" rtl="0" algn="just">
              <a:spcBef>
                <a:spcPts val="0"/>
              </a:spcBef>
              <a:buNone/>
            </a:pPr>
            <a:r>
              <a:rPr b="1" lang="en">
                <a:solidFill>
                  <a:srgbClr val="00B0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√</a:t>
            </a:r>
            <a:r>
              <a:rPr lang="en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Beta Record Editor</a:t>
            </a:r>
          </a:p>
        </p:txBody>
      </p:sp>
      <p:sp>
        <p:nvSpPr>
          <p:cNvPr id="312" name="Shape 312"/>
          <p:cNvSpPr txBox="1"/>
          <p:nvPr/>
        </p:nvSpPr>
        <p:spPr>
          <a:xfrm>
            <a:off x="696397" y="4438676"/>
            <a:ext cx="17436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None/>
            </a:pPr>
            <a:r>
              <a:rPr b="1" lang="en" u="sng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Activities</a:t>
            </a:r>
            <a:r>
              <a:rPr lang="en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  <a:p>
            <a:pPr indent="0" lvl="0" marL="0" marR="0" rtl="0" algn="just">
              <a:spcBef>
                <a:spcPts val="0"/>
              </a:spcBef>
              <a:buNone/>
            </a:pPr>
            <a:r>
              <a:rPr b="1" lang="en">
                <a:solidFill>
                  <a:srgbClr val="00B0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√</a:t>
            </a:r>
            <a:r>
              <a:rPr lang="en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Harvesting arXiv</a:t>
            </a:r>
          </a:p>
          <a:p>
            <a:pPr indent="0" lvl="0" marL="0" marR="0" rtl="0" algn="just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7E8C8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13" name="Shape 313"/>
          <p:cNvSpPr txBox="1"/>
          <p:nvPr/>
        </p:nvSpPr>
        <p:spPr>
          <a:xfrm>
            <a:off x="3667725" y="3810000"/>
            <a:ext cx="20517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None/>
            </a:pPr>
            <a:r>
              <a:rPr b="1" lang="en" u="sng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Deliverables</a:t>
            </a:r>
          </a:p>
          <a:p>
            <a:pPr indent="0" lvl="0" marL="0" marR="0" rtl="0" algn="just">
              <a:spcBef>
                <a:spcPts val="0"/>
              </a:spcBef>
              <a:buNone/>
            </a:pPr>
            <a:r>
              <a:rPr lang="en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Launch Record Editor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x="3667723" y="4397125"/>
            <a:ext cx="2630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None/>
            </a:pPr>
            <a:r>
              <a:rPr b="1" lang="en" u="sng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Activities</a:t>
            </a:r>
          </a:p>
          <a:p>
            <a:pPr indent="0" lvl="0" marL="0" marR="0" rtl="0" algn="just">
              <a:spcBef>
                <a:spcPts val="0"/>
              </a:spcBef>
              <a:buNone/>
            </a:pPr>
            <a:r>
              <a:rPr lang="en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Define user needs for Front End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x="6732375" y="355525"/>
            <a:ext cx="2356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January 2017 - March 2018</a:t>
            </a:r>
          </a:p>
        </p:txBody>
      </p:sp>
      <p:sp>
        <p:nvSpPr>
          <p:cNvPr id="316" name="Shape 316"/>
          <p:cNvSpPr txBox="1"/>
          <p:nvPr>
            <p:ph type="title"/>
          </p:nvPr>
        </p:nvSpPr>
        <p:spPr>
          <a:xfrm>
            <a:off x="124575" y="207675"/>
            <a:ext cx="6607800" cy="524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INSPIRE Labs Roadmap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4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6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4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1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>
            <p:ph type="title"/>
          </p:nvPr>
        </p:nvSpPr>
        <p:spPr>
          <a:xfrm>
            <a:off x="367350" y="1720550"/>
            <a:ext cx="8409300" cy="78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Q2-Q3 ’17 Finish &amp; Launch Back Office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Data ingestion &amp; enhancement</a:t>
            </a:r>
          </a:p>
        </p:txBody>
      </p:sp>
      <p:sp>
        <p:nvSpPr>
          <p:cNvPr id="327" name="Shape 3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New submission forms: </a:t>
            </a:r>
          </a:p>
          <a:p>
            <a:pPr indent="-381000" lvl="1" marL="914400" rtl="0">
              <a:spcBef>
                <a:spcPts val="0"/>
              </a:spcBef>
              <a:buSzPct val="100000"/>
              <a:buChar char="○"/>
            </a:pPr>
            <a:r>
              <a:rPr lang="en" sz="2400"/>
              <a:t>books &amp; book chapters</a:t>
            </a:r>
          </a:p>
          <a:p>
            <a:pPr indent="-381000" lvl="1" marL="914400" rtl="0">
              <a:spcBef>
                <a:spcPts val="0"/>
              </a:spcBef>
              <a:buSzPct val="100000"/>
              <a:buChar char="○"/>
            </a:pPr>
            <a:r>
              <a:rPr lang="en" sz="2400"/>
              <a:t>literature updates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Activate other HEPCrawl sources (publishers, repositories)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Better affiliation guessing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Better reference extraction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DESY workflow integration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8D44AD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>
            <p:ph type="title"/>
          </p:nvPr>
        </p:nvSpPr>
        <p:spPr>
          <a:xfrm>
            <a:off x="490250" y="526350"/>
            <a:ext cx="61317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Several versions: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Matching &amp; merging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Matching</a:t>
            </a:r>
          </a:p>
        </p:txBody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One record from several sources (arXiv, publisher, …)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b="1" lang="en" sz="2400"/>
              <a:t>Matching problem</a:t>
            </a:r>
            <a:r>
              <a:rPr lang="en" sz="2400"/>
              <a:t>: deciding whether incoming record is the same as existing record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Design: based on lessons from legacy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Needs fine-tuning for robust matches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Benchmark: existing corpus of matched records on legacy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b="1" lang="en" sz="2400"/>
              <a:t>Bonus</a:t>
            </a:r>
            <a:r>
              <a:rPr lang="en" sz="2400"/>
              <a:t>: also used to match references to cited paper (easy with new data model)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Merging</a:t>
            </a:r>
          </a:p>
        </p:txBody>
      </p:sp>
      <p:sp>
        <p:nvSpPr>
          <p:cNvPr id="344" name="Shape 3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Two matching records need to be merged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Also: records may have been manually curated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b="1" lang="en" sz="2400"/>
              <a:t>Merging problem</a:t>
            </a:r>
            <a:r>
              <a:rPr lang="en" sz="2400"/>
              <a:t>: apply update selectively (publisher wins), without losing human work if still relevant</a:t>
            </a:r>
          </a:p>
          <a:p>
            <a:pPr indent="-381000" lvl="0" marL="457200">
              <a:spcBef>
                <a:spcPts val="0"/>
              </a:spcBef>
              <a:buSzPct val="100000"/>
              <a:buChar char="●"/>
            </a:pPr>
            <a:r>
              <a:rPr lang="en" sz="2400"/>
              <a:t>JSON merger: generic tool, need to define merge strategies for every field and all cases (arXiv v2, publisher after arXiv, …)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Record editor</a:t>
            </a:r>
          </a:p>
        </p:txBody>
      </p:sp>
      <p:sp>
        <p:nvSpPr>
          <p:cNvPr id="350" name="Shape 3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Schema-based</a:t>
            </a:r>
          </a:p>
          <a:p>
            <a:pPr indent="-381000" lvl="1" marL="914400" rtl="0">
              <a:spcBef>
                <a:spcPts val="0"/>
              </a:spcBef>
              <a:buSzPct val="100000"/>
              <a:buChar char="○"/>
            </a:pPr>
            <a:r>
              <a:rPr lang="en" sz="2400"/>
              <a:t>only allows existing fields</a:t>
            </a:r>
          </a:p>
          <a:p>
            <a:pPr indent="-381000" lvl="1" marL="914400" rtl="0">
              <a:spcBef>
                <a:spcPts val="0"/>
              </a:spcBef>
              <a:buSzPct val="100000"/>
              <a:buChar char="○"/>
            </a:pPr>
            <a:r>
              <a:rPr lang="en" sz="2400"/>
              <a:t>validates content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Autocompletes fields → data is valid, saves work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Need to refine UI for efficient curator work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Interface for approval of merging conflicts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/>
          <p:nvPr/>
        </p:nvSpPr>
        <p:spPr>
          <a:xfrm>
            <a:off x="696406" y="2457557"/>
            <a:ext cx="1656000" cy="390900"/>
          </a:xfrm>
          <a:custGeom>
            <a:pathLst>
              <a:path extrusionOk="0" h="120000" w="120000">
                <a:moveTo>
                  <a:pt x="0" y="119999"/>
                </a:moveTo>
                <a:lnTo>
                  <a:pt x="95873" y="119999"/>
                </a:lnTo>
                <a:cubicBezTo>
                  <a:pt x="109197" y="119999"/>
                  <a:pt x="120000" y="93261"/>
                  <a:pt x="120000" y="60277"/>
                </a:cubicBezTo>
                <a:lnTo>
                  <a:pt x="119990" y="60139"/>
                </a:lnTo>
                <a:lnTo>
                  <a:pt x="120000" y="59999"/>
                </a:lnTo>
                <a:cubicBezTo>
                  <a:pt x="120000" y="26862"/>
                  <a:pt x="109197" y="0"/>
                  <a:pt x="95873" y="0"/>
                </a:cubicBezTo>
                <a:lnTo>
                  <a:pt x="0" y="0"/>
                </a:lnTo>
                <a:lnTo>
                  <a:pt x="0" y="60000"/>
                </a:lnTo>
                <a:lnTo>
                  <a:pt x="0" y="60278"/>
                </a:lnTo>
                <a:close/>
              </a:path>
            </a:pathLst>
          </a:custGeom>
          <a:solidFill>
            <a:srgbClr val="2D3E50"/>
          </a:solidFill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" sz="21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Q1 ‘17</a:t>
            </a:r>
          </a:p>
        </p:txBody>
      </p:sp>
      <p:sp>
        <p:nvSpPr>
          <p:cNvPr id="357" name="Shape 357"/>
          <p:cNvSpPr/>
          <p:nvPr/>
        </p:nvSpPr>
        <p:spPr>
          <a:xfrm>
            <a:off x="2192041" y="2449842"/>
            <a:ext cx="1655999" cy="390900"/>
          </a:xfrm>
          <a:custGeom>
            <a:pathLst>
              <a:path extrusionOk="0" h="120000" w="120000">
                <a:moveTo>
                  <a:pt x="0" y="119999"/>
                </a:moveTo>
                <a:lnTo>
                  <a:pt x="95873" y="119999"/>
                </a:lnTo>
                <a:cubicBezTo>
                  <a:pt x="109197" y="119999"/>
                  <a:pt x="120000" y="93261"/>
                  <a:pt x="120000" y="60277"/>
                </a:cubicBezTo>
                <a:lnTo>
                  <a:pt x="119990" y="60139"/>
                </a:lnTo>
                <a:lnTo>
                  <a:pt x="120000" y="59999"/>
                </a:lnTo>
                <a:cubicBezTo>
                  <a:pt x="120000" y="26862"/>
                  <a:pt x="109197" y="0"/>
                  <a:pt x="95873" y="0"/>
                </a:cubicBezTo>
                <a:lnTo>
                  <a:pt x="0" y="0"/>
                </a:lnTo>
                <a:lnTo>
                  <a:pt x="0" y="0"/>
                </a:lnTo>
                <a:cubicBezTo>
                  <a:pt x="13324" y="0"/>
                  <a:pt x="24126" y="26863"/>
                  <a:pt x="24126" y="60000"/>
                </a:cubicBezTo>
                <a:cubicBezTo>
                  <a:pt x="24126" y="93137"/>
                  <a:pt x="13324" y="119999"/>
                  <a:pt x="0" y="119999"/>
                </a:cubicBezTo>
                <a:close/>
              </a:path>
            </a:pathLst>
          </a:custGeom>
          <a:solidFill>
            <a:srgbClr val="8D44AD"/>
          </a:solidFill>
          <a:ln>
            <a:noFill/>
          </a:ln>
        </p:spPr>
        <p:txBody>
          <a:bodyPr anchorCtr="0" anchor="ctr" bIns="34275" lIns="68575" rIns="274300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1" i="0" lang="en" sz="21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Q2 ‘17</a:t>
            </a:r>
          </a:p>
        </p:txBody>
      </p:sp>
      <p:sp>
        <p:nvSpPr>
          <p:cNvPr id="358" name="Shape 358"/>
          <p:cNvSpPr/>
          <p:nvPr/>
        </p:nvSpPr>
        <p:spPr>
          <a:xfrm>
            <a:off x="3667716" y="2453700"/>
            <a:ext cx="1656000" cy="390900"/>
          </a:xfrm>
          <a:custGeom>
            <a:pathLst>
              <a:path extrusionOk="0" h="120000" w="120000">
                <a:moveTo>
                  <a:pt x="0" y="119999"/>
                </a:moveTo>
                <a:lnTo>
                  <a:pt x="95873" y="119999"/>
                </a:lnTo>
                <a:cubicBezTo>
                  <a:pt x="109197" y="119999"/>
                  <a:pt x="120000" y="93261"/>
                  <a:pt x="120000" y="60277"/>
                </a:cubicBezTo>
                <a:lnTo>
                  <a:pt x="119990" y="60139"/>
                </a:lnTo>
                <a:lnTo>
                  <a:pt x="120000" y="59999"/>
                </a:lnTo>
                <a:cubicBezTo>
                  <a:pt x="120000" y="26862"/>
                  <a:pt x="109197" y="0"/>
                  <a:pt x="95873" y="0"/>
                </a:cubicBezTo>
                <a:lnTo>
                  <a:pt x="0" y="0"/>
                </a:lnTo>
                <a:lnTo>
                  <a:pt x="0" y="0"/>
                </a:lnTo>
                <a:cubicBezTo>
                  <a:pt x="13324" y="0"/>
                  <a:pt x="24126" y="26863"/>
                  <a:pt x="24126" y="60000"/>
                </a:cubicBezTo>
                <a:cubicBezTo>
                  <a:pt x="24126" y="93137"/>
                  <a:pt x="13324" y="119999"/>
                  <a:pt x="0" y="119999"/>
                </a:cubicBezTo>
                <a:close/>
              </a:path>
            </a:pathLst>
          </a:custGeom>
          <a:solidFill>
            <a:srgbClr val="297FB8"/>
          </a:solidFill>
          <a:ln>
            <a:noFill/>
          </a:ln>
        </p:spPr>
        <p:txBody>
          <a:bodyPr anchorCtr="0" anchor="ctr" bIns="34275" lIns="68575" rIns="274300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1" i="0" lang="en" sz="21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Q3 ‘17</a:t>
            </a:r>
          </a:p>
        </p:txBody>
      </p:sp>
      <p:sp>
        <p:nvSpPr>
          <p:cNvPr id="359" name="Shape 359"/>
          <p:cNvSpPr/>
          <p:nvPr/>
        </p:nvSpPr>
        <p:spPr>
          <a:xfrm>
            <a:off x="5156642" y="2457075"/>
            <a:ext cx="1656000" cy="390900"/>
          </a:xfrm>
          <a:custGeom>
            <a:pathLst>
              <a:path extrusionOk="0" h="120000" w="120000">
                <a:moveTo>
                  <a:pt x="0" y="119999"/>
                </a:moveTo>
                <a:lnTo>
                  <a:pt x="95873" y="119999"/>
                </a:lnTo>
                <a:cubicBezTo>
                  <a:pt x="109197" y="119999"/>
                  <a:pt x="120000" y="93261"/>
                  <a:pt x="120000" y="60277"/>
                </a:cubicBezTo>
                <a:lnTo>
                  <a:pt x="119990" y="60139"/>
                </a:lnTo>
                <a:lnTo>
                  <a:pt x="120000" y="59999"/>
                </a:lnTo>
                <a:cubicBezTo>
                  <a:pt x="120000" y="26862"/>
                  <a:pt x="109197" y="0"/>
                  <a:pt x="95873" y="0"/>
                </a:cubicBezTo>
                <a:lnTo>
                  <a:pt x="0" y="0"/>
                </a:lnTo>
                <a:lnTo>
                  <a:pt x="0" y="0"/>
                </a:lnTo>
                <a:cubicBezTo>
                  <a:pt x="13324" y="0"/>
                  <a:pt x="24126" y="26863"/>
                  <a:pt x="24126" y="60000"/>
                </a:cubicBezTo>
                <a:cubicBezTo>
                  <a:pt x="24126" y="93137"/>
                  <a:pt x="13324" y="119999"/>
                  <a:pt x="0" y="119999"/>
                </a:cubicBezTo>
                <a:close/>
              </a:path>
            </a:pathLst>
          </a:custGeom>
          <a:solidFill>
            <a:srgbClr val="27AE61"/>
          </a:solidFill>
          <a:ln>
            <a:noFill/>
          </a:ln>
        </p:spPr>
        <p:txBody>
          <a:bodyPr anchorCtr="0" anchor="ctr" bIns="34275" lIns="68575" rIns="274300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1" i="0" lang="en" sz="21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Q4 ‘17</a:t>
            </a:r>
          </a:p>
        </p:txBody>
      </p:sp>
      <p:sp>
        <p:nvSpPr>
          <p:cNvPr id="360" name="Shape 360"/>
          <p:cNvSpPr/>
          <p:nvPr/>
        </p:nvSpPr>
        <p:spPr>
          <a:xfrm>
            <a:off x="6622695" y="2457075"/>
            <a:ext cx="1656000" cy="390900"/>
          </a:xfrm>
          <a:custGeom>
            <a:pathLst>
              <a:path extrusionOk="0" h="120000" w="120000">
                <a:moveTo>
                  <a:pt x="0" y="119999"/>
                </a:moveTo>
                <a:lnTo>
                  <a:pt x="95873" y="119999"/>
                </a:lnTo>
                <a:cubicBezTo>
                  <a:pt x="109197" y="119999"/>
                  <a:pt x="120000" y="93261"/>
                  <a:pt x="120000" y="60277"/>
                </a:cubicBezTo>
                <a:lnTo>
                  <a:pt x="119990" y="60139"/>
                </a:lnTo>
                <a:lnTo>
                  <a:pt x="120000" y="59999"/>
                </a:lnTo>
                <a:cubicBezTo>
                  <a:pt x="120000" y="26862"/>
                  <a:pt x="109197" y="0"/>
                  <a:pt x="95873" y="0"/>
                </a:cubicBezTo>
                <a:lnTo>
                  <a:pt x="0" y="0"/>
                </a:lnTo>
                <a:lnTo>
                  <a:pt x="0" y="0"/>
                </a:lnTo>
                <a:cubicBezTo>
                  <a:pt x="13324" y="0"/>
                  <a:pt x="24126" y="26863"/>
                  <a:pt x="24126" y="60000"/>
                </a:cubicBezTo>
                <a:cubicBezTo>
                  <a:pt x="24126" y="93137"/>
                  <a:pt x="13324" y="119999"/>
                  <a:pt x="0" y="119999"/>
                </a:cubicBezTo>
                <a:close/>
              </a:path>
            </a:pathLst>
          </a:custGeom>
          <a:solidFill>
            <a:srgbClr val="E84C3D"/>
          </a:solidFill>
          <a:ln>
            <a:noFill/>
          </a:ln>
        </p:spPr>
        <p:txBody>
          <a:bodyPr anchorCtr="0" anchor="ctr" bIns="34275" lIns="68575" rIns="274300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1" i="0" lang="en" sz="21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Q1 ‘18</a:t>
            </a:r>
          </a:p>
        </p:txBody>
      </p:sp>
      <p:grpSp>
        <p:nvGrpSpPr>
          <p:cNvPr id="361" name="Shape 361"/>
          <p:cNvGrpSpPr/>
          <p:nvPr/>
        </p:nvGrpSpPr>
        <p:grpSpPr>
          <a:xfrm>
            <a:off x="643799" y="3042593"/>
            <a:ext cx="2594025" cy="1417305"/>
            <a:chOff x="1623762" y="3259131"/>
            <a:chExt cx="3458699" cy="2300074"/>
          </a:xfrm>
        </p:grpSpPr>
        <p:cxnSp>
          <p:nvCxnSpPr>
            <p:cNvPr id="362" name="Shape 362"/>
            <p:cNvCxnSpPr/>
            <p:nvPr/>
          </p:nvCxnSpPr>
          <p:spPr>
            <a:xfrm flipH="1">
              <a:off x="2583310" y="3259131"/>
              <a:ext cx="13500" cy="546599"/>
            </a:xfrm>
            <a:prstGeom prst="straightConnector1">
              <a:avLst/>
            </a:prstGeom>
            <a:noFill/>
            <a:ln cap="flat" cmpd="sng" w="12700">
              <a:solidFill>
                <a:srgbClr val="3C455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363" name="Shape 363"/>
            <p:cNvGrpSpPr/>
            <p:nvPr/>
          </p:nvGrpSpPr>
          <p:grpSpPr>
            <a:xfrm>
              <a:off x="1623762" y="3917187"/>
              <a:ext cx="3458699" cy="1642017"/>
              <a:chOff x="775546" y="4724780"/>
              <a:chExt cx="3458700" cy="1642017"/>
            </a:xfrm>
          </p:grpSpPr>
          <p:sp>
            <p:nvSpPr>
              <p:cNvPr id="364" name="Shape 364"/>
              <p:cNvSpPr txBox="1"/>
              <p:nvPr/>
            </p:nvSpPr>
            <p:spPr>
              <a:xfrm>
                <a:off x="775546" y="4724780"/>
                <a:ext cx="3458700" cy="63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SzPct val="25000"/>
                  <a:buNone/>
                </a:pPr>
                <a:r>
                  <a:rPr b="1" i="0" lang="en" sz="1800" u="none" cap="none" strike="noStrike">
                    <a:solidFill>
                      <a:srgbClr val="2D3E5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Establish infrastructure</a:t>
                </a:r>
              </a:p>
            </p:txBody>
          </p:sp>
          <p:sp>
            <p:nvSpPr>
              <p:cNvPr id="365" name="Shape 365"/>
              <p:cNvSpPr txBox="1"/>
              <p:nvPr/>
            </p:nvSpPr>
            <p:spPr>
              <a:xfrm>
                <a:off x="832312" y="5292798"/>
                <a:ext cx="3225000" cy="107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just">
                  <a:spcBef>
                    <a:spcPts val="0"/>
                  </a:spcBef>
                  <a:buNone/>
                </a:pPr>
                <a:r>
                  <a:rPr b="1" lang="en" u="sng">
                    <a:solidFill>
                      <a:srgbClr val="3F3F3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Deliverables</a:t>
                </a:r>
                <a:r>
                  <a:rPr lang="en">
                    <a:solidFill>
                      <a:srgbClr val="7F7F7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</a:t>
                </a:r>
              </a:p>
              <a:p>
                <a:pPr indent="0" lvl="0" marL="0" marR="0" rtl="0" algn="just">
                  <a:spcBef>
                    <a:spcPts val="0"/>
                  </a:spcBef>
                  <a:buNone/>
                </a:pPr>
                <a:r>
                  <a:rPr b="1" lang="en">
                    <a:solidFill>
                      <a:srgbClr val="00B05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√</a:t>
                </a:r>
                <a:r>
                  <a:rPr lang="en">
                    <a:solidFill>
                      <a:srgbClr val="7F7F7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</a:t>
                </a:r>
                <a:r>
                  <a:rPr lang="en">
                    <a:solidFill>
                      <a:srgbClr val="3F3F3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Invenio 3 deployment</a:t>
                </a:r>
              </a:p>
              <a:p>
                <a:pPr indent="0" lvl="0" marL="0" marR="0" rtl="0" algn="just">
                  <a:spcBef>
                    <a:spcPts val="0"/>
                  </a:spcBef>
                  <a:buNone/>
                </a:pPr>
                <a:r>
                  <a:rPr b="1" lang="en">
                    <a:solidFill>
                      <a:srgbClr val="00B05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√</a:t>
                </a:r>
                <a:r>
                  <a:rPr lang="en">
                    <a:solidFill>
                      <a:srgbClr val="7F7F7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</a:t>
                </a:r>
                <a:r>
                  <a:rPr lang="en">
                    <a:solidFill>
                      <a:srgbClr val="3F3F3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Holding pen</a:t>
                </a:r>
              </a:p>
              <a:p>
                <a:pPr indent="0" lvl="0" marL="0" marR="0" rtl="0" algn="just">
                  <a:spcBef>
                    <a:spcPts val="0"/>
                  </a:spcBef>
                  <a:buNone/>
                </a:pPr>
                <a:r>
                  <a:t/>
                </a:r>
                <a:endParaRPr sz="900">
                  <a:solidFill>
                    <a:srgbClr val="7E8C8D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grpSp>
        <p:nvGrpSpPr>
          <p:cNvPr id="366" name="Shape 366"/>
          <p:cNvGrpSpPr/>
          <p:nvPr/>
        </p:nvGrpSpPr>
        <p:grpSpPr>
          <a:xfrm>
            <a:off x="3620775" y="3109113"/>
            <a:ext cx="2145600" cy="658258"/>
            <a:chOff x="1392535" y="3285030"/>
            <a:chExt cx="2860800" cy="1025164"/>
          </a:xfrm>
        </p:grpSpPr>
        <p:cxnSp>
          <p:nvCxnSpPr>
            <p:cNvPr id="367" name="Shape 367"/>
            <p:cNvCxnSpPr/>
            <p:nvPr/>
          </p:nvCxnSpPr>
          <p:spPr>
            <a:xfrm>
              <a:off x="2506219" y="3285030"/>
              <a:ext cx="3900" cy="479400"/>
            </a:xfrm>
            <a:prstGeom prst="straightConnector1">
              <a:avLst/>
            </a:prstGeom>
            <a:noFill/>
            <a:ln cap="flat" cmpd="sng" w="12700">
              <a:solidFill>
                <a:srgbClr val="297FB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68" name="Shape 368"/>
            <p:cNvSpPr txBox="1"/>
            <p:nvPr/>
          </p:nvSpPr>
          <p:spPr>
            <a:xfrm>
              <a:off x="1392535" y="3830795"/>
              <a:ext cx="2860800" cy="47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1" lang="en" sz="1800">
                  <a:solidFill>
                    <a:srgbClr val="297FB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Launch Back Office</a:t>
              </a:r>
            </a:p>
          </p:txBody>
        </p:sp>
      </p:grpSp>
      <p:grpSp>
        <p:nvGrpSpPr>
          <p:cNvPr id="369" name="Shape 369"/>
          <p:cNvGrpSpPr/>
          <p:nvPr/>
        </p:nvGrpSpPr>
        <p:grpSpPr>
          <a:xfrm>
            <a:off x="6768717" y="3139777"/>
            <a:ext cx="1869750" cy="555969"/>
            <a:chOff x="1634080" y="3267969"/>
            <a:chExt cx="2493000" cy="1005915"/>
          </a:xfrm>
        </p:grpSpPr>
        <p:cxnSp>
          <p:nvCxnSpPr>
            <p:cNvPr id="370" name="Shape 370"/>
            <p:cNvCxnSpPr/>
            <p:nvPr/>
          </p:nvCxnSpPr>
          <p:spPr>
            <a:xfrm>
              <a:off x="2558766" y="3267969"/>
              <a:ext cx="9300" cy="609600"/>
            </a:xfrm>
            <a:prstGeom prst="straightConnector1">
              <a:avLst/>
            </a:prstGeom>
            <a:noFill/>
            <a:ln cap="flat" cmpd="sng" w="12700">
              <a:solidFill>
                <a:srgbClr val="E84C3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71" name="Shape 371"/>
            <p:cNvSpPr txBox="1"/>
            <p:nvPr/>
          </p:nvSpPr>
          <p:spPr>
            <a:xfrm>
              <a:off x="1634080" y="3822385"/>
              <a:ext cx="24930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1" lang="en" sz="1800">
                  <a:solidFill>
                    <a:srgbClr val="E84C3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Turn off Legacy</a:t>
              </a:r>
            </a:p>
          </p:txBody>
        </p:sp>
      </p:grpSp>
      <p:grpSp>
        <p:nvGrpSpPr>
          <p:cNvPr id="372" name="Shape 372"/>
          <p:cNvGrpSpPr/>
          <p:nvPr/>
        </p:nvGrpSpPr>
        <p:grpSpPr>
          <a:xfrm>
            <a:off x="1986899" y="784837"/>
            <a:ext cx="2630024" cy="1612562"/>
            <a:chOff x="891698" y="4895945"/>
            <a:chExt cx="3014700" cy="2866777"/>
          </a:xfrm>
        </p:grpSpPr>
        <p:cxnSp>
          <p:nvCxnSpPr>
            <p:cNvPr id="373" name="Shape 373"/>
            <p:cNvCxnSpPr/>
            <p:nvPr/>
          </p:nvCxnSpPr>
          <p:spPr>
            <a:xfrm>
              <a:off x="2195086" y="7345122"/>
              <a:ext cx="4800" cy="417600"/>
            </a:xfrm>
            <a:prstGeom prst="straightConnector1">
              <a:avLst/>
            </a:prstGeom>
            <a:noFill/>
            <a:ln cap="flat" cmpd="sng" w="12700">
              <a:solidFill>
                <a:srgbClr val="8D44A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374" name="Shape 374"/>
            <p:cNvGrpSpPr/>
            <p:nvPr/>
          </p:nvGrpSpPr>
          <p:grpSpPr>
            <a:xfrm>
              <a:off x="891698" y="4895945"/>
              <a:ext cx="3014700" cy="2282833"/>
              <a:chOff x="43482" y="5703538"/>
              <a:chExt cx="3014699" cy="2282833"/>
            </a:xfrm>
          </p:grpSpPr>
          <p:sp>
            <p:nvSpPr>
              <p:cNvPr id="375" name="Shape 375"/>
              <p:cNvSpPr txBox="1"/>
              <p:nvPr/>
            </p:nvSpPr>
            <p:spPr>
              <a:xfrm>
                <a:off x="43482" y="5703538"/>
                <a:ext cx="3014699" cy="45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SzPct val="25000"/>
                  <a:buNone/>
                </a:pPr>
                <a:r>
                  <a:rPr b="1" lang="en" sz="1800">
                    <a:solidFill>
                      <a:srgbClr val="8D44AD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Test Back Office</a:t>
                </a:r>
              </a:p>
            </p:txBody>
          </p:sp>
          <p:sp>
            <p:nvSpPr>
              <p:cNvPr id="376" name="Shape 376"/>
              <p:cNvSpPr txBox="1"/>
              <p:nvPr/>
            </p:nvSpPr>
            <p:spPr>
              <a:xfrm>
                <a:off x="169743" y="7053671"/>
                <a:ext cx="2735400" cy="93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just">
                  <a:spcBef>
                    <a:spcPts val="0"/>
                  </a:spcBef>
                  <a:buNone/>
                </a:pPr>
                <a:r>
                  <a:rPr b="1" lang="en" u="sng">
                    <a:solidFill>
                      <a:srgbClr val="3F3F3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Activities</a:t>
                </a:r>
              </a:p>
              <a:p>
                <a:pPr indent="0" lvl="0" marL="0" marR="0" rtl="0" algn="just">
                  <a:spcBef>
                    <a:spcPts val="0"/>
                  </a:spcBef>
                  <a:buNone/>
                </a:pPr>
                <a:r>
                  <a:rPr lang="en">
                    <a:solidFill>
                      <a:srgbClr val="3F3F3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Investigating curator tools</a:t>
                </a:r>
              </a:p>
            </p:txBody>
          </p:sp>
        </p:grpSp>
      </p:grpSp>
      <p:grpSp>
        <p:nvGrpSpPr>
          <p:cNvPr id="377" name="Shape 377"/>
          <p:cNvGrpSpPr/>
          <p:nvPr/>
        </p:nvGrpSpPr>
        <p:grpSpPr>
          <a:xfrm>
            <a:off x="5114462" y="780787"/>
            <a:ext cx="1937700" cy="1650300"/>
            <a:chOff x="934205" y="4507821"/>
            <a:chExt cx="2583600" cy="2933866"/>
          </a:xfrm>
        </p:grpSpPr>
        <p:cxnSp>
          <p:nvCxnSpPr>
            <p:cNvPr id="378" name="Shape 378"/>
            <p:cNvCxnSpPr/>
            <p:nvPr/>
          </p:nvCxnSpPr>
          <p:spPr>
            <a:xfrm>
              <a:off x="2224955" y="6948488"/>
              <a:ext cx="2100" cy="493200"/>
            </a:xfrm>
            <a:prstGeom prst="straightConnector1">
              <a:avLst/>
            </a:prstGeom>
            <a:noFill/>
            <a:ln cap="flat" cmpd="sng" w="12700">
              <a:solidFill>
                <a:srgbClr val="27AE6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79" name="Shape 379"/>
            <p:cNvSpPr txBox="1"/>
            <p:nvPr/>
          </p:nvSpPr>
          <p:spPr>
            <a:xfrm>
              <a:off x="934205" y="4507821"/>
              <a:ext cx="25836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1" lang="en" sz="1800">
                  <a:solidFill>
                    <a:srgbClr val="27AE6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Test Beta</a:t>
              </a:r>
              <a:r>
                <a:rPr b="1" lang="en" sz="1800">
                  <a:solidFill>
                    <a:srgbClr val="27AE6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b="1" lang="en" sz="1800">
                  <a:solidFill>
                    <a:srgbClr val="27AE6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Search </a:t>
              </a:r>
            </a:p>
          </p:txBody>
        </p:sp>
      </p:grpSp>
      <p:sp>
        <p:nvSpPr>
          <p:cNvPr id="380" name="Shape 380"/>
          <p:cNvSpPr/>
          <p:nvPr/>
        </p:nvSpPr>
        <p:spPr>
          <a:xfrm>
            <a:off x="893300" y="2840750"/>
            <a:ext cx="13290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rgbClr val="2D3E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Jan-Feb-Mar 2017</a:t>
            </a:r>
          </a:p>
        </p:txBody>
      </p:sp>
      <p:sp>
        <p:nvSpPr>
          <p:cNvPr id="381" name="Shape 381"/>
          <p:cNvSpPr txBox="1"/>
          <p:nvPr/>
        </p:nvSpPr>
        <p:spPr>
          <a:xfrm>
            <a:off x="2283974" y="2840750"/>
            <a:ext cx="1454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rgbClr val="8D44A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Apr-May-June 2017</a:t>
            </a:r>
          </a:p>
        </p:txBody>
      </p:sp>
      <p:sp>
        <p:nvSpPr>
          <p:cNvPr id="382" name="Shape 382"/>
          <p:cNvSpPr txBox="1"/>
          <p:nvPr/>
        </p:nvSpPr>
        <p:spPr>
          <a:xfrm>
            <a:off x="3877700" y="2843950"/>
            <a:ext cx="13020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rgbClr val="297FB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Jul-Aug-Sep 2017</a:t>
            </a:r>
          </a:p>
        </p:txBody>
      </p:sp>
      <p:sp>
        <p:nvSpPr>
          <p:cNvPr id="383" name="Shape 383"/>
          <p:cNvSpPr txBox="1"/>
          <p:nvPr/>
        </p:nvSpPr>
        <p:spPr>
          <a:xfrm>
            <a:off x="5364275" y="2847975"/>
            <a:ext cx="13290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rgbClr val="27AE6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Oct-Nov-Dec 2017</a:t>
            </a:r>
          </a:p>
        </p:txBody>
      </p:sp>
      <p:sp>
        <p:nvSpPr>
          <p:cNvPr id="384" name="Shape 384"/>
          <p:cNvSpPr txBox="1"/>
          <p:nvPr/>
        </p:nvSpPr>
        <p:spPr>
          <a:xfrm>
            <a:off x="6812448" y="2834700"/>
            <a:ext cx="1366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rgbClr val="E84C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Jan-Feb-Mar 2018</a:t>
            </a:r>
          </a:p>
        </p:txBody>
      </p:sp>
      <p:sp>
        <p:nvSpPr>
          <p:cNvPr id="385" name="Shape 385"/>
          <p:cNvSpPr txBox="1"/>
          <p:nvPr/>
        </p:nvSpPr>
        <p:spPr>
          <a:xfrm>
            <a:off x="2051852" y="1104530"/>
            <a:ext cx="2051699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None/>
            </a:pPr>
            <a:r>
              <a:rPr b="1" lang="en" u="sng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Deliverables</a:t>
            </a:r>
          </a:p>
          <a:p>
            <a:pPr indent="0" lvl="0" marL="0" marR="0" rtl="0" algn="just">
              <a:spcBef>
                <a:spcPts val="0"/>
              </a:spcBef>
              <a:buNone/>
            </a:pPr>
            <a:r>
              <a:rPr b="1" lang="en">
                <a:solidFill>
                  <a:srgbClr val="00B0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√</a:t>
            </a:r>
            <a:r>
              <a:rPr lang="en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Beta Record Editor</a:t>
            </a:r>
          </a:p>
        </p:txBody>
      </p:sp>
      <p:sp>
        <p:nvSpPr>
          <p:cNvPr id="386" name="Shape 386"/>
          <p:cNvSpPr txBox="1"/>
          <p:nvPr/>
        </p:nvSpPr>
        <p:spPr>
          <a:xfrm>
            <a:off x="696397" y="4438676"/>
            <a:ext cx="17436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None/>
            </a:pPr>
            <a:r>
              <a:rPr b="1" lang="en" u="sng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Activities</a:t>
            </a:r>
            <a:r>
              <a:rPr lang="en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  <a:p>
            <a:pPr indent="0" lvl="0" marL="0" marR="0" rtl="0" algn="just">
              <a:spcBef>
                <a:spcPts val="0"/>
              </a:spcBef>
              <a:buNone/>
            </a:pPr>
            <a:r>
              <a:rPr b="1" lang="en">
                <a:solidFill>
                  <a:srgbClr val="00B0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√</a:t>
            </a:r>
            <a:r>
              <a:rPr lang="en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Harvesting arXiv</a:t>
            </a:r>
          </a:p>
          <a:p>
            <a:pPr indent="0" lvl="0" marL="0" marR="0" rtl="0" algn="just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7E8C8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87" name="Shape 387"/>
          <p:cNvSpPr txBox="1"/>
          <p:nvPr/>
        </p:nvSpPr>
        <p:spPr>
          <a:xfrm>
            <a:off x="3667725" y="3810000"/>
            <a:ext cx="20517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None/>
            </a:pPr>
            <a:r>
              <a:rPr b="1" lang="en" u="sng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Deliverables</a:t>
            </a:r>
          </a:p>
          <a:p>
            <a:pPr indent="0" lvl="0" marL="0" marR="0" rtl="0" algn="just">
              <a:spcBef>
                <a:spcPts val="0"/>
              </a:spcBef>
              <a:buNone/>
            </a:pPr>
            <a:r>
              <a:rPr lang="en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Launch Record Editor</a:t>
            </a:r>
          </a:p>
        </p:txBody>
      </p:sp>
      <p:sp>
        <p:nvSpPr>
          <p:cNvPr id="388" name="Shape 388"/>
          <p:cNvSpPr txBox="1"/>
          <p:nvPr/>
        </p:nvSpPr>
        <p:spPr>
          <a:xfrm>
            <a:off x="3667723" y="4397125"/>
            <a:ext cx="2630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None/>
            </a:pPr>
            <a:r>
              <a:rPr b="1" lang="en" u="sng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Activities</a:t>
            </a:r>
          </a:p>
          <a:p>
            <a:pPr indent="0" lvl="0" marL="0" marR="0" rtl="0" algn="just">
              <a:spcBef>
                <a:spcPts val="0"/>
              </a:spcBef>
              <a:buNone/>
            </a:pPr>
            <a:r>
              <a:rPr lang="en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Define user needs for Front End</a:t>
            </a:r>
          </a:p>
        </p:txBody>
      </p:sp>
      <p:sp>
        <p:nvSpPr>
          <p:cNvPr id="389" name="Shape 389"/>
          <p:cNvSpPr txBox="1"/>
          <p:nvPr/>
        </p:nvSpPr>
        <p:spPr>
          <a:xfrm>
            <a:off x="5156649" y="1083175"/>
            <a:ext cx="2594099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None/>
            </a:pPr>
            <a:r>
              <a:rPr b="1" lang="en" u="sng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Deliverables</a:t>
            </a:r>
          </a:p>
          <a:p>
            <a:pPr indent="0" lvl="0" marL="0" marR="0" rtl="0" algn="just">
              <a:spcBef>
                <a:spcPts val="0"/>
              </a:spcBef>
              <a:buNone/>
            </a:pPr>
            <a:r>
              <a:rPr lang="en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Public beta Search </a:t>
            </a:r>
          </a:p>
          <a:p>
            <a:pPr indent="0" lvl="0" marL="0" marR="0" rtl="0" algn="just">
              <a:spcBef>
                <a:spcPts val="0"/>
              </a:spcBef>
              <a:buNone/>
            </a:pPr>
            <a:r>
              <a:rPr lang="en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Author profile prototype</a:t>
            </a:r>
          </a:p>
        </p:txBody>
      </p:sp>
      <p:sp>
        <p:nvSpPr>
          <p:cNvPr id="390" name="Shape 390"/>
          <p:cNvSpPr txBox="1"/>
          <p:nvPr/>
        </p:nvSpPr>
        <p:spPr>
          <a:xfrm>
            <a:off x="5156642" y="1732327"/>
            <a:ext cx="20517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None/>
            </a:pPr>
            <a:r>
              <a:rPr b="1" lang="en" u="sng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Activities</a:t>
            </a:r>
          </a:p>
          <a:p>
            <a:pPr indent="0" lvl="0" marL="0" marR="0" rtl="0" algn="just">
              <a:spcBef>
                <a:spcPts val="0"/>
              </a:spcBef>
              <a:buNone/>
            </a:pPr>
            <a:r>
              <a:rPr lang="en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Interviewing users</a:t>
            </a:r>
          </a:p>
        </p:txBody>
      </p:sp>
      <p:sp>
        <p:nvSpPr>
          <p:cNvPr id="391" name="Shape 391"/>
          <p:cNvSpPr txBox="1"/>
          <p:nvPr/>
        </p:nvSpPr>
        <p:spPr>
          <a:xfrm>
            <a:off x="6807450" y="3874500"/>
            <a:ext cx="2051700" cy="8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None/>
            </a:pPr>
            <a:r>
              <a:rPr b="1" lang="en" u="sng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Deliverables</a:t>
            </a:r>
          </a:p>
          <a:p>
            <a:pPr indent="0" lvl="0" marL="0" marR="0" rtl="0" algn="just">
              <a:spcBef>
                <a:spcPts val="0"/>
              </a:spcBef>
              <a:buNone/>
            </a:pPr>
            <a:r>
              <a:rPr lang="en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Launch Search</a:t>
            </a:r>
          </a:p>
          <a:p>
            <a:pPr indent="0" lvl="0" marL="0" marR="0" rtl="0" algn="just">
              <a:spcBef>
                <a:spcPts val="0"/>
              </a:spcBef>
              <a:buNone/>
            </a:pPr>
            <a:r>
              <a:rPr lang="en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Launch Authors</a:t>
            </a:r>
          </a:p>
        </p:txBody>
      </p:sp>
      <p:sp>
        <p:nvSpPr>
          <p:cNvPr id="392" name="Shape 392"/>
          <p:cNvSpPr txBox="1"/>
          <p:nvPr/>
        </p:nvSpPr>
        <p:spPr>
          <a:xfrm>
            <a:off x="6732375" y="355525"/>
            <a:ext cx="2356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January 2017 - March 2018</a:t>
            </a:r>
          </a:p>
        </p:txBody>
      </p:sp>
      <p:sp>
        <p:nvSpPr>
          <p:cNvPr id="393" name="Shape 393"/>
          <p:cNvSpPr txBox="1"/>
          <p:nvPr>
            <p:ph type="title"/>
          </p:nvPr>
        </p:nvSpPr>
        <p:spPr>
          <a:xfrm>
            <a:off x="124575" y="207675"/>
            <a:ext cx="6607800" cy="524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INSPIRE Labs Roadmap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40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4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0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400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/>
          <p:nvPr>
            <p:ph type="title"/>
          </p:nvPr>
        </p:nvSpPr>
        <p:spPr>
          <a:xfrm>
            <a:off x="485875" y="1714500"/>
            <a:ext cx="8537400" cy="78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500"/>
              <a:t>Q4 ‘17-Q1 ‘18 Launch Search &amp; Authors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rgbClr val="2F363F"/>
              </a:buClr>
              <a:buSzPct val="25000"/>
              <a:buFont typeface="Open Sans"/>
              <a:buNone/>
            </a:pPr>
            <a:r>
              <a:t/>
            </a:r>
            <a:endParaRPr b="1" i="0" sz="3600" u="none" cap="small" strike="noStrike">
              <a:solidFill>
                <a:srgbClr val="2F36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" name="Shape 132"/>
          <p:cNvSpPr txBox="1"/>
          <p:nvPr>
            <p:ph idx="12" type="sldNum"/>
          </p:nvPr>
        </p:nvSpPr>
        <p:spPr>
          <a:xfrm>
            <a:off x="8497999" y="468875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33" name="Shape 13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Shape 4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"/>
            <a:ext cx="9144000" cy="4145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Shape 408"/>
          <p:cNvPicPr preferRelativeResize="0"/>
          <p:nvPr/>
        </p:nvPicPr>
        <p:blipFill rotWithShape="1">
          <a:blip r:embed="rId3">
            <a:alphaModFix/>
          </a:blip>
          <a:srcRect b="85918" l="0" r="0" t="0"/>
          <a:stretch/>
        </p:blipFill>
        <p:spPr>
          <a:xfrm>
            <a:off x="0" y="0"/>
            <a:ext cx="9143998" cy="549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Shape 409"/>
          <p:cNvPicPr preferRelativeResize="0"/>
          <p:nvPr/>
        </p:nvPicPr>
        <p:blipFill rotWithShape="1">
          <a:blip r:embed="rId4">
            <a:alphaModFix/>
          </a:blip>
          <a:srcRect b="0" l="20678" r="0" t="14886"/>
          <a:stretch/>
        </p:blipFill>
        <p:spPr>
          <a:xfrm>
            <a:off x="0" y="549849"/>
            <a:ext cx="7253224" cy="332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Shape 410"/>
          <p:cNvPicPr preferRelativeResize="0"/>
          <p:nvPr/>
        </p:nvPicPr>
        <p:blipFill rotWithShape="1">
          <a:blip r:embed="rId5">
            <a:alphaModFix/>
          </a:blip>
          <a:srcRect b="0" l="84500" r="0" t="14486"/>
          <a:stretch/>
        </p:blipFill>
        <p:spPr>
          <a:xfrm>
            <a:off x="7253225" y="549850"/>
            <a:ext cx="1890774" cy="332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Shape 4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" y="0"/>
            <a:ext cx="914178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rgbClr val="2F363F"/>
              </a:buClr>
              <a:buSzPct val="25000"/>
              <a:buFont typeface="Open Sans"/>
              <a:buNone/>
            </a:pPr>
            <a:r>
              <a:t/>
            </a:r>
            <a:endParaRPr b="1" i="0" sz="3600" u="none" cap="small" strike="noStrike">
              <a:solidFill>
                <a:srgbClr val="2F36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8497999" y="468875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41" name="Shape 14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rgbClr val="2F363F"/>
              </a:buClr>
              <a:buSzPct val="25000"/>
              <a:buFont typeface="Open Sans"/>
              <a:buNone/>
            </a:pPr>
            <a:r>
              <a:t/>
            </a:r>
            <a:endParaRPr b="1" i="0" sz="3600" u="none" cap="small" strike="noStrike">
              <a:solidFill>
                <a:srgbClr val="2F36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" name="Shape 148"/>
          <p:cNvSpPr txBox="1"/>
          <p:nvPr>
            <p:ph idx="12" type="sldNum"/>
          </p:nvPr>
        </p:nvSpPr>
        <p:spPr>
          <a:xfrm>
            <a:off x="8497999" y="468875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49" name="Shape 14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rgbClr val="2F363F"/>
              </a:buClr>
              <a:buSzPct val="25000"/>
              <a:buFont typeface="Open Sans"/>
              <a:buNone/>
            </a:pPr>
            <a:r>
              <a:t/>
            </a:r>
            <a:endParaRPr b="1" i="0" sz="3600" u="none" cap="small" strike="noStrike">
              <a:solidFill>
                <a:srgbClr val="2F36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" name="Shape 156"/>
          <p:cNvSpPr txBox="1"/>
          <p:nvPr>
            <p:ph idx="12" type="sldNum"/>
          </p:nvPr>
        </p:nvSpPr>
        <p:spPr>
          <a:xfrm>
            <a:off x="8497999" y="468875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57" name="Shape 15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9143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rgbClr val="2F363F"/>
              </a:buClr>
              <a:buSzPct val="25000"/>
              <a:buFont typeface="Open Sans"/>
              <a:buNone/>
            </a:pPr>
            <a:r>
              <a:t/>
            </a:r>
            <a:endParaRPr b="1" i="0" sz="3600" u="none" cap="small" strike="noStrike">
              <a:solidFill>
                <a:srgbClr val="2F36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4" name="Shape 164"/>
          <p:cNvSpPr txBox="1"/>
          <p:nvPr>
            <p:ph idx="12" type="sldNum"/>
          </p:nvPr>
        </p:nvSpPr>
        <p:spPr>
          <a:xfrm>
            <a:off x="8497999" y="468875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65" name="Shape 16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76" y="0"/>
            <a:ext cx="910902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73" name="Shape 173"/>
          <p:cNvSpPr txBox="1"/>
          <p:nvPr/>
        </p:nvSpPr>
        <p:spPr>
          <a:xfrm>
            <a:off x="206975" y="1113596"/>
            <a:ext cx="6953700" cy="26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19100" lvl="0" marL="457200" marR="0" rtl="0" algn="l">
              <a:spcBef>
                <a:spcPts val="0"/>
              </a:spcBef>
              <a:buClr>
                <a:srgbClr val="666666"/>
              </a:buClr>
              <a:buSzPct val="100000"/>
              <a:buFont typeface="Source Sans Pro"/>
              <a:buChar char="•"/>
            </a:pPr>
            <a:r>
              <a:rPr lang="en" sz="2400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Reinforce </a:t>
            </a:r>
            <a:r>
              <a:rPr lang="en" sz="2400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collaboration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419100" lvl="0" marL="457200" marR="0" rtl="0" algn="l">
              <a:spcBef>
                <a:spcPts val="0"/>
              </a:spcBef>
              <a:buClr>
                <a:srgbClr val="666666"/>
              </a:buClr>
              <a:buSzPct val="100000"/>
              <a:buFont typeface="Source Sans Pro"/>
              <a:buChar char="•"/>
            </a:pPr>
            <a:r>
              <a:rPr lang="en" sz="2400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Experience from transition from SPIRES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419100" lvl="0" marL="457200" marR="0" rtl="0" algn="l">
              <a:spcBef>
                <a:spcPts val="0"/>
              </a:spcBef>
              <a:buClr>
                <a:srgbClr val="666666"/>
              </a:buClr>
              <a:buSzPct val="100000"/>
              <a:buFont typeface="Source Sans Pro"/>
              <a:buChar char="•"/>
            </a:pPr>
            <a:r>
              <a:rPr lang="en" sz="2400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Service stability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419100" lvl="0" marL="457200" marR="0" rtl="0" algn="l">
              <a:spcBef>
                <a:spcPts val="0"/>
              </a:spcBef>
              <a:buClr>
                <a:srgbClr val="666666"/>
              </a:buClr>
              <a:buSzPct val="100000"/>
              <a:buFont typeface="Source Sans Pro"/>
              <a:buChar char="•"/>
            </a:pPr>
            <a:r>
              <a:rPr lang="en" sz="2400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Lessons learnt from release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100"/>
          </a:p>
        </p:txBody>
      </p:sp>
      <p:sp>
        <p:nvSpPr>
          <p:cNvPr id="174" name="Shape 174"/>
          <p:cNvSpPr txBox="1"/>
          <p:nvPr>
            <p:ph type="title"/>
          </p:nvPr>
        </p:nvSpPr>
        <p:spPr>
          <a:xfrm>
            <a:off x="311700" y="1515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Priority: Curators</a:t>
            </a:r>
          </a:p>
        </p:txBody>
      </p:sp>
      <p:sp>
        <p:nvSpPr>
          <p:cNvPr id="175" name="Shape 175"/>
          <p:cNvSpPr/>
          <p:nvPr/>
        </p:nvSpPr>
        <p:spPr>
          <a:xfrm>
            <a:off x="6015200" y="1113600"/>
            <a:ext cx="2748300" cy="2611200"/>
          </a:xfrm>
          <a:prstGeom prst="triangle">
            <a:avLst>
              <a:gd fmla="val 50337" name="adj"/>
            </a:avLst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6489650" y="1113600"/>
            <a:ext cx="1799400" cy="1709400"/>
          </a:xfrm>
          <a:prstGeom prst="triangle">
            <a:avLst>
              <a:gd fmla="val 50629" name="adj"/>
            </a:avLst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 txBox="1"/>
          <p:nvPr/>
        </p:nvSpPr>
        <p:spPr>
          <a:xfrm>
            <a:off x="6627950" y="2850575"/>
            <a:ext cx="1661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Curators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6855050" y="2041350"/>
            <a:ext cx="10686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Users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85" name="Shape 185"/>
          <p:cNvSpPr/>
          <p:nvPr/>
        </p:nvSpPr>
        <p:spPr>
          <a:xfrm>
            <a:off x="5940151" y="314092"/>
            <a:ext cx="2781300" cy="198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311700" y="1152475"/>
            <a:ext cx="64005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Content standups</a:t>
            </a:r>
            <a:br>
              <a:rPr lang="en" sz="2400"/>
            </a:br>
          </a:p>
          <a:p>
            <a:pPr indent="-381000" lvl="0" marL="457200">
              <a:spcBef>
                <a:spcPts val="0"/>
              </a:spcBef>
              <a:buSzPct val="100000"/>
            </a:pPr>
            <a:r>
              <a:rPr lang="en" sz="2400"/>
              <a:t>Coordination meetings</a:t>
            </a:r>
            <a:br>
              <a:rPr lang="en" sz="2400"/>
            </a:br>
          </a:p>
          <a:p>
            <a:pPr indent="-381000" lvl="0" marL="457200">
              <a:spcBef>
                <a:spcPts val="0"/>
              </a:spcBef>
              <a:buSzPct val="100000"/>
            </a:pPr>
            <a:r>
              <a:rPr lang="en" sz="2400"/>
              <a:t>Policy technical meetings</a:t>
            </a:r>
            <a:br>
              <a:rPr lang="en" sz="2400"/>
            </a:br>
          </a:p>
          <a:p>
            <a:pPr indent="-381000" lvl="0" marL="457200">
              <a:spcBef>
                <a:spcPts val="0"/>
              </a:spcBef>
              <a:buSzPct val="100000"/>
            </a:pPr>
            <a:r>
              <a:rPr lang="en" sz="2400"/>
              <a:t>Technical standups</a:t>
            </a:r>
          </a:p>
        </p:txBody>
      </p:sp>
      <p:sp>
        <p:nvSpPr>
          <p:cNvPr id="187" name="Shape 187"/>
          <p:cNvSpPr txBox="1"/>
          <p:nvPr>
            <p:ph type="title"/>
          </p:nvPr>
        </p:nvSpPr>
        <p:spPr>
          <a:xfrm>
            <a:off x="311700" y="1515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Decision making process</a:t>
            </a:r>
            <a:r>
              <a:rPr lang="en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5712" y="1152462"/>
            <a:ext cx="4638675" cy="345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