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Geo"/>
      <p:regular r:id="rId12"/>
      <p:italic r:id="rId13"/>
    </p:embeddedFont>
    <p:embeddedFont>
      <p:font typeface="Raleway"/>
      <p:regular r:id="rId14"/>
      <p:bold r:id="rId15"/>
      <p:italic r:id="rId16"/>
      <p:boldItalic r:id="rId17"/>
    </p:embeddedFont>
    <p:embeddedFont>
      <p:font typeface="Source Sans Pr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Stella Christod.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SourceSansPr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Geo-italic.fntdata"/><Relationship Id="rId12" Type="http://schemas.openxmlformats.org/officeDocument/2006/relationships/font" Target="fonts/Geo-regular.fntdata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SourceSansPro-bold.fntdata"/><Relationship Id="rId18" Type="http://schemas.openxmlformats.org/officeDocument/2006/relationships/font" Target="fonts/SourceSansPro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5-02T10:05:40.116">
    <p:pos x="6000" y="0"/>
    <p:text>Explain phase 2 more: based on experience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Surveys: quick feedback but missing contextual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Focus group: quick decision but might not represent real needs.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legend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1_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4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 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80700" y="77450"/>
            <a:ext cx="8982600" cy="697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3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4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 1 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80700" y="77450"/>
            <a:ext cx="8982600" cy="697500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3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2425" y="94225"/>
            <a:ext cx="9004200" cy="709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284225" y="180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1" i="0" sz="3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 1">
    <p:bg>
      <p:bgPr>
        <a:solidFill>
          <a:srgbClr val="27AE6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Shape 9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Shape 93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1" i="0" sz="1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2845181"/>
            <a:ext cx="8520600" cy="13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ight gray shading">
    <p:bg>
      <p:bgPr>
        <a:gradFill>
          <a:gsLst>
            <a:gs pos="0">
              <a:schemeClr val="lt1"/>
            </a:gs>
            <a:gs pos="100000">
              <a:srgbClr val="DBDBD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subTitle"/>
          </p:nvPr>
        </p:nvSpPr>
        <p:spPr>
          <a:xfrm>
            <a:off x="1784569" y="573527"/>
            <a:ext cx="6902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small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3429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685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0287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17145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057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24003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1784569" y="110318"/>
            <a:ext cx="6902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27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 b="19393" l="0" r="18500" t="0"/>
          <a:stretch/>
        </p:blipFill>
        <p:spPr>
          <a:xfrm>
            <a:off x="8048511" y="4330860"/>
            <a:ext cx="1095600" cy="81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Shape 109"/>
          <p:cNvGrpSpPr/>
          <p:nvPr/>
        </p:nvGrpSpPr>
        <p:grpSpPr>
          <a:xfrm>
            <a:off x="328168" y="4677705"/>
            <a:ext cx="439207" cy="329401"/>
            <a:chOff x="186857" y="6096003"/>
            <a:chExt cx="580501" cy="580546"/>
          </a:xfrm>
        </p:grpSpPr>
        <p:sp>
          <p:nvSpPr>
            <p:cNvPr id="110" name="Shape 110"/>
            <p:cNvSpPr/>
            <p:nvPr/>
          </p:nvSpPr>
          <p:spPr>
            <a:xfrm>
              <a:off x="186858" y="6096003"/>
              <a:ext cx="580500" cy="580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86857" y="6612049"/>
              <a:ext cx="580500" cy="645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Shape 112"/>
          <p:cNvSpPr txBox="1"/>
          <p:nvPr>
            <p:ph idx="12" type="sldNum"/>
          </p:nvPr>
        </p:nvSpPr>
        <p:spPr>
          <a:xfrm>
            <a:off x="328166" y="4677983"/>
            <a:ext cx="4392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6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2F3A4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 1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80700" y="77450"/>
            <a:ext cx="8982600" cy="697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80700" y="77450"/>
            <a:ext cx="8982600" cy="1023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80700" y="77450"/>
            <a:ext cx="8982600" cy="1023000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1 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6" name="Shape 156"/>
          <p:cNvSpPr txBox="1"/>
          <p:nvPr/>
        </p:nvSpPr>
        <p:spPr>
          <a:xfrm>
            <a:off x="1498513" y="2338475"/>
            <a:ext cx="22083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Source Sans Pro"/>
              <a:buNone/>
            </a:pPr>
            <a:r>
              <a:rPr b="0" i="0" lang="en" sz="22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Navigator</a:t>
            </a: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Source Sans Pro"/>
              <a:buNone/>
            </a:pPr>
            <a:r>
              <a:rPr b="0" i="0" lang="en" sz="1700" u="none" cap="none" strike="noStrike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embraces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Typical Responses to Change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968" y="892833"/>
            <a:ext cx="1746600" cy="1465800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0750" y="892833"/>
            <a:ext cx="1449900" cy="148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1107" y="3057697"/>
            <a:ext cx="1292400" cy="13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8417" y="3057697"/>
            <a:ext cx="1654500" cy="13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4911528" y="2345340"/>
            <a:ext cx="22083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Source Sans Pro"/>
              <a:buNone/>
            </a:pPr>
            <a:r>
              <a:rPr b="0" i="0" lang="en" sz="22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Critic</a:t>
            </a: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Source Sans Pro"/>
              <a:buNone/>
            </a:pPr>
            <a:r>
              <a:rPr b="0" i="0" lang="en" sz="1700" u="none" cap="none" strike="noStrike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opposes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1498513" y="4375750"/>
            <a:ext cx="22083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Source Sans Pro"/>
              <a:buNone/>
            </a:pPr>
            <a:r>
              <a:rPr b="0" i="0" lang="en" sz="22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Victim</a:t>
            </a: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Source Sans Pro"/>
              <a:buNone/>
            </a:pPr>
            <a:r>
              <a:rPr b="0" i="0" lang="en" sz="1700" u="none" cap="none" strike="noStrike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panics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5106357" y="4335453"/>
            <a:ext cx="22083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Source Sans Pro"/>
              <a:buNone/>
            </a:pPr>
            <a:r>
              <a:rPr b="0" i="0" lang="en" sz="22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Bystander</a:t>
            </a: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Source Sans Pro"/>
              <a:buNone/>
            </a:pPr>
            <a:r>
              <a:rPr b="0" i="0" lang="en" sz="1700" u="none" cap="none" strike="noStrike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ignores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User Feedback - Best Practice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3202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Surveys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Focus Groups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30555"/>
              <a:buFont typeface="Arial"/>
              <a:buNone/>
            </a:pPr>
            <a:r>
              <a:rPr lang="en" sz="3600"/>
              <a:t>User Testing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575" y="943674"/>
            <a:ext cx="2776375" cy="35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User Testing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100"/>
              <a:t>Focus on tasks  (not assumptions)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100"/>
              <a:t>Analytics (piwik)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4926" l="1681" r="0" t="3507"/>
          <a:stretch/>
        </p:blipFill>
        <p:spPr>
          <a:xfrm>
            <a:off x="3186075" y="2059449"/>
            <a:ext cx="5957924" cy="29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User Testing Strategy</a:t>
            </a: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86" name="Shape 186"/>
          <p:cNvGrpSpPr/>
          <p:nvPr/>
        </p:nvGrpSpPr>
        <p:grpSpPr>
          <a:xfrm>
            <a:off x="1178195" y="876243"/>
            <a:ext cx="1239986" cy="1911760"/>
            <a:chOff x="3110126" y="4118768"/>
            <a:chExt cx="1012812" cy="1789200"/>
          </a:xfrm>
        </p:grpSpPr>
        <p:grpSp>
          <p:nvGrpSpPr>
            <p:cNvPr id="187" name="Shape 187"/>
            <p:cNvGrpSpPr/>
            <p:nvPr/>
          </p:nvGrpSpPr>
          <p:grpSpPr>
            <a:xfrm>
              <a:off x="3110126" y="4118768"/>
              <a:ext cx="1012812" cy="1789200"/>
              <a:chOff x="3110126" y="4185196"/>
              <a:chExt cx="1012812" cy="1789200"/>
            </a:xfrm>
          </p:grpSpPr>
          <p:sp>
            <p:nvSpPr>
              <p:cNvPr id="188" name="Shape 188"/>
              <p:cNvSpPr/>
              <p:nvPr/>
            </p:nvSpPr>
            <p:spPr>
              <a:xfrm>
                <a:off x="3110126" y="4185196"/>
                <a:ext cx="1012799" cy="1789200"/>
              </a:xfrm>
              <a:custGeom>
                <a:pathLst>
                  <a:path extrusionOk="0" h="120000" w="120000">
                    <a:moveTo>
                      <a:pt x="59976" y="0"/>
                    </a:moveTo>
                    <a:lnTo>
                      <a:pt x="56923" y="26"/>
                    </a:lnTo>
                    <a:lnTo>
                      <a:pt x="50818" y="372"/>
                    </a:lnTo>
                    <a:lnTo>
                      <a:pt x="44994" y="1065"/>
                    </a:lnTo>
                    <a:lnTo>
                      <a:pt x="39311" y="2077"/>
                    </a:lnTo>
                    <a:lnTo>
                      <a:pt x="33956" y="3356"/>
                    </a:lnTo>
                    <a:lnTo>
                      <a:pt x="28837" y="4927"/>
                    </a:lnTo>
                    <a:lnTo>
                      <a:pt x="24046" y="6765"/>
                    </a:lnTo>
                    <a:lnTo>
                      <a:pt x="19585" y="8843"/>
                    </a:lnTo>
                    <a:lnTo>
                      <a:pt x="15499" y="11134"/>
                    </a:lnTo>
                    <a:lnTo>
                      <a:pt x="11882" y="13664"/>
                    </a:lnTo>
                    <a:lnTo>
                      <a:pt x="8641" y="16381"/>
                    </a:lnTo>
                    <a:lnTo>
                      <a:pt x="5917" y="19285"/>
                    </a:lnTo>
                    <a:lnTo>
                      <a:pt x="3569" y="22321"/>
                    </a:lnTo>
                    <a:lnTo>
                      <a:pt x="1831" y="25544"/>
                    </a:lnTo>
                    <a:lnTo>
                      <a:pt x="657" y="28847"/>
                    </a:lnTo>
                    <a:lnTo>
                      <a:pt x="46" y="32284"/>
                    </a:lnTo>
                    <a:lnTo>
                      <a:pt x="0" y="34042"/>
                    </a:lnTo>
                    <a:lnTo>
                      <a:pt x="46" y="35587"/>
                    </a:lnTo>
                    <a:lnTo>
                      <a:pt x="657" y="38970"/>
                    </a:lnTo>
                    <a:lnTo>
                      <a:pt x="1878" y="42459"/>
                    </a:lnTo>
                    <a:lnTo>
                      <a:pt x="3522" y="45709"/>
                    </a:lnTo>
                    <a:lnTo>
                      <a:pt x="4555" y="47094"/>
                    </a:lnTo>
                    <a:lnTo>
                      <a:pt x="59976" y="120000"/>
                    </a:lnTo>
                    <a:lnTo>
                      <a:pt x="115679" y="46748"/>
                    </a:lnTo>
                    <a:lnTo>
                      <a:pt x="116571" y="45469"/>
                    </a:lnTo>
                    <a:lnTo>
                      <a:pt x="118168" y="42352"/>
                    </a:lnTo>
                    <a:lnTo>
                      <a:pt x="119295" y="38970"/>
                    </a:lnTo>
                    <a:lnTo>
                      <a:pt x="119906" y="35587"/>
                    </a:lnTo>
                    <a:lnTo>
                      <a:pt x="120000" y="34042"/>
                    </a:lnTo>
                    <a:lnTo>
                      <a:pt x="119906" y="32284"/>
                    </a:lnTo>
                    <a:lnTo>
                      <a:pt x="119295" y="28847"/>
                    </a:lnTo>
                    <a:lnTo>
                      <a:pt x="118074" y="25544"/>
                    </a:lnTo>
                    <a:lnTo>
                      <a:pt x="116383" y="22321"/>
                    </a:lnTo>
                    <a:lnTo>
                      <a:pt x="114082" y="19285"/>
                    </a:lnTo>
                    <a:lnTo>
                      <a:pt x="111358" y="16381"/>
                    </a:lnTo>
                    <a:lnTo>
                      <a:pt x="108117" y="13664"/>
                    </a:lnTo>
                    <a:lnTo>
                      <a:pt x="104407" y="11134"/>
                    </a:lnTo>
                    <a:lnTo>
                      <a:pt x="100320" y="8843"/>
                    </a:lnTo>
                    <a:lnTo>
                      <a:pt x="95859" y="6765"/>
                    </a:lnTo>
                    <a:lnTo>
                      <a:pt x="91115" y="4927"/>
                    </a:lnTo>
                    <a:lnTo>
                      <a:pt x="85996" y="3356"/>
                    </a:lnTo>
                    <a:lnTo>
                      <a:pt x="80641" y="2077"/>
                    </a:lnTo>
                    <a:lnTo>
                      <a:pt x="75005" y="1065"/>
                    </a:lnTo>
                    <a:lnTo>
                      <a:pt x="69135" y="372"/>
                    </a:lnTo>
                    <a:lnTo>
                      <a:pt x="63076" y="26"/>
                    </a:lnTo>
                    <a:lnTo>
                      <a:pt x="59976" y="0"/>
                    </a:lnTo>
                    <a:close/>
                  </a:path>
                </a:pathLst>
              </a:custGeom>
              <a:solidFill>
                <a:srgbClr val="8D44AD"/>
              </a:solidFill>
              <a:ln>
                <a:noFill/>
              </a:ln>
            </p:spPr>
            <p:txBody>
              <a:bodyPr anchorCtr="0" anchor="t" bIns="25700" lIns="51425" rIns="51425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3616539" y="4185196"/>
                <a:ext cx="506400" cy="1789200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11361" y="46748"/>
                    </a:lnTo>
                    <a:lnTo>
                      <a:pt x="113145" y="45469"/>
                    </a:lnTo>
                    <a:lnTo>
                      <a:pt x="116338" y="42352"/>
                    </a:lnTo>
                    <a:lnTo>
                      <a:pt x="118591" y="38970"/>
                    </a:lnTo>
                    <a:lnTo>
                      <a:pt x="119812" y="35587"/>
                    </a:lnTo>
                    <a:lnTo>
                      <a:pt x="120000" y="34042"/>
                    </a:lnTo>
                    <a:lnTo>
                      <a:pt x="119812" y="32284"/>
                    </a:lnTo>
                    <a:lnTo>
                      <a:pt x="118591" y="28847"/>
                    </a:lnTo>
                    <a:lnTo>
                      <a:pt x="116150" y="25544"/>
                    </a:lnTo>
                    <a:lnTo>
                      <a:pt x="112769" y="22321"/>
                    </a:lnTo>
                    <a:lnTo>
                      <a:pt x="108169" y="19285"/>
                    </a:lnTo>
                    <a:lnTo>
                      <a:pt x="102723" y="16381"/>
                    </a:lnTo>
                    <a:lnTo>
                      <a:pt x="96244" y="13664"/>
                    </a:lnTo>
                    <a:lnTo>
                      <a:pt x="88826" y="11134"/>
                    </a:lnTo>
                    <a:lnTo>
                      <a:pt x="80657" y="8843"/>
                    </a:lnTo>
                    <a:lnTo>
                      <a:pt x="71737" y="6765"/>
                    </a:lnTo>
                    <a:lnTo>
                      <a:pt x="62253" y="4927"/>
                    </a:lnTo>
                    <a:lnTo>
                      <a:pt x="52018" y="3356"/>
                    </a:lnTo>
                    <a:lnTo>
                      <a:pt x="41314" y="2077"/>
                    </a:lnTo>
                    <a:lnTo>
                      <a:pt x="30046" y="1065"/>
                    </a:lnTo>
                    <a:lnTo>
                      <a:pt x="18309" y="372"/>
                    </a:lnTo>
                    <a:lnTo>
                      <a:pt x="6197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29800"/>
                </a:schemeClr>
              </a:solidFill>
              <a:ln>
                <a:noFill/>
              </a:ln>
            </p:spPr>
            <p:txBody>
              <a:bodyPr anchorCtr="0" anchor="t" bIns="25700" lIns="51425" rIns="51425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Shape 190"/>
            <p:cNvSpPr/>
            <p:nvPr/>
          </p:nvSpPr>
          <p:spPr>
            <a:xfrm>
              <a:off x="3200360" y="4210589"/>
              <a:ext cx="832200" cy="83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rIns="51425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44AD"/>
                </a:buClr>
                <a:buSzPct val="25000"/>
                <a:buFont typeface="Arial"/>
                <a:buNone/>
              </a:pPr>
              <a:r>
                <a:rPr b="0" i="0" lang="en" sz="2250" u="none" cap="none" strike="noStrike">
                  <a:solidFill>
                    <a:srgbClr val="8D44AD"/>
                  </a:solidFill>
                  <a:latin typeface="Arial"/>
                  <a:ea typeface="Arial"/>
                  <a:cs typeface="Arial"/>
                  <a:sym typeface="Arial"/>
                </a:rPr>
                <a:t></a:t>
              </a:r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3375677" y="880003"/>
            <a:ext cx="1309449" cy="1925503"/>
            <a:chOff x="4803282" y="4105906"/>
            <a:chExt cx="1012800" cy="1802062"/>
          </a:xfrm>
        </p:grpSpPr>
        <p:grpSp>
          <p:nvGrpSpPr>
            <p:cNvPr id="192" name="Shape 192"/>
            <p:cNvGrpSpPr/>
            <p:nvPr/>
          </p:nvGrpSpPr>
          <p:grpSpPr>
            <a:xfrm>
              <a:off x="4803282" y="4105906"/>
              <a:ext cx="1012800" cy="1802062"/>
              <a:chOff x="4803282" y="4221650"/>
              <a:chExt cx="1012800" cy="1802062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4803282" y="4221650"/>
                <a:ext cx="1012800" cy="1789200"/>
              </a:xfrm>
              <a:custGeom>
                <a:pathLst>
                  <a:path extrusionOk="0" h="120000" w="120000">
                    <a:moveTo>
                      <a:pt x="59976" y="0"/>
                    </a:moveTo>
                    <a:lnTo>
                      <a:pt x="56923" y="26"/>
                    </a:lnTo>
                    <a:lnTo>
                      <a:pt x="50818" y="372"/>
                    </a:lnTo>
                    <a:lnTo>
                      <a:pt x="44994" y="1065"/>
                    </a:lnTo>
                    <a:lnTo>
                      <a:pt x="39311" y="2077"/>
                    </a:lnTo>
                    <a:lnTo>
                      <a:pt x="33956" y="3356"/>
                    </a:lnTo>
                    <a:lnTo>
                      <a:pt x="28837" y="4927"/>
                    </a:lnTo>
                    <a:lnTo>
                      <a:pt x="24046" y="6765"/>
                    </a:lnTo>
                    <a:lnTo>
                      <a:pt x="19585" y="8843"/>
                    </a:lnTo>
                    <a:lnTo>
                      <a:pt x="15499" y="11134"/>
                    </a:lnTo>
                    <a:lnTo>
                      <a:pt x="11882" y="13664"/>
                    </a:lnTo>
                    <a:lnTo>
                      <a:pt x="8641" y="16381"/>
                    </a:lnTo>
                    <a:lnTo>
                      <a:pt x="5917" y="19285"/>
                    </a:lnTo>
                    <a:lnTo>
                      <a:pt x="3569" y="22321"/>
                    </a:lnTo>
                    <a:lnTo>
                      <a:pt x="1831" y="25544"/>
                    </a:lnTo>
                    <a:lnTo>
                      <a:pt x="657" y="28847"/>
                    </a:lnTo>
                    <a:lnTo>
                      <a:pt x="46" y="32284"/>
                    </a:lnTo>
                    <a:lnTo>
                      <a:pt x="0" y="34042"/>
                    </a:lnTo>
                    <a:lnTo>
                      <a:pt x="46" y="35587"/>
                    </a:lnTo>
                    <a:lnTo>
                      <a:pt x="657" y="38970"/>
                    </a:lnTo>
                    <a:lnTo>
                      <a:pt x="1878" y="42459"/>
                    </a:lnTo>
                    <a:lnTo>
                      <a:pt x="3522" y="45709"/>
                    </a:lnTo>
                    <a:lnTo>
                      <a:pt x="4555" y="47094"/>
                    </a:lnTo>
                    <a:lnTo>
                      <a:pt x="59976" y="120000"/>
                    </a:lnTo>
                    <a:lnTo>
                      <a:pt x="115679" y="46748"/>
                    </a:lnTo>
                    <a:lnTo>
                      <a:pt x="116571" y="45469"/>
                    </a:lnTo>
                    <a:lnTo>
                      <a:pt x="118168" y="42352"/>
                    </a:lnTo>
                    <a:lnTo>
                      <a:pt x="119295" y="38970"/>
                    </a:lnTo>
                    <a:lnTo>
                      <a:pt x="119906" y="35587"/>
                    </a:lnTo>
                    <a:lnTo>
                      <a:pt x="120000" y="34042"/>
                    </a:lnTo>
                    <a:lnTo>
                      <a:pt x="119906" y="32284"/>
                    </a:lnTo>
                    <a:lnTo>
                      <a:pt x="119295" y="28847"/>
                    </a:lnTo>
                    <a:lnTo>
                      <a:pt x="118074" y="25544"/>
                    </a:lnTo>
                    <a:lnTo>
                      <a:pt x="116383" y="22321"/>
                    </a:lnTo>
                    <a:lnTo>
                      <a:pt x="114082" y="19285"/>
                    </a:lnTo>
                    <a:lnTo>
                      <a:pt x="111358" y="16381"/>
                    </a:lnTo>
                    <a:lnTo>
                      <a:pt x="108117" y="13664"/>
                    </a:lnTo>
                    <a:lnTo>
                      <a:pt x="104407" y="11134"/>
                    </a:lnTo>
                    <a:lnTo>
                      <a:pt x="100320" y="8843"/>
                    </a:lnTo>
                    <a:lnTo>
                      <a:pt x="95859" y="6765"/>
                    </a:lnTo>
                    <a:lnTo>
                      <a:pt x="91115" y="4927"/>
                    </a:lnTo>
                    <a:lnTo>
                      <a:pt x="85996" y="3356"/>
                    </a:lnTo>
                    <a:lnTo>
                      <a:pt x="80641" y="2077"/>
                    </a:lnTo>
                    <a:lnTo>
                      <a:pt x="75005" y="1065"/>
                    </a:lnTo>
                    <a:lnTo>
                      <a:pt x="69135" y="372"/>
                    </a:lnTo>
                    <a:lnTo>
                      <a:pt x="63076" y="26"/>
                    </a:lnTo>
                    <a:lnTo>
                      <a:pt x="59976" y="0"/>
                    </a:lnTo>
                    <a:close/>
                  </a:path>
                </a:pathLst>
              </a:custGeom>
              <a:solidFill>
                <a:srgbClr val="297FB8"/>
              </a:solidFill>
              <a:ln>
                <a:noFill/>
              </a:ln>
            </p:spPr>
            <p:txBody>
              <a:bodyPr anchorCtr="0" anchor="t" bIns="25700" lIns="51425" rIns="51425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5304055" y="4234512"/>
                <a:ext cx="506400" cy="1789200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11361" y="46748"/>
                    </a:lnTo>
                    <a:lnTo>
                      <a:pt x="113145" y="45469"/>
                    </a:lnTo>
                    <a:lnTo>
                      <a:pt x="116338" y="42352"/>
                    </a:lnTo>
                    <a:lnTo>
                      <a:pt x="118591" y="38970"/>
                    </a:lnTo>
                    <a:lnTo>
                      <a:pt x="119812" y="35587"/>
                    </a:lnTo>
                    <a:lnTo>
                      <a:pt x="120000" y="34042"/>
                    </a:lnTo>
                    <a:lnTo>
                      <a:pt x="119812" y="32284"/>
                    </a:lnTo>
                    <a:lnTo>
                      <a:pt x="118591" y="28847"/>
                    </a:lnTo>
                    <a:lnTo>
                      <a:pt x="116150" y="25544"/>
                    </a:lnTo>
                    <a:lnTo>
                      <a:pt x="112769" y="22321"/>
                    </a:lnTo>
                    <a:lnTo>
                      <a:pt x="108169" y="19285"/>
                    </a:lnTo>
                    <a:lnTo>
                      <a:pt x="102723" y="16381"/>
                    </a:lnTo>
                    <a:lnTo>
                      <a:pt x="96244" y="13664"/>
                    </a:lnTo>
                    <a:lnTo>
                      <a:pt x="88826" y="11134"/>
                    </a:lnTo>
                    <a:lnTo>
                      <a:pt x="80657" y="8843"/>
                    </a:lnTo>
                    <a:lnTo>
                      <a:pt x="71737" y="6765"/>
                    </a:lnTo>
                    <a:lnTo>
                      <a:pt x="62253" y="4927"/>
                    </a:lnTo>
                    <a:lnTo>
                      <a:pt x="52018" y="3356"/>
                    </a:lnTo>
                    <a:lnTo>
                      <a:pt x="41314" y="2077"/>
                    </a:lnTo>
                    <a:lnTo>
                      <a:pt x="30046" y="1065"/>
                    </a:lnTo>
                    <a:lnTo>
                      <a:pt x="18309" y="372"/>
                    </a:lnTo>
                    <a:lnTo>
                      <a:pt x="6197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29800"/>
                </a:schemeClr>
              </a:solidFill>
              <a:ln>
                <a:noFill/>
              </a:ln>
            </p:spPr>
            <p:txBody>
              <a:bodyPr anchorCtr="0" anchor="t" bIns="25700" lIns="51425" rIns="51425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" name="Shape 195"/>
            <p:cNvSpPr/>
            <p:nvPr/>
          </p:nvSpPr>
          <p:spPr>
            <a:xfrm>
              <a:off x="4887876" y="4210589"/>
              <a:ext cx="832200" cy="83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rIns="51425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7FB8"/>
                </a:buClr>
                <a:buSzPct val="25000"/>
                <a:buFont typeface="Arial"/>
                <a:buNone/>
              </a:pPr>
              <a:r>
                <a:rPr b="0" i="0" lang="en" sz="2250" u="none" cap="none" strike="noStrike">
                  <a:solidFill>
                    <a:srgbClr val="297FB8"/>
                  </a:solidFill>
                  <a:latin typeface="Arial"/>
                  <a:ea typeface="Arial"/>
                  <a:cs typeface="Arial"/>
                  <a:sym typeface="Arial"/>
                </a:rPr>
                <a:t></a:t>
              </a:r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5939479" y="877590"/>
            <a:ext cx="1301362" cy="1912118"/>
            <a:chOff x="6843713" y="4118767"/>
            <a:chExt cx="1012812" cy="1789200"/>
          </a:xfrm>
        </p:grpSpPr>
        <p:grpSp>
          <p:nvGrpSpPr>
            <p:cNvPr id="197" name="Shape 197"/>
            <p:cNvGrpSpPr/>
            <p:nvPr/>
          </p:nvGrpSpPr>
          <p:grpSpPr>
            <a:xfrm>
              <a:off x="6843713" y="4118767"/>
              <a:ext cx="1012812" cy="1789200"/>
              <a:chOff x="6843713" y="4189412"/>
              <a:chExt cx="1012812" cy="1789200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6843713" y="4189412"/>
                <a:ext cx="1012800" cy="1789200"/>
              </a:xfrm>
              <a:custGeom>
                <a:pathLst>
                  <a:path extrusionOk="0" h="120000" w="120000">
                    <a:moveTo>
                      <a:pt x="59976" y="0"/>
                    </a:moveTo>
                    <a:lnTo>
                      <a:pt x="56923" y="26"/>
                    </a:lnTo>
                    <a:lnTo>
                      <a:pt x="50818" y="372"/>
                    </a:lnTo>
                    <a:lnTo>
                      <a:pt x="44994" y="1065"/>
                    </a:lnTo>
                    <a:lnTo>
                      <a:pt x="39311" y="2077"/>
                    </a:lnTo>
                    <a:lnTo>
                      <a:pt x="33956" y="3356"/>
                    </a:lnTo>
                    <a:lnTo>
                      <a:pt x="28837" y="4927"/>
                    </a:lnTo>
                    <a:lnTo>
                      <a:pt x="24046" y="6765"/>
                    </a:lnTo>
                    <a:lnTo>
                      <a:pt x="19585" y="8843"/>
                    </a:lnTo>
                    <a:lnTo>
                      <a:pt x="15499" y="11134"/>
                    </a:lnTo>
                    <a:lnTo>
                      <a:pt x="11882" y="13664"/>
                    </a:lnTo>
                    <a:lnTo>
                      <a:pt x="8641" y="16381"/>
                    </a:lnTo>
                    <a:lnTo>
                      <a:pt x="5917" y="19285"/>
                    </a:lnTo>
                    <a:lnTo>
                      <a:pt x="3569" y="22321"/>
                    </a:lnTo>
                    <a:lnTo>
                      <a:pt x="1831" y="25544"/>
                    </a:lnTo>
                    <a:lnTo>
                      <a:pt x="657" y="28847"/>
                    </a:lnTo>
                    <a:lnTo>
                      <a:pt x="46" y="32284"/>
                    </a:lnTo>
                    <a:lnTo>
                      <a:pt x="0" y="34042"/>
                    </a:lnTo>
                    <a:lnTo>
                      <a:pt x="46" y="35587"/>
                    </a:lnTo>
                    <a:lnTo>
                      <a:pt x="657" y="38970"/>
                    </a:lnTo>
                    <a:lnTo>
                      <a:pt x="1878" y="42459"/>
                    </a:lnTo>
                    <a:lnTo>
                      <a:pt x="3522" y="45709"/>
                    </a:lnTo>
                    <a:lnTo>
                      <a:pt x="4555" y="47094"/>
                    </a:lnTo>
                    <a:lnTo>
                      <a:pt x="59976" y="120000"/>
                    </a:lnTo>
                    <a:lnTo>
                      <a:pt x="115679" y="46748"/>
                    </a:lnTo>
                    <a:lnTo>
                      <a:pt x="116571" y="45469"/>
                    </a:lnTo>
                    <a:lnTo>
                      <a:pt x="118168" y="42352"/>
                    </a:lnTo>
                    <a:lnTo>
                      <a:pt x="119295" y="38970"/>
                    </a:lnTo>
                    <a:lnTo>
                      <a:pt x="119906" y="35587"/>
                    </a:lnTo>
                    <a:lnTo>
                      <a:pt x="120000" y="34042"/>
                    </a:lnTo>
                    <a:lnTo>
                      <a:pt x="119906" y="32284"/>
                    </a:lnTo>
                    <a:lnTo>
                      <a:pt x="119295" y="28847"/>
                    </a:lnTo>
                    <a:lnTo>
                      <a:pt x="118074" y="25544"/>
                    </a:lnTo>
                    <a:lnTo>
                      <a:pt x="116383" y="22321"/>
                    </a:lnTo>
                    <a:lnTo>
                      <a:pt x="114082" y="19285"/>
                    </a:lnTo>
                    <a:lnTo>
                      <a:pt x="111358" y="16381"/>
                    </a:lnTo>
                    <a:lnTo>
                      <a:pt x="108117" y="13664"/>
                    </a:lnTo>
                    <a:lnTo>
                      <a:pt x="104407" y="11134"/>
                    </a:lnTo>
                    <a:lnTo>
                      <a:pt x="100320" y="8843"/>
                    </a:lnTo>
                    <a:lnTo>
                      <a:pt x="95859" y="6765"/>
                    </a:lnTo>
                    <a:lnTo>
                      <a:pt x="91115" y="4927"/>
                    </a:lnTo>
                    <a:lnTo>
                      <a:pt x="85996" y="3356"/>
                    </a:lnTo>
                    <a:lnTo>
                      <a:pt x="80641" y="2077"/>
                    </a:lnTo>
                    <a:lnTo>
                      <a:pt x="75005" y="1065"/>
                    </a:lnTo>
                    <a:lnTo>
                      <a:pt x="69135" y="372"/>
                    </a:lnTo>
                    <a:lnTo>
                      <a:pt x="63076" y="26"/>
                    </a:lnTo>
                    <a:lnTo>
                      <a:pt x="59976" y="0"/>
                    </a:lnTo>
                    <a:close/>
                  </a:path>
                </a:pathLst>
              </a:custGeom>
              <a:solidFill>
                <a:srgbClr val="27AE61"/>
              </a:solidFill>
              <a:ln>
                <a:noFill/>
              </a:ln>
            </p:spPr>
            <p:txBody>
              <a:bodyPr anchorCtr="0" anchor="t" bIns="25700" lIns="51425" rIns="51425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7350125" y="4189412"/>
                <a:ext cx="506400" cy="1789200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11361" y="46748"/>
                    </a:lnTo>
                    <a:lnTo>
                      <a:pt x="113145" y="45469"/>
                    </a:lnTo>
                    <a:lnTo>
                      <a:pt x="116338" y="42352"/>
                    </a:lnTo>
                    <a:lnTo>
                      <a:pt x="118591" y="38970"/>
                    </a:lnTo>
                    <a:lnTo>
                      <a:pt x="119812" y="35587"/>
                    </a:lnTo>
                    <a:lnTo>
                      <a:pt x="120000" y="34042"/>
                    </a:lnTo>
                    <a:lnTo>
                      <a:pt x="119812" y="32284"/>
                    </a:lnTo>
                    <a:lnTo>
                      <a:pt x="118591" y="28847"/>
                    </a:lnTo>
                    <a:lnTo>
                      <a:pt x="116150" y="25544"/>
                    </a:lnTo>
                    <a:lnTo>
                      <a:pt x="112769" y="22321"/>
                    </a:lnTo>
                    <a:lnTo>
                      <a:pt x="108169" y="19285"/>
                    </a:lnTo>
                    <a:lnTo>
                      <a:pt x="102723" y="16381"/>
                    </a:lnTo>
                    <a:lnTo>
                      <a:pt x="96244" y="13664"/>
                    </a:lnTo>
                    <a:lnTo>
                      <a:pt x="88826" y="11134"/>
                    </a:lnTo>
                    <a:lnTo>
                      <a:pt x="80657" y="8843"/>
                    </a:lnTo>
                    <a:lnTo>
                      <a:pt x="71737" y="6765"/>
                    </a:lnTo>
                    <a:lnTo>
                      <a:pt x="62253" y="4927"/>
                    </a:lnTo>
                    <a:lnTo>
                      <a:pt x="52018" y="3356"/>
                    </a:lnTo>
                    <a:lnTo>
                      <a:pt x="41314" y="2077"/>
                    </a:lnTo>
                    <a:lnTo>
                      <a:pt x="30046" y="1065"/>
                    </a:lnTo>
                    <a:lnTo>
                      <a:pt x="18309" y="372"/>
                    </a:lnTo>
                    <a:lnTo>
                      <a:pt x="6197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29800"/>
                </a:schemeClr>
              </a:solidFill>
              <a:ln>
                <a:noFill/>
              </a:ln>
            </p:spPr>
            <p:txBody>
              <a:bodyPr anchorCtr="0" anchor="t" bIns="25700" lIns="51425" rIns="51425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" name="Shape 200"/>
            <p:cNvSpPr/>
            <p:nvPr/>
          </p:nvSpPr>
          <p:spPr>
            <a:xfrm>
              <a:off x="6933946" y="4210589"/>
              <a:ext cx="832200" cy="83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rIns="51425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AE61"/>
                </a:buClr>
                <a:buSzPct val="25000"/>
                <a:buFont typeface="Arial"/>
                <a:buNone/>
              </a:pPr>
              <a:r>
                <a:rPr b="0" i="0" lang="en" sz="2250" u="none" cap="none" strike="noStrike">
                  <a:solidFill>
                    <a:srgbClr val="27AE61"/>
                  </a:solidFill>
                  <a:latin typeface="Arial"/>
                  <a:ea typeface="Arial"/>
                  <a:cs typeface="Arial"/>
                  <a:sym typeface="Arial"/>
                </a:rPr>
                <a:t></a:t>
              </a:r>
            </a:p>
          </p:txBody>
        </p:sp>
      </p:grpSp>
      <p:cxnSp>
        <p:nvCxnSpPr>
          <p:cNvPr id="201" name="Shape 201"/>
          <p:cNvCxnSpPr/>
          <p:nvPr/>
        </p:nvCxnSpPr>
        <p:spPr>
          <a:xfrm flipH="1" rot="10800000">
            <a:off x="771647" y="2822648"/>
            <a:ext cx="7200000" cy="8700"/>
          </a:xfrm>
          <a:prstGeom prst="straightConnector1">
            <a:avLst/>
          </a:prstGeom>
          <a:noFill/>
          <a:ln cap="flat" cmpd="sng" w="19050">
            <a:solidFill>
              <a:srgbClr val="313131"/>
            </a:solidFill>
            <a:prstDash val="solid"/>
            <a:round/>
            <a:headEnd len="lg" w="lg" type="oval"/>
            <a:tailEnd len="lg" w="lg" type="stealth"/>
          </a:ln>
        </p:spPr>
      </p:cxnSp>
      <p:sp>
        <p:nvSpPr>
          <p:cNvPr id="202" name="Shape 202"/>
          <p:cNvSpPr/>
          <p:nvPr/>
        </p:nvSpPr>
        <p:spPr>
          <a:xfrm>
            <a:off x="1764166" y="2776253"/>
            <a:ext cx="66900" cy="669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525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5700" lIns="51425" rIns="51425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4000653" y="2785238"/>
            <a:ext cx="66900" cy="669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525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5700" lIns="51425" rIns="51425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556303" y="2793075"/>
            <a:ext cx="66900" cy="669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525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5700" lIns="51425" rIns="51425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328100" y="2892658"/>
            <a:ext cx="953999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Open Sans"/>
              <a:buNone/>
            </a:pPr>
            <a:r>
              <a:rPr b="1" i="0" lang="en" sz="1575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Phase 1</a:t>
            </a:r>
          </a:p>
        </p:txBody>
      </p:sp>
      <p:sp>
        <p:nvSpPr>
          <p:cNvPr id="206" name="Shape 206"/>
          <p:cNvSpPr/>
          <p:nvPr/>
        </p:nvSpPr>
        <p:spPr>
          <a:xfrm>
            <a:off x="3553457" y="2893156"/>
            <a:ext cx="9540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Open Sans"/>
              <a:buNone/>
            </a:pPr>
            <a:r>
              <a:rPr b="1" i="0" lang="en" sz="1575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Phase 2</a:t>
            </a:r>
          </a:p>
        </p:txBody>
      </p:sp>
      <p:sp>
        <p:nvSpPr>
          <p:cNvPr id="207" name="Shape 207"/>
          <p:cNvSpPr/>
          <p:nvPr/>
        </p:nvSpPr>
        <p:spPr>
          <a:xfrm>
            <a:off x="6112682" y="2881963"/>
            <a:ext cx="9540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Open Sans"/>
              <a:buNone/>
            </a:pPr>
            <a:r>
              <a:rPr b="1" i="0" lang="en" sz="1575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Phase 3</a:t>
            </a:r>
          </a:p>
        </p:txBody>
      </p:sp>
      <p:grpSp>
        <p:nvGrpSpPr>
          <p:cNvPr id="208" name="Shape 208"/>
          <p:cNvGrpSpPr/>
          <p:nvPr/>
        </p:nvGrpSpPr>
        <p:grpSpPr>
          <a:xfrm>
            <a:off x="3194570" y="3318551"/>
            <a:ext cx="2441599" cy="876835"/>
            <a:chOff x="1071320" y="5111714"/>
            <a:chExt cx="4853109" cy="861501"/>
          </a:xfrm>
        </p:grpSpPr>
        <p:sp>
          <p:nvSpPr>
            <p:cNvPr id="209" name="Shape 209"/>
            <p:cNvSpPr txBox="1"/>
            <p:nvPr/>
          </p:nvSpPr>
          <p:spPr>
            <a:xfrm>
              <a:off x="1071320" y="5111714"/>
              <a:ext cx="48531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7FB8"/>
                </a:buClr>
                <a:buSzPct val="25000"/>
                <a:buFont typeface="Open Sans"/>
                <a:buNone/>
              </a:pPr>
              <a:r>
                <a:rPr b="1" i="0" lang="en" sz="1800" u="none" cap="none" strike="noStrike">
                  <a:solidFill>
                    <a:srgbClr val="297FB8"/>
                  </a:solidFill>
                  <a:latin typeface="Open Sans"/>
                  <a:ea typeface="Open Sans"/>
                  <a:cs typeface="Open Sans"/>
                  <a:sym typeface="Open Sans"/>
                </a:rPr>
                <a:t>Test with invitation</a:t>
              </a: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1071329" y="5429015"/>
              <a:ext cx="48531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ct val="25000"/>
                <a:buFont typeface="Open Sans"/>
                <a:buNone/>
              </a:pPr>
              <a:r>
                <a:rPr b="0" i="0" lang="en" sz="1500" u="none" cap="none" strike="noStrik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3 users per user group</a:t>
              </a: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ct val="25000"/>
                <a:buFont typeface="Open Sans"/>
                <a:buNone/>
              </a:pPr>
              <a:r>
                <a:rPr b="0" i="0" lang="en" sz="1500" u="none" cap="none" strike="noStrik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with IHEP/Fermilab/SLAC</a:t>
              </a:r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952437" y="3321663"/>
            <a:ext cx="2591915" cy="1126483"/>
            <a:chOff x="982321" y="5089521"/>
            <a:chExt cx="3403697" cy="1109071"/>
          </a:xfrm>
        </p:grpSpPr>
        <p:sp>
          <p:nvSpPr>
            <p:cNvPr id="212" name="Shape 212"/>
            <p:cNvSpPr txBox="1"/>
            <p:nvPr/>
          </p:nvSpPr>
          <p:spPr>
            <a:xfrm>
              <a:off x="1071319" y="5089521"/>
              <a:ext cx="33147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44AD"/>
                </a:buClr>
                <a:buSzPct val="25000"/>
                <a:buFont typeface="Open Sans"/>
                <a:buNone/>
              </a:pPr>
              <a:r>
                <a:rPr b="1" i="0" lang="en" sz="1800" u="none" cap="none" strike="noStrike">
                  <a:solidFill>
                    <a:srgbClr val="8D44AD"/>
                  </a:solidFill>
                  <a:latin typeface="Open Sans"/>
                  <a:ea typeface="Open Sans"/>
                  <a:cs typeface="Open Sans"/>
                  <a:sym typeface="Open Sans"/>
                </a:rPr>
                <a:t>Test Internally</a:t>
              </a: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982321" y="5425792"/>
              <a:ext cx="26916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ct val="25000"/>
                <a:buFont typeface="Open Sans"/>
                <a:buNone/>
              </a:pPr>
              <a:r>
                <a:rPr b="0" i="0" lang="en" sz="1500" u="none" cap="none" strike="noStrik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All INSPIRE curators, developers and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ct val="25000"/>
                <a:buFont typeface="Open Sans"/>
                <a:buNone/>
              </a:pPr>
              <a:r>
                <a:rPr b="0" i="0" lang="en" sz="1500" u="none" cap="none" strike="noStrik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AB members</a:t>
              </a:r>
            </a:p>
          </p:txBody>
        </p:sp>
      </p:grpSp>
      <p:grpSp>
        <p:nvGrpSpPr>
          <p:cNvPr id="214" name="Shape 214"/>
          <p:cNvGrpSpPr/>
          <p:nvPr/>
        </p:nvGrpSpPr>
        <p:grpSpPr>
          <a:xfrm>
            <a:off x="5955293" y="3293972"/>
            <a:ext cx="2380814" cy="901104"/>
            <a:chOff x="946742" y="5063732"/>
            <a:chExt cx="5074200" cy="620467"/>
          </a:xfrm>
        </p:grpSpPr>
        <p:sp>
          <p:nvSpPr>
            <p:cNvPr id="215" name="Shape 215"/>
            <p:cNvSpPr txBox="1"/>
            <p:nvPr/>
          </p:nvSpPr>
          <p:spPr>
            <a:xfrm>
              <a:off x="946742" y="5063732"/>
              <a:ext cx="5074200" cy="2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AE61"/>
                </a:buClr>
                <a:buSzPct val="25000"/>
                <a:buFont typeface="Open Sans"/>
                <a:buNone/>
              </a:pPr>
              <a:r>
                <a:rPr b="1" i="0" lang="en" sz="1800" u="none" cap="none" strike="noStrike">
                  <a:solidFill>
                    <a:srgbClr val="27AE61"/>
                  </a:solidFill>
                  <a:latin typeface="Open Sans"/>
                  <a:ea typeface="Open Sans"/>
                  <a:cs typeface="Open Sans"/>
                  <a:sym typeface="Open Sans"/>
                </a:rPr>
                <a:t>Test with everyone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1034428" y="5302600"/>
              <a:ext cx="45756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ct val="25000"/>
                <a:buFont typeface="Open Sans"/>
                <a:buNone/>
              </a:pPr>
              <a:r>
                <a:rPr b="0" i="0" lang="en" sz="1500" u="none" cap="none" strike="noStrik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Publically available</a:t>
              </a: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ct val="25000"/>
                <a:buFont typeface="Open Sans"/>
                <a:buNone/>
              </a:pPr>
              <a:r>
                <a:rPr b="0" i="0" lang="en" sz="1500" u="none" cap="none" strike="noStrik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in Beta</a:t>
              </a:r>
            </a:p>
          </p:txBody>
        </p:sp>
      </p:grpSp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0" l="0" r="0" t="-1276"/>
          <a:stretch/>
        </p:blipFill>
        <p:spPr>
          <a:xfrm>
            <a:off x="3704341" y="1065833"/>
            <a:ext cx="659100" cy="7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1642" y="1048890"/>
            <a:ext cx="552900" cy="7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6">
            <a:alphaModFix/>
          </a:blip>
          <a:srcRect b="11268" l="0" r="0" t="0"/>
          <a:stretch/>
        </p:blipFill>
        <p:spPr>
          <a:xfrm>
            <a:off x="6278964" y="1076042"/>
            <a:ext cx="562200" cy="7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284225" y="1803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Points to consider + discuss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phasing</a:t>
            </a:r>
            <a:br>
              <a:rPr lang="en"/>
            </a:br>
            <a:r>
              <a:rPr lang="en"/>
              <a:t>- when to go to initial public beta release</a:t>
            </a:r>
            <a:br>
              <a:rPr lang="en"/>
            </a:br>
            <a:r>
              <a:rPr lang="en"/>
              <a:t>- how many beta releases?</a:t>
            </a:r>
            <a:br>
              <a:rPr lang="en"/>
            </a:br>
            <a:r>
              <a:rPr lang="en"/>
              <a:t>- how long is each beta period?</a:t>
            </a:r>
            <a:br>
              <a:rPr lang="en"/>
            </a:br>
            <a:r>
              <a:rPr lang="en"/>
              <a:t>- feature set for each release</a:t>
            </a:r>
            <a:br>
              <a:rPr lang="en"/>
            </a:br>
            <a:r>
              <a:rPr lang="en"/>
              <a:t>- criteria for release to prod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800"/>
            </a:br>
            <a:r>
              <a:rPr lang="en" sz="1800"/>
              <a:t>communication</a:t>
            </a:r>
            <a:br>
              <a:rPr b="1" lang="en"/>
            </a:br>
            <a:r>
              <a:rPr b="1" lang="en"/>
              <a:t>- </a:t>
            </a:r>
            <a:r>
              <a:rPr lang="en"/>
              <a:t>how to communicate release availability</a:t>
            </a:r>
            <a:br>
              <a:rPr lang="en"/>
            </a:br>
            <a:r>
              <a:rPr lang="en"/>
              <a:t>- how/where/when to promote the new interface?</a:t>
            </a:r>
            <a:br>
              <a:rPr lang="en"/>
            </a:br>
            <a:r>
              <a:rPr lang="en"/>
              <a:t>- gauging how much traffic to drive to the site at any time</a:t>
            </a:r>
          </a:p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x="4804925" y="109642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preparing for important discontinuities</a:t>
            </a:r>
            <a:br>
              <a:rPr b="1" lang="en"/>
            </a:br>
            <a:r>
              <a:rPr lang="en"/>
              <a:t>- citation counting</a:t>
            </a:r>
            <a:br>
              <a:rPr lang="en"/>
            </a:br>
            <a:r>
              <a:rPr lang="en"/>
              <a:t>- search behavior</a:t>
            </a:r>
            <a:br>
              <a:rPr lang="en"/>
            </a:br>
            <a:r>
              <a:rPr lang="en"/>
              <a:t>- citation display</a:t>
            </a:r>
            <a:br>
              <a:rPr lang="en"/>
            </a:br>
            <a:r>
              <a:rPr lang="en"/>
              <a:t>- author profiles</a:t>
            </a:r>
            <a:br>
              <a:rPr lang="en"/>
            </a:br>
            <a:r>
              <a:rPr lang="en"/>
              <a:t>- changes to other (non-user) interfaces with the world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44825" y="1011275"/>
            <a:ext cx="4023900" cy="189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223725" y="3033800"/>
            <a:ext cx="4098300" cy="179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4663925" y="1011275"/>
            <a:ext cx="4098300" cy="2022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