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comments+xml" PartName="/ppt/comments/comment1.xml"/>
  <Override ContentType="application/vnd.openxmlformats-officedocument.presentationml.comments+xml" PartName="/ppt/comments/comment2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Roboto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mAuthor clrIdx="0" id="0" initials="" lastIdx="2" name="Bernard Hecker"/>
  <p:cmAuthor clrIdx="1" id="1" initials="" lastIdx="1" name="Ki Sa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bold.fntdata"/><Relationship Id="rId14" Type="http://schemas.openxmlformats.org/officeDocument/2006/relationships/font" Target="fonts/Roboto-regular.fntdata"/><Relationship Id="rId17" Type="http://schemas.openxmlformats.org/officeDocument/2006/relationships/font" Target="fonts/Roboto-boldItalic.fntdata"/><Relationship Id="rId16" Type="http://schemas.openxmlformats.org/officeDocument/2006/relationships/font" Target="fonts/Robo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m authorId="0" idx="1" dt="2017-04-28T21:59:06.091">
    <p:pos x="6000" y="0"/>
    <p:text>Excellent points. Might add "very long beta period".  Did it slow transition?</p:text>
  </p:cm>
</p:cmLst>
</file>

<file path=ppt/comments/comment2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m authorId="1" idx="1" dt="2017-05-01T09:48:56.589">
    <p:pos x="6000" y="0"/>
    <p:text>Curators were doing what they always did, using the tools they were used to. I don't think they cared at that point that it took minutes to hours (see slide 6) to affect INSPIRE. They just looked at SPIRES.</p:text>
  </p:cm>
  <p:cm authorId="0" idx="2" dt="2017-04-28T22:01:23.597">
    <p:pos x="6000" y="100"/>
    <p:text>all excellent points. But a lot of words. reduce to bullets?</p:text>
  </p:cm>
</p:cmLst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200"/>
            </a:lvl1pPr>
            <a:lvl2pPr lvl="1">
              <a:spcBef>
                <a:spcPts val="0"/>
              </a:spcBef>
              <a:buSzPct val="100000"/>
              <a:defRPr sz="4200"/>
            </a:lvl2pPr>
            <a:lvl3pPr lvl="2">
              <a:spcBef>
                <a:spcPts val="0"/>
              </a:spcBef>
              <a:buSzPct val="100000"/>
              <a:defRPr sz="4200"/>
            </a:lvl3pPr>
            <a:lvl4pPr lvl="3">
              <a:spcBef>
                <a:spcPts val="0"/>
              </a:spcBef>
              <a:buSzPct val="100000"/>
              <a:defRPr sz="4200"/>
            </a:lvl4pPr>
            <a:lvl5pPr lvl="4">
              <a:spcBef>
                <a:spcPts val="0"/>
              </a:spcBef>
              <a:buSzPct val="100000"/>
              <a:defRPr sz="4200"/>
            </a:lvl5pPr>
            <a:lvl6pPr lvl="5">
              <a:spcBef>
                <a:spcPts val="0"/>
              </a:spcBef>
              <a:buSzPct val="100000"/>
              <a:defRPr sz="4200"/>
            </a:lvl6pPr>
            <a:lvl7pPr lvl="6">
              <a:spcBef>
                <a:spcPts val="0"/>
              </a:spcBef>
              <a:buSzPct val="100000"/>
              <a:defRPr sz="4200"/>
            </a:lvl7pPr>
            <a:lvl8pPr lvl="7">
              <a:spcBef>
                <a:spcPts val="0"/>
              </a:spcBef>
              <a:buSzPct val="100000"/>
              <a:defRPr sz="4200"/>
            </a:lvl8pPr>
            <a:lvl9pPr lvl="8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" name="Shape 2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471900" y="1919075"/>
            <a:ext cx="3999900" cy="2710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9" name="Shape 29"/>
          <p:cNvSpPr txBox="1"/>
          <p:nvPr>
            <p:ph idx="2" type="body"/>
          </p:nvPr>
        </p:nvSpPr>
        <p:spPr>
          <a:xfrm>
            <a:off x="4694250" y="1919075"/>
            <a:ext cx="3999900" cy="2710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" name="Shape 34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1800"/>
            </a:lvl1pPr>
            <a:lvl2pPr lvl="1">
              <a:spcBef>
                <a:spcPts val="0"/>
              </a:spcBef>
              <a:buSzPct val="100000"/>
              <a:defRPr sz="1800"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buSzPct val="100000"/>
              <a:defRPr sz="1800"/>
            </a:lvl4pPr>
            <a:lvl5pPr lvl="4">
              <a:spcBef>
                <a:spcPts val="0"/>
              </a:spcBef>
              <a:buSzPct val="100000"/>
              <a:defRPr sz="1800"/>
            </a:lvl5pPr>
            <a:lvl6pPr lvl="5">
              <a:spcBef>
                <a:spcPts val="0"/>
              </a:spcBef>
              <a:buSzPct val="100000"/>
              <a:defRPr sz="1800"/>
            </a:lvl6pPr>
            <a:lvl7pPr lvl="6">
              <a:spcBef>
                <a:spcPts val="0"/>
              </a:spcBef>
              <a:buSzPct val="100000"/>
              <a:defRPr sz="1800"/>
            </a:lvl7pPr>
            <a:lvl8pPr lvl="7">
              <a:spcBef>
                <a:spcPts val="0"/>
              </a:spcBef>
              <a:buSzPct val="100000"/>
              <a:defRPr sz="1800"/>
            </a:lvl8pPr>
            <a:lvl9pPr lvl="8">
              <a:spcBef>
                <a:spcPts val="0"/>
              </a:spcBef>
              <a:buSzPct val="100000"/>
              <a:defRPr sz="18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" name="Shape 38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 txBox="1"/>
          <p:nvPr>
            <p:ph type="title"/>
          </p:nvPr>
        </p:nvSpPr>
        <p:spPr>
          <a:xfrm>
            <a:off x="226077" y="357800"/>
            <a:ext cx="2808000" cy="953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6000"/>
            </a:lvl1pPr>
            <a:lvl2pPr lvl="1">
              <a:spcBef>
                <a:spcPts val="0"/>
              </a:spcBef>
              <a:buSzPct val="100000"/>
              <a:defRPr sz="6000"/>
            </a:lvl2pPr>
            <a:lvl3pPr lvl="2">
              <a:spcBef>
                <a:spcPts val="0"/>
              </a:spcBef>
              <a:buSzPct val="100000"/>
              <a:defRPr sz="6000"/>
            </a:lvl3pPr>
            <a:lvl4pPr lvl="3">
              <a:spcBef>
                <a:spcPts val="0"/>
              </a:spcBef>
              <a:buSzPct val="100000"/>
              <a:defRPr sz="6000"/>
            </a:lvl4pPr>
            <a:lvl5pPr lvl="4">
              <a:spcBef>
                <a:spcPts val="0"/>
              </a:spcBef>
              <a:buSzPct val="100000"/>
              <a:defRPr sz="6000"/>
            </a:lvl5pPr>
            <a:lvl6pPr lvl="5">
              <a:spcBef>
                <a:spcPts val="0"/>
              </a:spcBef>
              <a:buSzPct val="100000"/>
              <a:defRPr sz="6000"/>
            </a:lvl6pPr>
            <a:lvl7pPr lvl="6">
              <a:spcBef>
                <a:spcPts val="0"/>
              </a:spcBef>
              <a:buSzPct val="100000"/>
              <a:defRPr sz="6000"/>
            </a:lvl7pPr>
            <a:lvl8pPr lvl="7">
              <a:spcBef>
                <a:spcPts val="0"/>
              </a:spcBef>
              <a:buSzPct val="100000"/>
              <a:defRPr sz="6000"/>
            </a:lvl8pPr>
            <a:lvl9pPr lvl="8">
              <a:spcBef>
                <a:spcPts val="0"/>
              </a:spcBef>
              <a:buSzPct val="100000"/>
              <a:defRPr sz="6000"/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" name="Shape 47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" name="Shape 48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" type="subTitle"/>
          </p:nvPr>
        </p:nvSpPr>
        <p:spPr>
          <a:xfrm>
            <a:off x="265500" y="2779466"/>
            <a:ext cx="4045200" cy="12350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50" name="Shape 50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Roboto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comments" Target="../comments/comment1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comments" Target="../comments/comment2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Retrospective: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 SPIRES to INSPIRE transition</a:t>
            </a:r>
          </a:p>
        </p:txBody>
      </p:sp>
      <p:sp>
        <p:nvSpPr>
          <p:cNvPr id="68" name="Shape 68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Building on past experience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Beta Site: User Testing and Feedback</a:t>
            </a:r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471900" y="1919075"/>
            <a:ext cx="8505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1800"/>
              <a:t>Pros</a:t>
            </a:r>
            <a:r>
              <a:rPr lang="en" sz="1800"/>
              <a:t>: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b="1" lang="en" sz="1800"/>
              <a:t>Cons</a:t>
            </a:r>
            <a:r>
              <a:rPr lang="en" sz="1800"/>
              <a:t>: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5" name="Shape 75"/>
          <p:cNvSpPr txBox="1"/>
          <p:nvPr>
            <p:ph idx="2" type="body"/>
          </p:nvPr>
        </p:nvSpPr>
        <p:spPr>
          <a:xfrm>
            <a:off x="1403650" y="1919075"/>
            <a:ext cx="72903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  <a:buChar char="-"/>
            </a:pPr>
            <a:r>
              <a:rPr lang="en" sz="1800"/>
              <a:t>Beta-site actively promoted for over a year</a:t>
            </a:r>
          </a:p>
          <a:p>
            <a:pPr indent="-342900" lvl="0" marL="457200" rtl="0">
              <a:spcBef>
                <a:spcPts val="0"/>
              </a:spcBef>
              <a:buSzPct val="100000"/>
              <a:buChar char="-"/>
            </a:pPr>
            <a:r>
              <a:rPr lang="en" sz="1800"/>
              <a:t>Encouraged user feedback and suggestions</a:t>
            </a:r>
          </a:p>
          <a:p>
            <a:pPr indent="-342900" lvl="0" marL="457200" rtl="0">
              <a:spcBef>
                <a:spcPts val="0"/>
              </a:spcBef>
              <a:buSzPct val="100000"/>
              <a:buChar char="-"/>
            </a:pPr>
            <a:r>
              <a:rPr lang="en" sz="1800"/>
              <a:t>Gradually attracted increasing fraction of SPIRES traffic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342900" lvl="0" marL="457200" rtl="0">
              <a:spcBef>
                <a:spcPts val="0"/>
              </a:spcBef>
              <a:buSzPct val="100000"/>
              <a:buChar char="-"/>
            </a:pPr>
            <a:r>
              <a:rPr lang="en" sz="1800"/>
              <a:t>No specific and focussed user testing of individual features</a:t>
            </a:r>
          </a:p>
          <a:p>
            <a:pPr indent="-342900" lvl="0" marL="457200" rtl="0">
              <a:spcBef>
                <a:spcPts val="0"/>
              </a:spcBef>
              <a:buSzPct val="100000"/>
              <a:buChar char="-"/>
            </a:pPr>
            <a:r>
              <a:rPr lang="en" sz="1800"/>
              <a:t>No systematic testing of all components </a:t>
            </a:r>
          </a:p>
          <a:p>
            <a:pPr indent="-342900" lvl="0" marL="457200" rtl="0">
              <a:spcBef>
                <a:spcPts val="0"/>
              </a:spcBef>
              <a:buSzPct val="100000"/>
              <a:buChar char="-"/>
            </a:pPr>
            <a:r>
              <a:rPr lang="en" sz="1800"/>
              <a:t>Likely strong selection bias in the user group providing feedback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Impact on End-Users</a:t>
            </a:r>
          </a:p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471900" y="1919075"/>
            <a:ext cx="11556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1800"/>
              <a:t>Citations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b="1" lang="en" sz="1800"/>
              <a:t>Search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 txBox="1"/>
          <p:nvPr>
            <p:ph idx="2" type="body"/>
          </p:nvPr>
        </p:nvSpPr>
        <p:spPr>
          <a:xfrm>
            <a:off x="1729125" y="1919075"/>
            <a:ext cx="6965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  <a:buChar char="●"/>
            </a:pPr>
            <a:r>
              <a:rPr lang="en" sz="1800"/>
              <a:t>Users are very sensitive to citation counts</a:t>
            </a:r>
          </a:p>
          <a:p>
            <a:pPr indent="-342900" lvl="0" marL="457200" rtl="0">
              <a:spcBef>
                <a:spcPts val="0"/>
              </a:spcBef>
              <a:buSzPct val="100000"/>
              <a:buChar char="●"/>
            </a:pPr>
            <a:r>
              <a:rPr lang="en" sz="1800"/>
              <a:t>Differences in counts from SPIRES and INSPIRE </a:t>
            </a:r>
          </a:p>
          <a:p>
            <a:pPr indent="-342900" lvl="0" marL="457200" rtl="0">
              <a:spcBef>
                <a:spcPts val="0"/>
              </a:spcBef>
              <a:buSzPct val="100000"/>
              <a:buChar char="●"/>
            </a:pPr>
            <a:r>
              <a:rPr lang="en" sz="1800"/>
              <a:t>Fluctuations due to deficiencies in the new citation tools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600"/>
          </a:p>
          <a:p>
            <a:pPr indent="-342900" lvl="0" marL="457200" rtl="0">
              <a:spcBef>
                <a:spcPts val="0"/>
              </a:spcBef>
              <a:buSzPct val="100000"/>
              <a:buChar char="●"/>
            </a:pPr>
            <a:r>
              <a:rPr lang="en" sz="1800"/>
              <a:t>SPIRES search implementation incomplete</a:t>
            </a:r>
          </a:p>
          <a:p>
            <a:pPr indent="-342900" lvl="0" marL="457200" rtl="0">
              <a:spcBef>
                <a:spcPts val="0"/>
              </a:spcBef>
              <a:buSzPct val="100000"/>
              <a:buChar char="●"/>
            </a:pPr>
            <a:r>
              <a:rPr lang="en" sz="1800"/>
              <a:t>Many quirks and obscure bugs</a:t>
            </a:r>
          </a:p>
          <a:p>
            <a:pPr indent="-342900" lvl="0" marL="457200">
              <a:spcBef>
                <a:spcPts val="0"/>
              </a:spcBef>
              <a:buSzPct val="100000"/>
              <a:buChar char="●"/>
            </a:pPr>
            <a:r>
              <a:rPr lang="en" sz="1800"/>
              <a:t>UI provides little or no guidance in case of error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Frontend vs. Backend</a:t>
            </a:r>
          </a:p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Initial focus on (re-)implementing user facing side of SPIRES in invenio and provide new and improved functionality to end-users.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As a result the curation workflow and backend tools had not received the attention they deserved. Processing continued to performed on the SPIRES system for an extended time.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Curators were frustrated with the lacking functionality and slowness of tools and the delays between edits/updates and them becoming visible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Operational Challenges</a:t>
            </a:r>
          </a:p>
        </p:txBody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Vastly underestimated operational challenges of full production workload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Computing infrastructure (same as for beta site) was barely able to cope 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Upgraded systems eventually became operational 18 months later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Insufficient monitoring and automation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Stability issues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Scaling less than straightforward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Inherent limitations of Invenio1</a:t>
            </a:r>
          </a:p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471900" y="1919075"/>
            <a:ext cx="8222100" cy="2952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Effort required to stabilize and streamline operations delayed further improvements, diverted resources from work on backend tools for over a year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Many Bottlenecks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Fundamentally batch oriented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Limited concurrency in bibsched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Substantial delays (minutes to hours) for changes to take effect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Index updates slow and costly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Bibrank (citation processing) updates prohibitively slow (days)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also, from a developer perspective the Invenio 1 framework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difficult to work with monolithic system 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many inherent limitations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predates many modern technologies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This became increasingly apparent as INSPIRE was pushing the boundaries of innovation.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path to Invenio 3  </a:t>
            </a:r>
          </a:p>
        </p:txBody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Very clear plan for rollout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Very experienced team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Backend first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Focussed and systematic user testing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Scalable computing infrastructure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Microservices framework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Near real time index updates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Improved and well structured development practices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Enforcement of meaningful testing and test coverage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