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comments+xml" PartName="/ppt/comments/comment2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mAuthor clrIdx="0" id="0" initials="" lastIdx="4" name="Salvatore Mele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m authorId="0" idx="1" dt="2017-05-02T09:17:50.094">
    <p:pos x="6000" y="0"/>
    <p:text>I made small change in first line (discussions started in 2015) and the signature of agreement (to make it consistent with signing before hiring)</p:text>
  </p:cm>
  <p:cm authorId="0" idx="2" dt="2017-05-02T09:17:50.094">
    <p:pos x="6000" y="100"/>
    <p:text>I can also give political background later at the talk live</p:text>
  </p:cm>
</p:cmLst>
</file>

<file path=ppt/comments/comment2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m authorId="0" idx="3" dt="2017-05-02T09:17:34.950">
    <p:pos x="6000" y="0"/>
    <p:text>I made clarification in list line</p:text>
  </p:cm>
  <p:cm authorId="0" idx="4" dt="2017-05-02T09:17:34.950">
    <p:pos x="6000" y="100"/>
    <p:text>I can also give political background live at the talk.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2" name="Shape 8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8" name="Shape 8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5" name="Shape 9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0" name="Shape 10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5" name="Shape 10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0" name="Shape 11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/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3" name="Shape 13"/>
          <p:cNvSpPr txBox="1"/>
          <p:nvPr>
            <p:ph idx="1" type="subTitle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640"/>
              </a:spcBef>
              <a:buClr>
                <a:srgbClr val="888888"/>
              </a:buClr>
              <a:buFont typeface="Arial"/>
              <a:buNone/>
              <a:defRPr b="0" i="0" sz="3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ctr">
              <a:spcBef>
                <a:spcPts val="560"/>
              </a:spcBef>
              <a:buClr>
                <a:srgbClr val="888888"/>
              </a:buClr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ctr">
              <a:spcBef>
                <a:spcPts val="480"/>
              </a:spcBef>
              <a:buClr>
                <a:srgbClr val="888888"/>
              </a:buClr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0" name="Shape 70"/>
          <p:cNvSpPr txBox="1"/>
          <p:nvPr>
            <p:ph idx="1" type="body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Shape 7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Shape 73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6" name="Shape 76"/>
          <p:cNvSpPr txBox="1"/>
          <p:nvPr>
            <p:ph idx="1" type="body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Shape 79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9" name="Shape 1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Shape 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Shape 22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/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1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5" name="Shape 25"/>
          <p:cNvSpPr txBox="1"/>
          <p:nvPr>
            <p:ph idx="1" type="body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360"/>
              </a:spcBef>
              <a:buClr>
                <a:srgbClr val="888888"/>
              </a:buClr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32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1" name="Shape 31"/>
          <p:cNvSpPr txBox="1"/>
          <p:nvPr>
            <p:ph idx="1" type="body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5100" lvl="0" marL="34290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33350" lvl="1" marL="74295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" name="Shape 32"/>
          <p:cNvSpPr txBox="1"/>
          <p:nvPr>
            <p:ph idx="2" type="body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5100" lvl="0" marL="34290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33350" lvl="1" marL="74295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" name="Shape 33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8" name="Shape 38"/>
          <p:cNvSpPr txBox="1"/>
          <p:nvPr>
            <p:ph idx="1" type="body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80"/>
              </a:spcBef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36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58750" lvl="1" marL="74295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14300" lvl="2" marL="11430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27000" lvl="3" marL="16002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27000" lvl="4" marL="20574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27000" lvl="5" marL="25146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27000" lvl="6" marL="29718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7000" lvl="7" marL="34290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7000" lvl="8" marL="38862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3" type="body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80"/>
              </a:spcBef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36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4" type="body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58750" lvl="1" marL="74295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14300" lvl="2" marL="11430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27000" lvl="3" marL="16002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27000" lvl="4" marL="20574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27000" lvl="5" marL="25146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27000" lvl="6" marL="29718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7000" lvl="7" marL="34290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7000" lvl="8" marL="38862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47" name="Shape 47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56" name="Shape 56"/>
          <p:cNvSpPr txBox="1"/>
          <p:nvPr>
            <p:ph idx="1" type="body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28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24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2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63" name="Shape 63"/>
          <p:cNvSpPr/>
          <p:nvPr>
            <p:ph idx="2" type="pic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640"/>
              </a:spcBef>
              <a:buClr>
                <a:schemeClr val="dk1"/>
              </a:buClr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560"/>
              </a:spcBef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480"/>
              </a:spcBef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28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24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2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Shape 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Shape 10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hyperlink" Target="https://hal.archives-ouvertes.fr/" TargetMode="External"/><Relationship Id="rId5" Type="http://schemas.openxmlformats.org/officeDocument/2006/relationships/hyperlink" Target="https://hal.archives-ouvertes.fr/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comments" Target="../comments/comment1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comments" Target="../comments/comment2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HAL-INSPIRE cooperation</a:t>
            </a:r>
          </a:p>
        </p:txBody>
      </p:sp>
      <p:sp>
        <p:nvSpPr>
          <p:cNvPr id="85" name="Shape 85"/>
          <p:cNvSpPr txBox="1"/>
          <p:nvPr>
            <p:ph idx="1" type="subTitle"/>
          </p:nvPr>
        </p:nvSpPr>
        <p:spPr>
          <a:xfrm>
            <a:off x="1371600" y="45466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rPr b="0" i="0" lang="en-US" sz="3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Annette Holtkamp</a:t>
            </a:r>
          </a:p>
          <a:p>
            <a: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rPr b="0" i="0" lang="en-US" sz="3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INSPIRE AB meeting</a:t>
            </a:r>
          </a:p>
          <a:p>
            <a:pPr indent="0" lvl="0" marL="0" marR="0" rtl="0" algn="ctr">
              <a:spcBef>
                <a:spcPts val="640"/>
              </a:spcBef>
              <a:buClr>
                <a:srgbClr val="888888"/>
              </a:buClr>
              <a:buSzPct val="25000"/>
              <a:buFont typeface="Arial"/>
              <a:buNone/>
            </a:pPr>
            <a:r>
              <a:rPr b="0" i="0" lang="en-US" sz="3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May 2, 2017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>
            <p:ph type="title"/>
          </p:nvPr>
        </p:nvSpPr>
        <p:spPr>
          <a:xfrm>
            <a:off x="457200" y="24960"/>
            <a:ext cx="8229600" cy="8977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HAL (Hyper Articles en Ligne)</a:t>
            </a:r>
          </a:p>
        </p:txBody>
      </p:sp>
      <p:pic>
        <p:nvPicPr>
          <p:cNvPr descr="Screen Shot 2017-04-26 at 13.33.16.png" id="91" name="Shape 9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6537" l="0" r="0" t="6538"/>
          <a:stretch/>
        </p:blipFill>
        <p:spPr>
          <a:xfrm>
            <a:off x="457200" y="1209400"/>
            <a:ext cx="8229600" cy="4525963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Shape 92">
            <a:hlinkClick r:id="rId4"/>
          </p:cNvPr>
          <p:cNvSpPr txBox="1"/>
          <p:nvPr/>
        </p:nvSpPr>
        <p:spPr>
          <a:xfrm>
            <a:off x="4960746" y="6144007"/>
            <a:ext cx="383182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18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https://hal.archives-ouvertes.fr/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>
            <p:ph idx="1" type="body"/>
          </p:nvPr>
        </p:nvSpPr>
        <p:spPr>
          <a:xfrm>
            <a:off x="457200" y="673043"/>
            <a:ext cx="8229600" cy="54531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/>
              <a:t>Discussions on c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ooperation IN2P3/INSPIRE started in 2015</a:t>
            </a: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Focus on particle and nuclear physics</a:t>
            </a: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Curation on INSPIRE, export to HAL</a:t>
            </a: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Summer 2015: 1-week training for 6 librarians </a:t>
            </a: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/>
              <a:t>Early</a:t>
            </a:r>
            <a:r>
              <a:rPr lang="en-US"/>
              <a:t> 2016: Official CERN/IN2P3 collaboration agreement signed</a:t>
            </a: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 2016: CNRS/IN2P3 hired documentalist working fulltime for Inspire</a:t>
            </a: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t/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creen Shot 2017-04-26 at 13.48.36.png" id="102" name="Shape 10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8088"/>
          <a:stretch/>
        </p:blipFill>
        <p:spPr>
          <a:xfrm>
            <a:off x="54275" y="801320"/>
            <a:ext cx="9035450" cy="54080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/>
          <p:nvPr>
            <p:ph idx="1" type="body"/>
          </p:nvPr>
        </p:nvSpPr>
        <p:spPr>
          <a:xfrm>
            <a:off x="457200" y="106827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CNRS/IN2P3 staff member (100%)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4F81BD"/>
              </a:buClr>
              <a:buSzPct val="100000"/>
              <a:buFont typeface="Arial"/>
              <a:buChar char="–"/>
            </a:pPr>
            <a:r>
              <a:rPr b="0" i="0" lang="en-US" sz="2800" u="none" cap="none" strike="noStrike">
                <a:solidFill>
                  <a:srgbClr val="4F81BD"/>
                </a:solidFill>
                <a:latin typeface="Calibri"/>
                <a:ea typeface="Calibri"/>
                <a:cs typeface="Calibri"/>
                <a:sym typeface="Calibri"/>
              </a:rPr>
              <a:t>Record curation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4F81BD"/>
              </a:buClr>
              <a:buSzPct val="100000"/>
              <a:buFont typeface="Arial"/>
              <a:buChar char="–"/>
            </a:pPr>
            <a:r>
              <a:rPr b="0" i="0" lang="en-US" sz="2800" u="none" cap="none" strike="noStrike">
                <a:solidFill>
                  <a:srgbClr val="4F81BD"/>
                </a:solidFill>
                <a:latin typeface="Calibri"/>
                <a:ea typeface="Calibri"/>
                <a:cs typeface="Calibri"/>
                <a:sym typeface="Calibri"/>
              </a:rPr>
              <a:t>French institutions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4F81BD"/>
              </a:buClr>
              <a:buSzPct val="100000"/>
              <a:buFont typeface="Arial"/>
              <a:buChar char="–"/>
            </a:pPr>
            <a:r>
              <a:rPr b="0" i="0" lang="en-US" sz="2800" u="none" cap="none" strike="noStrike">
                <a:solidFill>
                  <a:srgbClr val="4F81BD"/>
                </a:solidFill>
                <a:latin typeface="Calibri"/>
                <a:ea typeface="Calibri"/>
                <a:cs typeface="Calibri"/>
                <a:sym typeface="Calibri"/>
              </a:rPr>
              <a:t>Authors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4F81BD"/>
              </a:buClr>
              <a:buSzPct val="100000"/>
              <a:buFont typeface="Arial"/>
              <a:buChar char="–"/>
            </a:pPr>
            <a:r>
              <a:rPr b="0" i="0" lang="en-US" sz="2800" u="none" cap="none" strike="noStrike">
                <a:solidFill>
                  <a:srgbClr val="4F81BD"/>
                </a:solidFill>
                <a:latin typeface="Calibri"/>
                <a:ea typeface="Calibri"/>
                <a:cs typeface="Calibri"/>
                <a:sym typeface="Calibri"/>
              </a:rPr>
              <a:t>Training + supervision of French cataloguers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4F81BD"/>
              </a:buClr>
              <a:buSzPct val="100000"/>
              <a:buFont typeface="Arial"/>
              <a:buChar char="–"/>
            </a:pPr>
            <a:r>
              <a:rPr b="0" i="0" lang="en-US" sz="2800" u="none" cap="none" strike="noStrike">
                <a:solidFill>
                  <a:srgbClr val="4F81BD"/>
                </a:solidFill>
                <a:latin typeface="Calibri"/>
                <a:ea typeface="Calibri"/>
                <a:cs typeface="Calibri"/>
                <a:sym typeface="Calibri"/>
              </a:rPr>
              <a:t>Communication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4F81BD"/>
              </a:buClr>
              <a:buSzPct val="100000"/>
              <a:buFont typeface="Arial"/>
              <a:buChar char="–"/>
            </a:pPr>
            <a:r>
              <a:rPr b="0" i="0" lang="en-US" sz="2800" u="none" cap="none" strike="noStrike">
                <a:solidFill>
                  <a:srgbClr val="4F81BD"/>
                </a:solidFill>
                <a:latin typeface="Calibri"/>
                <a:ea typeface="Calibri"/>
                <a:cs typeface="Calibri"/>
                <a:sym typeface="Calibri"/>
              </a:rPr>
              <a:t>Single INSPIRE contact point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 IN2P3 librarians (&lt;20%)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560"/>
              </a:spcBef>
              <a:buClr>
                <a:srgbClr val="4F81BD"/>
              </a:buClr>
              <a:buSzPct val="100000"/>
              <a:buFont typeface="Arial"/>
              <a:buChar char="–"/>
            </a:pPr>
            <a:r>
              <a:rPr b="0" i="0" lang="en-US" sz="2800" u="none" cap="none" strike="noStrike">
                <a:solidFill>
                  <a:srgbClr val="4F81BD"/>
                </a:solidFill>
                <a:latin typeface="Calibri"/>
                <a:ea typeface="Calibri"/>
                <a:cs typeface="Calibri"/>
                <a:sym typeface="Calibri"/>
              </a:rPr>
              <a:t>Record curation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/>
          <p:nvPr>
            <p:ph idx="1" type="body"/>
          </p:nvPr>
        </p:nvSpPr>
        <p:spPr>
          <a:xfrm>
            <a:off x="457200" y="390049"/>
            <a:ext cx="8229600" cy="60338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Scope of work: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Full curation of all records with IN2P3 affiliation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Currently journal articles only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Will be extended to arXiv papers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1-</a:t>
            </a:r>
            <a:r>
              <a:rPr lang="en-US"/>
              <a:t>4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/2017: </a:t>
            </a:r>
            <a:r>
              <a:rPr lang="en-US"/>
              <a:t>10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00 records curated</a:t>
            </a:r>
          </a:p>
          <a:p>
            <a:pPr lvl="1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–"/>
            </a:pPr>
            <a:r>
              <a:rPr lang="en-US">
                <a:solidFill>
                  <a:schemeClr val="accent1"/>
                </a:solidFill>
              </a:rPr>
              <a:t>2000 in total since 2015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Annual projection: &gt; 3000 records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Hidden collection for records outside the scope of INSPIRE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/>
              <a:t>Export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HAL </a:t>
            </a:r>
            <a:r>
              <a:rPr lang="en-US"/>
              <a:t>ready to be started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/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Japan-INSPIRE cooperation</a:t>
            </a:r>
          </a:p>
        </p:txBody>
      </p:sp>
      <p:sp>
        <p:nvSpPr>
          <p:cNvPr id="118" name="Shape 118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rgbClr val="888888"/>
              </a:buClr>
              <a:buSzPct val="25000"/>
              <a:buFont typeface="Arial"/>
              <a:buNone/>
            </a:pPr>
            <a:r>
              <a:rPr lang="en-US"/>
              <a:t>Micha Moskovic</a:t>
            </a:r>
          </a:p>
          <a:p>
            <a:pPr lvl="0">
              <a:spcBef>
                <a:spcPts val="0"/>
              </a:spcBef>
              <a:buClr>
                <a:srgbClr val="888888"/>
              </a:buClr>
              <a:buSzPct val="25000"/>
              <a:buFont typeface="Arial"/>
              <a:buNone/>
            </a:pPr>
            <a:r>
              <a:rPr lang="en-US"/>
              <a:t>INSPIRE AB meeting</a:t>
            </a:r>
          </a:p>
          <a:p>
            <a:pPr lvl="0">
              <a:spcBef>
                <a:spcPts val="0"/>
              </a:spcBef>
              <a:buClr>
                <a:srgbClr val="888888"/>
              </a:buClr>
              <a:buSzPct val="25000"/>
              <a:buFont typeface="Arial"/>
              <a:buNone/>
            </a:pPr>
            <a:r>
              <a:rPr lang="en-US"/>
              <a:t>May 2, 2017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-US"/>
              <a:t>Discussions dating back to 2009, concrete contacts end-2014, official CERN-Japan Collaboration Agreement signed end-2015, real start beginning of 2016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-US"/>
              <a:t>Involves several institutes: KEK, NII, Kyoto U.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-US"/>
              <a:t>Monthly conference calls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-US"/>
              <a:t>One full-time curator from Kyoto U. at CERN March 2016 − February 2017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-US"/>
              <a:t>A new curator should come this year</a:t>
            </a:r>
          </a:p>
          <a:p>
            <a:pPr indent="-228600" lvl="0" marL="457200">
              <a:spcBef>
                <a:spcPts val="0"/>
              </a:spcBef>
            </a:pPr>
            <a:r>
              <a:rPr lang="en-US"/>
              <a:t>Focus on Japanese authors and claims</a:t>
            </a:r>
          </a:p>
        </p:txBody>
      </p:sp>
      <p:sp>
        <p:nvSpPr>
          <p:cNvPr id="124" name="Shape 12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Overview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-US"/>
              <a:t>KAKEN Japanese grant database has researchers (</a:t>
            </a:r>
            <a:r>
              <a:rPr lang="en-US" sz="2400"/>
              <a:t>HEP: 2K</a:t>
            </a:r>
            <a:r>
              <a:rPr lang="en-US"/>
              <a:t>) and associated papers (</a:t>
            </a:r>
            <a:r>
              <a:rPr lang="en-US" sz="2400"/>
              <a:t>90K from HEP authors, not all of them HEP</a:t>
            </a:r>
            <a:r>
              <a:rPr lang="en-US"/>
              <a:t>)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-US"/>
              <a:t>Matching them with INSPIRE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-US"/>
              <a:t>Authors: disambiguation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-US"/>
              <a:t>Papers: only 7K with DOI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-US"/>
              <a:t>Allowed to make </a:t>
            </a:r>
            <a:r>
              <a:rPr b="1" lang="en-US"/>
              <a:t>claims</a:t>
            </a:r>
            <a:r>
              <a:rPr lang="en-US"/>
              <a:t> based on KAKEN metadata: 4.5K papers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-US"/>
              <a:t>Also general curation work, focus on Japan</a:t>
            </a: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0" name="Shape 13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algn="l">
              <a:spcBef>
                <a:spcPts val="0"/>
              </a:spcBef>
              <a:buNone/>
            </a:pPr>
            <a:r>
              <a:rPr lang="en-US"/>
              <a:t>Work of Japanese curator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