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78" r:id="rId2"/>
    <p:sldId id="279" r:id="rId3"/>
    <p:sldId id="281" r:id="rId4"/>
    <p:sldId id="280" r:id="rId5"/>
  </p:sldIdLst>
  <p:sldSz cx="9144000" cy="6858000" type="screen4x3"/>
  <p:notesSz cx="6858000" cy="9144000"/>
  <p:defaultTextStyle>
    <a:defPPr>
      <a:defRPr lang="de-DE"/>
    </a:defPPr>
    <a:lvl1pPr algn="l" rtl="0" fontAlgn="base">
      <a:spcBef>
        <a:spcPct val="20000"/>
      </a:spcBef>
      <a:spcAft>
        <a:spcPct val="0"/>
      </a:spcAft>
      <a:buClr>
        <a:srgbClr val="F8B323"/>
      </a:buClr>
      <a:buFont typeface="Wingdings" pitchFamily="2" charset="2"/>
      <a:buChar char="n"/>
      <a:defRPr sz="900" kern="1200">
        <a:solidFill>
          <a:schemeClr val="tx1"/>
        </a:solidFill>
        <a:latin typeface="Arial" charset="0"/>
        <a:ea typeface="ＭＳ Ｐゴシック" pitchFamily="112" charset="-128"/>
        <a:cs typeface="+mn-cs"/>
      </a:defRPr>
    </a:lvl1pPr>
    <a:lvl2pPr marL="457200" algn="l" rtl="0" fontAlgn="base">
      <a:spcBef>
        <a:spcPct val="20000"/>
      </a:spcBef>
      <a:spcAft>
        <a:spcPct val="0"/>
      </a:spcAft>
      <a:buClr>
        <a:srgbClr val="F8B323"/>
      </a:buClr>
      <a:buFont typeface="Wingdings" pitchFamily="2" charset="2"/>
      <a:buChar char="n"/>
      <a:defRPr sz="900" kern="1200">
        <a:solidFill>
          <a:schemeClr val="tx1"/>
        </a:solidFill>
        <a:latin typeface="Arial" charset="0"/>
        <a:ea typeface="ＭＳ Ｐゴシック" pitchFamily="112" charset="-128"/>
        <a:cs typeface="+mn-cs"/>
      </a:defRPr>
    </a:lvl2pPr>
    <a:lvl3pPr marL="914400" algn="l" rtl="0" fontAlgn="base">
      <a:spcBef>
        <a:spcPct val="20000"/>
      </a:spcBef>
      <a:spcAft>
        <a:spcPct val="0"/>
      </a:spcAft>
      <a:buClr>
        <a:srgbClr val="F8B323"/>
      </a:buClr>
      <a:buFont typeface="Wingdings" pitchFamily="2" charset="2"/>
      <a:buChar char="n"/>
      <a:defRPr sz="900" kern="1200">
        <a:solidFill>
          <a:schemeClr val="tx1"/>
        </a:solidFill>
        <a:latin typeface="Arial" charset="0"/>
        <a:ea typeface="ＭＳ Ｐゴシック" pitchFamily="112" charset="-128"/>
        <a:cs typeface="+mn-cs"/>
      </a:defRPr>
    </a:lvl3pPr>
    <a:lvl4pPr marL="1371600" algn="l" rtl="0" fontAlgn="base">
      <a:spcBef>
        <a:spcPct val="20000"/>
      </a:spcBef>
      <a:spcAft>
        <a:spcPct val="0"/>
      </a:spcAft>
      <a:buClr>
        <a:srgbClr val="F8B323"/>
      </a:buClr>
      <a:buFont typeface="Wingdings" pitchFamily="2" charset="2"/>
      <a:buChar char="n"/>
      <a:defRPr sz="900" kern="1200">
        <a:solidFill>
          <a:schemeClr val="tx1"/>
        </a:solidFill>
        <a:latin typeface="Arial" charset="0"/>
        <a:ea typeface="ＭＳ Ｐゴシック" pitchFamily="112" charset="-128"/>
        <a:cs typeface="+mn-cs"/>
      </a:defRPr>
    </a:lvl4pPr>
    <a:lvl5pPr marL="1828800" algn="l" rtl="0" fontAlgn="base">
      <a:spcBef>
        <a:spcPct val="20000"/>
      </a:spcBef>
      <a:spcAft>
        <a:spcPct val="0"/>
      </a:spcAft>
      <a:buClr>
        <a:srgbClr val="F8B323"/>
      </a:buClr>
      <a:buFont typeface="Wingdings" pitchFamily="2" charset="2"/>
      <a:buChar char="n"/>
      <a:defRPr sz="900" kern="1200">
        <a:solidFill>
          <a:schemeClr val="tx1"/>
        </a:solidFill>
        <a:latin typeface="Arial" charset="0"/>
        <a:ea typeface="ＭＳ Ｐゴシック" pitchFamily="112" charset="-128"/>
        <a:cs typeface="+mn-cs"/>
      </a:defRPr>
    </a:lvl5pPr>
    <a:lvl6pPr marL="2286000" algn="l" defTabSz="914400" rtl="0" eaLnBrk="1" latinLnBrk="0" hangingPunct="1">
      <a:defRPr sz="900" kern="1200">
        <a:solidFill>
          <a:schemeClr val="tx1"/>
        </a:solidFill>
        <a:latin typeface="Arial" charset="0"/>
        <a:ea typeface="ＭＳ Ｐゴシック" pitchFamily="112" charset="-128"/>
        <a:cs typeface="+mn-cs"/>
      </a:defRPr>
    </a:lvl6pPr>
    <a:lvl7pPr marL="2743200" algn="l" defTabSz="914400" rtl="0" eaLnBrk="1" latinLnBrk="0" hangingPunct="1">
      <a:defRPr sz="900" kern="1200">
        <a:solidFill>
          <a:schemeClr val="tx1"/>
        </a:solidFill>
        <a:latin typeface="Arial" charset="0"/>
        <a:ea typeface="ＭＳ Ｐゴシック" pitchFamily="112" charset="-128"/>
        <a:cs typeface="+mn-cs"/>
      </a:defRPr>
    </a:lvl7pPr>
    <a:lvl8pPr marL="3200400" algn="l" defTabSz="914400" rtl="0" eaLnBrk="1" latinLnBrk="0" hangingPunct="1">
      <a:defRPr sz="900" kern="1200">
        <a:solidFill>
          <a:schemeClr val="tx1"/>
        </a:solidFill>
        <a:latin typeface="Arial" charset="0"/>
        <a:ea typeface="ＭＳ Ｐゴシック" pitchFamily="112" charset="-128"/>
        <a:cs typeface="+mn-cs"/>
      </a:defRPr>
    </a:lvl8pPr>
    <a:lvl9pPr marL="3657600" algn="l" defTabSz="914400" rtl="0" eaLnBrk="1" latinLnBrk="0" hangingPunct="1">
      <a:defRPr sz="900" kern="1200">
        <a:solidFill>
          <a:schemeClr val="tx1"/>
        </a:solidFill>
        <a:latin typeface="Arial" charset="0"/>
        <a:ea typeface="ＭＳ Ｐゴシック" pitchFamily="112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E0E0E0"/>
    <a:srgbClr val="FD930A"/>
    <a:srgbClr val="261748"/>
    <a:srgbClr val="251555"/>
    <a:srgbClr val="626262"/>
    <a:srgbClr val="100F2E"/>
    <a:srgbClr val="23145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259" autoAdjust="0"/>
    <p:restoredTop sz="83939" autoAdjust="0"/>
  </p:normalViewPr>
  <p:slideViewPr>
    <p:cSldViewPr snapToGrid="0" showGuides="1">
      <p:cViewPr varScale="1">
        <p:scale>
          <a:sx n="102" d="100"/>
          <a:sy n="102" d="100"/>
        </p:scale>
        <p:origin x="-778" y="-86"/>
      </p:cViewPr>
      <p:guideLst>
        <p:guide orient="horz" pos="3956"/>
        <p:guide orient="horz" pos="900"/>
        <p:guide orient="horz" pos="2446"/>
        <p:guide orient="horz" pos="4038"/>
        <p:guide pos="5277"/>
        <p:guide pos="1750"/>
        <p:guide pos="4023"/>
        <p:guide pos="5685"/>
        <p:guide pos="255"/>
        <p:guide pos="5318"/>
        <p:guide pos="73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howGuides="1">
      <p:cViewPr>
        <p:scale>
          <a:sx n="100" d="100"/>
          <a:sy n="100" d="100"/>
        </p:scale>
        <p:origin x="-3468" y="-72"/>
      </p:cViewPr>
      <p:guideLst>
        <p:guide orient="horz" pos="2880"/>
        <p:guide pos="2154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7820316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0"/>
              </a:spcBef>
              <a:buClrTx/>
              <a:buFontTx/>
              <a:buNone/>
              <a:defRPr sz="1200"/>
            </a:lvl1pPr>
          </a:lstStyle>
          <a:p>
            <a:endParaRPr lang="de-DE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spcBef>
                <a:spcPct val="0"/>
              </a:spcBef>
              <a:buClrTx/>
              <a:buFontTx/>
              <a:buNone/>
              <a:defRPr sz="1200"/>
            </a:lvl1pPr>
          </a:lstStyle>
          <a:p>
            <a:endParaRPr lang="de-DE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0"/>
              </a:spcBef>
              <a:buClrTx/>
              <a:buFontTx/>
              <a:buNone/>
              <a:defRPr sz="1200"/>
            </a:lvl1pPr>
          </a:lstStyle>
          <a:p>
            <a:endParaRPr lang="de-DE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spcBef>
                <a:spcPct val="0"/>
              </a:spcBef>
              <a:buClrTx/>
              <a:buFontTx/>
              <a:buNone/>
              <a:defRPr sz="1200"/>
            </a:lvl1pPr>
          </a:lstStyle>
          <a:p>
            <a:fld id="{70F96095-A911-4B8A-9974-6A40BAAD5501}" type="slidenum">
              <a:rPr lang="de-DE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2193116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112" charset="-128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112" charset="-128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112" charset="-128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112" charset="-128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112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22" name="Rectangle 82"/>
          <p:cNvSpPr>
            <a:spLocks noChangeArrowheads="1"/>
          </p:cNvSpPr>
          <p:nvPr userDrawn="1"/>
        </p:nvSpPr>
        <p:spPr bwMode="auto">
          <a:xfrm>
            <a:off x="8442325" y="114300"/>
            <a:ext cx="576264" cy="907200"/>
          </a:xfrm>
          <a:prstGeom prst="rect">
            <a:avLst/>
          </a:prstGeom>
          <a:solidFill>
            <a:schemeClr val="tx1"/>
          </a:solidFill>
          <a:ln w="9525">
            <a:solidFill>
              <a:srgbClr val="261748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GB" noProof="0"/>
          </a:p>
        </p:txBody>
      </p:sp>
      <p:sp>
        <p:nvSpPr>
          <p:cNvPr id="10313" name="Line 73"/>
          <p:cNvSpPr>
            <a:spLocks noChangeShapeType="1"/>
          </p:cNvSpPr>
          <p:nvPr userDrawn="1"/>
        </p:nvSpPr>
        <p:spPr bwMode="auto">
          <a:xfrm>
            <a:off x="115888" y="6477000"/>
            <a:ext cx="8904287" cy="0"/>
          </a:xfrm>
          <a:prstGeom prst="line">
            <a:avLst/>
          </a:prstGeom>
          <a:noFill/>
          <a:ln w="12700">
            <a:solidFill>
              <a:schemeClr val="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 noProof="0"/>
          </a:p>
        </p:txBody>
      </p:sp>
      <p:pic>
        <p:nvPicPr>
          <p:cNvPr id="10323" name="Picture 83" descr="logo-XFEL_rgb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475" y="114300"/>
            <a:ext cx="911225" cy="911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324" name="Rectangle 84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404607" y="3411538"/>
            <a:ext cx="8325262" cy="2868612"/>
          </a:xfrm>
          <a:extLst>
            <a:ext uri="{91240B29-F687-4F45-9708-019B960494DF}">
              <a14:hiddenLine xmlns:a14="http://schemas.microsoft.com/office/drawing/2010/main" w="28575">
                <a:solidFill>
                  <a:srgbClr val="FF66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 marL="0" indent="0" algn="ctr">
              <a:buFont typeface="Wingdings" pitchFamily="2" charset="2"/>
              <a:buNone/>
              <a:defRPr sz="3200">
                <a:solidFill>
                  <a:schemeClr val="tx1"/>
                </a:solidFill>
              </a:defRPr>
            </a:lvl1pPr>
          </a:lstStyle>
          <a:p>
            <a:pPr lvl="0"/>
            <a:endParaRPr lang="en-GB" noProof="0" dirty="0" smtClean="0"/>
          </a:p>
        </p:txBody>
      </p:sp>
      <p:sp>
        <p:nvSpPr>
          <p:cNvPr id="10325" name="Line 85"/>
          <p:cNvSpPr>
            <a:spLocks noChangeShapeType="1"/>
          </p:cNvSpPr>
          <p:nvPr userDrawn="1"/>
        </p:nvSpPr>
        <p:spPr bwMode="auto">
          <a:xfrm>
            <a:off x="115888" y="6477000"/>
            <a:ext cx="8904287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 noProof="0"/>
          </a:p>
        </p:txBody>
      </p:sp>
      <p:sp>
        <p:nvSpPr>
          <p:cNvPr id="10326" name="Rectangle 86"/>
          <p:cNvSpPr>
            <a:spLocks noGrp="1" noChangeArrowheads="1"/>
          </p:cNvSpPr>
          <p:nvPr>
            <p:ph type="ctrTitle" sz="quarter"/>
          </p:nvPr>
        </p:nvSpPr>
        <p:spPr>
          <a:xfrm>
            <a:off x="404813" y="1314450"/>
            <a:ext cx="8331200" cy="1844675"/>
          </a:xfrm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/>
          <a:lstStyle>
            <a:lvl1pPr algn="ctr">
              <a:defRPr sz="5500" b="0">
                <a:solidFill>
                  <a:schemeClr val="tx1"/>
                </a:solidFill>
              </a:defRPr>
            </a:lvl1pPr>
          </a:lstStyle>
          <a:p>
            <a:pPr lvl="0"/>
            <a:endParaRPr lang="en-GB" noProof="0" dirty="0" smtClean="0"/>
          </a:p>
        </p:txBody>
      </p:sp>
      <p:pic>
        <p:nvPicPr>
          <p:cNvPr id="10327" name="Picture 87" descr="Undulator_final_nurh#50DE97_links4-1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5375" y="114300"/>
            <a:ext cx="7281863" cy="914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smtClean="0"/>
              <a:t>Click to edit Master title style</a:t>
            </a:r>
            <a:endParaRPr lang="en-GB" noProof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GB" noProof="0"/>
          </a:p>
        </p:txBody>
      </p:sp>
    </p:spTree>
    <p:extLst>
      <p:ext uri="{BB962C8B-B14F-4D97-AF65-F5344CB8AC3E}">
        <p14:creationId xmlns:p14="http://schemas.microsoft.com/office/powerpoint/2010/main" val="19032538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smtClean="0"/>
              <a:t>Click to edit Master title style</a:t>
            </a:r>
            <a:endParaRPr lang="en-GB" noProof="0"/>
          </a:p>
        </p:txBody>
      </p:sp>
    </p:spTree>
    <p:extLst>
      <p:ext uri="{BB962C8B-B14F-4D97-AF65-F5344CB8AC3E}">
        <p14:creationId xmlns:p14="http://schemas.microsoft.com/office/powerpoint/2010/main" val="21239119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No 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273266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Picture 134" descr="Undulator_final_nurh#50DE97_rechts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42325" y="114300"/>
            <a:ext cx="582613" cy="9175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46" name="Rectangle 122"/>
          <p:cNvSpPr>
            <a:spLocks noChangeArrowheads="1"/>
          </p:cNvSpPr>
          <p:nvPr/>
        </p:nvSpPr>
        <p:spPr bwMode="auto">
          <a:xfrm>
            <a:off x="1093788" y="114300"/>
            <a:ext cx="7283450" cy="915988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txBody>
          <a:bodyPr wrap="none" anchor="ctr"/>
          <a:lstStyle/>
          <a:p>
            <a:pPr algn="ctr" eaLnBrk="0" hangingPunct="0">
              <a:spcBef>
                <a:spcPct val="0"/>
              </a:spcBef>
              <a:buClrTx/>
              <a:buFontTx/>
              <a:buNone/>
            </a:pPr>
            <a:endParaRPr lang="en-GB" sz="2400" noProof="0"/>
          </a:p>
        </p:txBody>
      </p:sp>
      <p:sp>
        <p:nvSpPr>
          <p:cNvPr id="1154" name="Rectangle 130"/>
          <p:cNvSpPr>
            <a:spLocks noGrp="1" noChangeArrowheads="1"/>
          </p:cNvSpPr>
          <p:nvPr>
            <p:ph type="title"/>
          </p:nvPr>
        </p:nvSpPr>
        <p:spPr bwMode="auto">
          <a:xfrm>
            <a:off x="1093788" y="307975"/>
            <a:ext cx="7283450" cy="714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72000" tIns="45720" rIns="9144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 smtClean="0"/>
              <a:t>Slide title: Don’t edit here!</a:t>
            </a:r>
          </a:p>
        </p:txBody>
      </p:sp>
      <p:sp>
        <p:nvSpPr>
          <p:cNvPr id="1144" name="Line 120"/>
          <p:cNvSpPr>
            <a:spLocks noChangeShapeType="1"/>
          </p:cNvSpPr>
          <p:nvPr/>
        </p:nvSpPr>
        <p:spPr bwMode="auto">
          <a:xfrm>
            <a:off x="115888" y="6477000"/>
            <a:ext cx="8904287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 noProof="0"/>
          </a:p>
        </p:txBody>
      </p:sp>
      <p:sp>
        <p:nvSpPr>
          <p:cNvPr id="1147" name="Text Box 123"/>
          <p:cNvSpPr txBox="1">
            <a:spLocks noChangeArrowheads="1"/>
          </p:cNvSpPr>
          <p:nvPr/>
        </p:nvSpPr>
        <p:spPr bwMode="auto">
          <a:xfrm>
            <a:off x="1093788" y="114300"/>
            <a:ext cx="6629400" cy="193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251555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79200" tIns="0" rIns="46800" bIns="0" anchor="b"/>
          <a:lstStyle/>
          <a:p>
            <a:pPr eaLnBrk="0" hangingPunct="0">
              <a:lnSpc>
                <a:spcPct val="110000"/>
              </a:lnSpc>
              <a:spcBef>
                <a:spcPct val="50000"/>
              </a:spcBef>
              <a:buClrTx/>
              <a:buFontTx/>
              <a:buNone/>
            </a:pPr>
            <a:r>
              <a:rPr lang="en-US" sz="1000" noProof="0" dirty="0" smtClean="0">
                <a:solidFill>
                  <a:schemeClr val="bg1"/>
                </a:solidFill>
              </a:rPr>
              <a:t>Experimental Hall XHEXP1</a:t>
            </a:r>
            <a:r>
              <a:rPr lang="en-US" sz="1000" baseline="0" noProof="0" dirty="0" smtClean="0">
                <a:solidFill>
                  <a:schemeClr val="bg1"/>
                </a:solidFill>
              </a:rPr>
              <a:t> </a:t>
            </a:r>
            <a:r>
              <a:rPr lang="en-US" sz="1000" noProof="0" dirty="0" smtClean="0">
                <a:solidFill>
                  <a:schemeClr val="bg1"/>
                </a:solidFill>
              </a:rPr>
              <a:t>Coordination Meeting</a:t>
            </a:r>
            <a:endParaRPr lang="en-GB" sz="1000" noProof="0" dirty="0">
              <a:solidFill>
                <a:schemeClr val="bg1"/>
              </a:solidFill>
            </a:endParaRPr>
          </a:p>
        </p:txBody>
      </p:sp>
      <p:pic>
        <p:nvPicPr>
          <p:cNvPr id="1151" name="Picture 127" descr="logo-XFEL_rgb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475" y="114300"/>
            <a:ext cx="911225" cy="911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56" name="Rectangle 132"/>
          <p:cNvSpPr>
            <a:spLocks noGrp="1" noChangeAspect="1" noChangeArrowheads="1"/>
          </p:cNvSpPr>
          <p:nvPr>
            <p:ph type="body" idx="1"/>
          </p:nvPr>
        </p:nvSpPr>
        <p:spPr bwMode="auto">
          <a:xfrm>
            <a:off x="404813" y="1347788"/>
            <a:ext cx="7972425" cy="4932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 smtClean="0"/>
              <a:t>text format – don’t edit!</a:t>
            </a:r>
          </a:p>
          <a:p>
            <a:pPr lvl="1"/>
            <a:r>
              <a:rPr lang="en-GB" noProof="0" smtClean="0"/>
              <a:t>second level</a:t>
            </a:r>
          </a:p>
          <a:p>
            <a:pPr lvl="2"/>
            <a:r>
              <a:rPr lang="en-GB" noProof="0" smtClean="0"/>
              <a:t>third level</a:t>
            </a:r>
          </a:p>
          <a:p>
            <a:pPr lvl="3"/>
            <a:r>
              <a:rPr lang="en-GB" noProof="0" smtClean="0"/>
              <a:t>fourth level</a:t>
            </a:r>
          </a:p>
          <a:p>
            <a:pPr lvl="4"/>
            <a:r>
              <a:rPr lang="en-GB" noProof="0" smtClean="0"/>
              <a:t>fifth level</a:t>
            </a:r>
          </a:p>
        </p:txBody>
      </p:sp>
      <p:sp>
        <p:nvSpPr>
          <p:cNvPr id="17" name="Rechteck 16"/>
          <p:cNvSpPr/>
          <p:nvPr/>
        </p:nvSpPr>
        <p:spPr bwMode="auto">
          <a:xfrm>
            <a:off x="8448938" y="784800"/>
            <a:ext cx="576000" cy="247075"/>
          </a:xfrm>
          <a:prstGeom prst="rect">
            <a:avLst/>
          </a:prstGeom>
          <a:noFill/>
          <a:ln>
            <a:noFill/>
          </a:ln>
        </p:spPr>
        <p:txBody>
          <a:bodyPr vert="horz" wrap="square" lIns="54000" tIns="45720" rIns="54000" bIns="18000" numCol="1" anchor="b" anchorCtr="0" compatLnSpc="1">
            <a:prstTxWarp prst="textNoShape">
              <a:avLst/>
            </a:prstTxWarp>
          </a:bodyPr>
          <a:lstStyle/>
          <a:p>
            <a:pPr lvl="0" algn="ctr" eaLnBrk="0" hangingPunct="0">
              <a:spcBef>
                <a:spcPct val="0"/>
              </a:spcBef>
              <a:buClrTx/>
              <a:buFontTx/>
              <a:buNone/>
            </a:pPr>
            <a:fld id="{7BD41925-BADA-44CD-9D29-92AC82CF061D}" type="slidenum">
              <a:rPr lang="en-GB" sz="1000" b="1" noProof="0" smtClean="0">
                <a:solidFill>
                  <a:schemeClr val="bg1"/>
                </a:solidFill>
                <a:ea typeface="Geneva" pitchFamily="1" charset="-128"/>
              </a:rPr>
              <a:t>‹Nr.›</a:t>
            </a:fld>
            <a:endParaRPr lang="en-GB" sz="1000" b="1" noProof="0" smtClean="0">
              <a:solidFill>
                <a:schemeClr val="bg1"/>
              </a:solidFill>
              <a:ea typeface="Geneva" pitchFamily="1" charset="-128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117475" y="6477000"/>
            <a:ext cx="8902700" cy="295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defPPr>
              <a:defRPr lang="de-DE"/>
            </a:defPPr>
            <a:lvl1pPr eaLnBrk="0" hangingPunct="0">
              <a:lnSpc>
                <a:spcPct val="110000"/>
              </a:lnSpc>
              <a:spcBef>
                <a:spcPct val="0"/>
              </a:spcBef>
              <a:buClrTx/>
              <a:buFontTx/>
              <a:buNone/>
              <a:defRPr sz="800">
                <a:solidFill>
                  <a:srgbClr val="000000"/>
                </a:solidFill>
              </a:defRPr>
            </a:lvl1pPr>
          </a:lstStyle>
          <a:p>
            <a:pPr lvl="0"/>
            <a:endParaRPr lang="en-GB" noProof="0" dirty="0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4" r:id="rId3"/>
    <p:sldLayoutId id="2147483655" r:id="rId4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Arial" charset="0"/>
          <a:ea typeface="ＭＳ Ｐゴシック" pitchFamily="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Arial" charset="0"/>
          <a:ea typeface="ＭＳ Ｐゴシック" pitchFamily="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Arial" charset="0"/>
          <a:ea typeface="ＭＳ Ｐゴシック" pitchFamily="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Arial" charset="0"/>
          <a:ea typeface="ＭＳ Ｐゴシック" pitchFamily="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Arial" charset="0"/>
          <a:ea typeface="ＭＳ Ｐゴシック" pitchFamily="112" charset="-12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Arial" charset="0"/>
          <a:ea typeface="ＭＳ Ｐゴシック" pitchFamily="112" charset="-12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Arial" charset="0"/>
          <a:ea typeface="ＭＳ Ｐゴシック" pitchFamily="112" charset="-12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Arial" charset="0"/>
          <a:ea typeface="ＭＳ Ｐゴシック" pitchFamily="112" charset="-128"/>
        </a:defRPr>
      </a:lvl9pPr>
    </p:titleStyle>
    <p:bodyStyle>
      <a:lvl1pPr marL="298450" indent="-298450" algn="l" rtl="0" eaLnBrk="1" fontAlgn="base" hangingPunct="1">
        <a:spcBef>
          <a:spcPts val="6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n"/>
        <a:defRPr sz="2400">
          <a:solidFill>
            <a:schemeClr val="tx2"/>
          </a:solidFill>
          <a:latin typeface="+mn-lt"/>
          <a:ea typeface="+mn-ea"/>
          <a:cs typeface="+mn-cs"/>
        </a:defRPr>
      </a:lvl1pPr>
      <a:lvl2pPr marL="558800" indent="-258763" algn="l" rtl="0" eaLnBrk="1" fontAlgn="base" hangingPunct="1">
        <a:spcBef>
          <a:spcPts val="6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400">
          <a:solidFill>
            <a:schemeClr val="tx2"/>
          </a:solidFill>
          <a:latin typeface="+mn-lt"/>
          <a:ea typeface="+mn-ea"/>
        </a:defRPr>
      </a:lvl2pPr>
      <a:lvl3pPr marL="817563" indent="-257175" algn="l" rtl="0" eaLnBrk="1" fontAlgn="base" hangingPunct="1">
        <a:spcBef>
          <a:spcPts val="600"/>
        </a:spcBef>
        <a:spcAft>
          <a:spcPct val="0"/>
        </a:spcAft>
        <a:buClr>
          <a:schemeClr val="accent2"/>
        </a:buClr>
        <a:buSzPct val="60000"/>
        <a:buFont typeface="Wingdings" pitchFamily="2" charset="2"/>
        <a:buChar char=""/>
        <a:defRPr sz="2400">
          <a:solidFill>
            <a:schemeClr val="tx2"/>
          </a:solidFill>
          <a:latin typeface="+mn-lt"/>
          <a:ea typeface="+mn-ea"/>
        </a:defRPr>
      </a:lvl3pPr>
      <a:lvl4pPr marL="1077913" indent="-258763" algn="l" rtl="0" eaLnBrk="1" fontAlgn="base" hangingPunct="1">
        <a:spcBef>
          <a:spcPts val="6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400">
          <a:solidFill>
            <a:srgbClr val="100F2E"/>
          </a:solidFill>
          <a:latin typeface="+mn-lt"/>
          <a:ea typeface="+mn-ea"/>
        </a:defRPr>
      </a:lvl4pPr>
      <a:lvl5pPr marL="1312863" indent="-223838" algn="l" rtl="0" eaLnBrk="1" fontAlgn="base" hangingPunct="1">
        <a:spcBef>
          <a:spcPts val="600"/>
        </a:spcBef>
        <a:spcAft>
          <a:spcPct val="0"/>
        </a:spcAft>
        <a:buClr>
          <a:schemeClr val="accent2"/>
        </a:buClr>
        <a:buChar char="»"/>
        <a:defRPr sz="2400">
          <a:solidFill>
            <a:srgbClr val="100F2E"/>
          </a:solidFill>
          <a:latin typeface="+mn-lt"/>
          <a:ea typeface="+mn-ea"/>
        </a:defRPr>
      </a:lvl5pPr>
      <a:lvl6pPr marL="1770063" indent="-223838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Char char="»"/>
        <a:defRPr sz="2400">
          <a:solidFill>
            <a:srgbClr val="100F2E"/>
          </a:solidFill>
          <a:latin typeface="+mn-lt"/>
          <a:ea typeface="+mn-ea"/>
        </a:defRPr>
      </a:lvl6pPr>
      <a:lvl7pPr marL="2227263" indent="-223838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Char char="»"/>
        <a:defRPr sz="2400">
          <a:solidFill>
            <a:srgbClr val="100F2E"/>
          </a:solidFill>
          <a:latin typeface="+mn-lt"/>
          <a:ea typeface="+mn-ea"/>
        </a:defRPr>
      </a:lvl7pPr>
      <a:lvl8pPr marL="2684463" indent="-223838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Char char="»"/>
        <a:defRPr sz="2400">
          <a:solidFill>
            <a:srgbClr val="100F2E"/>
          </a:solidFill>
          <a:latin typeface="+mn-lt"/>
          <a:ea typeface="+mn-ea"/>
        </a:defRPr>
      </a:lvl8pPr>
      <a:lvl9pPr marL="3141663" indent="-223838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Char char="»"/>
        <a:defRPr sz="2400">
          <a:solidFill>
            <a:srgbClr val="100F2E"/>
          </a:solidFill>
          <a:latin typeface="+mn-lt"/>
          <a:ea typeface="+mn-ea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/>
          <p:cNvSpPr>
            <a:spLocks noGrp="1"/>
          </p:cNvSpPr>
          <p:nvPr>
            <p:ph type="ctrTitle" sz="quarter"/>
          </p:nvPr>
        </p:nvSpPr>
        <p:spPr>
          <a:xfrm>
            <a:off x="142875" y="1083309"/>
            <a:ext cx="8743948" cy="4963331"/>
          </a:xfrm>
          <a:solidFill>
            <a:schemeClr val="bg1">
              <a:alpha val="60000"/>
            </a:schemeClr>
          </a:solidFill>
        </p:spPr>
        <p:txBody>
          <a:bodyPr/>
          <a:lstStyle/>
          <a:p>
            <a:r>
              <a:rPr lang="de-DE" dirty="0" smtClean="0"/>
              <a:t>Update </a:t>
            </a:r>
            <a:r>
              <a:rPr lang="de-DE" dirty="0" err="1" smtClean="0"/>
              <a:t>critical</a:t>
            </a:r>
            <a:r>
              <a:rPr lang="de-DE" dirty="0" smtClean="0"/>
              <a:t> </a:t>
            </a:r>
            <a:r>
              <a:rPr lang="de-DE" dirty="0" err="1" smtClean="0"/>
              <a:t>task</a:t>
            </a:r>
            <a:r>
              <a:rPr lang="de-DE" dirty="0" smtClean="0"/>
              <a:t> </a:t>
            </a:r>
            <a:r>
              <a:rPr lang="de-DE" dirty="0" err="1" smtClean="0"/>
              <a:t>list</a:t>
            </a:r>
            <a:endParaRPr lang="de-DE" dirty="0"/>
          </a:p>
        </p:txBody>
      </p:sp>
      <p:sp>
        <p:nvSpPr>
          <p:cNvPr id="2" name="Untertitel 1"/>
          <p:cNvSpPr>
            <a:spLocks noGrp="1"/>
          </p:cNvSpPr>
          <p:nvPr>
            <p:ph type="subTitle" sz="quarter" idx="1"/>
          </p:nvPr>
        </p:nvSpPr>
        <p:spPr>
          <a:xfrm>
            <a:off x="395082" y="5092700"/>
            <a:ext cx="8325262" cy="660400"/>
          </a:xfrm>
        </p:spPr>
        <p:txBody>
          <a:bodyPr/>
          <a:lstStyle/>
          <a:p>
            <a:r>
              <a:rPr lang="de-DE" dirty="0" smtClean="0"/>
              <a:t>3</a:t>
            </a:r>
            <a:r>
              <a:rPr lang="de-DE" dirty="0" smtClean="0"/>
              <a:t>.3.2017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0470141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 smtClean="0"/>
              <a:t>What</a:t>
            </a:r>
            <a:r>
              <a:rPr lang="de-DE" dirty="0" smtClean="0"/>
              <a:t> </a:t>
            </a:r>
            <a:r>
              <a:rPr lang="de-DE" dirty="0" err="1" smtClean="0"/>
              <a:t>has</a:t>
            </a:r>
            <a:r>
              <a:rPr lang="de-DE" dirty="0" smtClean="0"/>
              <a:t> </a:t>
            </a:r>
            <a:r>
              <a:rPr lang="de-DE" dirty="0" err="1" smtClean="0"/>
              <a:t>been</a:t>
            </a:r>
            <a:r>
              <a:rPr lang="de-DE" dirty="0" smtClean="0"/>
              <a:t> </a:t>
            </a:r>
            <a:r>
              <a:rPr lang="de-DE" dirty="0" err="1" smtClean="0"/>
              <a:t>achieved</a:t>
            </a:r>
            <a:r>
              <a:rPr lang="de-DE" dirty="0"/>
              <a:t> </a:t>
            </a:r>
            <a:r>
              <a:rPr lang="de-DE" dirty="0" smtClean="0"/>
              <a:t>in 2017: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04813" y="1347788"/>
            <a:ext cx="8461869" cy="4932362"/>
          </a:xfrm>
        </p:spPr>
        <p:txBody>
          <a:bodyPr/>
          <a:lstStyle/>
          <a:p>
            <a:r>
              <a:rPr lang="de-DE" dirty="0" smtClean="0"/>
              <a:t>Labs E0 XHQ</a:t>
            </a:r>
          </a:p>
          <a:p>
            <a:r>
              <a:rPr lang="de-DE" dirty="0" err="1" smtClean="0"/>
              <a:t>Sanitary</a:t>
            </a:r>
            <a:r>
              <a:rPr lang="de-DE" dirty="0" smtClean="0"/>
              <a:t> </a:t>
            </a:r>
            <a:r>
              <a:rPr lang="de-DE" dirty="0" err="1" smtClean="0"/>
              <a:t>installations</a:t>
            </a:r>
            <a:r>
              <a:rPr lang="de-DE" dirty="0" smtClean="0"/>
              <a:t> XHEXP1 / SASE1</a:t>
            </a:r>
          </a:p>
          <a:p>
            <a:r>
              <a:rPr lang="de-DE" dirty="0" smtClean="0"/>
              <a:t>Smoke </a:t>
            </a:r>
            <a:r>
              <a:rPr lang="de-DE" dirty="0" err="1" smtClean="0"/>
              <a:t>extraction</a:t>
            </a:r>
            <a:r>
              <a:rPr lang="de-DE" dirty="0" smtClean="0"/>
              <a:t> </a:t>
            </a:r>
            <a:r>
              <a:rPr lang="de-DE" dirty="0" err="1" smtClean="0"/>
              <a:t>simulation</a:t>
            </a:r>
            <a:r>
              <a:rPr lang="de-DE" dirty="0" smtClean="0"/>
              <a:t> &amp; </a:t>
            </a:r>
            <a:r>
              <a:rPr lang="de-DE" dirty="0" err="1" smtClean="0"/>
              <a:t>test</a:t>
            </a:r>
            <a:r>
              <a:rPr lang="de-DE" dirty="0" smtClean="0"/>
              <a:t> </a:t>
            </a:r>
            <a:r>
              <a:rPr lang="de-DE" dirty="0" err="1" smtClean="0"/>
              <a:t>successful</a:t>
            </a:r>
            <a:endParaRPr lang="de-DE" dirty="0" smtClean="0"/>
          </a:p>
          <a:p>
            <a:r>
              <a:rPr lang="de-DE" dirty="0" err="1" smtClean="0"/>
              <a:t>Openings</a:t>
            </a:r>
            <a:r>
              <a:rPr lang="de-DE" dirty="0" smtClean="0"/>
              <a:t> in </a:t>
            </a:r>
            <a:r>
              <a:rPr lang="de-DE" dirty="0" err="1" smtClean="0"/>
              <a:t>balcony</a:t>
            </a:r>
            <a:r>
              <a:rPr lang="de-DE" dirty="0" smtClean="0"/>
              <a:t> </a:t>
            </a:r>
            <a:r>
              <a:rPr lang="de-DE" dirty="0" err="1" smtClean="0"/>
              <a:t>rooms</a:t>
            </a:r>
            <a:r>
              <a:rPr lang="de-DE" dirty="0" smtClean="0"/>
              <a:t> + </a:t>
            </a:r>
            <a:r>
              <a:rPr lang="de-DE" dirty="0" err="1" smtClean="0"/>
              <a:t>pumps</a:t>
            </a:r>
            <a:r>
              <a:rPr lang="de-DE" dirty="0" smtClean="0"/>
              <a:t> </a:t>
            </a:r>
            <a:r>
              <a:rPr lang="de-DE" dirty="0" err="1" smtClean="0"/>
              <a:t>rooms</a:t>
            </a:r>
            <a:r>
              <a:rPr lang="de-DE" dirty="0" smtClean="0"/>
              <a:t> </a:t>
            </a:r>
            <a:r>
              <a:rPr lang="de-DE" dirty="0" err="1" smtClean="0"/>
              <a:t>closed</a:t>
            </a:r>
            <a:endParaRPr lang="de-DE" dirty="0" smtClean="0"/>
          </a:p>
          <a:p>
            <a:r>
              <a:rPr lang="de-DE" dirty="0" err="1" smtClean="0"/>
              <a:t>Cabling</a:t>
            </a:r>
            <a:r>
              <a:rPr lang="de-DE" dirty="0" smtClean="0"/>
              <a:t> + </a:t>
            </a:r>
            <a:r>
              <a:rPr lang="de-DE" dirty="0" err="1" smtClean="0"/>
              <a:t>Beckhoff</a:t>
            </a:r>
            <a:r>
              <a:rPr lang="de-DE" dirty="0" smtClean="0"/>
              <a:t> </a:t>
            </a:r>
            <a:r>
              <a:rPr lang="de-DE" dirty="0" err="1" smtClean="0"/>
              <a:t>crates</a:t>
            </a:r>
            <a:r>
              <a:rPr lang="de-DE" dirty="0" smtClean="0"/>
              <a:t> + XML </a:t>
            </a:r>
            <a:r>
              <a:rPr lang="de-DE" dirty="0" err="1" smtClean="0"/>
              <a:t>exports</a:t>
            </a:r>
            <a:r>
              <a:rPr lang="de-DE" dirty="0" smtClean="0"/>
              <a:t> FXE / SBP-</a:t>
            </a:r>
            <a:r>
              <a:rPr lang="de-DE" dirty="0" err="1" smtClean="0"/>
              <a:t>Optics</a:t>
            </a:r>
            <a:r>
              <a:rPr lang="de-DE" dirty="0" smtClean="0"/>
              <a:t> </a:t>
            </a:r>
            <a:r>
              <a:rPr lang="de-DE" dirty="0" err="1" smtClean="0"/>
              <a:t>mostly</a:t>
            </a:r>
            <a:r>
              <a:rPr lang="de-DE" dirty="0" smtClean="0"/>
              <a:t> </a:t>
            </a:r>
            <a:r>
              <a:rPr lang="de-DE" dirty="0" err="1" smtClean="0"/>
              <a:t>done</a:t>
            </a:r>
            <a:endParaRPr lang="de-DE" dirty="0" smtClean="0"/>
          </a:p>
          <a:p>
            <a:r>
              <a:rPr lang="de-DE" dirty="0" smtClean="0"/>
              <a:t>Phase II </a:t>
            </a:r>
            <a:r>
              <a:rPr lang="de-DE" dirty="0" err="1" smtClean="0"/>
              <a:t>cabling</a:t>
            </a:r>
            <a:r>
              <a:rPr lang="de-DE" dirty="0" smtClean="0"/>
              <a:t> </a:t>
            </a:r>
            <a:r>
              <a:rPr lang="de-DE" dirty="0" err="1" smtClean="0"/>
              <a:t>for</a:t>
            </a:r>
            <a:r>
              <a:rPr lang="de-DE" dirty="0" smtClean="0"/>
              <a:t> SPB in XTD9</a:t>
            </a:r>
          </a:p>
          <a:p>
            <a:r>
              <a:rPr lang="de-DE" dirty="0" smtClean="0"/>
              <a:t>Control </a:t>
            </a:r>
            <a:r>
              <a:rPr lang="de-DE" dirty="0" err="1" smtClean="0"/>
              <a:t>room</a:t>
            </a:r>
            <a:r>
              <a:rPr lang="de-DE" dirty="0" smtClean="0"/>
              <a:t> PCs + </a:t>
            </a:r>
            <a:r>
              <a:rPr lang="de-DE" dirty="0" err="1" smtClean="0"/>
              <a:t>monitors</a:t>
            </a:r>
            <a:endParaRPr lang="de-DE" dirty="0"/>
          </a:p>
          <a:p>
            <a:r>
              <a:rPr lang="de-DE" dirty="0" smtClean="0"/>
              <a:t>DAQ </a:t>
            </a:r>
            <a:r>
              <a:rPr lang="de-DE" dirty="0" err="1" smtClean="0"/>
              <a:t>network</a:t>
            </a:r>
            <a:r>
              <a:rPr lang="de-DE" dirty="0" smtClean="0"/>
              <a:t> + </a:t>
            </a:r>
            <a:r>
              <a:rPr lang="de-DE" dirty="0" err="1" smtClean="0"/>
              <a:t>server</a:t>
            </a:r>
            <a:r>
              <a:rPr lang="de-DE" dirty="0" smtClean="0"/>
              <a:t> </a:t>
            </a:r>
            <a:r>
              <a:rPr lang="de-DE" dirty="0" err="1" smtClean="0"/>
              <a:t>infrastructure</a:t>
            </a:r>
            <a:endParaRPr lang="de-DE" dirty="0" smtClean="0"/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69531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Hot </a:t>
            </a:r>
            <a:r>
              <a:rPr lang="de-DE" dirty="0" err="1" smtClean="0"/>
              <a:t>topics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err="1" smtClean="0"/>
              <a:t>Fire</a:t>
            </a:r>
            <a:r>
              <a:rPr lang="de-DE" dirty="0" smtClean="0"/>
              <a:t> </a:t>
            </a:r>
            <a:r>
              <a:rPr lang="de-DE" dirty="0" err="1" smtClean="0"/>
              <a:t>safety</a:t>
            </a:r>
            <a:r>
              <a:rPr lang="de-DE" dirty="0" smtClean="0"/>
              <a:t>: XHEXP1 </a:t>
            </a:r>
            <a:r>
              <a:rPr lang="de-DE" dirty="0" err="1" smtClean="0"/>
              <a:t>issues</a:t>
            </a:r>
            <a:r>
              <a:rPr lang="de-DE" dirty="0" smtClean="0"/>
              <a:t>:			31.3.2017</a:t>
            </a:r>
          </a:p>
          <a:p>
            <a:endParaRPr lang="de-DE" dirty="0" smtClean="0"/>
          </a:p>
          <a:p>
            <a:r>
              <a:rPr lang="de-DE" dirty="0" err="1" smtClean="0"/>
              <a:t>Beckhoff</a:t>
            </a:r>
            <a:r>
              <a:rPr lang="de-DE" dirty="0" smtClean="0"/>
              <a:t> </a:t>
            </a:r>
            <a:r>
              <a:rPr lang="de-DE" dirty="0" err="1"/>
              <a:t>loops</a:t>
            </a:r>
            <a:r>
              <a:rPr lang="de-DE" dirty="0"/>
              <a:t> FXE </a:t>
            </a:r>
            <a:r>
              <a:rPr lang="de-DE" dirty="0" err="1"/>
              <a:t>and</a:t>
            </a:r>
            <a:r>
              <a:rPr lang="de-DE" dirty="0"/>
              <a:t> SPB-</a:t>
            </a:r>
            <a:r>
              <a:rPr lang="de-DE" dirty="0" err="1"/>
              <a:t>optics</a:t>
            </a:r>
            <a:r>
              <a:rPr lang="de-DE" dirty="0"/>
              <a:t>:		</a:t>
            </a:r>
            <a:br>
              <a:rPr lang="de-DE" dirty="0"/>
            </a:br>
            <a:r>
              <a:rPr lang="de-DE" dirty="0"/>
              <a:t>	</a:t>
            </a:r>
            <a:r>
              <a:rPr lang="de-DE" dirty="0" err="1"/>
              <a:t>first</a:t>
            </a:r>
            <a:r>
              <a:rPr lang="de-DE" dirty="0"/>
              <a:t> </a:t>
            </a:r>
            <a:r>
              <a:rPr lang="de-DE" dirty="0" err="1"/>
              <a:t>two</a:t>
            </a:r>
            <a:r>
              <a:rPr lang="de-DE" dirty="0"/>
              <a:t> </a:t>
            </a:r>
            <a:r>
              <a:rPr lang="de-DE" dirty="0" err="1"/>
              <a:t>loops</a:t>
            </a:r>
            <a:r>
              <a:rPr lang="de-DE" dirty="0"/>
              <a:t> </a:t>
            </a:r>
            <a:r>
              <a:rPr lang="de-DE" dirty="0" err="1"/>
              <a:t>each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be</a:t>
            </a:r>
            <a:r>
              <a:rPr lang="de-DE" dirty="0"/>
              <a:t> </a:t>
            </a:r>
            <a:r>
              <a:rPr lang="de-DE" dirty="0" err="1"/>
              <a:t>taken</a:t>
            </a:r>
            <a:r>
              <a:rPr lang="de-DE" dirty="0"/>
              <a:t> </a:t>
            </a:r>
            <a:r>
              <a:rPr lang="de-DE" dirty="0" err="1"/>
              <a:t>into</a:t>
            </a:r>
            <a:r>
              <a:rPr lang="de-DE" dirty="0"/>
              <a:t> </a:t>
            </a:r>
            <a:r>
              <a:rPr lang="de-DE" dirty="0" err="1"/>
              <a:t>operation</a:t>
            </a:r>
            <a:r>
              <a:rPr lang="de-DE" dirty="0"/>
              <a:t> </a:t>
            </a:r>
            <a:r>
              <a:rPr lang="de-DE" dirty="0" smtClean="0"/>
              <a:t>ASAP</a:t>
            </a:r>
          </a:p>
          <a:p>
            <a:r>
              <a:rPr lang="de-DE" dirty="0" err="1" smtClean="0"/>
              <a:t>Fire</a:t>
            </a:r>
            <a:r>
              <a:rPr lang="de-DE" dirty="0" smtClean="0"/>
              <a:t> </a:t>
            </a:r>
            <a:r>
              <a:rPr lang="de-DE" dirty="0" err="1" smtClean="0"/>
              <a:t>safety</a:t>
            </a:r>
            <a:r>
              <a:rPr lang="de-DE" dirty="0" smtClean="0"/>
              <a:t>: </a:t>
            </a:r>
            <a:r>
              <a:rPr lang="de-DE" dirty="0" err="1" smtClean="0"/>
              <a:t>Closing</a:t>
            </a:r>
            <a:r>
              <a:rPr lang="de-DE" dirty="0" smtClean="0"/>
              <a:t> </a:t>
            </a:r>
            <a:r>
              <a:rPr lang="de-DE" dirty="0" err="1" smtClean="0"/>
              <a:t>of</a:t>
            </a:r>
            <a:r>
              <a:rPr lang="de-DE" dirty="0" smtClean="0"/>
              <a:t> SASE1 </a:t>
            </a:r>
            <a:r>
              <a:rPr lang="de-DE" dirty="0" err="1" smtClean="0"/>
              <a:t>rackrooms</a:t>
            </a:r>
            <a:r>
              <a:rPr lang="de-DE" dirty="0" smtClean="0"/>
              <a:t>:</a:t>
            </a:r>
            <a:r>
              <a:rPr lang="de-DE" dirty="0"/>
              <a:t/>
            </a:r>
            <a:br>
              <a:rPr lang="de-DE" dirty="0"/>
            </a:br>
            <a:r>
              <a:rPr lang="de-DE" dirty="0" smtClean="0"/>
              <a:t>					</a:t>
            </a:r>
            <a:r>
              <a:rPr lang="de-DE" dirty="0" err="1" smtClean="0"/>
              <a:t>Beginning</a:t>
            </a:r>
            <a:r>
              <a:rPr lang="de-DE" dirty="0" smtClean="0"/>
              <a:t> </a:t>
            </a:r>
            <a:r>
              <a:rPr lang="de-DE" dirty="0" err="1" smtClean="0"/>
              <a:t>of</a:t>
            </a:r>
            <a:r>
              <a:rPr lang="de-DE" dirty="0" smtClean="0"/>
              <a:t> April (FXE)</a:t>
            </a:r>
            <a:br>
              <a:rPr lang="de-DE" dirty="0" smtClean="0"/>
            </a:br>
            <a:r>
              <a:rPr lang="de-DE" dirty="0" smtClean="0"/>
              <a:t>						End </a:t>
            </a:r>
            <a:r>
              <a:rPr lang="de-DE" dirty="0" err="1" smtClean="0"/>
              <a:t>of</a:t>
            </a:r>
            <a:r>
              <a:rPr lang="de-DE" dirty="0" smtClean="0"/>
              <a:t> May (SPB)</a:t>
            </a:r>
          </a:p>
          <a:p>
            <a:pPr marL="0" indent="0">
              <a:buNone/>
            </a:pPr>
            <a:endParaRPr lang="de-DE" dirty="0" smtClean="0"/>
          </a:p>
          <a:p>
            <a:r>
              <a:rPr lang="de-DE" dirty="0" err="1" smtClean="0"/>
              <a:t>Beamshutters</a:t>
            </a:r>
            <a:r>
              <a:rPr lang="de-DE" dirty="0" smtClean="0"/>
              <a:t> SPB/SFX + FXE in XTD9: 	31.3.2017</a:t>
            </a:r>
          </a:p>
          <a:p>
            <a:r>
              <a:rPr lang="de-DE" dirty="0" err="1" smtClean="0"/>
              <a:t>Beamshutter</a:t>
            </a:r>
            <a:r>
              <a:rPr lang="de-DE" dirty="0" smtClean="0"/>
              <a:t> D.02: 				30.4.2017</a:t>
            </a:r>
          </a:p>
          <a:p>
            <a:r>
              <a:rPr lang="de-DE" dirty="0" smtClean="0"/>
              <a:t>Interlock </a:t>
            </a:r>
            <a:r>
              <a:rPr lang="de-DE" dirty="0" err="1" smtClean="0"/>
              <a:t>tests</a:t>
            </a:r>
            <a:r>
              <a:rPr lang="de-DE" dirty="0" smtClean="0"/>
              <a:t> / TÜV </a:t>
            </a:r>
            <a:r>
              <a:rPr lang="de-DE" dirty="0" err="1" smtClean="0"/>
              <a:t>tests</a:t>
            </a:r>
            <a:r>
              <a:rPr lang="de-DE" dirty="0" smtClean="0"/>
              <a:t> XHEXP1: 	19.5. / 29.5.2017</a:t>
            </a:r>
          </a:p>
        </p:txBody>
      </p:sp>
    </p:spTree>
    <p:extLst>
      <p:ext uri="{BB962C8B-B14F-4D97-AF65-F5344CB8AC3E}">
        <p14:creationId xmlns:p14="http://schemas.microsoft.com/office/powerpoint/2010/main" val="39251572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 smtClean="0"/>
              <a:t>Regarding</a:t>
            </a:r>
            <a:r>
              <a:rPr lang="de-DE" dirty="0" smtClean="0"/>
              <a:t> </a:t>
            </a:r>
            <a:r>
              <a:rPr lang="de-DE" dirty="0" err="1" smtClean="0"/>
              <a:t>detectors</a:t>
            </a:r>
            <a:endParaRPr lang="de-DE" dirty="0"/>
          </a:p>
        </p:txBody>
      </p:sp>
      <p:sp>
        <p:nvSpPr>
          <p:cNvPr id="5" name="Inhaltsplatzhalter 4"/>
          <p:cNvSpPr>
            <a:spLocks noGrp="1"/>
          </p:cNvSpPr>
          <p:nvPr>
            <p:ph idx="1"/>
          </p:nvPr>
        </p:nvSpPr>
        <p:spPr>
          <a:xfrm>
            <a:off x="404813" y="1347788"/>
            <a:ext cx="8574295" cy="4932362"/>
          </a:xfrm>
        </p:spPr>
        <p:txBody>
          <a:bodyPr/>
          <a:lstStyle/>
          <a:p>
            <a:pPr marL="0" indent="0">
              <a:buNone/>
            </a:pPr>
            <a:r>
              <a:rPr lang="de-DE" dirty="0" err="1" smtClean="0"/>
              <a:t>Current</a:t>
            </a:r>
            <a:r>
              <a:rPr lang="de-DE" dirty="0" smtClean="0"/>
              <a:t> </a:t>
            </a:r>
            <a:r>
              <a:rPr lang="de-DE" dirty="0" err="1" smtClean="0"/>
              <a:t>scenario</a:t>
            </a:r>
            <a:r>
              <a:rPr lang="de-DE" dirty="0" smtClean="0"/>
              <a:t> </a:t>
            </a:r>
            <a:r>
              <a:rPr lang="de-DE" dirty="0" err="1" smtClean="0"/>
              <a:t>to</a:t>
            </a:r>
            <a:r>
              <a:rPr lang="de-DE" dirty="0" smtClean="0"/>
              <a:t> </a:t>
            </a:r>
            <a:r>
              <a:rPr lang="de-DE" dirty="0" err="1" smtClean="0"/>
              <a:t>be</a:t>
            </a:r>
            <a:r>
              <a:rPr lang="de-DE" dirty="0" smtClean="0"/>
              <a:t> </a:t>
            </a:r>
            <a:r>
              <a:rPr lang="de-DE" dirty="0" err="1" smtClean="0"/>
              <a:t>followed</a:t>
            </a:r>
            <a:r>
              <a:rPr lang="de-DE" dirty="0" smtClean="0"/>
              <a:t> </a:t>
            </a:r>
            <a:r>
              <a:rPr lang="de-DE" dirty="0" err="1" smtClean="0"/>
              <a:t>by</a:t>
            </a:r>
            <a:r>
              <a:rPr lang="de-DE" dirty="0" smtClean="0"/>
              <a:t> WP75 after </a:t>
            </a:r>
            <a:r>
              <a:rPr lang="de-DE" dirty="0" err="1" smtClean="0"/>
              <a:t>discussion</a:t>
            </a:r>
            <a:r>
              <a:rPr lang="de-DE" dirty="0" smtClean="0"/>
              <a:t> </a:t>
            </a:r>
            <a:r>
              <a:rPr lang="de-DE" dirty="0" err="1" smtClean="0"/>
              <a:t>with</a:t>
            </a:r>
            <a:r>
              <a:rPr lang="de-DE" dirty="0" smtClean="0"/>
              <a:t> MB:</a:t>
            </a:r>
          </a:p>
          <a:p>
            <a:pPr marL="0" indent="0">
              <a:buNone/>
            </a:pPr>
            <a:endParaRPr lang="de-DE" dirty="0" smtClean="0"/>
          </a:p>
          <a:p>
            <a:r>
              <a:rPr lang="de-DE" dirty="0" smtClean="0"/>
              <a:t>LPD </a:t>
            </a:r>
            <a:r>
              <a:rPr lang="de-DE" dirty="0" err="1" smtClean="0"/>
              <a:t>ready</a:t>
            </a:r>
            <a:r>
              <a:rPr lang="de-DE" dirty="0" smtClean="0"/>
              <a:t> </a:t>
            </a:r>
            <a:r>
              <a:rPr lang="de-DE" dirty="0" err="1" smtClean="0"/>
              <a:t>for</a:t>
            </a:r>
            <a:r>
              <a:rPr lang="de-DE" dirty="0" smtClean="0"/>
              <a:t> E2E-test: 				1.3.2017</a:t>
            </a:r>
          </a:p>
          <a:p>
            <a:r>
              <a:rPr lang="de-DE" dirty="0" smtClean="0"/>
              <a:t>LPD E2E-tests </a:t>
            </a:r>
            <a:r>
              <a:rPr lang="de-DE" dirty="0" err="1" smtClean="0"/>
              <a:t>done</a:t>
            </a:r>
            <a:r>
              <a:rPr lang="de-DE" dirty="0" smtClean="0"/>
              <a:t>:				19.5.2017</a:t>
            </a:r>
          </a:p>
          <a:p>
            <a:r>
              <a:rPr lang="de-DE" dirty="0" smtClean="0"/>
              <a:t>LPD </a:t>
            </a:r>
            <a:r>
              <a:rPr lang="de-DE" dirty="0" err="1" smtClean="0"/>
              <a:t>installed</a:t>
            </a:r>
            <a:r>
              <a:rPr lang="de-DE" dirty="0" smtClean="0"/>
              <a:t> at FXE:				4.8.2017</a:t>
            </a:r>
            <a:endParaRPr lang="de-DE" dirty="0"/>
          </a:p>
          <a:p>
            <a:endParaRPr lang="de-DE" dirty="0" smtClean="0"/>
          </a:p>
          <a:p>
            <a:r>
              <a:rPr lang="de-DE" dirty="0" err="1" smtClean="0"/>
              <a:t>Preparatory</a:t>
            </a:r>
            <a:r>
              <a:rPr lang="de-DE" dirty="0" smtClean="0"/>
              <a:t> </a:t>
            </a:r>
            <a:r>
              <a:rPr lang="de-DE" dirty="0" err="1" smtClean="0"/>
              <a:t>works</a:t>
            </a:r>
            <a:r>
              <a:rPr lang="de-DE" dirty="0" smtClean="0"/>
              <a:t> </a:t>
            </a:r>
            <a:r>
              <a:rPr lang="de-DE" dirty="0" err="1" smtClean="0"/>
              <a:t>for</a:t>
            </a:r>
            <a:r>
              <a:rPr lang="de-DE" dirty="0" smtClean="0"/>
              <a:t> </a:t>
            </a:r>
            <a:r>
              <a:rPr lang="de-DE" dirty="0"/>
              <a:t>AGIPD </a:t>
            </a:r>
            <a:r>
              <a:rPr lang="de-DE" dirty="0" smtClean="0"/>
              <a:t>E2E-tests: 	22.5.2017</a:t>
            </a:r>
          </a:p>
          <a:p>
            <a:r>
              <a:rPr lang="de-DE" dirty="0" smtClean="0"/>
              <a:t>AGIPD E2E-tests </a:t>
            </a:r>
            <a:r>
              <a:rPr lang="de-DE" dirty="0" err="1" smtClean="0"/>
              <a:t>done</a:t>
            </a:r>
            <a:r>
              <a:rPr lang="de-DE" dirty="0" smtClean="0"/>
              <a:t>:				14.7.2017</a:t>
            </a:r>
          </a:p>
          <a:p>
            <a:r>
              <a:rPr lang="de-DE" dirty="0" smtClean="0"/>
              <a:t>AGIPD </a:t>
            </a:r>
            <a:r>
              <a:rPr lang="de-DE" dirty="0" err="1" smtClean="0"/>
              <a:t>installed</a:t>
            </a:r>
            <a:r>
              <a:rPr lang="de-DE" dirty="0" smtClean="0"/>
              <a:t> at SPB/SFX:			20.10.2017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021857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plate-european-xfel-gmbh_presentation">
  <a:themeElements>
    <a:clrScheme name="XFEL">
      <a:dk1>
        <a:srgbClr val="261748"/>
      </a:dk1>
      <a:lt1>
        <a:srgbClr val="FFFFFF"/>
      </a:lt1>
      <a:dk2>
        <a:srgbClr val="000000"/>
      </a:dk2>
      <a:lt2>
        <a:srgbClr val="E0E0E0"/>
      </a:lt2>
      <a:accent1>
        <a:srgbClr val="261748"/>
      </a:accent1>
      <a:accent2>
        <a:srgbClr val="FD930A"/>
      </a:accent2>
      <a:accent3>
        <a:srgbClr val="000000"/>
      </a:accent3>
      <a:accent4>
        <a:srgbClr val="626262"/>
      </a:accent4>
      <a:accent5>
        <a:srgbClr val="ACABB1"/>
      </a:accent5>
      <a:accent6>
        <a:srgbClr val="E0E0E0"/>
      </a:accent6>
      <a:hlink>
        <a:srgbClr val="000000"/>
      </a:hlink>
      <a:folHlink>
        <a:srgbClr val="000000"/>
      </a:folHlink>
    </a:clrScheme>
    <a:fontScheme name="Ar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bg1"/>
        </a:solidFill>
        <a:ln w="12700" cap="flat" cmpd="sng" algn="ctr">
          <a:solidFill>
            <a:schemeClr val="accent3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rtlCol="0" anchor="t" anchorCtr="0" compatLnSpc="1">
        <a:prstTxWarp prst="textNoShape">
          <a:avLst/>
        </a:prstTxWarp>
      </a:bodyPr>
      <a:lstStyle>
        <a:defPPr marL="268288" marR="0" indent="-268288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>
            <a:schemeClr val="accent2"/>
          </a:buClr>
          <a:buSzPct val="80000"/>
          <a:buFont typeface="Wingdings" pitchFamily="2" charset="2"/>
          <a:buChar char="n"/>
          <a:tabLst/>
          <a:defRPr kumimoji="0" sz="2000" b="0" i="0" u="none" strike="noStrike" cap="none" normalizeH="0" baseline="0" smtClean="0">
            <a:ln>
              <a:noFill/>
            </a:ln>
            <a:solidFill>
              <a:schemeClr val="accent3"/>
            </a:solidFill>
            <a:effectLst/>
            <a:latin typeface="Arial" charset="0"/>
            <a:ea typeface="ＭＳ Ｐゴシック" pitchFamily="112" charset="-128"/>
          </a:defRPr>
        </a:defPPr>
      </a:lstStyle>
    </a:spDef>
    <a:lnDef>
      <a:spPr bwMode="auto">
        <a:noFill/>
        <a:ln w="12700" cap="flat" cmpd="sng" algn="ctr">
          <a:solidFill>
            <a:schemeClr val="folHlink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rgbClr val="000000">
                    <a:alpha val="74998"/>
                  </a:srgbClr>
                </a:outerShdw>
              </a:effectLst>
            </a14:hiddenEffects>
          </a:ext>
        </a:extLst>
      </a:spPr>
      <a:bodyPr/>
      <a:lstStyle/>
    </a:lnDef>
    <a:txDef>
      <a:spPr>
        <a:noFill/>
      </a:spPr>
      <a:bodyPr wrap="none" rtlCol="0">
        <a:spAutoFit/>
      </a:bodyPr>
      <a:lstStyle>
        <a:defPPr marL="268288" indent="-268288">
          <a:spcBef>
            <a:spcPts val="600"/>
          </a:spcBef>
          <a:buClr>
            <a:schemeClr val="accent2"/>
          </a:buClr>
          <a:buSzPct val="80000"/>
          <a:defRPr sz="2000" smtClean="0">
            <a:solidFill>
              <a:schemeClr val="accent3"/>
            </a:solidFill>
          </a:defRPr>
        </a:defPPr>
      </a:lstStyle>
    </a:txDef>
  </a:objectDefaults>
  <a:extraClrSchemeLst>
    <a:extraClrScheme>
      <a:clrScheme name="DESY European XFEL 1">
        <a:dk1>
          <a:srgbClr val="261748"/>
        </a:dk1>
        <a:lt1>
          <a:srgbClr val="FFFFFF"/>
        </a:lt1>
        <a:dk2>
          <a:srgbClr val="000000"/>
        </a:dk2>
        <a:lt2>
          <a:srgbClr val="E0E0E0"/>
        </a:lt2>
        <a:accent1>
          <a:srgbClr val="261748"/>
        </a:accent1>
        <a:accent2>
          <a:srgbClr val="FD930A"/>
        </a:accent2>
        <a:accent3>
          <a:srgbClr val="FFFFFF"/>
        </a:accent3>
        <a:accent4>
          <a:srgbClr val="1F123C"/>
        </a:accent4>
        <a:accent5>
          <a:srgbClr val="ACABB1"/>
        </a:accent5>
        <a:accent6>
          <a:srgbClr val="E58508"/>
        </a:accent6>
        <a:hlink>
          <a:srgbClr val="261748"/>
        </a:hlink>
        <a:folHlink>
          <a:srgbClr val="FD930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Lariss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">
  <a:themeElements>
    <a:clrScheme name="">
      <a:dk1>
        <a:srgbClr val="261748"/>
      </a:dk1>
      <a:lt1>
        <a:srgbClr val="FFFFFF"/>
      </a:lt1>
      <a:dk2>
        <a:srgbClr val="000000"/>
      </a:dk2>
      <a:lt2>
        <a:srgbClr val="E0E0E0"/>
      </a:lt2>
      <a:accent1>
        <a:srgbClr val="261748"/>
      </a:accent1>
      <a:accent2>
        <a:srgbClr val="FD930A"/>
      </a:accent2>
      <a:accent3>
        <a:srgbClr val="FFFFFF"/>
      </a:accent3>
      <a:accent4>
        <a:srgbClr val="1F123C"/>
      </a:accent4>
      <a:accent5>
        <a:srgbClr val="ACABB1"/>
      </a:accent5>
      <a:accent6>
        <a:srgbClr val="E58508"/>
      </a:accent6>
      <a:hlink>
        <a:srgbClr val="261748"/>
      </a:hlink>
      <a:folHlink>
        <a:srgbClr val="FD930A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template-european-xfel-gmbh_presentation_test03</Template>
  <TotalTime>0</TotalTime>
  <Words>90</Words>
  <Application>Microsoft Office PowerPoint</Application>
  <PresentationFormat>Bildschirmpräsentation (4:3)</PresentationFormat>
  <Paragraphs>30</Paragraphs>
  <Slides>4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4</vt:i4>
      </vt:variant>
    </vt:vector>
  </HeadingPairs>
  <TitlesOfParts>
    <vt:vector size="5" baseType="lpstr">
      <vt:lpstr>template-european-xfel-gmbh_presentation</vt:lpstr>
      <vt:lpstr>Update critical task list</vt:lpstr>
      <vt:lpstr>What has been achieved in 2017:</vt:lpstr>
      <vt:lpstr>Hot topics</vt:lpstr>
      <vt:lpstr>Regarding detectors</vt:lpstr>
    </vt:vector>
  </TitlesOfParts>
  <Company>DESY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</dc:title>
  <dc:creator>Poppe, Frank</dc:creator>
  <cp:lastModifiedBy>Wellenreuther, Gerd</cp:lastModifiedBy>
  <cp:revision>554</cp:revision>
  <cp:lastPrinted>2008-09-01T15:04:16Z</cp:lastPrinted>
  <dcterms:created xsi:type="dcterms:W3CDTF">2012-08-22T09:26:39Z</dcterms:created>
  <dcterms:modified xsi:type="dcterms:W3CDTF">2017-03-02T15:27:22Z</dcterms:modified>
</cp:coreProperties>
</file>