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79" r:id="rId2"/>
    <p:sldId id="282" r:id="rId3"/>
    <p:sldId id="287" r:id="rId4"/>
    <p:sldId id="274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275" userDrawn="1">
          <p15:clr>
            <a:srgbClr val="A4A3A4"/>
          </p15:clr>
        </p15:guide>
        <p15:guide id="2" pos="2767" userDrawn="1">
          <p15:clr>
            <a:srgbClr val="A4A3A4"/>
          </p15:clr>
        </p15:guide>
        <p15:guide id="3" pos="2993" userDrawn="1">
          <p15:clr>
            <a:srgbClr val="A4A3A4"/>
          </p15:clr>
        </p15:guide>
        <p15:guide id="4" pos="5375" userDrawn="1">
          <p15:clr>
            <a:srgbClr val="A4A3A4"/>
          </p15:clr>
        </p15:guide>
        <p15:guide id="5" pos="385" userDrawn="1">
          <p15:clr>
            <a:srgbClr val="A4A3A4"/>
          </p15:clr>
        </p15:guide>
        <p15:guide id="6" orient="horz" pos="372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35" autoAdjust="0"/>
    <p:restoredTop sz="94660"/>
  </p:normalViewPr>
  <p:slideViewPr>
    <p:cSldViewPr snapToGrid="0" showGuides="1">
      <p:cViewPr varScale="1">
        <p:scale>
          <a:sx n="95" d="100"/>
          <a:sy n="95" d="100"/>
        </p:scale>
        <p:origin x="-450" y="-108"/>
      </p:cViewPr>
      <p:guideLst>
        <p:guide orient="horz" pos="1275"/>
        <p:guide orient="horz" pos="3725"/>
        <p:guide pos="2767"/>
        <p:guide pos="2993"/>
        <p:guide pos="5375"/>
        <p:guide pos="38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97" d="100"/>
          <a:sy n="97" d="100"/>
        </p:scale>
        <p:origin x="25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0AC80-9589-41A1-8ED2-EC2076B0E8E8}" type="datetimeFigureOut">
              <a:rPr lang="de-DE" smtClean="0"/>
              <a:t>02.03.2017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83A726-01A3-41A5-8C71-74C8A626EA4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61616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92030-5346-4222-B1C0-77ABA51E04BA}" type="datetimeFigureOut">
              <a:rPr lang="de-DE" smtClean="0"/>
              <a:t>02.03.2017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B39C8-6D5D-40E8-8D83-C1E41A39F5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4387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6286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0858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5430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002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188" y="1120779"/>
            <a:ext cx="5877529" cy="1050925"/>
          </a:xfrm>
        </p:spPr>
        <p:txBody>
          <a:bodyPr anchor="b"/>
          <a:lstStyle>
            <a:lvl1pPr algn="l">
              <a:defRPr sz="2200"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188" y="2583180"/>
            <a:ext cx="5886446" cy="3330258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140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US" noProof="0" smtClean="0"/>
              <a:t>Click to edit Master subtitle style</a:t>
            </a:r>
            <a:endParaRPr lang="en-US" noProof="0" dirty="0"/>
          </a:p>
        </p:txBody>
      </p:sp>
      <p:pic>
        <p:nvPicPr>
          <p:cNvPr id="8" name="Grafik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8823" y="771527"/>
            <a:ext cx="1423988" cy="1422341"/>
          </a:xfrm>
          <a:prstGeom prst="rect">
            <a:avLst/>
          </a:prstGeom>
        </p:spPr>
      </p:pic>
      <p:pic>
        <p:nvPicPr>
          <p:cNvPr id="6" name="Grafik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374" y="6413956"/>
            <a:ext cx="2275200" cy="120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376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Picture,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11188" y="2024067"/>
            <a:ext cx="5932487" cy="3889375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11188" y="5913441"/>
            <a:ext cx="593248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/>
          </p:nvPr>
        </p:nvSpPr>
        <p:spPr>
          <a:xfrm>
            <a:off x="6753224" y="2033593"/>
            <a:ext cx="1779590" cy="3879847"/>
          </a:xfrm>
        </p:spPr>
        <p:txBody>
          <a:bodyPr/>
          <a:lstStyle>
            <a:lvl1pPr marL="200020" indent="-200020">
              <a:defRPr sz="1050"/>
            </a:lvl1pPr>
            <a:lvl2pPr marL="407184" indent="-207164">
              <a:defRPr sz="1050"/>
            </a:lvl2pPr>
            <a:lvl3pPr marL="607204" indent="-200020">
              <a:defRPr sz="1050"/>
            </a:lvl3pPr>
            <a:lvl4pPr marL="742931" indent="-135728">
              <a:defRPr sz="1050"/>
            </a:lvl4pPr>
            <a:lvl5pPr marL="871517" indent="-128585">
              <a:defRPr sz="105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0024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3036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hapter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88" y="1552576"/>
            <a:ext cx="7921626" cy="3814764"/>
          </a:xfrm>
        </p:spPr>
        <p:txBody>
          <a:bodyPr anchor="ctr"/>
          <a:lstStyle>
            <a:lvl1pPr>
              <a:defRPr sz="6300"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1188" y="5448300"/>
            <a:ext cx="7921625" cy="574676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4229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41166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8614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5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11188" y="2024066"/>
            <a:ext cx="7921625" cy="3889375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350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11188" y="828678"/>
            <a:ext cx="7921625" cy="50847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11190" y="5913441"/>
            <a:ext cx="7921626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2124035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11187" y="1196979"/>
            <a:ext cx="3781425" cy="47164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4751388" y="1196979"/>
            <a:ext cx="3781426" cy="47164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11188" y="5913441"/>
            <a:ext cx="3781428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7" y="5913441"/>
            <a:ext cx="378142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1700034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11188" y="2024063"/>
            <a:ext cx="3781425" cy="3062288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4751388" y="2024063"/>
            <a:ext cx="3781425" cy="3062288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11190" y="5086354"/>
            <a:ext cx="3781426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5" y="5086354"/>
            <a:ext cx="378142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3008234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1188" y="712232"/>
            <a:ext cx="7921625" cy="78054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1187" y="2024067"/>
            <a:ext cx="7921625" cy="38893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noProof="0" dirty="0"/>
              <a:t>Level 1</a:t>
            </a:r>
          </a:p>
          <a:p>
            <a:pPr lvl="1"/>
            <a:r>
              <a:rPr lang="en-US" noProof="0" dirty="0"/>
              <a:t>Level 2</a:t>
            </a:r>
          </a:p>
          <a:p>
            <a:pPr lvl="2"/>
            <a:r>
              <a:rPr lang="en-US" noProof="0" dirty="0"/>
              <a:t>Level 3</a:t>
            </a:r>
          </a:p>
          <a:p>
            <a:pPr lvl="3"/>
            <a:r>
              <a:rPr lang="en-US" noProof="0" dirty="0"/>
              <a:t>Level 4</a:t>
            </a:r>
          </a:p>
          <a:p>
            <a:pPr lvl="4"/>
            <a:r>
              <a:rPr lang="en-US" noProof="0" dirty="0"/>
              <a:t>Level 5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8532814" y="293577"/>
            <a:ext cx="385763" cy="293798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/>
            <a:fld id="{A5DEC3FA-4FB7-4309-A077-6BB31CA8E81A}" type="slidenum">
              <a:rPr lang="en-US" sz="1600" noProof="0" smtClean="0"/>
              <a:pPr algn="r"/>
              <a:t>‹#›</a:t>
            </a:fld>
            <a:endParaRPr lang="en-US" sz="1600" noProof="0" dirty="0"/>
          </a:p>
        </p:txBody>
      </p:sp>
      <p:cxnSp>
        <p:nvCxnSpPr>
          <p:cNvPr id="11" name="Gerader Verbinder 10"/>
          <p:cNvCxnSpPr/>
          <p:nvPr/>
        </p:nvCxnSpPr>
        <p:spPr>
          <a:xfrm>
            <a:off x="611187" y="339297"/>
            <a:ext cx="3781426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/>
          <p:cNvCxnSpPr/>
          <p:nvPr/>
        </p:nvCxnSpPr>
        <p:spPr>
          <a:xfrm>
            <a:off x="4751388" y="339297"/>
            <a:ext cx="3781426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hteck 6"/>
          <p:cNvSpPr/>
          <p:nvPr/>
        </p:nvSpPr>
        <p:spPr>
          <a:xfrm>
            <a:off x="611188" y="381001"/>
            <a:ext cx="3781425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z="900" dirty="0" smtClean="0"/>
              <a:t>XGM</a:t>
            </a:r>
            <a:endParaRPr lang="en-US" sz="900" dirty="0"/>
          </a:p>
        </p:txBody>
      </p:sp>
      <p:sp>
        <p:nvSpPr>
          <p:cNvPr id="8" name="Rechteck 7"/>
          <p:cNvSpPr/>
          <p:nvPr/>
        </p:nvSpPr>
        <p:spPr>
          <a:xfrm>
            <a:off x="4751388" y="381001"/>
            <a:ext cx="3781425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z="900" dirty="0" smtClean="0"/>
              <a:t>Dr.</a:t>
            </a:r>
            <a:r>
              <a:rPr lang="en-US" sz="900" baseline="0" dirty="0" smtClean="0"/>
              <a:t> </a:t>
            </a:r>
            <a:r>
              <a:rPr lang="en-US" sz="900" dirty="0" smtClean="0"/>
              <a:t>Jan Grünert,  Group Leader X-ray Photon Diagnostics</a:t>
            </a:r>
            <a:endParaRPr lang="en-US" sz="900" dirty="0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374" y="6413956"/>
            <a:ext cx="2275200" cy="120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006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6" r:id="rId4"/>
    <p:sldLayoutId id="2147483667" r:id="rId5"/>
    <p:sldLayoutId id="2147483673" r:id="rId6"/>
    <p:sldLayoutId id="2147483668" r:id="rId7"/>
    <p:sldLayoutId id="2147483669" r:id="rId8"/>
    <p:sldLayoutId id="2147483670" r:id="rId9"/>
    <p:sldLayoutId id="2147483671" r:id="rId10"/>
  </p:sldLayoutIdLst>
  <p:hf sldNum="0" hdr="0" ftr="0" dt="0"/>
  <p:txStyles>
    <p:titleStyle>
      <a:lvl1pPr algn="l" defTabSz="685783" rtl="0" eaLnBrk="1" latinLnBrk="0" hangingPunct="1">
        <a:lnSpc>
          <a:spcPct val="100000"/>
        </a:lnSpc>
        <a:spcBef>
          <a:spcPct val="0"/>
        </a:spcBef>
        <a:buNone/>
        <a:defRPr sz="2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884" indent="-267884" algn="l" defTabSz="685783" rtl="0" eaLnBrk="1" latinLnBrk="0" hangingPunct="1">
        <a:lnSpc>
          <a:spcPct val="114000"/>
        </a:lnSpc>
        <a:spcBef>
          <a:spcPts val="1350"/>
        </a:spcBef>
        <a:buClr>
          <a:schemeClr val="bg2"/>
        </a:buClr>
        <a:buFontTx/>
        <a:buBlip>
          <a:blip r:embed="rId13"/>
        </a:buBlip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535768" indent="-267884" algn="l" defTabSz="685783" rtl="0" eaLnBrk="1" latinLnBrk="0" hangingPunct="1">
        <a:lnSpc>
          <a:spcPct val="114000"/>
        </a:lnSpc>
        <a:spcBef>
          <a:spcPts val="0"/>
        </a:spcBef>
        <a:buClr>
          <a:schemeClr val="accent2"/>
        </a:buClr>
        <a:buFontTx/>
        <a:buBlip>
          <a:blip r:embed="rId14"/>
        </a:buBlip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6979" indent="-201211" algn="l" defTabSz="685783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►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871517" indent="-129776" algn="l" defTabSz="685783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10816" indent="-135728" algn="l" defTabSz="685783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1275" userDrawn="1">
          <p15:clr>
            <a:srgbClr val="F26B43"/>
          </p15:clr>
        </p15:guide>
        <p15:guide id="2" pos="2767" userDrawn="1">
          <p15:clr>
            <a:srgbClr val="F26B43"/>
          </p15:clr>
        </p15:guide>
        <p15:guide id="3" pos="2993" userDrawn="1">
          <p15:clr>
            <a:srgbClr val="F26B43"/>
          </p15:clr>
        </p15:guide>
        <p15:guide id="4" pos="385" userDrawn="1">
          <p15:clr>
            <a:srgbClr val="F26B43"/>
          </p15:clr>
        </p15:guide>
        <p15:guide id="5" pos="5375" userDrawn="1">
          <p15:clr>
            <a:srgbClr val="F26B43"/>
          </p15:clr>
        </p15:guide>
        <p15:guide id="6" orient="horz" pos="37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XGM – progress week </a:t>
            </a:r>
            <a:r>
              <a:rPr lang="en-GB" dirty="0" smtClean="0"/>
              <a:t>9 </a:t>
            </a:r>
            <a:r>
              <a:rPr lang="en-GB" dirty="0" smtClean="0"/>
              <a:t>/ 2017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188" y="2583180"/>
            <a:ext cx="7982206" cy="3330258"/>
          </a:xfrm>
        </p:spPr>
        <p:txBody>
          <a:bodyPr/>
          <a:lstStyle/>
          <a:p>
            <a:r>
              <a:rPr lang="en-GB" dirty="0" err="1" smtClean="0"/>
              <a:t>Dr.</a:t>
            </a:r>
            <a:r>
              <a:rPr lang="en-GB" dirty="0" smtClean="0"/>
              <a:t> Jan Grünert</a:t>
            </a:r>
            <a:endParaRPr lang="en-GB" dirty="0"/>
          </a:p>
          <a:p>
            <a:r>
              <a:rPr lang="en-GB" dirty="0" smtClean="0"/>
              <a:t>X-ray Photon Diagnostics</a:t>
            </a:r>
            <a:endParaRPr lang="en-GB" dirty="0"/>
          </a:p>
          <a:p>
            <a:r>
              <a:rPr lang="en-GB" dirty="0" smtClean="0"/>
              <a:t>Group Leader</a:t>
            </a:r>
            <a:endParaRPr lang="en-GB" dirty="0"/>
          </a:p>
          <a:p>
            <a:endParaRPr lang="en-GB" dirty="0"/>
          </a:p>
          <a:p>
            <a:r>
              <a:rPr lang="en-GB" dirty="0" smtClean="0"/>
              <a:t>Hamburg, </a:t>
            </a:r>
            <a:r>
              <a:rPr lang="en-GB" dirty="0" smtClean="0"/>
              <a:t>March </a:t>
            </a:r>
            <a:r>
              <a:rPr lang="en-GB" dirty="0" smtClean="0"/>
              <a:t>3</a:t>
            </a:r>
            <a:r>
              <a:rPr lang="en-GB" baseline="30000" dirty="0" smtClean="0"/>
              <a:t>rd</a:t>
            </a:r>
            <a:r>
              <a:rPr lang="en-GB" dirty="0" smtClean="0"/>
              <a:t>, </a:t>
            </a:r>
            <a:r>
              <a:rPr lang="en-GB" dirty="0" smtClean="0"/>
              <a:t>2017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b="1" dirty="0" smtClean="0"/>
              <a:t>Contains information </a:t>
            </a:r>
            <a:r>
              <a:rPr lang="en-GB" b="1" dirty="0"/>
              <a:t>from WP74 team</a:t>
            </a:r>
          </a:p>
          <a:p>
            <a:r>
              <a:rPr lang="en-GB" b="1" dirty="0"/>
              <a:t>a</a:t>
            </a:r>
            <a:r>
              <a:rPr lang="en-GB" b="1" dirty="0" smtClean="0"/>
              <a:t>nd from </a:t>
            </a:r>
            <a:r>
              <a:rPr lang="en-GB" b="1" dirty="0" err="1" smtClean="0"/>
              <a:t>K.Tiedtke</a:t>
            </a:r>
            <a:r>
              <a:rPr lang="en-GB" b="1" dirty="0" smtClean="0"/>
              <a:t> / </a:t>
            </a:r>
            <a:r>
              <a:rPr lang="en-GB" b="1" dirty="0" err="1" smtClean="0"/>
              <a:t>F.Jastrow</a:t>
            </a:r>
            <a:r>
              <a:rPr lang="en-GB" b="1" dirty="0" smtClean="0"/>
              <a:t> from DESY-FS-FL-D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192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XGM - Progress (</a:t>
            </a:r>
            <a:r>
              <a:rPr lang="en-GB" dirty="0" smtClean="0"/>
              <a:t>w9)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2292205"/>
            <a:ext cx="8113427" cy="3216527"/>
          </a:xfrm>
        </p:spPr>
        <p:txBody>
          <a:bodyPr/>
          <a:lstStyle/>
          <a:p>
            <a:r>
              <a:rPr lang="en-GB" dirty="0" smtClean="0"/>
              <a:t>XGM@XTD2</a:t>
            </a:r>
            <a:endParaRPr lang="en-GB" dirty="0"/>
          </a:p>
          <a:p>
            <a:pPr lvl="1"/>
            <a:r>
              <a:rPr lang="en-GB" b="1" dirty="0" smtClean="0"/>
              <a:t>Water cooling </a:t>
            </a:r>
            <a:r>
              <a:rPr lang="en-GB" dirty="0" smtClean="0"/>
              <a:t>for turbo pumps installed and </a:t>
            </a:r>
            <a:r>
              <a:rPr lang="en-GB" b="1" dirty="0" smtClean="0"/>
              <a:t>operating</a:t>
            </a:r>
            <a:endParaRPr lang="en-GB" b="1" dirty="0" smtClean="0"/>
          </a:p>
          <a:p>
            <a:r>
              <a:rPr lang="en-GB" dirty="0" smtClean="0"/>
              <a:t>XGM@XTD9 </a:t>
            </a:r>
          </a:p>
          <a:p>
            <a:pPr lvl="1"/>
            <a:r>
              <a:rPr lang="en-GB" b="1" dirty="0" smtClean="0"/>
              <a:t>HV </a:t>
            </a:r>
            <a:r>
              <a:rPr lang="en-GB" b="1" dirty="0"/>
              <a:t>test </a:t>
            </a:r>
            <a:r>
              <a:rPr lang="en-GB" dirty="0" smtClean="0"/>
              <a:t>and pulse tests on XGM@XTD9:</a:t>
            </a:r>
            <a:r>
              <a:rPr lang="en-GB" b="1" dirty="0" smtClean="0"/>
              <a:t> DONE / OK</a:t>
            </a:r>
            <a:endParaRPr lang="en-GB" b="1" dirty="0" smtClean="0"/>
          </a:p>
          <a:p>
            <a:r>
              <a:rPr lang="en-GB" dirty="0" smtClean="0"/>
              <a:t>XGM@XTD10 </a:t>
            </a:r>
            <a:endParaRPr lang="en-GB" dirty="0" smtClean="0"/>
          </a:p>
          <a:p>
            <a:pPr lvl="1"/>
            <a:r>
              <a:rPr lang="en-GB" b="1" dirty="0" smtClean="0"/>
              <a:t>Particle Test </a:t>
            </a:r>
            <a:r>
              <a:rPr lang="en-GB" dirty="0" smtClean="0"/>
              <a:t>performed:</a:t>
            </a:r>
            <a:r>
              <a:rPr lang="en-GB" b="1" dirty="0" smtClean="0"/>
              <a:t> OK </a:t>
            </a:r>
            <a:r>
              <a:rPr lang="en-GB" dirty="0" smtClean="0"/>
              <a:t>(initially a few counts, after 5min N2-flushing no counts)</a:t>
            </a:r>
          </a:p>
          <a:p>
            <a:pPr lvl="1"/>
            <a:r>
              <a:rPr lang="en-GB" b="1" dirty="0" smtClean="0"/>
              <a:t>Repair </a:t>
            </a:r>
            <a:r>
              <a:rPr lang="en-GB" dirty="0" smtClean="0"/>
              <a:t>(</a:t>
            </a:r>
            <a:r>
              <a:rPr lang="en-GB" dirty="0"/>
              <a:t>exchange by </a:t>
            </a:r>
            <a:r>
              <a:rPr lang="en-GB" dirty="0" smtClean="0"/>
              <a:t>DESY of resistors in both XGMD-chambers): </a:t>
            </a:r>
            <a:r>
              <a:rPr lang="en-GB" b="1" dirty="0" smtClean="0"/>
              <a:t>DONE</a:t>
            </a:r>
          </a:p>
          <a:p>
            <a:pPr lvl="1"/>
            <a:r>
              <a:rPr lang="en-GB" dirty="0" smtClean="0"/>
              <a:t>Pump-down after repair </a:t>
            </a:r>
            <a:r>
              <a:rPr lang="en-GB" dirty="0" smtClean="0">
                <a:sym typeface="Wingdings" panose="05000000000000000000" pitchFamily="2" charset="2"/>
              </a:rPr>
              <a:t></a:t>
            </a:r>
            <a:r>
              <a:rPr lang="en-GB" dirty="0" smtClean="0"/>
              <a:t> </a:t>
            </a:r>
            <a:r>
              <a:rPr lang="de-DE" dirty="0" smtClean="0"/>
              <a:t>9E-6</a:t>
            </a:r>
            <a:r>
              <a:rPr lang="en-GB" dirty="0" smtClean="0"/>
              <a:t>mbar (Thursday </a:t>
            </a:r>
            <a:r>
              <a:rPr lang="en-GB" dirty="0" smtClean="0"/>
              <a:t>15h30h</a:t>
            </a:r>
            <a:r>
              <a:rPr lang="en-GB" dirty="0" smtClean="0"/>
              <a:t>)</a:t>
            </a:r>
          </a:p>
          <a:p>
            <a:pPr lvl="1"/>
            <a:r>
              <a:rPr lang="en-GB" b="1" dirty="0" smtClean="0"/>
              <a:t>Leak check</a:t>
            </a:r>
            <a:r>
              <a:rPr lang="en-GB" dirty="0" smtClean="0"/>
              <a:t>: </a:t>
            </a:r>
            <a:r>
              <a:rPr lang="en-GB" b="1" dirty="0" smtClean="0"/>
              <a:t>OK</a:t>
            </a:r>
            <a:r>
              <a:rPr lang="en-GB" dirty="0" smtClean="0"/>
              <a:t> </a:t>
            </a:r>
          </a:p>
          <a:p>
            <a:r>
              <a:rPr lang="en-GB" dirty="0" smtClean="0"/>
              <a:t>Grounding </a:t>
            </a:r>
            <a:r>
              <a:rPr lang="en-GB" dirty="0"/>
              <a:t>: check actual ground connections XTD2+9+10 </a:t>
            </a:r>
            <a:r>
              <a:rPr lang="en-GB" dirty="0" smtClean="0"/>
              <a:t>with experts </a:t>
            </a:r>
            <a:r>
              <a:rPr lang="en-GB" dirty="0" smtClean="0"/>
              <a:t>(Friday </a:t>
            </a:r>
            <a:r>
              <a:rPr lang="en-GB" dirty="0" smtClean="0"/>
              <a:t>24.2</a:t>
            </a:r>
            <a:r>
              <a:rPr lang="en-GB" dirty="0" smtClean="0"/>
              <a:t>.)</a:t>
            </a:r>
          </a:p>
          <a:p>
            <a:r>
              <a:rPr lang="en-GB" b="1" dirty="0" smtClean="0"/>
              <a:t>Assembly </a:t>
            </a:r>
            <a:r>
              <a:rPr lang="en-GB" dirty="0" smtClean="0"/>
              <a:t>of second crate ADAM&amp;FEMTO (for XTD9): </a:t>
            </a:r>
            <a:r>
              <a:rPr lang="en-GB" b="1" dirty="0" smtClean="0"/>
              <a:t>DONE</a:t>
            </a:r>
          </a:p>
          <a:p>
            <a:r>
              <a:rPr lang="en-GB" b="1" dirty="0" smtClean="0"/>
              <a:t>Gas Supply System:</a:t>
            </a:r>
            <a:r>
              <a:rPr lang="en-GB" dirty="0" smtClean="0"/>
              <a:t> VOB </a:t>
            </a:r>
            <a:r>
              <a:rPr lang="en-GB" dirty="0" err="1" smtClean="0"/>
              <a:t>Abnahme</a:t>
            </a:r>
            <a:r>
              <a:rPr lang="en-GB" dirty="0" smtClean="0"/>
              <a:t> </a:t>
            </a:r>
            <a:r>
              <a:rPr lang="en-GB" b="1" dirty="0" smtClean="0"/>
              <a:t>DONE</a:t>
            </a:r>
            <a:endParaRPr lang="en-GB" b="1" dirty="0" smtClean="0"/>
          </a:p>
          <a:p>
            <a:pPr marL="0" indent="0">
              <a:buNone/>
            </a:pPr>
            <a:endParaRPr lang="en-GB" b="1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11188" y="27225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 </a:t>
            </a:r>
            <a:r>
              <a:rPr kumimoji="0" lang="de-DE" altLang="de-DE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de-DE" alt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668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XGM – Repair Progress Summary (</a:t>
            </a:r>
            <a:r>
              <a:rPr lang="en-GB" dirty="0" smtClean="0"/>
              <a:t>w9)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0981533"/>
              </p:ext>
            </p:extLst>
          </p:nvPr>
        </p:nvGraphicFramePr>
        <p:xfrm>
          <a:off x="707439" y="2200059"/>
          <a:ext cx="7357158" cy="2588892"/>
        </p:xfrm>
        <a:graphic>
          <a:graphicData uri="http://schemas.openxmlformats.org/drawingml/2006/table">
            <a:tbl>
              <a:tblPr/>
              <a:tblGrid>
                <a:gridCol w="1226193"/>
                <a:gridCol w="1226193"/>
                <a:gridCol w="1226193"/>
                <a:gridCol w="1226193"/>
                <a:gridCol w="1226193"/>
                <a:gridCol w="1226193"/>
              </a:tblGrid>
              <a:tr h="513093">
                <a:tc>
                  <a:txBody>
                    <a:bodyPr/>
                    <a:lstStyle/>
                    <a:p>
                      <a:r>
                        <a:rPr lang="de-DE" sz="1200" b="1" dirty="0"/>
                        <a:t>XGM</a:t>
                      </a:r>
                      <a:r>
                        <a:rPr lang="de-DE" sz="1200" dirty="0"/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/>
                        <a:t>Preparation</a:t>
                      </a:r>
                      <a:r>
                        <a:rPr lang="de-DE" sz="1200"/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 dirty="0" err="1"/>
                        <a:t>Resistor</a:t>
                      </a:r>
                      <a:r>
                        <a:rPr lang="de-DE" sz="1200" b="1" dirty="0"/>
                        <a:t> </a:t>
                      </a:r>
                      <a:r>
                        <a:rPr lang="de-DE" sz="1200" b="1" dirty="0" err="1"/>
                        <a:t>exchange</a:t>
                      </a:r>
                      <a:r>
                        <a:rPr lang="de-DE" sz="1200" dirty="0"/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/>
                        <a:t>Leak </a:t>
                      </a:r>
                      <a:br>
                        <a:rPr lang="de-DE" sz="1200" b="1"/>
                      </a:br>
                      <a:r>
                        <a:rPr lang="de-DE" sz="1200" b="1"/>
                        <a:t>test</a:t>
                      </a:r>
                      <a:r>
                        <a:rPr lang="de-DE" sz="1200"/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/>
                        <a:t>HV test</a:t>
                      </a:r>
                      <a:r>
                        <a:rPr lang="de-DE" sz="1200"/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/>
                        <a:t>Survey</a:t>
                      </a:r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3093">
                <a:tc>
                  <a:txBody>
                    <a:bodyPr/>
                    <a:lstStyle/>
                    <a:p>
                      <a:r>
                        <a:rPr lang="de-DE" sz="1200" dirty="0"/>
                        <a:t>HERA XGM01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/>
                        <a:t>done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/>
                        <a:t>done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/>
                        <a:t>done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856">
                <a:tc>
                  <a:txBody>
                    <a:bodyPr/>
                    <a:lstStyle/>
                    <a:p>
                      <a:r>
                        <a:rPr lang="de-DE" sz="1200"/>
                        <a:t>XTD2 XGM02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/>
                        <a:t>done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/>
                        <a:t>done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/>
                        <a:t>done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done</a:t>
                      </a:r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done</a:t>
                      </a:r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856">
                <a:tc>
                  <a:txBody>
                    <a:bodyPr/>
                    <a:lstStyle/>
                    <a:p>
                      <a:r>
                        <a:rPr lang="de-DE" sz="1200"/>
                        <a:t>XTD9 XGM04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/>
                        <a:t>done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/>
                        <a:t>done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done</a:t>
                      </a:r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06.03.</a:t>
                      </a:r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282">
                <a:tc>
                  <a:txBody>
                    <a:bodyPr/>
                    <a:lstStyle/>
                    <a:p>
                      <a:r>
                        <a:rPr lang="de-DE" sz="1200"/>
                        <a:t>XTD10 XGM07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done</a:t>
                      </a:r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done</a:t>
                      </a:r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done</a:t>
                      </a:r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(06.03.</a:t>
                      </a:r>
                      <a:r>
                        <a:rPr lang="de-DE" sz="1200" dirty="0"/>
                        <a:t>)</a:t>
                      </a:r>
                      <a:endParaRPr lang="de-DE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856">
                <a:tc>
                  <a:txBody>
                    <a:bodyPr/>
                    <a:lstStyle/>
                    <a:p>
                      <a:r>
                        <a:rPr lang="de-DE" sz="1200"/>
                        <a:t>XHE3 XGM05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856">
                <a:tc>
                  <a:txBody>
                    <a:bodyPr/>
                    <a:lstStyle/>
                    <a:p>
                      <a:r>
                        <a:rPr lang="de-DE" sz="1200"/>
                        <a:t>XHE3 XGM06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11188" y="27225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 </a:t>
            </a:r>
            <a:r>
              <a:rPr kumimoji="0" lang="de-DE" altLang="de-DE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de-DE" alt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542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XGM - Plan week </a:t>
            </a:r>
            <a:r>
              <a:rPr lang="en-GB" dirty="0" smtClean="0"/>
              <a:t>10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8444" y="2066139"/>
            <a:ext cx="7921625" cy="3889375"/>
          </a:xfrm>
        </p:spPr>
        <p:txBody>
          <a:bodyPr/>
          <a:lstStyle/>
          <a:p>
            <a:r>
              <a:rPr lang="en-GB" dirty="0" smtClean="0"/>
              <a:t>Planning </a:t>
            </a:r>
            <a:r>
              <a:rPr lang="en-GB" dirty="0"/>
              <a:t>of </a:t>
            </a:r>
            <a:r>
              <a:rPr lang="en-GB" dirty="0" smtClean="0"/>
              <a:t>Next Repairs</a:t>
            </a:r>
            <a:endParaRPr lang="en-GB" dirty="0" smtClean="0"/>
          </a:p>
          <a:p>
            <a:r>
              <a:rPr lang="en-GB" dirty="0" smtClean="0"/>
              <a:t>XGM@XTD9</a:t>
            </a:r>
            <a:r>
              <a:rPr lang="en-GB" dirty="0"/>
              <a:t>: wiring of </a:t>
            </a:r>
            <a:r>
              <a:rPr lang="en-GB" dirty="0" smtClean="0"/>
              <a:t>vacuum-to-</a:t>
            </a:r>
            <a:r>
              <a:rPr lang="en-GB" dirty="0" err="1" smtClean="0"/>
              <a:t>Beckhoff</a:t>
            </a:r>
            <a:r>
              <a:rPr lang="en-GB" dirty="0" smtClean="0"/>
              <a:t> </a:t>
            </a:r>
            <a:br>
              <a:rPr lang="en-GB" dirty="0" smtClean="0"/>
            </a:br>
            <a:r>
              <a:rPr lang="en-GB" dirty="0" smtClean="0"/>
              <a:t>This was started but delayed because Torben Falk is sick since last week Thursday.</a:t>
            </a:r>
          </a:p>
          <a:p>
            <a:r>
              <a:rPr lang="en-GB" dirty="0" smtClean="0"/>
              <a:t>Installation of ADAM&amp;FEMTO crate in XTD9, Installation of cables at XGM@XTD9</a:t>
            </a:r>
          </a:p>
          <a:p>
            <a:r>
              <a:rPr lang="en-GB" dirty="0" smtClean="0"/>
              <a:t>Installation of XGM Electronics Crates (MTCA, HV) in XTD10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553461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theme/theme1.xml><?xml version="1.0" encoding="utf-8"?>
<a:theme xmlns:a="http://schemas.openxmlformats.org/drawingml/2006/main" name="European_XFEL_Template_Presentation_4x3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</a:spPr>
      <a:bodyPr rtlCol="0" anchor="ctr">
        <a:noAutofit/>
      </a:bodyPr>
      <a:lstStyle>
        <a:defPPr algn="ctr">
          <a:lnSpc>
            <a:spcPct val="113000"/>
          </a:lnSpc>
          <a:defRPr sz="1400" dirty="0" err="1" smtClean="0"/>
        </a:defPPr>
      </a:lst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noAutofit/>
      </a:bodyPr>
      <a:lstStyle>
        <a:defPPr marL="269875" indent="-269875">
          <a:lnSpc>
            <a:spcPct val="112000"/>
          </a:lnSpc>
          <a:buBlip>
            <a:blip xmlns:r="http://schemas.openxmlformats.org/officeDocument/2006/relationships" r:embed="rId1"/>
          </a:buBlip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XFEL_PowerPoint_4x3.potx" id="{BC191F8A-93AC-4D54-B0A3-61F02C6C23C2}" vid="{3786C33C-45D4-4C30-B0CA-267E7E457705}"/>
    </a:ext>
  </a:extLst>
</a:theme>
</file>

<file path=ppt/theme/theme2.xml><?xml version="1.0" encoding="utf-8"?>
<a:theme xmlns:a="http://schemas.openxmlformats.org/drawingml/2006/main" name="Office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European_XFEL_Template_Presentation_4x3</Template>
  <TotalTime>0</TotalTime>
  <Words>196</Words>
  <Application>Microsoft Office PowerPoint</Application>
  <PresentationFormat>On-screen Show (4:3)</PresentationFormat>
  <Paragraphs>62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European_XFEL_Template_Presentation_4x3</vt:lpstr>
      <vt:lpstr>XGM – progress week 9 / 2017</vt:lpstr>
      <vt:lpstr>XGM - Progress (w9)</vt:lpstr>
      <vt:lpstr>XGM – Repair Progress Summary (w9)</vt:lpstr>
      <vt:lpstr>XGM - Plan week 10</vt:lpstr>
    </vt:vector>
  </TitlesOfParts>
  <Company>DESY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in one line (or two lines)</dc:title>
  <dc:creator>gruenert</dc:creator>
  <cp:lastModifiedBy>gruenert</cp:lastModifiedBy>
  <cp:revision>27</cp:revision>
  <dcterms:created xsi:type="dcterms:W3CDTF">2016-12-02T16:24:22Z</dcterms:created>
  <dcterms:modified xsi:type="dcterms:W3CDTF">2017-03-02T17:26:38Z</dcterms:modified>
</cp:coreProperties>
</file>