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68" r:id="rId2"/>
    <p:sldId id="363" r:id="rId3"/>
    <p:sldId id="270" r:id="rId4"/>
    <p:sldId id="364" r:id="rId5"/>
    <p:sldId id="279" r:id="rId6"/>
    <p:sldId id="365" r:id="rId7"/>
    <p:sldId id="299" r:id="rId8"/>
    <p:sldId id="360" r:id="rId9"/>
    <p:sldId id="300" r:id="rId10"/>
    <p:sldId id="301" r:id="rId11"/>
    <p:sldId id="302" r:id="rId12"/>
    <p:sldId id="345" r:id="rId13"/>
    <p:sldId id="350" r:id="rId14"/>
    <p:sldId id="332" r:id="rId15"/>
    <p:sldId id="331" r:id="rId16"/>
    <p:sldId id="333" r:id="rId17"/>
    <p:sldId id="334" r:id="rId18"/>
    <p:sldId id="335" r:id="rId19"/>
    <p:sldId id="336" r:id="rId20"/>
    <p:sldId id="359" r:id="rId21"/>
    <p:sldId id="357" r:id="rId22"/>
    <p:sldId id="355" r:id="rId23"/>
    <p:sldId id="356" r:id="rId24"/>
    <p:sldId id="337" r:id="rId25"/>
    <p:sldId id="338" r:id="rId26"/>
    <p:sldId id="358" r:id="rId27"/>
    <p:sldId id="347" r:id="rId28"/>
    <p:sldId id="340" r:id="rId29"/>
    <p:sldId id="361" r:id="rId30"/>
    <p:sldId id="314" r:id="rId31"/>
    <p:sldId id="27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e Bergamaschi" initials="MB" lastIdx="4" clrIdx="0">
    <p:extLst>
      <p:ext uri="{19B8F6BF-5375-455C-9EA6-DF929625EA0E}">
        <p15:presenceInfo xmlns:p15="http://schemas.microsoft.com/office/powerpoint/2012/main" userId="S-1-5-21-1526224874-1540688658-1361462980-24458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A0"/>
    <a:srgbClr val="0053A1"/>
    <a:srgbClr val="78B5B8"/>
    <a:srgbClr val="2550A3"/>
    <a:srgbClr val="EB670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83313" autoAdjust="0"/>
  </p:normalViewPr>
  <p:slideViewPr>
    <p:cSldViewPr snapToGrid="0">
      <p:cViewPr varScale="1">
        <p:scale>
          <a:sx n="71" d="100"/>
          <a:sy n="71" d="100"/>
        </p:scale>
        <p:origin x="16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9454F-03D4-4737-8F37-FD9009817E03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5BAE1-3792-41FB-8CA3-425F0E5D0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605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Installation</a:t>
            </a:r>
            <a:r>
              <a:rPr lang="en-GB" baseline="0" dirty="0" smtClean="0"/>
              <a:t> in Feb 2016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5BAE1-3792-41FB-8CA3-425F0E5D0C4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954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5BAE1-3792-41FB-8CA3-425F0E5D0C4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875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5BAE1-3792-41FB-8CA3-425F0E5D0C4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652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5BAE1-3792-41FB-8CA3-425F0E5D0C4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621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5BAE1-3792-41FB-8CA3-425F0E5D0C4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822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5BAE1-3792-41FB-8CA3-425F0E5D0C4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910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5BAE1-3792-41FB-8CA3-425F0E5D0C4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225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5BAE1-3792-41FB-8CA3-425F0E5D0C4D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630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8602-9504-4E72-9C1D-8831BBD5D546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417A-77AD-4A1E-BA69-C6CAD64C0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18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8602-9504-4E72-9C1D-8831BBD5D546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417A-77AD-4A1E-BA69-C6CAD64C0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3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8602-9504-4E72-9C1D-8831BBD5D546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417A-77AD-4A1E-BA69-C6CAD64C0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67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4480" y="6064373"/>
            <a:ext cx="1598854" cy="793155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984260" y="6356353"/>
            <a:ext cx="2057400" cy="365125"/>
          </a:xfrm>
        </p:spPr>
        <p:txBody>
          <a:bodyPr/>
          <a:lstStyle/>
          <a:p>
            <a:fld id="{FC0B991F-AE59-4111-B360-E436F9E24BC6}" type="datetimeFigureOut">
              <a:rPr lang="en-GB" smtClean="0"/>
              <a:t>18/09/2017</a:t>
            </a:fld>
            <a:endParaRPr lang="en-GB"/>
          </a:p>
        </p:txBody>
      </p:sp>
      <p:pic>
        <p:nvPicPr>
          <p:cNvPr id="5" name="Picture 4" descr="LogoOutline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" y="6071720"/>
            <a:ext cx="786280" cy="78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89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8602-9504-4E72-9C1D-8831BBD5D546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417A-77AD-4A1E-BA69-C6CAD64C0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09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8602-9504-4E72-9C1D-8831BBD5D546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417A-77AD-4A1E-BA69-C6CAD64C0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89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8602-9504-4E72-9C1D-8831BBD5D546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417A-77AD-4A1E-BA69-C6CAD64C0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160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8602-9504-4E72-9C1D-8831BBD5D546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417A-77AD-4A1E-BA69-C6CAD64C0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914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8602-9504-4E72-9C1D-8831BBD5D546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417A-77AD-4A1E-BA69-C6CAD64C0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53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8602-9504-4E72-9C1D-8831BBD5D546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417A-77AD-4A1E-BA69-C6CAD64C0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212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8602-9504-4E72-9C1D-8831BBD5D546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417A-77AD-4A1E-BA69-C6CAD64C0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09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8602-9504-4E72-9C1D-8831BBD5D546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417A-77AD-4A1E-BA69-C6CAD64C0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23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18602-9504-4E72-9C1D-8831BBD5D546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5417A-77AD-4A1E-BA69-C6CAD64C0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61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1.png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0.png"/><Relationship Id="rId9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852" y="1095612"/>
            <a:ext cx="7848600" cy="1751756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2550A3"/>
                </a:solidFill>
              </a:rPr>
              <a:t>Experimental study of Diffraction Radiation for beam size measurement at ATF2</a:t>
            </a:r>
            <a:endParaRPr lang="en-US" sz="4000" b="1" dirty="0">
              <a:solidFill>
                <a:srgbClr val="2550A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7340" y="2764714"/>
            <a:ext cx="7420594" cy="284326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800" u="sng" dirty="0" smtClean="0"/>
              <a:t>M</a:t>
            </a:r>
            <a:r>
              <a:rPr lang="en-US" sz="3800" u="sng" dirty="0"/>
              <a:t>. </a:t>
            </a:r>
            <a:r>
              <a:rPr lang="en-US" sz="3800" u="sng" dirty="0" smtClean="0"/>
              <a:t>Bergamaschi</a:t>
            </a:r>
            <a:r>
              <a:rPr lang="en-US" sz="3800" baseline="30000" dirty="0" smtClean="0"/>
              <a:t>1,2</a:t>
            </a:r>
            <a:r>
              <a:rPr lang="en-US" sz="3800" dirty="0" smtClean="0"/>
              <a:t>, A. Aryshev</a:t>
            </a:r>
            <a:r>
              <a:rPr lang="en-US" sz="3800" baseline="30000" dirty="0" smtClean="0"/>
              <a:t>3</a:t>
            </a:r>
            <a:r>
              <a:rPr lang="en-US" sz="3800" dirty="0" smtClean="0"/>
              <a:t>,</a:t>
            </a:r>
            <a:r>
              <a:rPr lang="en-US" sz="3800" dirty="0"/>
              <a:t> </a:t>
            </a:r>
            <a:r>
              <a:rPr lang="en-US" sz="3800" dirty="0" smtClean="0"/>
              <a:t>P</a:t>
            </a:r>
            <a:r>
              <a:rPr lang="en-US" sz="3800" dirty="0"/>
              <a:t>. </a:t>
            </a:r>
            <a:r>
              <a:rPr lang="en-US" sz="3800" dirty="0" smtClean="0"/>
              <a:t>Karataev</a:t>
            </a:r>
            <a:r>
              <a:rPr lang="en-US" sz="3800" baseline="30000" dirty="0" smtClean="0"/>
              <a:t>1</a:t>
            </a:r>
            <a:r>
              <a:rPr lang="en-US" sz="3800" dirty="0" smtClean="0"/>
              <a:t>, K. </a:t>
            </a:r>
            <a:r>
              <a:rPr lang="en-US" sz="3800" dirty="0" err="1" smtClean="0"/>
              <a:t>Kruchinin</a:t>
            </a:r>
            <a:r>
              <a:rPr lang="en-US" sz="3800" baseline="30000" dirty="0" smtClean="0"/>
              <a:t> </a:t>
            </a:r>
            <a:r>
              <a:rPr lang="en-US" sz="3800" baseline="30000" dirty="0"/>
              <a:t>1</a:t>
            </a:r>
            <a:r>
              <a:rPr lang="en-US" sz="3800" dirty="0" smtClean="0"/>
              <a:t>, R. Kieffer</a:t>
            </a:r>
            <a:r>
              <a:rPr lang="en-US" sz="3800" baseline="30000" dirty="0" smtClean="0"/>
              <a:t>2</a:t>
            </a:r>
            <a:r>
              <a:rPr lang="en-US" sz="3800" dirty="0" smtClean="0"/>
              <a:t>, T. Lefevre</a:t>
            </a:r>
            <a:r>
              <a:rPr lang="en-US" sz="3800" baseline="30000" dirty="0" smtClean="0"/>
              <a:t>2</a:t>
            </a:r>
            <a:r>
              <a:rPr lang="en-US" sz="3800" dirty="0" smtClean="0"/>
              <a:t>, S. Mazzoni</a:t>
            </a:r>
            <a:r>
              <a:rPr lang="en-US" sz="3800" baseline="30000" dirty="0" smtClean="0"/>
              <a:t>2</a:t>
            </a:r>
            <a:r>
              <a:rPr lang="en-US" sz="3800" dirty="0" smtClean="0"/>
              <a:t>, N. Terunuma</a:t>
            </a:r>
            <a:r>
              <a:rPr lang="en-US" sz="3800" baseline="30000" dirty="0" smtClean="0"/>
              <a:t>3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300" i="1" dirty="0" smtClean="0">
                <a:solidFill>
                  <a:schemeClr val="bg1">
                    <a:lumMod val="65000"/>
                  </a:schemeClr>
                </a:solidFill>
              </a:rPr>
              <a:t>RREPS 2017, </a:t>
            </a:r>
            <a:r>
              <a:rPr lang="en-US" sz="2300" i="1" dirty="0" err="1" smtClean="0">
                <a:solidFill>
                  <a:schemeClr val="bg1">
                    <a:lumMod val="65000"/>
                  </a:schemeClr>
                </a:solidFill>
              </a:rPr>
              <a:t>Desy</a:t>
            </a:r>
            <a:r>
              <a:rPr lang="en-US" sz="2300" i="1" dirty="0" smtClean="0">
                <a:solidFill>
                  <a:schemeClr val="bg1">
                    <a:lumMod val="65000"/>
                  </a:schemeClr>
                </a:solidFill>
              </a:rPr>
              <a:t>, 19</a:t>
            </a:r>
            <a:r>
              <a:rPr lang="en-US" sz="2300" i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2300" i="1" dirty="0" smtClean="0">
                <a:solidFill>
                  <a:schemeClr val="bg1">
                    <a:lumMod val="65000"/>
                  </a:schemeClr>
                </a:solidFill>
              </a:rPr>
              <a:t> September 2017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 smtClean="0"/>
          </a:p>
          <a:p>
            <a:pPr indent="-288000">
              <a:lnSpc>
                <a:spcPct val="12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John Adams Institute at Royal Holloway, </a:t>
            </a:r>
            <a:r>
              <a:rPr lang="en-US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Egham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United Kingdom</a:t>
            </a:r>
          </a:p>
          <a:p>
            <a:pPr indent="-288000">
              <a:lnSpc>
                <a:spcPct val="12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en-GB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CERN European Organisation for Nuclear Research, Geneva, </a:t>
            </a:r>
            <a:r>
              <a:rPr lang="en-GB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Switzerland</a:t>
            </a:r>
          </a:p>
          <a:p>
            <a:pPr indent="-288000">
              <a:lnSpc>
                <a:spcPct val="12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en-GB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KEK High Energy Accelerator Research Organization, Tsukuba, Japan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288" y="5685620"/>
            <a:ext cx="1918025" cy="96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661" y="5685620"/>
            <a:ext cx="2045804" cy="96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377" y="5677160"/>
            <a:ext cx="1685557" cy="973660"/>
          </a:xfrm>
          <a:prstGeom prst="rect">
            <a:avLst/>
          </a:prstGeom>
        </p:spPr>
      </p:pic>
      <p:pic>
        <p:nvPicPr>
          <p:cNvPr id="8" name="Picture 7" descr="LogoOutline.ai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253" y="5677160"/>
            <a:ext cx="967371" cy="9673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623" y="3786354"/>
            <a:ext cx="1097564" cy="109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6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0405" y="190625"/>
            <a:ext cx="7645407" cy="6460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US" sz="3600" dirty="0" smtClean="0">
                <a:solidFill>
                  <a:srgbClr val="0055A0"/>
                </a:solidFill>
              </a:rPr>
              <a:t>ODR imaging as an optical BPM</a:t>
            </a:r>
            <a:endParaRPr lang="en-US" sz="3600" dirty="0">
              <a:solidFill>
                <a:srgbClr val="0055A0"/>
              </a:solidFill>
            </a:endParaRPr>
          </a:p>
          <a:p>
            <a:endParaRPr lang="en-US" sz="3600" dirty="0">
              <a:solidFill>
                <a:srgbClr val="2550A3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2518" y="3831373"/>
            <a:ext cx="3555413" cy="2364243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55A0"/>
              </a:buClr>
            </a:pPr>
            <a:r>
              <a:rPr lang="en-US" sz="2600" dirty="0" smtClean="0"/>
              <a:t>Slit: </a:t>
            </a:r>
            <a:r>
              <a:rPr lang="en-US" sz="2600" b="1" dirty="0" smtClean="0"/>
              <a:t>56um </a:t>
            </a:r>
          </a:p>
          <a:p>
            <a:pPr>
              <a:buClr>
                <a:srgbClr val="0055A0"/>
              </a:buClr>
            </a:pPr>
            <a:r>
              <a:rPr lang="en-US" sz="2600" dirty="0" smtClean="0"/>
              <a:t>Beam size:</a:t>
            </a:r>
            <a:r>
              <a:rPr lang="en-US" sz="2600" b="1" dirty="0" smtClean="0"/>
              <a:t> 1 µm</a:t>
            </a:r>
          </a:p>
          <a:p>
            <a:pPr>
              <a:buClr>
                <a:srgbClr val="0055A0"/>
              </a:buClr>
            </a:pPr>
            <a:r>
              <a:rPr lang="en-US" sz="2600" dirty="0"/>
              <a:t>30 shots </a:t>
            </a:r>
            <a:r>
              <a:rPr lang="en-US" sz="2600" dirty="0" smtClean="0"/>
              <a:t>statistics</a:t>
            </a:r>
            <a:endParaRPr lang="en-US" sz="2600" b="1" dirty="0" smtClean="0"/>
          </a:p>
          <a:p>
            <a:pPr>
              <a:buClr>
                <a:srgbClr val="0055A0"/>
              </a:buClr>
            </a:pPr>
            <a:r>
              <a:rPr lang="en-US" sz="2600" b="1" dirty="0" smtClean="0"/>
              <a:t>Position resolution: about 1 µm </a:t>
            </a:r>
            <a:endParaRPr lang="en-US" sz="2600" b="1" dirty="0"/>
          </a:p>
          <a:p>
            <a:pPr>
              <a:buClr>
                <a:srgbClr val="0055A0"/>
              </a:buClr>
            </a:pPr>
            <a:r>
              <a:rPr lang="en-US" sz="2600" dirty="0"/>
              <a:t>S</a:t>
            </a:r>
            <a:r>
              <a:rPr lang="en-US" sz="2600" dirty="0" smtClean="0"/>
              <a:t>teering </a:t>
            </a:r>
            <a:r>
              <a:rPr lang="en-US" sz="2600" dirty="0"/>
              <a:t>magnet to scan the beam inside the </a:t>
            </a:r>
            <a:r>
              <a:rPr lang="en-US" sz="2600" dirty="0" smtClean="0"/>
              <a:t>slit</a:t>
            </a:r>
            <a:endParaRPr lang="en-US" sz="2800" dirty="0">
              <a:solidFill>
                <a:srgbClr val="0055A0"/>
              </a:solidFill>
            </a:endParaRPr>
          </a:p>
          <a:p>
            <a:pPr>
              <a:buClr>
                <a:srgbClr val="0055A0"/>
              </a:buClr>
            </a:pPr>
            <a:endParaRPr lang="en-US" sz="2800" dirty="0">
              <a:solidFill>
                <a:srgbClr val="0055A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95693" y="836714"/>
            <a:ext cx="3286983" cy="2999469"/>
            <a:chOff x="514629" y="3255113"/>
            <a:chExt cx="3286983" cy="2999469"/>
          </a:xfrm>
        </p:grpSpPr>
        <p:pic>
          <p:nvPicPr>
            <p:cNvPr id="4" name="Picture 3" descr="-0.850_Average_ProfilesCentered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629" y="3255113"/>
              <a:ext cx="3286983" cy="299946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291680" y="4122818"/>
              <a:ext cx="70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rgbClr val="4D4D4D">
                      <a:lumMod val="50000"/>
                    </a:srgbClr>
                  </a:solidFill>
                </a:rPr>
                <a:t>P</a:t>
              </a:r>
              <a:r>
                <a:rPr lang="en-US" sz="2000" baseline="-25000" dirty="0" err="1" smtClean="0">
                  <a:solidFill>
                    <a:srgbClr val="4D4D4D">
                      <a:lumMod val="50000"/>
                    </a:srgbClr>
                  </a:solidFill>
                </a:rPr>
                <a:t>max</a:t>
              </a:r>
              <a:endParaRPr lang="en-US" sz="2000" dirty="0">
                <a:solidFill>
                  <a:srgbClr val="4D4D4D">
                    <a:lumMod val="50000"/>
                  </a:srgb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37334" y="5147913"/>
              <a:ext cx="70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262626"/>
                  </a:solidFill>
                </a:rPr>
                <a:t>P</a:t>
              </a:r>
              <a:r>
                <a:rPr lang="en-US" sz="2000" baseline="-25000" dirty="0" err="1" smtClean="0">
                  <a:solidFill>
                    <a:srgbClr val="262626"/>
                  </a:solidFill>
                </a:rPr>
                <a:t>min</a:t>
              </a:r>
              <a:endParaRPr lang="en-US" sz="2000" dirty="0">
                <a:solidFill>
                  <a:srgbClr val="262626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33396" y="3561405"/>
              <a:ext cx="21294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4D4D4D">
                      <a:lumMod val="50000"/>
                    </a:srgbClr>
                  </a:solidFill>
                </a:rPr>
                <a:t>Steering -0.85A</a:t>
              </a:r>
              <a:endParaRPr lang="en-US" sz="1600" dirty="0">
                <a:solidFill>
                  <a:srgbClr val="4D4D4D">
                    <a:lumMod val="50000"/>
                  </a:srgbClr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82676" y="603328"/>
            <a:ext cx="5561324" cy="5393646"/>
            <a:chOff x="3582676" y="990600"/>
            <a:chExt cx="5561324" cy="5393646"/>
          </a:xfrm>
        </p:grpSpPr>
        <p:pic>
          <p:nvPicPr>
            <p:cNvPr id="3" name="Picture 2" descr="ODR_BPM_AllFiles_ScanZV1FF_Result_Thib_def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2676" y="990600"/>
              <a:ext cx="5561324" cy="539364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679844" y="1569438"/>
              <a:ext cx="43764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262626"/>
                  </a:solidFill>
                </a:rPr>
                <a:t>Asymmetry = (</a:t>
              </a:r>
              <a:r>
                <a:rPr lang="en-US" sz="2000" dirty="0" err="1">
                  <a:solidFill>
                    <a:srgbClr val="262626"/>
                  </a:solidFill>
                </a:rPr>
                <a:t>P</a:t>
              </a:r>
              <a:r>
                <a:rPr lang="en-US" sz="2000" baseline="-25000" dirty="0" err="1" smtClean="0">
                  <a:solidFill>
                    <a:srgbClr val="262626"/>
                  </a:solidFill>
                </a:rPr>
                <a:t>min</a:t>
              </a:r>
              <a:r>
                <a:rPr lang="en-US" sz="2000" dirty="0" err="1" smtClean="0">
                  <a:solidFill>
                    <a:srgbClr val="262626"/>
                  </a:solidFill>
                </a:rPr>
                <a:t>-P</a:t>
              </a:r>
              <a:r>
                <a:rPr lang="en-US" sz="2000" baseline="-25000" dirty="0" err="1" smtClean="0">
                  <a:solidFill>
                    <a:srgbClr val="262626"/>
                  </a:solidFill>
                </a:rPr>
                <a:t>max</a:t>
              </a:r>
              <a:r>
                <a:rPr lang="en-US" sz="2000" dirty="0" smtClean="0">
                  <a:solidFill>
                    <a:srgbClr val="262626"/>
                  </a:solidFill>
                </a:rPr>
                <a:t>)/(</a:t>
              </a:r>
              <a:r>
                <a:rPr lang="en-US" sz="2000" dirty="0" err="1">
                  <a:solidFill>
                    <a:srgbClr val="262626"/>
                  </a:solidFill>
                </a:rPr>
                <a:t>P</a:t>
              </a:r>
              <a:r>
                <a:rPr lang="en-US" sz="2000" baseline="-25000" dirty="0" err="1" smtClean="0">
                  <a:solidFill>
                    <a:srgbClr val="262626"/>
                  </a:solidFill>
                </a:rPr>
                <a:t>max</a:t>
              </a:r>
              <a:r>
                <a:rPr lang="en-US" sz="2000" dirty="0" err="1" smtClean="0">
                  <a:solidFill>
                    <a:srgbClr val="262626"/>
                  </a:solidFill>
                </a:rPr>
                <a:t>+P</a:t>
              </a:r>
              <a:r>
                <a:rPr lang="en-US" sz="2000" baseline="-25000" dirty="0" err="1" smtClean="0">
                  <a:solidFill>
                    <a:srgbClr val="262626"/>
                  </a:solidFill>
                </a:rPr>
                <a:t>min</a:t>
              </a:r>
              <a:r>
                <a:rPr lang="en-US" sz="2000" dirty="0" smtClean="0">
                  <a:solidFill>
                    <a:srgbClr val="262626"/>
                  </a:solidFill>
                </a:rPr>
                <a:t>)</a:t>
              </a:r>
              <a:endParaRPr lang="en-US" sz="2000" dirty="0">
                <a:solidFill>
                  <a:srgbClr val="262626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72279" y="2493197"/>
              <a:ext cx="21994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D329DD"/>
                  </a:solidFill>
                </a:rPr>
                <a:t>Resolution ~1um 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355845" y="2074333"/>
              <a:ext cx="0" cy="3335867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 w="med" len="sm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417301" y="4963247"/>
              <a:ext cx="21994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Range 45um 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5410934" y="2663923"/>
              <a:ext cx="0" cy="273509"/>
            </a:xfrm>
            <a:prstGeom prst="straightConnector1">
              <a:avLst/>
            </a:prstGeom>
            <a:ln w="25400">
              <a:solidFill>
                <a:srgbClr val="D329DD"/>
              </a:solidFill>
              <a:headEnd type="triangle" w="med" len="sm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235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0405" y="190625"/>
            <a:ext cx="7645407" cy="6460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US" sz="3600" dirty="0" smtClean="0">
                <a:solidFill>
                  <a:srgbClr val="0055A0"/>
                </a:solidFill>
              </a:rPr>
              <a:t>ODR for beam size measurements</a:t>
            </a:r>
            <a:endParaRPr lang="en-US" sz="3600" dirty="0">
              <a:solidFill>
                <a:srgbClr val="0055A0"/>
              </a:solidFill>
            </a:endParaRPr>
          </a:p>
          <a:p>
            <a:endParaRPr lang="en-US" sz="3600" dirty="0">
              <a:solidFill>
                <a:srgbClr val="2550A3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8517" y="1089247"/>
            <a:ext cx="8575040" cy="107866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Font typeface="Arial" panose="020B0604020202020204" pitchFamily="34" charset="0"/>
              <a:buNone/>
            </a:pPr>
            <a:r>
              <a:rPr lang="en-US" dirty="0" smtClean="0"/>
              <a:t>The </a:t>
            </a:r>
            <a:r>
              <a:rPr lang="en-US" b="1" dirty="0" smtClean="0"/>
              <a:t>beam size </a:t>
            </a:r>
            <a:r>
              <a:rPr lang="en-US" dirty="0" smtClean="0"/>
              <a:t>is extracted from the </a:t>
            </a:r>
            <a:r>
              <a:rPr lang="en-US" b="1" dirty="0" smtClean="0"/>
              <a:t>visibility </a:t>
            </a:r>
            <a:r>
              <a:rPr lang="en-US" b="1" dirty="0" err="1" smtClean="0"/>
              <a:t>I</a:t>
            </a:r>
            <a:r>
              <a:rPr lang="en-US" b="1" baseline="-25000" dirty="0" err="1" smtClean="0"/>
              <a:t>min</a:t>
            </a:r>
            <a:r>
              <a:rPr lang="en-US" b="1" dirty="0" smtClean="0"/>
              <a:t>/I</a:t>
            </a:r>
            <a:r>
              <a:rPr lang="en-US" b="1" baseline="-25000" dirty="0" smtClean="0"/>
              <a:t>max </a:t>
            </a:r>
            <a:r>
              <a:rPr lang="en-US" dirty="0" smtClean="0"/>
              <a:t>of the projected vertical component of the ODR </a:t>
            </a:r>
            <a:r>
              <a:rPr lang="en-US" b="1" dirty="0" smtClean="0"/>
              <a:t>angular distribution</a:t>
            </a:r>
            <a:endParaRPr lang="en-US" dirty="0" smtClean="0"/>
          </a:p>
        </p:txBody>
      </p:sp>
      <p:pic>
        <p:nvPicPr>
          <p:cNvPr id="52" name="Picture 51" descr="Screen Shot 2016-09-21 at 9.17.29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73" y="2051180"/>
            <a:ext cx="2494193" cy="2159798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442660" y="2316231"/>
            <a:ext cx="1554579" cy="1548534"/>
            <a:chOff x="5164973" y="3036777"/>
            <a:chExt cx="1554579" cy="1548534"/>
          </a:xfrm>
        </p:grpSpPr>
        <p:sp>
          <p:nvSpPr>
            <p:cNvPr id="54" name="Parallelogram 53"/>
            <p:cNvSpPr/>
            <p:nvPr/>
          </p:nvSpPr>
          <p:spPr>
            <a:xfrm rot="16200000">
              <a:off x="5565970" y="2942100"/>
              <a:ext cx="639234" cy="828588"/>
            </a:xfrm>
            <a:prstGeom prst="parallelogram">
              <a:avLst/>
            </a:prstGeom>
            <a:solidFill>
              <a:srgbClr val="4D4D4D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Parallelogram 54"/>
            <p:cNvSpPr/>
            <p:nvPr/>
          </p:nvSpPr>
          <p:spPr>
            <a:xfrm rot="16200000">
              <a:off x="5578804" y="3857307"/>
              <a:ext cx="627421" cy="828588"/>
            </a:xfrm>
            <a:prstGeom prst="parallelogram">
              <a:avLst/>
            </a:prstGeom>
            <a:solidFill>
              <a:srgbClr val="4D4D4D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V="1">
              <a:off x="6299881" y="3225239"/>
              <a:ext cx="419671" cy="302779"/>
            </a:xfrm>
            <a:prstGeom prst="straightConnector1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tailEnd type="stealth" w="lg" len="lg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>
            <a:xfrm flipV="1">
              <a:off x="5905516" y="3699964"/>
              <a:ext cx="0" cy="150571"/>
            </a:xfrm>
            <a:prstGeom prst="straightConnector1">
              <a:avLst/>
            </a:prstGeom>
            <a:noFill/>
            <a:ln w="12700" cap="flat" cmpd="sng" algn="ctr">
              <a:solidFill>
                <a:srgbClr val="4D4D4D">
                  <a:lumMod val="50000"/>
                </a:srgbClr>
              </a:solidFill>
              <a:prstDash val="solid"/>
              <a:headEnd type="none" w="med" len="sm"/>
              <a:tailEnd type="triangle" w="sm" len="sm"/>
            </a:ln>
            <a:effectLst/>
          </p:spPr>
        </p:cxnSp>
        <p:sp>
          <p:nvSpPr>
            <p:cNvPr id="58" name="Rectangle 57"/>
            <p:cNvSpPr/>
            <p:nvPr/>
          </p:nvSpPr>
          <p:spPr>
            <a:xfrm>
              <a:off x="5471294" y="3314079"/>
              <a:ext cx="835516" cy="1031836"/>
            </a:xfrm>
            <a:prstGeom prst="rect">
              <a:avLst/>
            </a:prstGeom>
            <a:gradFill flip="none" rotWithShape="1">
              <a:gsLst>
                <a:gs pos="13000">
                  <a:srgbClr val="0000FF"/>
                </a:gs>
                <a:gs pos="74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Parallelogram 58"/>
            <p:cNvSpPr/>
            <p:nvPr/>
          </p:nvSpPr>
          <p:spPr>
            <a:xfrm rot="16200000">
              <a:off x="5571222" y="3387008"/>
              <a:ext cx="632376" cy="864207"/>
            </a:xfrm>
            <a:prstGeom prst="parallelogram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V="1">
              <a:off x="5164973" y="3666789"/>
              <a:ext cx="930365" cy="674892"/>
            </a:xfrm>
            <a:prstGeom prst="straightConnector1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tailEnd type="none" w="lg" len="lg"/>
            </a:ln>
            <a:effectLst/>
          </p:spPr>
        </p:cxnSp>
        <p:grpSp>
          <p:nvGrpSpPr>
            <p:cNvPr id="61" name="Group 60"/>
            <p:cNvGrpSpPr/>
            <p:nvPr/>
          </p:nvGrpSpPr>
          <p:grpSpPr>
            <a:xfrm>
              <a:off x="5595043" y="3469806"/>
              <a:ext cx="604558" cy="665157"/>
              <a:chOff x="2037197" y="4675309"/>
              <a:chExt cx="1597454" cy="1583267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2456296" y="4788639"/>
                <a:ext cx="758826" cy="1372570"/>
              </a:xfrm>
              <a:prstGeom prst="line">
                <a:avLst/>
              </a:prstGeom>
              <a:noFill/>
              <a:ln w="19050" cap="flat" cmpd="sng" algn="ctr">
                <a:solidFill>
                  <a:srgbClr val="4D4D4D">
                    <a:lumMod val="50000"/>
                  </a:srgbClr>
                </a:solidFill>
                <a:prstDash val="solid"/>
                <a:headEnd type="stealth" w="sm" len="med"/>
                <a:tailEnd type="stealth" w="sm" len="med"/>
              </a:ln>
              <a:effectLst/>
            </p:spPr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2835924" y="4675309"/>
                <a:ext cx="0" cy="1583267"/>
              </a:xfrm>
              <a:prstGeom prst="line">
                <a:avLst/>
              </a:prstGeom>
              <a:noFill/>
              <a:ln w="19050" cap="flat" cmpd="sng" algn="ctr">
                <a:solidFill>
                  <a:srgbClr val="4D4D4D">
                    <a:lumMod val="50000"/>
                  </a:srgbClr>
                </a:solidFill>
                <a:prstDash val="solid"/>
                <a:headEnd type="stealth" w="sm" len="med"/>
                <a:tailEnd type="stealth" w="sm" len="med"/>
              </a:ln>
              <a:effectLst/>
            </p:spPr>
          </p:cxnSp>
          <p:cxnSp>
            <p:nvCxnSpPr>
              <p:cNvPr id="64" name="Straight Connector 63"/>
              <p:cNvCxnSpPr/>
              <p:nvPr/>
            </p:nvCxnSpPr>
            <p:spPr>
              <a:xfrm flipH="1" flipV="1">
                <a:off x="2271139" y="4907172"/>
                <a:ext cx="1129569" cy="1119539"/>
              </a:xfrm>
              <a:prstGeom prst="line">
                <a:avLst/>
              </a:prstGeom>
              <a:noFill/>
              <a:ln w="19050" cap="flat" cmpd="sng" algn="ctr">
                <a:solidFill>
                  <a:srgbClr val="4D4D4D">
                    <a:lumMod val="50000"/>
                  </a:srgbClr>
                </a:solidFill>
                <a:prstDash val="solid"/>
                <a:headEnd type="stealth" w="sm" len="med"/>
                <a:tailEnd type="stealth" w="sm" len="med"/>
              </a:ln>
              <a:effectLst/>
            </p:spPr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037197" y="5466943"/>
                <a:ext cx="1597454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4D4D4D">
                    <a:lumMod val="50000"/>
                  </a:srgbClr>
                </a:solidFill>
                <a:prstDash val="solid"/>
                <a:headEnd type="stealth" w="sm" len="med"/>
                <a:tailEnd type="stealth" w="sm" len="med"/>
              </a:ln>
              <a:effectLst/>
            </p:spPr>
          </p:cxnSp>
          <p:cxnSp>
            <p:nvCxnSpPr>
              <p:cNvPr id="66" name="Straight Connector 65"/>
              <p:cNvCxnSpPr/>
              <p:nvPr/>
            </p:nvCxnSpPr>
            <p:spPr>
              <a:xfrm flipH="1" flipV="1">
                <a:off x="2129271" y="5083826"/>
                <a:ext cx="1406525" cy="762000"/>
              </a:xfrm>
              <a:prstGeom prst="line">
                <a:avLst/>
              </a:prstGeom>
              <a:noFill/>
              <a:ln w="19050" cap="flat" cmpd="sng" algn="ctr">
                <a:solidFill>
                  <a:srgbClr val="4D4D4D">
                    <a:lumMod val="50000"/>
                  </a:srgbClr>
                </a:solidFill>
                <a:prstDash val="solid"/>
                <a:headEnd type="stealth" w="sm" len="med"/>
                <a:tailEnd type="stealth" w="sm" len="med"/>
              </a:ln>
              <a:effectLst/>
            </p:spPr>
          </p:cxnSp>
          <p:cxnSp>
            <p:nvCxnSpPr>
              <p:cNvPr id="67" name="Straight Connector 66"/>
              <p:cNvCxnSpPr/>
              <p:nvPr/>
            </p:nvCxnSpPr>
            <p:spPr>
              <a:xfrm flipH="1">
                <a:off x="2156759" y="5058426"/>
                <a:ext cx="1363162" cy="809625"/>
              </a:xfrm>
              <a:prstGeom prst="line">
                <a:avLst/>
              </a:prstGeom>
              <a:noFill/>
              <a:ln w="19050" cap="flat" cmpd="sng" algn="ctr">
                <a:solidFill>
                  <a:srgbClr val="4D4D4D">
                    <a:lumMod val="50000"/>
                  </a:srgbClr>
                </a:solidFill>
                <a:prstDash val="solid"/>
                <a:headEnd type="stealth" w="sm" len="med"/>
                <a:tailEnd type="stealth" w="sm" len="med"/>
              </a:ln>
              <a:effectLst/>
            </p:spPr>
          </p:cxnSp>
          <p:cxnSp>
            <p:nvCxnSpPr>
              <p:cNvPr id="68" name="Straight Connector 67"/>
              <p:cNvCxnSpPr/>
              <p:nvPr/>
            </p:nvCxnSpPr>
            <p:spPr>
              <a:xfrm flipH="1">
                <a:off x="2062597" y="5242576"/>
                <a:ext cx="1546224" cy="431800"/>
              </a:xfrm>
              <a:prstGeom prst="line">
                <a:avLst/>
              </a:prstGeom>
              <a:noFill/>
              <a:ln w="19050" cap="flat" cmpd="sng" algn="ctr">
                <a:solidFill>
                  <a:srgbClr val="4D4D4D">
                    <a:lumMod val="50000"/>
                  </a:srgbClr>
                </a:solidFill>
                <a:prstDash val="solid"/>
                <a:headEnd type="stealth" w="sm" len="med"/>
                <a:tailEnd type="stealth" w="sm" len="med"/>
              </a:ln>
              <a:effectLst/>
            </p:spPr>
          </p:cxnSp>
          <p:cxnSp>
            <p:nvCxnSpPr>
              <p:cNvPr id="69" name="Straight Connector 68"/>
              <p:cNvCxnSpPr/>
              <p:nvPr/>
            </p:nvCxnSpPr>
            <p:spPr>
              <a:xfrm flipH="1">
                <a:off x="2271139" y="4907172"/>
                <a:ext cx="1129569" cy="1119539"/>
              </a:xfrm>
              <a:prstGeom prst="line">
                <a:avLst/>
              </a:prstGeom>
              <a:noFill/>
              <a:ln w="19050" cap="flat" cmpd="sng" algn="ctr">
                <a:solidFill>
                  <a:srgbClr val="4D4D4D">
                    <a:lumMod val="50000"/>
                  </a:srgbClr>
                </a:solidFill>
                <a:prstDash val="solid"/>
                <a:headEnd type="stealth" w="sm" len="med"/>
                <a:tailEnd type="stealth" w="sm" len="med"/>
              </a:ln>
              <a:effectLst/>
            </p:spPr>
          </p:cxnSp>
          <p:cxnSp>
            <p:nvCxnSpPr>
              <p:cNvPr id="70" name="Straight Connector 69"/>
              <p:cNvCxnSpPr/>
              <p:nvPr/>
            </p:nvCxnSpPr>
            <p:spPr>
              <a:xfrm flipV="1">
                <a:off x="2621396" y="4713985"/>
                <a:ext cx="431800" cy="1509666"/>
              </a:xfrm>
              <a:prstGeom prst="line">
                <a:avLst/>
              </a:prstGeom>
              <a:noFill/>
              <a:ln w="19050" cap="flat" cmpd="sng" algn="ctr">
                <a:solidFill>
                  <a:srgbClr val="4D4D4D">
                    <a:lumMod val="50000"/>
                  </a:srgbClr>
                </a:solidFill>
                <a:prstDash val="solid"/>
                <a:headEnd type="stealth" w="sm" len="med"/>
                <a:tailEnd type="stealth" w="sm" len="med"/>
              </a:ln>
              <a:effectLst/>
            </p:spPr>
          </p:cxnSp>
          <p:cxnSp>
            <p:nvCxnSpPr>
              <p:cNvPr id="71" name="Straight Connector 70"/>
              <p:cNvCxnSpPr/>
              <p:nvPr/>
            </p:nvCxnSpPr>
            <p:spPr>
              <a:xfrm flipH="1" flipV="1">
                <a:off x="2653146" y="4713985"/>
                <a:ext cx="375806" cy="1509666"/>
              </a:xfrm>
              <a:prstGeom prst="line">
                <a:avLst/>
              </a:prstGeom>
              <a:noFill/>
              <a:ln w="19050" cap="flat" cmpd="sng" algn="ctr">
                <a:solidFill>
                  <a:srgbClr val="4D4D4D">
                    <a:lumMod val="50000"/>
                  </a:srgbClr>
                </a:solidFill>
                <a:prstDash val="solid"/>
                <a:headEnd type="stealth" w="sm" len="med"/>
                <a:tailEnd type="stealth" w="sm" len="med"/>
              </a:ln>
              <a:effectLst/>
            </p:spPr>
          </p:cxnSp>
          <p:cxnSp>
            <p:nvCxnSpPr>
              <p:cNvPr id="72" name="Straight Connector 71"/>
              <p:cNvCxnSpPr/>
              <p:nvPr/>
            </p:nvCxnSpPr>
            <p:spPr>
              <a:xfrm flipV="1">
                <a:off x="2421371" y="4788639"/>
                <a:ext cx="823481" cy="1372570"/>
              </a:xfrm>
              <a:prstGeom prst="line">
                <a:avLst/>
              </a:prstGeom>
              <a:noFill/>
              <a:ln w="19050" cap="flat" cmpd="sng" algn="ctr">
                <a:solidFill>
                  <a:srgbClr val="4D4D4D">
                    <a:lumMod val="50000"/>
                  </a:srgbClr>
                </a:solidFill>
                <a:prstDash val="solid"/>
                <a:headEnd type="stealth" w="sm" len="med"/>
                <a:tailEnd type="stealth" w="sm" len="med"/>
              </a:ln>
              <a:effectLst/>
            </p:spPr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2039942" y="5266918"/>
                <a:ext cx="1568879" cy="407458"/>
              </a:xfrm>
              <a:prstGeom prst="line">
                <a:avLst/>
              </a:prstGeom>
              <a:noFill/>
              <a:ln w="19050" cap="flat" cmpd="sng" algn="ctr">
                <a:solidFill>
                  <a:srgbClr val="4D4D4D">
                    <a:lumMod val="50000"/>
                  </a:srgbClr>
                </a:solidFill>
                <a:prstDash val="solid"/>
                <a:headEnd type="stealth" w="sm" len="med"/>
                <a:tailEnd type="stealth" w="sm" len="med"/>
              </a:ln>
              <a:effectLst/>
            </p:spPr>
          </p:cxnSp>
          <p:sp>
            <p:nvSpPr>
              <p:cNvPr id="74" name="Oval 73"/>
              <p:cNvSpPr/>
              <p:nvPr/>
            </p:nvSpPr>
            <p:spPr>
              <a:xfrm>
                <a:off x="2731473" y="5347087"/>
                <a:ext cx="225743" cy="239712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417422" y="4092931"/>
            <a:ext cx="457955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n </a:t>
            </a:r>
            <a:r>
              <a:rPr lang="en-US" b="1" dirty="0" smtClean="0"/>
              <a:t>horizontal slit </a:t>
            </a:r>
            <a:r>
              <a:rPr lang="en-US" dirty="0" smtClean="0"/>
              <a:t>is used to measure a </a:t>
            </a:r>
            <a:r>
              <a:rPr lang="en-US" b="1" dirty="0" smtClean="0"/>
              <a:t>vertical beam size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/>
              <a:t>W</a:t>
            </a:r>
            <a:r>
              <a:rPr lang="en-US" dirty="0" smtClean="0"/>
              <a:t>e use a </a:t>
            </a:r>
            <a:r>
              <a:rPr lang="en-US" dirty="0"/>
              <a:t>polarizer </a:t>
            </a:r>
            <a:r>
              <a:rPr lang="en-US" dirty="0" smtClean="0"/>
              <a:t>to select only the </a:t>
            </a:r>
            <a:r>
              <a:rPr lang="en-US" b="1" dirty="0"/>
              <a:t>vertically polarized ODR </a:t>
            </a:r>
            <a:r>
              <a:rPr lang="en-US" b="1" dirty="0" smtClean="0"/>
              <a:t>photons</a:t>
            </a:r>
            <a:r>
              <a:rPr lang="en-US" dirty="0" smtClean="0"/>
              <a:t> and 40nm BW </a:t>
            </a:r>
            <a:r>
              <a:rPr lang="en-US" b="1" dirty="0" smtClean="0"/>
              <a:t>filters</a:t>
            </a:r>
            <a:r>
              <a:rPr lang="en-US" dirty="0" smtClean="0"/>
              <a:t> to select the </a:t>
            </a:r>
            <a:r>
              <a:rPr lang="en-US" b="1" dirty="0" smtClean="0"/>
              <a:t>wavelength</a:t>
            </a:r>
            <a:endParaRPr lang="en-US" dirty="0" smtClean="0"/>
          </a:p>
        </p:txBody>
      </p:sp>
      <p:sp>
        <p:nvSpPr>
          <p:cNvPr id="76" name="TextBox 75"/>
          <p:cNvSpPr txBox="1"/>
          <p:nvPr/>
        </p:nvSpPr>
        <p:spPr>
          <a:xfrm>
            <a:off x="5093218" y="2163682"/>
            <a:ext cx="3852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angular distribution </a:t>
            </a:r>
            <a:r>
              <a:rPr lang="en-US" dirty="0" smtClean="0"/>
              <a:t>is obtained using a camera located at the back focal plane of an optical </a:t>
            </a:r>
            <a:r>
              <a:rPr lang="en-US" b="1" dirty="0" smtClean="0"/>
              <a:t>lens</a:t>
            </a:r>
            <a:r>
              <a:rPr lang="en-US" dirty="0" smtClean="0"/>
              <a:t> (effective infinity)</a:t>
            </a:r>
            <a:endParaRPr lang="en-US" dirty="0"/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6947385" y="3635034"/>
            <a:ext cx="0" cy="1532467"/>
          </a:xfrm>
          <a:prstGeom prst="straightConnector1">
            <a:avLst/>
          </a:prstGeom>
          <a:noFill/>
          <a:ln w="25400" cap="flat" cmpd="sng" algn="ctr">
            <a:solidFill>
              <a:srgbClr val="0055A0">
                <a:lumMod val="60000"/>
                <a:lumOff val="40000"/>
              </a:srgbClr>
            </a:solidFill>
            <a:prstDash val="solid"/>
            <a:headEnd type="arrow"/>
            <a:tailEnd type="arrow"/>
          </a:ln>
          <a:effectLst>
            <a:glow rad="63500">
              <a:srgbClr val="DDDDDD">
                <a:tint val="30000"/>
                <a:shade val="95000"/>
                <a:satMod val="300000"/>
                <a:alpha val="50000"/>
              </a:srgbClr>
            </a:glow>
          </a:effectLst>
        </p:spPr>
      </p:cxnSp>
      <p:cxnSp>
        <p:nvCxnSpPr>
          <p:cNvPr id="78" name="Straight Connector 77"/>
          <p:cNvCxnSpPr/>
          <p:nvPr/>
        </p:nvCxnSpPr>
        <p:spPr>
          <a:xfrm>
            <a:off x="5423385" y="4388565"/>
            <a:ext cx="3014133" cy="0"/>
          </a:xfrm>
          <a:prstGeom prst="line">
            <a:avLst/>
          </a:prstGeom>
          <a:noFill/>
          <a:ln w="19050" cap="flat" cmpd="sng" algn="ctr">
            <a:solidFill>
              <a:srgbClr val="4D4D4D">
                <a:lumMod val="50000"/>
              </a:srgbClr>
            </a:solidFill>
            <a:prstDash val="dash"/>
          </a:ln>
          <a:effectLst/>
        </p:spPr>
      </p:cxnSp>
      <p:cxnSp>
        <p:nvCxnSpPr>
          <p:cNvPr id="79" name="Straight Connector 78"/>
          <p:cNvCxnSpPr/>
          <p:nvPr/>
        </p:nvCxnSpPr>
        <p:spPr>
          <a:xfrm flipV="1">
            <a:off x="5458164" y="3889037"/>
            <a:ext cx="3005663" cy="1012822"/>
          </a:xfrm>
          <a:prstGeom prst="line">
            <a:avLst/>
          </a:prstGeom>
          <a:noFill/>
          <a:ln w="9525" cap="flat" cmpd="sng" algn="ctr">
            <a:solidFill>
              <a:srgbClr val="4D4D4D">
                <a:lumMod val="50000"/>
              </a:srgbClr>
            </a:solidFill>
            <a:prstDash val="sysDot"/>
          </a:ln>
          <a:effectLst/>
        </p:spPr>
      </p:cxnSp>
      <p:cxnSp>
        <p:nvCxnSpPr>
          <p:cNvPr id="80" name="Straight Connector 79"/>
          <p:cNvCxnSpPr/>
          <p:nvPr/>
        </p:nvCxnSpPr>
        <p:spPr>
          <a:xfrm>
            <a:off x="8437518" y="3682659"/>
            <a:ext cx="0" cy="1362075"/>
          </a:xfrm>
          <a:prstGeom prst="line">
            <a:avLst/>
          </a:prstGeom>
          <a:noFill/>
          <a:ln w="38100" cap="flat" cmpd="sng" algn="ctr">
            <a:solidFill>
              <a:srgbClr val="008000"/>
            </a:solidFill>
            <a:prstDash val="solid"/>
          </a:ln>
          <a:effectLst/>
        </p:spPr>
      </p:cxnSp>
      <p:cxnSp>
        <p:nvCxnSpPr>
          <p:cNvPr id="81" name="Straight Connector 80"/>
          <p:cNvCxnSpPr/>
          <p:nvPr/>
        </p:nvCxnSpPr>
        <p:spPr>
          <a:xfrm flipH="1">
            <a:off x="5431855" y="3933485"/>
            <a:ext cx="1520824" cy="455081"/>
          </a:xfrm>
          <a:prstGeom prst="line">
            <a:avLst/>
          </a:prstGeom>
          <a:noFill/>
          <a:ln w="19050" cap="flat" cmpd="sng" algn="ctr">
            <a:solidFill>
              <a:srgbClr val="4D4D4D">
                <a:lumMod val="50000"/>
              </a:srgbClr>
            </a:solidFill>
            <a:prstDash val="solid"/>
          </a:ln>
          <a:effectLst/>
        </p:spPr>
      </p:cxnSp>
      <p:cxnSp>
        <p:nvCxnSpPr>
          <p:cNvPr id="82" name="Straight Connector 81"/>
          <p:cNvCxnSpPr/>
          <p:nvPr/>
        </p:nvCxnSpPr>
        <p:spPr>
          <a:xfrm flipH="1" flipV="1">
            <a:off x="5431855" y="4388566"/>
            <a:ext cx="1515530" cy="440268"/>
          </a:xfrm>
          <a:prstGeom prst="line">
            <a:avLst/>
          </a:prstGeom>
          <a:noFill/>
          <a:ln w="19050" cap="flat" cmpd="sng" algn="ctr">
            <a:solidFill>
              <a:srgbClr val="4D4D4D">
                <a:lumMod val="50000"/>
              </a:srgbClr>
            </a:solidFill>
            <a:prstDash val="solid"/>
          </a:ln>
          <a:effectLst/>
        </p:spPr>
      </p:cxnSp>
      <p:cxnSp>
        <p:nvCxnSpPr>
          <p:cNvPr id="83" name="Straight Connector 82"/>
          <p:cNvCxnSpPr/>
          <p:nvPr/>
        </p:nvCxnSpPr>
        <p:spPr>
          <a:xfrm flipH="1">
            <a:off x="6947385" y="3889035"/>
            <a:ext cx="1490133" cy="44449"/>
          </a:xfrm>
          <a:prstGeom prst="line">
            <a:avLst/>
          </a:prstGeom>
          <a:noFill/>
          <a:ln w="19050" cap="flat" cmpd="sng" algn="ctr">
            <a:solidFill>
              <a:srgbClr val="4D4D4D">
                <a:lumMod val="50000"/>
              </a:srgbClr>
            </a:solidFill>
            <a:prstDash val="solid"/>
            <a:headEnd type="triangle"/>
            <a:tailEnd type="none"/>
          </a:ln>
          <a:effectLst/>
        </p:spPr>
      </p:cxnSp>
      <p:cxnSp>
        <p:nvCxnSpPr>
          <p:cNvPr id="84" name="Straight Connector 83"/>
          <p:cNvCxnSpPr/>
          <p:nvPr/>
        </p:nvCxnSpPr>
        <p:spPr>
          <a:xfrm flipH="1">
            <a:off x="6947386" y="4828834"/>
            <a:ext cx="1490132" cy="0"/>
          </a:xfrm>
          <a:prstGeom prst="line">
            <a:avLst/>
          </a:prstGeom>
          <a:noFill/>
          <a:ln w="19050" cap="flat" cmpd="sng" algn="ctr">
            <a:solidFill>
              <a:srgbClr val="4D4D4D">
                <a:lumMod val="50000"/>
              </a:srgbClr>
            </a:solidFill>
            <a:prstDash val="solid"/>
            <a:headEnd type="triangle"/>
            <a:tailEnd type="none"/>
          </a:ln>
          <a:effectLst/>
        </p:spPr>
      </p:cxnSp>
      <p:cxnSp>
        <p:nvCxnSpPr>
          <p:cNvPr id="85" name="Straight Connector 84"/>
          <p:cNvCxnSpPr/>
          <p:nvPr/>
        </p:nvCxnSpPr>
        <p:spPr>
          <a:xfrm flipH="1" flipV="1">
            <a:off x="5423385" y="3933484"/>
            <a:ext cx="3014134" cy="895349"/>
          </a:xfrm>
          <a:prstGeom prst="line">
            <a:avLst/>
          </a:prstGeom>
          <a:noFill/>
          <a:ln w="9525" cap="flat" cmpd="sng" algn="ctr">
            <a:solidFill>
              <a:srgbClr val="4D4D4D">
                <a:lumMod val="50000"/>
              </a:srgbClr>
            </a:solidFill>
            <a:prstDash val="sysDot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5092314" y="3464762"/>
            <a:ext cx="1762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Arial"/>
              </a:rPr>
              <a:t>ODR source</a:t>
            </a:r>
          </a:p>
          <a:p>
            <a:r>
              <a:rPr lang="en-US" sz="1400" dirty="0" smtClean="0">
                <a:solidFill>
                  <a:srgbClr val="0000FF"/>
                </a:solidFill>
                <a:latin typeface="Arial"/>
              </a:rPr>
              <a:t>Aperture 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890024" y="5124627"/>
            <a:ext cx="695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2D9DFF"/>
                </a:solidFill>
                <a:latin typeface="Arial"/>
              </a:rPr>
              <a:t>Lens</a:t>
            </a:r>
            <a:endParaRPr lang="en-US" sz="1400" dirty="0">
              <a:solidFill>
                <a:srgbClr val="2D9DFF"/>
              </a:solidFill>
              <a:latin typeface="Arial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488192" y="5044734"/>
            <a:ext cx="1457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latin typeface="Arial"/>
              </a:rPr>
              <a:t>CCD camera</a:t>
            </a:r>
          </a:p>
          <a:p>
            <a:r>
              <a:rPr lang="en-US" sz="1400" dirty="0" smtClean="0">
                <a:solidFill>
                  <a:srgbClr val="262626"/>
                </a:solidFill>
                <a:latin typeface="Arial"/>
              </a:rPr>
              <a:t>On </a:t>
            </a:r>
            <a:r>
              <a:rPr lang="en-US" sz="1400" dirty="0" smtClean="0">
                <a:solidFill>
                  <a:srgbClr val="0055A0">
                    <a:lumMod val="60000"/>
                    <a:lumOff val="40000"/>
                  </a:srgbClr>
                </a:solidFill>
                <a:latin typeface="Arial"/>
              </a:rPr>
              <a:t>focal</a:t>
            </a:r>
            <a:r>
              <a:rPr lang="en-US" sz="1400" dirty="0" smtClean="0">
                <a:solidFill>
                  <a:srgbClr val="262626"/>
                </a:solidFill>
                <a:latin typeface="Arial"/>
              </a:rPr>
              <a:t> plane</a:t>
            </a:r>
            <a:endParaRPr lang="en-US" sz="1400" dirty="0">
              <a:solidFill>
                <a:srgbClr val="262626"/>
              </a:solidFill>
              <a:latin typeface="Arial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flipH="1">
            <a:off x="5428680" y="3762034"/>
            <a:ext cx="1520824" cy="455081"/>
          </a:xfrm>
          <a:prstGeom prst="line">
            <a:avLst/>
          </a:prstGeom>
          <a:noFill/>
          <a:ln w="19050" cap="flat" cmpd="sng" algn="ctr">
            <a:solidFill>
              <a:srgbClr val="4D4D4D">
                <a:lumMod val="50000"/>
              </a:srgbClr>
            </a:solidFill>
            <a:prstDash val="solid"/>
          </a:ln>
          <a:effectLst/>
        </p:spPr>
      </p:cxnSp>
      <p:cxnSp>
        <p:nvCxnSpPr>
          <p:cNvPr id="90" name="Straight Connector 89"/>
          <p:cNvCxnSpPr/>
          <p:nvPr/>
        </p:nvCxnSpPr>
        <p:spPr>
          <a:xfrm flipH="1" flipV="1">
            <a:off x="5431855" y="4217115"/>
            <a:ext cx="1515530" cy="440268"/>
          </a:xfrm>
          <a:prstGeom prst="line">
            <a:avLst/>
          </a:prstGeom>
          <a:noFill/>
          <a:ln w="19050" cap="flat" cmpd="sng" algn="ctr">
            <a:solidFill>
              <a:srgbClr val="4D4D4D">
                <a:lumMod val="50000"/>
              </a:srgbClr>
            </a:solidFill>
            <a:prstDash val="solid"/>
          </a:ln>
          <a:effectLst/>
        </p:spPr>
      </p:cxnSp>
      <p:cxnSp>
        <p:nvCxnSpPr>
          <p:cNvPr id="91" name="Straight Connector 90"/>
          <p:cNvCxnSpPr/>
          <p:nvPr/>
        </p:nvCxnSpPr>
        <p:spPr>
          <a:xfrm flipH="1" flipV="1">
            <a:off x="6947386" y="3762034"/>
            <a:ext cx="1490132" cy="127001"/>
          </a:xfrm>
          <a:prstGeom prst="line">
            <a:avLst/>
          </a:prstGeom>
          <a:noFill/>
          <a:ln w="19050" cap="flat" cmpd="sng" algn="ctr">
            <a:solidFill>
              <a:srgbClr val="4D4D4D">
                <a:lumMod val="50000"/>
              </a:srgbClr>
            </a:solidFill>
            <a:prstDash val="solid"/>
            <a:headEnd type="triangle"/>
            <a:tailEnd type="none"/>
          </a:ln>
          <a:effectLst/>
        </p:spPr>
      </p:cxnSp>
      <p:cxnSp>
        <p:nvCxnSpPr>
          <p:cNvPr id="92" name="Straight Connector 91"/>
          <p:cNvCxnSpPr/>
          <p:nvPr/>
        </p:nvCxnSpPr>
        <p:spPr>
          <a:xfrm flipH="1" flipV="1">
            <a:off x="6933629" y="4657383"/>
            <a:ext cx="1503889" cy="171451"/>
          </a:xfrm>
          <a:prstGeom prst="line">
            <a:avLst/>
          </a:prstGeom>
          <a:noFill/>
          <a:ln w="19050" cap="flat" cmpd="sng" algn="ctr">
            <a:solidFill>
              <a:srgbClr val="4D4D4D">
                <a:lumMod val="50000"/>
              </a:srgbClr>
            </a:solidFill>
            <a:prstDash val="solid"/>
            <a:headEnd type="triangle"/>
            <a:tailEnd type="none"/>
          </a:ln>
          <a:effectLst/>
        </p:spPr>
      </p:cxnSp>
      <p:cxnSp>
        <p:nvCxnSpPr>
          <p:cNvPr id="93" name="Straight Connector 92"/>
          <p:cNvCxnSpPr/>
          <p:nvPr/>
        </p:nvCxnSpPr>
        <p:spPr>
          <a:xfrm flipH="1">
            <a:off x="5428680" y="4111284"/>
            <a:ext cx="1520824" cy="455081"/>
          </a:xfrm>
          <a:prstGeom prst="line">
            <a:avLst/>
          </a:prstGeom>
          <a:noFill/>
          <a:ln w="19050" cap="flat" cmpd="sng" algn="ctr">
            <a:solidFill>
              <a:srgbClr val="4D4D4D">
                <a:lumMod val="50000"/>
              </a:srgbClr>
            </a:solidFill>
            <a:prstDash val="solid"/>
          </a:ln>
          <a:effectLst/>
        </p:spPr>
      </p:cxnSp>
      <p:cxnSp>
        <p:nvCxnSpPr>
          <p:cNvPr id="94" name="Straight Connector 93"/>
          <p:cNvCxnSpPr/>
          <p:nvPr/>
        </p:nvCxnSpPr>
        <p:spPr>
          <a:xfrm flipH="1" flipV="1">
            <a:off x="5431855" y="4566365"/>
            <a:ext cx="1515530" cy="440268"/>
          </a:xfrm>
          <a:prstGeom prst="line">
            <a:avLst/>
          </a:prstGeom>
          <a:noFill/>
          <a:ln w="19050" cap="flat" cmpd="sng" algn="ctr">
            <a:solidFill>
              <a:srgbClr val="4D4D4D">
                <a:lumMod val="50000"/>
              </a:srgbClr>
            </a:solidFill>
            <a:prstDash val="solid"/>
          </a:ln>
          <a:effectLst/>
        </p:spPr>
      </p:cxnSp>
      <p:cxnSp>
        <p:nvCxnSpPr>
          <p:cNvPr id="95" name="Straight Connector 94"/>
          <p:cNvCxnSpPr/>
          <p:nvPr/>
        </p:nvCxnSpPr>
        <p:spPr>
          <a:xfrm flipH="1">
            <a:off x="6933629" y="4828834"/>
            <a:ext cx="1490132" cy="177799"/>
          </a:xfrm>
          <a:prstGeom prst="line">
            <a:avLst/>
          </a:prstGeom>
          <a:noFill/>
          <a:ln w="19050" cap="flat" cmpd="sng" algn="ctr">
            <a:solidFill>
              <a:srgbClr val="4D4D4D">
                <a:lumMod val="50000"/>
              </a:srgbClr>
            </a:solidFill>
            <a:prstDash val="solid"/>
            <a:headEnd type="triangle"/>
            <a:tailEnd type="none"/>
          </a:ln>
          <a:effectLst/>
        </p:spPr>
      </p:cxnSp>
      <p:cxnSp>
        <p:nvCxnSpPr>
          <p:cNvPr id="96" name="Straight Connector 95"/>
          <p:cNvCxnSpPr/>
          <p:nvPr/>
        </p:nvCxnSpPr>
        <p:spPr>
          <a:xfrm flipH="1">
            <a:off x="6933629" y="3889035"/>
            <a:ext cx="1503889" cy="225424"/>
          </a:xfrm>
          <a:prstGeom prst="line">
            <a:avLst/>
          </a:prstGeom>
          <a:noFill/>
          <a:ln w="19050" cap="flat" cmpd="sng" algn="ctr">
            <a:solidFill>
              <a:srgbClr val="4D4D4D">
                <a:lumMod val="50000"/>
              </a:srgbClr>
            </a:solidFill>
            <a:prstDash val="solid"/>
            <a:headEnd type="triangle"/>
            <a:tailEnd type="none"/>
          </a:ln>
          <a:effectLst/>
        </p:spPr>
      </p:cxnSp>
      <p:sp>
        <p:nvSpPr>
          <p:cNvPr id="97" name="Oval 96"/>
          <p:cNvSpPr/>
          <p:nvPr/>
        </p:nvSpPr>
        <p:spPr>
          <a:xfrm>
            <a:off x="5406348" y="4001215"/>
            <a:ext cx="51014" cy="774699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100000">
                <a:srgbClr val="FFFFFF"/>
              </a:gs>
              <a:gs pos="51000">
                <a:srgbClr val="0000F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>
            <a:glow rad="70000">
              <a:srgbClr val="DDDDDD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 flipH="1">
            <a:off x="8539118" y="3889035"/>
            <a:ext cx="2" cy="499530"/>
          </a:xfrm>
          <a:prstGeom prst="line">
            <a:avLst/>
          </a:prstGeom>
          <a:noFill/>
          <a:ln w="19050" cap="flat" cmpd="sng" algn="ctr">
            <a:solidFill>
              <a:srgbClr val="4D4D4D">
                <a:lumMod val="50000"/>
              </a:srgbClr>
            </a:solidFill>
            <a:prstDash val="solid"/>
            <a:headEnd type="stealth"/>
            <a:tailEnd type="stealth"/>
          </a:ln>
          <a:effectLst/>
        </p:spPr>
      </p:cxnSp>
      <p:sp>
        <p:nvSpPr>
          <p:cNvPr id="99" name="TextBox 98"/>
          <p:cNvSpPr txBox="1"/>
          <p:nvPr/>
        </p:nvSpPr>
        <p:spPr>
          <a:xfrm>
            <a:off x="8475618" y="3975815"/>
            <a:ext cx="336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4D4D4D">
                    <a:lumMod val="50000"/>
                  </a:srgbClr>
                </a:solidFill>
                <a:latin typeface="Arial"/>
              </a:rPr>
              <a:t>d</a:t>
            </a:r>
            <a:endParaRPr lang="en-US" sz="1400" dirty="0">
              <a:solidFill>
                <a:srgbClr val="4D4D4D">
                  <a:lumMod val="50000"/>
                </a:srgbClr>
              </a:solidFill>
              <a:latin typeface="Arial"/>
            </a:endParaRPr>
          </a:p>
        </p:txBody>
      </p:sp>
      <p:graphicFrame>
        <p:nvGraphicFramePr>
          <p:cNvPr id="100" name="Object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92742"/>
              </p:ext>
            </p:extLst>
          </p:nvPr>
        </p:nvGraphicFramePr>
        <p:xfrm>
          <a:off x="6473660" y="5698930"/>
          <a:ext cx="1322163" cy="231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6" name="Equation" r:id="rId4" imgW="1016000" imgH="177800" progId="Equation.3">
                  <p:embed/>
                </p:oleObj>
              </mc:Choice>
              <mc:Fallback>
                <p:oleObj name="Equation" r:id="rId4" imgW="1016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73660" y="5698930"/>
                        <a:ext cx="1322163" cy="231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Objec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277759"/>
              </p:ext>
            </p:extLst>
          </p:nvPr>
        </p:nvGraphicFramePr>
        <p:xfrm>
          <a:off x="7690514" y="4077416"/>
          <a:ext cx="219075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7" name="Equation" r:id="rId6" imgW="127000" imgH="177800" progId="Equation.3">
                  <p:embed/>
                </p:oleObj>
              </mc:Choice>
              <mc:Fallback>
                <p:oleObj name="Equation" r:id="rId6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90514" y="4077416"/>
                        <a:ext cx="219075" cy="30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" name="Freeform 101"/>
          <p:cNvSpPr/>
          <p:nvPr/>
        </p:nvSpPr>
        <p:spPr>
          <a:xfrm>
            <a:off x="7585349" y="4174784"/>
            <a:ext cx="45719" cy="225425"/>
          </a:xfrm>
          <a:custGeom>
            <a:avLst/>
            <a:gdLst>
              <a:gd name="connsiteX0" fmla="*/ 0 w 66675"/>
              <a:gd name="connsiteY0" fmla="*/ 0 h 196850"/>
              <a:gd name="connsiteX1" fmla="*/ 53975 w 66675"/>
              <a:gd name="connsiteY1" fmla="*/ 98425 h 196850"/>
              <a:gd name="connsiteX2" fmla="*/ 66675 w 66675"/>
              <a:gd name="connsiteY2" fmla="*/ 196850 h 196850"/>
              <a:gd name="connsiteX3" fmla="*/ 66675 w 66675"/>
              <a:gd name="connsiteY3" fmla="*/ 19685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75" h="196850">
                <a:moveTo>
                  <a:pt x="0" y="0"/>
                </a:moveTo>
                <a:cubicBezTo>
                  <a:pt x="21431" y="32808"/>
                  <a:pt x="42863" y="65617"/>
                  <a:pt x="53975" y="98425"/>
                </a:cubicBezTo>
                <a:cubicBezTo>
                  <a:pt x="65088" y="131233"/>
                  <a:pt x="66675" y="196850"/>
                  <a:pt x="66675" y="196850"/>
                </a:cubicBezTo>
                <a:lnTo>
                  <a:pt x="66675" y="196850"/>
                </a:lnTo>
              </a:path>
            </a:pathLst>
          </a:custGeom>
          <a:noFill/>
          <a:ln w="19050" cap="flat" cmpd="sng" algn="ctr">
            <a:solidFill>
              <a:srgbClr val="4D4D4D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55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795823" y="4347100"/>
            <a:ext cx="215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D9DFF"/>
                </a:solidFill>
                <a:latin typeface="Arial"/>
              </a:rPr>
              <a:t>f</a:t>
            </a:r>
            <a:endParaRPr lang="en-US" sz="1400" b="1" dirty="0">
              <a:solidFill>
                <a:srgbClr val="2D9DFF"/>
              </a:solidFill>
              <a:latin typeface="Arial"/>
            </a:endParaRPr>
          </a:p>
        </p:txBody>
      </p:sp>
      <p:graphicFrame>
        <p:nvGraphicFramePr>
          <p:cNvPr id="10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898397"/>
              </p:ext>
            </p:extLst>
          </p:nvPr>
        </p:nvGraphicFramePr>
        <p:xfrm>
          <a:off x="5870347" y="3699932"/>
          <a:ext cx="321053" cy="249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8" name="Équation" r:id="rId8" imgW="228600" imgH="177800" progId="Equation.3">
                  <p:embed/>
                </p:oleObj>
              </mc:Choice>
              <mc:Fallback>
                <p:oleObj name="Équation" r:id="rId8" imgW="2286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347" y="3699932"/>
                        <a:ext cx="321053" cy="2498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" name="TextBox 104"/>
          <p:cNvSpPr txBox="1"/>
          <p:nvPr/>
        </p:nvSpPr>
        <p:spPr>
          <a:xfrm>
            <a:off x="5214892" y="5415283"/>
            <a:ext cx="1441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4D4D4D">
                    <a:lumMod val="50000"/>
                  </a:srgbClr>
                </a:solidFill>
                <a:latin typeface="Arial"/>
              </a:rPr>
              <a:t>Angular magnification</a:t>
            </a:r>
          </a:p>
        </p:txBody>
      </p:sp>
      <p:cxnSp>
        <p:nvCxnSpPr>
          <p:cNvPr id="106" name="Straight Connector 105"/>
          <p:cNvCxnSpPr/>
          <p:nvPr/>
        </p:nvCxnSpPr>
        <p:spPr>
          <a:xfrm>
            <a:off x="6287531" y="3762034"/>
            <a:ext cx="0" cy="1362075"/>
          </a:xfrm>
          <a:prstGeom prst="line">
            <a:avLst/>
          </a:prstGeom>
          <a:noFill/>
          <a:ln w="69850" cap="flat" cmpd="sng" algn="ctr">
            <a:solidFill>
              <a:srgbClr val="0055A0">
                <a:lumMod val="60000"/>
                <a:lumOff val="40000"/>
                <a:alpha val="55000"/>
              </a:srgbClr>
            </a:solidFill>
            <a:prstDash val="solid"/>
          </a:ln>
          <a:effectLst/>
        </p:spPr>
      </p:cxnSp>
      <p:sp>
        <p:nvSpPr>
          <p:cNvPr id="107" name="TextBox 106"/>
          <p:cNvSpPr txBox="1"/>
          <p:nvPr/>
        </p:nvSpPr>
        <p:spPr>
          <a:xfrm>
            <a:off x="5302995" y="4875387"/>
            <a:ext cx="943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55A0">
                    <a:lumMod val="40000"/>
                    <a:lumOff val="60000"/>
                  </a:srgbClr>
                </a:solidFill>
                <a:latin typeface="Arial"/>
              </a:rPr>
              <a:t>Polarizer</a:t>
            </a:r>
            <a:endParaRPr lang="en-US" sz="1400" dirty="0">
              <a:solidFill>
                <a:srgbClr val="0055A0">
                  <a:lumMod val="40000"/>
                  <a:lumOff val="60000"/>
                </a:srgbClr>
              </a:solidFill>
              <a:latin typeface="Arial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>
            <a:off x="6532323" y="3762034"/>
            <a:ext cx="0" cy="1362075"/>
          </a:xfrm>
          <a:prstGeom prst="line">
            <a:avLst/>
          </a:prstGeom>
          <a:noFill/>
          <a:ln w="69850" cap="flat" cmpd="sng" algn="ctr">
            <a:solidFill>
              <a:srgbClr val="0000FF">
                <a:alpha val="55000"/>
              </a:srgbClr>
            </a:solidFill>
            <a:prstDash val="solid"/>
          </a:ln>
          <a:effectLst/>
        </p:spPr>
      </p:cxnSp>
      <p:sp>
        <p:nvSpPr>
          <p:cNvPr id="109" name="TextBox 108"/>
          <p:cNvSpPr txBox="1"/>
          <p:nvPr/>
        </p:nvSpPr>
        <p:spPr>
          <a:xfrm>
            <a:off x="6290471" y="5106288"/>
            <a:ext cx="732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Arial"/>
              </a:rPr>
              <a:t>Filter</a:t>
            </a:r>
            <a:endParaRPr lang="en-US" sz="1400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5093219" y="2102526"/>
            <a:ext cx="3832226" cy="3918129"/>
          </a:xfrm>
          <a:prstGeom prst="roundRect">
            <a:avLst>
              <a:gd name="adj" fmla="val 5304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285274" y="2117114"/>
            <a:ext cx="4711700" cy="3918129"/>
          </a:xfrm>
          <a:prstGeom prst="roundRect">
            <a:avLst>
              <a:gd name="adj" fmla="val 5304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9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86" grpId="0"/>
      <p:bldP spid="87" grpId="0"/>
      <p:bldP spid="88" grpId="0"/>
      <p:bldP spid="97" grpId="0" animBg="1"/>
      <p:bldP spid="99" grpId="0"/>
      <p:bldP spid="102" grpId="0" animBg="1"/>
      <p:bldP spid="103" grpId="0"/>
      <p:bldP spid="105" grpId="0"/>
      <p:bldP spid="107" grpId="0"/>
      <p:bldP spid="109" grpId="0"/>
      <p:bldP spid="110" grpId="0" animBg="1"/>
      <p:bldP spid="1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0405" y="190625"/>
            <a:ext cx="7645407" cy="6460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US" sz="3600" dirty="0" smtClean="0">
                <a:solidFill>
                  <a:srgbClr val="0055A0"/>
                </a:solidFill>
              </a:rPr>
              <a:t>ODRI at ATF2</a:t>
            </a:r>
            <a:endParaRPr lang="en-US" sz="3600" dirty="0">
              <a:solidFill>
                <a:srgbClr val="2550A3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1341134"/>
            <a:ext cx="4391140" cy="4308044"/>
            <a:chOff x="0" y="1341134"/>
            <a:chExt cx="4391140" cy="4308044"/>
          </a:xfrm>
        </p:grpSpPr>
        <p:pic>
          <p:nvPicPr>
            <p:cNvPr id="3" name="Picture 2" descr="QM14FF_-50_Amp_QM15FF_0_Amp_img_Imaging_Histo2D_Summed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15"/>
            <a:stretch/>
          </p:blipFill>
          <p:spPr>
            <a:xfrm>
              <a:off x="0" y="1710465"/>
              <a:ext cx="4391140" cy="393871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127448" y="1341134"/>
              <a:ext cx="25714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Direct Image of </a:t>
              </a:r>
              <a:r>
                <a:rPr lang="en-US" smtClean="0"/>
                <a:t>the </a:t>
              </a:r>
              <a:r>
                <a:rPr lang="en-US" smtClean="0"/>
                <a:t>ODRI </a:t>
              </a:r>
              <a:endParaRPr lang="en-GB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18212" y="1341134"/>
            <a:ext cx="4426482" cy="4336737"/>
            <a:chOff x="4518212" y="1341134"/>
            <a:chExt cx="4426482" cy="4336737"/>
          </a:xfrm>
        </p:grpSpPr>
        <p:pic>
          <p:nvPicPr>
            <p:cNvPr id="2" name="Picture 1" descr="QM14FF_-50_Amp_QM15FF_0_Amp_ang_Angular_Histo2D_Summed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36"/>
            <a:stretch/>
          </p:blipFill>
          <p:spPr>
            <a:xfrm>
              <a:off x="4518212" y="1742739"/>
              <a:ext cx="4426482" cy="393513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152600" y="1341134"/>
              <a:ext cx="35644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2D Angular distribution of the </a:t>
              </a:r>
              <a:r>
                <a:rPr lang="en-US" dirty="0" smtClean="0"/>
                <a:t>ODRI 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94697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03"/>
          <a:stretch/>
        </p:blipFill>
        <p:spPr>
          <a:xfrm>
            <a:off x="4572683" y="1876828"/>
            <a:ext cx="5020477" cy="34342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4865"/>
            <a:ext cx="4572683" cy="4434813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534235" y="5961159"/>
            <a:ext cx="4928969" cy="8031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Minimum too high = high SR Contribution</a:t>
            </a:r>
            <a:endParaRPr lang="en-US" sz="22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374640" y="3931920"/>
            <a:ext cx="1711959" cy="20292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530405" y="190625"/>
            <a:ext cx="8359595" cy="6460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US" sz="3600" dirty="0" smtClean="0">
                <a:solidFill>
                  <a:srgbClr val="0055A0"/>
                </a:solidFill>
              </a:rPr>
              <a:t>Synchrotron Radiation Contribution at ATF2</a:t>
            </a:r>
            <a:endParaRPr lang="en-US" sz="3600" dirty="0">
              <a:solidFill>
                <a:srgbClr val="0055A0"/>
              </a:solidFill>
            </a:endParaRPr>
          </a:p>
          <a:p>
            <a:endParaRPr lang="en-US" sz="3600" dirty="0">
              <a:solidFill>
                <a:srgbClr val="2550A3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64966" y="951601"/>
            <a:ext cx="7215433" cy="17408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2000" dirty="0" smtClean="0"/>
              <a:t>Observation of the angular pattern with target in the </a:t>
            </a:r>
            <a:r>
              <a:rPr lang="en-US" sz="2000" dirty="0" smtClean="0">
                <a:solidFill>
                  <a:srgbClr val="FF0000"/>
                </a:solidFill>
              </a:rPr>
              <a:t>OTR</a:t>
            </a:r>
            <a:r>
              <a:rPr lang="en-US" sz="2000" dirty="0" smtClean="0"/>
              <a:t> position with mask inserted to evaluate </a:t>
            </a:r>
            <a:r>
              <a:rPr lang="en-US" sz="2000" dirty="0" smtClean="0">
                <a:solidFill>
                  <a:srgbClr val="FF0000"/>
                </a:solidFill>
              </a:rPr>
              <a:t>Synchrotron Radiation Contribution</a:t>
            </a:r>
          </a:p>
        </p:txBody>
      </p:sp>
    </p:spTree>
    <p:extLst>
      <p:ext uri="{BB962C8B-B14F-4D97-AF65-F5344CB8AC3E}">
        <p14:creationId xmlns:p14="http://schemas.microsoft.com/office/powerpoint/2010/main" val="144922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973" y="836714"/>
            <a:ext cx="5218928" cy="506157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84181" y="1729138"/>
            <a:ext cx="3223016" cy="17408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OTR</a:t>
            </a:r>
            <a:r>
              <a:rPr lang="en-US" sz="2000" dirty="0"/>
              <a:t> </a:t>
            </a:r>
            <a:r>
              <a:rPr lang="en-US" sz="2000" dirty="0" smtClean="0"/>
              <a:t>Angular pattern with </a:t>
            </a:r>
            <a:r>
              <a:rPr lang="en-US" sz="2000" dirty="0" smtClean="0">
                <a:solidFill>
                  <a:srgbClr val="FF0000"/>
                </a:solidFill>
              </a:rPr>
              <a:t>steering magnet off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FF0000"/>
                </a:solidFill>
              </a:rPr>
              <a:t>without mask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4181" y="3469967"/>
            <a:ext cx="3223016" cy="17408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2000" dirty="0" smtClean="0"/>
              <a:t>Strong Contribution, impossible to evaluate the TR angular pattern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0405" y="190625"/>
            <a:ext cx="8359595" cy="6460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US" sz="3600" dirty="0" smtClean="0">
                <a:solidFill>
                  <a:srgbClr val="0055A0"/>
                </a:solidFill>
              </a:rPr>
              <a:t>Synchrotron Radiation Contribution at ATF2</a:t>
            </a:r>
            <a:endParaRPr lang="en-US" sz="3600" dirty="0">
              <a:solidFill>
                <a:srgbClr val="0055A0"/>
              </a:solidFill>
            </a:endParaRPr>
          </a:p>
          <a:p>
            <a:endParaRPr lang="en-US" sz="3600" dirty="0">
              <a:solidFill>
                <a:srgbClr val="2550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5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481" y="836714"/>
            <a:ext cx="5212080" cy="5054931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45892" y="2787210"/>
            <a:ext cx="3223016" cy="28605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Although mask</a:t>
            </a:r>
            <a:r>
              <a:rPr lang="en-US" sz="2200" dirty="0" smtClean="0"/>
              <a:t> is </a:t>
            </a:r>
            <a:r>
              <a:rPr lang="en-US" sz="2200" dirty="0" smtClean="0">
                <a:solidFill>
                  <a:srgbClr val="FF0000"/>
                </a:solidFill>
              </a:rPr>
              <a:t>inserted</a:t>
            </a:r>
            <a:r>
              <a:rPr lang="en-US" sz="2200" dirty="0" smtClean="0"/>
              <a:t> there is a strong </a:t>
            </a:r>
            <a:r>
              <a:rPr lang="en-US" sz="2200" dirty="0"/>
              <a:t>Interference </a:t>
            </a:r>
            <a:r>
              <a:rPr lang="en-US" sz="2200" dirty="0" smtClean="0"/>
              <a:t>between </a:t>
            </a:r>
            <a:r>
              <a:rPr lang="en-US" sz="2200" dirty="0" smtClean="0">
                <a:solidFill>
                  <a:srgbClr val="FF0000"/>
                </a:solidFill>
              </a:rPr>
              <a:t>Synchrotron Radiation </a:t>
            </a:r>
            <a:r>
              <a:rPr lang="en-US" sz="2200" dirty="0" smtClean="0"/>
              <a:t>and </a:t>
            </a:r>
            <a:r>
              <a:rPr lang="en-US" sz="2200" dirty="0" smtClean="0">
                <a:solidFill>
                  <a:srgbClr val="FF0000"/>
                </a:solidFill>
              </a:rPr>
              <a:t>Transition Radiation  </a:t>
            </a:r>
            <a:r>
              <a:rPr lang="en-US" sz="2200" dirty="0" smtClean="0"/>
              <a:t>because beam is not centered in the quadrupole (QM14FF) before the target</a:t>
            </a:r>
            <a:r>
              <a:rPr lang="en-US" sz="2000" dirty="0" smtClean="0"/>
              <a:t>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0405" y="1482803"/>
            <a:ext cx="2908986" cy="17408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2200" dirty="0" smtClean="0"/>
              <a:t>Insertion of the mask (582 µm aperture</a:t>
            </a:r>
            <a:r>
              <a:rPr lang="en-US" sz="2000" dirty="0" smtClean="0"/>
              <a:t>) 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0405" y="190625"/>
            <a:ext cx="8359595" cy="6460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US" sz="3600" dirty="0" smtClean="0">
                <a:solidFill>
                  <a:srgbClr val="0055A0"/>
                </a:solidFill>
              </a:rPr>
              <a:t>Synchrotron Radiation Contribution at ATF2</a:t>
            </a:r>
            <a:endParaRPr lang="en-US" sz="3600" dirty="0">
              <a:solidFill>
                <a:srgbClr val="0055A0"/>
              </a:solidFill>
            </a:endParaRPr>
          </a:p>
          <a:p>
            <a:endParaRPr lang="en-US" sz="3600" dirty="0">
              <a:solidFill>
                <a:srgbClr val="2550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34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30405" y="1482803"/>
            <a:ext cx="2908986" cy="17408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2200" dirty="0" smtClean="0"/>
              <a:t>No mask present, Alignment of the quadrupole magnet present before the target (QM14FF)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571" y="836714"/>
            <a:ext cx="5265649" cy="510688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0405" y="3525238"/>
            <a:ext cx="2908986" cy="174082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2200" dirty="0" smtClean="0"/>
              <a:t>Better profile but peak </a:t>
            </a:r>
            <a:r>
              <a:rPr lang="en-US" sz="2200" dirty="0"/>
              <a:t>p</a:t>
            </a:r>
            <a:r>
              <a:rPr lang="en-US" sz="2200" dirty="0" smtClean="0"/>
              <a:t>resent in the middle of the pattern due to Synchrotron Radiation generated upstream in the beam-line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0405" y="190625"/>
            <a:ext cx="8359595" cy="6460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US" sz="3600" dirty="0" smtClean="0">
                <a:solidFill>
                  <a:srgbClr val="0055A0"/>
                </a:solidFill>
              </a:rPr>
              <a:t>Synchrotron Radiation Contribution at ATF2</a:t>
            </a:r>
            <a:endParaRPr lang="en-US" sz="3600" dirty="0">
              <a:solidFill>
                <a:srgbClr val="0055A0"/>
              </a:solidFill>
            </a:endParaRPr>
          </a:p>
          <a:p>
            <a:endParaRPr lang="en-US" sz="3600" dirty="0">
              <a:solidFill>
                <a:srgbClr val="2550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2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117" y="836714"/>
            <a:ext cx="4912219" cy="4764112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30405" y="1482803"/>
            <a:ext cx="2908986" cy="8031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2200" dirty="0" smtClean="0"/>
              <a:t>Re insertion of the mask (582 µm)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0405" y="3525238"/>
            <a:ext cx="2908986" cy="17408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Maximum reduction of the Synchrotron Radiation Contribution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0405" y="190625"/>
            <a:ext cx="8359595" cy="6460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US" sz="3600" dirty="0" smtClean="0">
                <a:solidFill>
                  <a:srgbClr val="0055A0"/>
                </a:solidFill>
              </a:rPr>
              <a:t>Synchrotron Radiation Contribution at ATF2</a:t>
            </a:r>
            <a:endParaRPr lang="en-US" sz="3600" dirty="0">
              <a:solidFill>
                <a:srgbClr val="0055A0"/>
              </a:solidFill>
            </a:endParaRPr>
          </a:p>
          <a:p>
            <a:endParaRPr lang="en-US" sz="3600" dirty="0">
              <a:solidFill>
                <a:srgbClr val="2550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21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317" y="1483425"/>
            <a:ext cx="4572683" cy="4434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48" y="1483425"/>
            <a:ext cx="4572683" cy="443481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05031" y="1081826"/>
            <a:ext cx="3948077" cy="8031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2200" dirty="0">
                <a:solidFill>
                  <a:srgbClr val="FF0000"/>
                </a:solidFill>
              </a:rPr>
              <a:t>Before beam line optimization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77714" y="1081825"/>
            <a:ext cx="3948077" cy="8031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After beam </a:t>
            </a:r>
            <a:r>
              <a:rPr lang="en-US" sz="2200" dirty="0">
                <a:solidFill>
                  <a:srgbClr val="FF0000"/>
                </a:solidFill>
              </a:rPr>
              <a:t>line optimization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0405" y="190625"/>
            <a:ext cx="8359595" cy="6460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US" sz="3600" dirty="0" smtClean="0">
                <a:solidFill>
                  <a:srgbClr val="0055A0"/>
                </a:solidFill>
              </a:rPr>
              <a:t>Synchrotron Radiation Contribution at ATF2</a:t>
            </a:r>
            <a:endParaRPr lang="en-US" sz="3600" dirty="0">
              <a:solidFill>
                <a:srgbClr val="0055A0"/>
              </a:solidFill>
            </a:endParaRPr>
          </a:p>
          <a:p>
            <a:endParaRPr lang="en-US" sz="3600" dirty="0">
              <a:solidFill>
                <a:srgbClr val="2550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4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05031" y="1081826"/>
            <a:ext cx="3948077" cy="8031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2200" dirty="0">
                <a:solidFill>
                  <a:srgbClr val="FF0000"/>
                </a:solidFill>
              </a:rPr>
              <a:t>Before beam line optimization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77714" y="1081825"/>
            <a:ext cx="3948077" cy="8031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After beam </a:t>
            </a:r>
            <a:r>
              <a:rPr lang="en-US" sz="2200" dirty="0">
                <a:solidFill>
                  <a:srgbClr val="FF0000"/>
                </a:solidFill>
              </a:rPr>
              <a:t>line optimization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03"/>
          <a:stretch/>
        </p:blipFill>
        <p:spPr>
          <a:xfrm>
            <a:off x="-131170" y="1704108"/>
            <a:ext cx="5020477" cy="3434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91"/>
          <a:stretch/>
        </p:blipFill>
        <p:spPr>
          <a:xfrm>
            <a:off x="4380001" y="1615758"/>
            <a:ext cx="5143501" cy="352257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157630" y="5706823"/>
            <a:ext cx="4928969" cy="47024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Lower minimum = lower SR Contribution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57630" y="3460173"/>
            <a:ext cx="429706" cy="3117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6736898" y="3955473"/>
            <a:ext cx="429706" cy="3117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452255" y="3844636"/>
            <a:ext cx="1031414" cy="183919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276334" y="4343984"/>
            <a:ext cx="1460564" cy="13398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530405" y="190625"/>
            <a:ext cx="8359595" cy="6460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US" sz="3600" dirty="0" smtClean="0">
                <a:solidFill>
                  <a:srgbClr val="0055A0"/>
                </a:solidFill>
              </a:rPr>
              <a:t>Synchrotron Radiation Contribution at ATF2</a:t>
            </a:r>
            <a:endParaRPr lang="en-US" sz="3600" dirty="0">
              <a:solidFill>
                <a:srgbClr val="0055A0"/>
              </a:solidFill>
            </a:endParaRPr>
          </a:p>
          <a:p>
            <a:endParaRPr lang="en-US" sz="3600" dirty="0">
              <a:solidFill>
                <a:srgbClr val="2550A3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775411" y="6211529"/>
            <a:ext cx="5693405" cy="64312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>
              <a:buNone/>
            </a:pPr>
            <a:r>
              <a:rPr lang="en-US" sz="2200" dirty="0" smtClean="0"/>
              <a:t>Binning limit the minima =&gt; bigger angular magnification needed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0915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0405" y="190625"/>
            <a:ext cx="3084163" cy="6460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2550A3"/>
                </a:solidFill>
              </a:rPr>
              <a:t>Outline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5468" y="1599238"/>
            <a:ext cx="77628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Project Overview</a:t>
            </a:r>
          </a:p>
          <a:p>
            <a:endParaRPr lang="it-I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ODRI </a:t>
            </a:r>
            <a:r>
              <a:rPr lang="en-GB" sz="2400" dirty="0" smtClean="0"/>
              <a:t>experiment at ATF2</a:t>
            </a:r>
            <a:endParaRPr lang="en-GB" sz="2400" dirty="0"/>
          </a:p>
          <a:p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Synchrotron Radiation Contribution at ATF2</a:t>
            </a:r>
          </a:p>
          <a:p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ODRI </a:t>
            </a:r>
            <a:r>
              <a:rPr lang="en-GB" sz="2400" dirty="0" smtClean="0"/>
              <a:t>results at ATF2</a:t>
            </a:r>
          </a:p>
          <a:p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Summary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6774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19" y="1120332"/>
            <a:ext cx="4883649" cy="47364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641" y="1121891"/>
            <a:ext cx="4882042" cy="473484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405" y="190625"/>
            <a:ext cx="8359595" cy="6460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US" sz="3600" dirty="0" smtClean="0">
                <a:solidFill>
                  <a:srgbClr val="0055A0"/>
                </a:solidFill>
              </a:rPr>
              <a:t>Synchrotron Radiation Contribution at ATF2</a:t>
            </a:r>
            <a:endParaRPr lang="en-US" sz="3600" dirty="0">
              <a:solidFill>
                <a:srgbClr val="0055A0"/>
              </a:solidFill>
            </a:endParaRPr>
          </a:p>
          <a:p>
            <a:endParaRPr lang="en-US" sz="3600" dirty="0">
              <a:solidFill>
                <a:srgbClr val="2550A3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753" y="1115635"/>
            <a:ext cx="3948077" cy="8031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2200" dirty="0" smtClean="0"/>
              <a:t>TR 2D profile </a:t>
            </a:r>
            <a:r>
              <a:rPr lang="en-US" sz="2200" dirty="0" smtClean="0">
                <a:solidFill>
                  <a:srgbClr val="FF0000"/>
                </a:solidFill>
              </a:rPr>
              <a:t>without</a:t>
            </a:r>
            <a:r>
              <a:rPr lang="en-US" sz="2200" dirty="0" smtClean="0"/>
              <a:t> mask</a:t>
            </a:r>
            <a:endParaRPr lang="en-US" sz="2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69606" y="1115634"/>
            <a:ext cx="3948077" cy="8031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2200" dirty="0" smtClean="0"/>
              <a:t>TR 2D profile </a:t>
            </a:r>
            <a:r>
              <a:rPr lang="en-US" sz="2200" dirty="0" smtClean="0">
                <a:solidFill>
                  <a:srgbClr val="FF0000"/>
                </a:solidFill>
              </a:rPr>
              <a:t>with</a:t>
            </a:r>
            <a:r>
              <a:rPr lang="en-US" sz="2200" dirty="0" smtClean="0"/>
              <a:t> mask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1205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773" y="392841"/>
            <a:ext cx="6037766" cy="585572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405" y="190625"/>
            <a:ext cx="7645407" cy="6460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US" sz="3600" dirty="0" smtClean="0">
                <a:solidFill>
                  <a:srgbClr val="0055A0"/>
                </a:solidFill>
              </a:rPr>
              <a:t>ODRI 2D angular intensity </a:t>
            </a:r>
            <a:endParaRPr lang="en-US" sz="3600" dirty="0">
              <a:solidFill>
                <a:srgbClr val="0055A0"/>
              </a:solidFill>
            </a:endParaRPr>
          </a:p>
          <a:p>
            <a:endParaRPr lang="en-US" sz="3600" dirty="0">
              <a:solidFill>
                <a:srgbClr val="2550A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003675" y="6008920"/>
                <a:ext cx="10924150" cy="1501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53865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507730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261595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015460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8769325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523190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277054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4030919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dirty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=450 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r>
                  <a:rPr lang="en-GB" sz="2000" dirty="0" smtClean="0"/>
                  <a:t>, beam size =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15.0 µ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GB" sz="2000" b="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000" dirty="0"/>
                        <m:t>mask</m:t>
                      </m:r>
                      <m:r>
                        <a:rPr lang="en-GB" sz="2000" dirty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GB" sz="2000" i="1" dirty="0">
                          <a:latin typeface="Cambria Math" panose="02040503050406030204" pitchFamily="18" charset="0"/>
                        </a:rPr>
                        <m:t>582.0 µ</m:t>
                      </m:r>
                      <m:r>
                        <a:rPr lang="en-GB" sz="2000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m:rPr>
                          <m:nor/>
                        </m:rPr>
                        <a:rPr lang="en-GB" sz="2000" dirty="0"/>
                        <m:t>, </m:t>
                      </m:r>
                      <m:r>
                        <m:rPr>
                          <m:nor/>
                        </m:rPr>
                        <a:rPr lang="en-GB" sz="2000" dirty="0"/>
                        <m:t>target</m:t>
                      </m:r>
                      <m:r>
                        <m:rPr>
                          <m:nor/>
                        </m:rPr>
                        <a:rPr lang="en-GB" sz="2000" dirty="0"/>
                        <m:t> </m:t>
                      </m:r>
                      <m:r>
                        <a:rPr lang="en-GB" sz="200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i="1" dirty="0">
                          <a:latin typeface="Cambria Math" panose="02040503050406030204" pitchFamily="18" charset="0"/>
                        </a:rPr>
                        <m:t>201.7 µ</m:t>
                      </m:r>
                      <m:r>
                        <a:rPr lang="en-GB" sz="2000" i="1" dirty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2000" dirty="0"/>
              </a:p>
              <a:p>
                <a:pPr algn="ctr">
                  <a:lnSpc>
                    <a:spcPct val="200000"/>
                  </a:lnSpc>
                </a:pPr>
                <a:endParaRPr lang="en-GB" sz="3000" dirty="0" smtClean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03675" y="6008920"/>
                <a:ext cx="10924150" cy="1501950"/>
              </a:xfrm>
              <a:prstGeom prst="rect">
                <a:avLst/>
              </a:prstGeom>
              <a:blipFill rotWithShape="0">
                <a:blip r:embed="rId3"/>
                <a:stretch>
                  <a:fillRect t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10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5712" y="1290819"/>
                <a:ext cx="9819737" cy="15853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53865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507730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261595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015460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8769325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523190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277054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4030919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kern="80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 kern="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2000" i="1" kern="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GB" sz="2000" b="0" i="1" kern="80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GB" sz="2000" b="0" i="1" kern="80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000" i="1" kern="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000" i="1" kern="80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000" i="1" kern="80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000" i="1" kern="8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i="1" kern="8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sz="2000" i="1" kern="8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GB" sz="2000" i="1" kern="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GB" sz="2000" i="1" kern="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type m:val="lin"/>
                                              <m:ctrlPr>
                                                <a:rPr lang="en-GB" sz="2000" i="1" kern="80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GB" sz="2000" i="1" kern="80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sz="2000" i="1" kern="800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sz="2000" i="1" kern="800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en-GB" sz="2000" i="1" kern="800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  <m:r>
                                        <a:rPr lang="en-GB" sz="2000" i="1" kern="8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GB" sz="2000" i="1" kern="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000" i="1" kern="8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GB" sz="2000" i="1" kern="8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d>
                                    <m:dPr>
                                      <m:ctrlPr>
                                        <a:rPr lang="en-GB" sz="2000" i="1" kern="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i="1" kern="8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GB" sz="2000" i="1" kern="8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sz="2000" i="1" kern="8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  <m:sSub>
                                        <m:sSubPr>
                                          <m:ctrlPr>
                                            <a:rPr lang="en-GB" sz="2000" i="1" kern="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000" i="1" kern="8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GB" sz="2000" i="1" kern="8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d>
                                </m:sup>
                              </m:sSup>
                            </m:num>
                            <m:den>
                              <m:r>
                                <a:rPr lang="en-GB" sz="2000" i="1" kern="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n-GB" sz="2000" i="1" kern="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GB" sz="2000" i="1" kern="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GB" sz="2000" i="1" kern="8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 kern="8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GB" sz="2000" i="1" kern="8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  <m:r>
                            <a:rPr lang="en-GB" sz="2000" i="1" kern="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i="1" kern="80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000" i="1" kern="8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i="1" kern="8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sz="2000" i="1" kern="8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GB" sz="2000" i="1" kern="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GB" sz="2000" i="1" kern="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type m:val="lin"/>
                                              <m:ctrlPr>
                                                <a:rPr lang="en-GB" sz="2000" i="1" kern="80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GB" sz="2000" i="1" kern="80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sz="2000" i="1" kern="800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sz="2000" i="1" kern="800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en-GB" sz="2000" i="1" kern="800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  <m:r>
                                        <a:rPr lang="en-GB" sz="2000" i="1" kern="8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sz="2000" i="1" kern="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000" i="1" kern="8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GB" sz="2000" i="1" kern="8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d>
                                    <m:dPr>
                                      <m:ctrlPr>
                                        <a:rPr lang="en-GB" sz="2000" i="1" kern="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i="1" kern="8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GB" sz="2000" i="1" kern="8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sz="2000" i="1" kern="8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  <m:sSub>
                                        <m:sSubPr>
                                          <m:ctrlPr>
                                            <a:rPr lang="en-GB" sz="2000" i="1" kern="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000" i="1" kern="8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GB" sz="2000" i="1" kern="8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d>
                                </m:sup>
                              </m:sSup>
                            </m:num>
                            <m:den>
                              <m:r>
                                <a:rPr lang="en-GB" sz="2000" i="1" kern="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n-GB" sz="2000" i="1" kern="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GB" sz="2000" i="1" kern="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GB" sz="2000" i="1" kern="8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 kern="8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GB" sz="2000" i="1" kern="8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GB" sz="2000" i="1" kern="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</m:oMath>
                  </m:oMathPara>
                </a14:m>
                <a:endParaRPr lang="en-GB" sz="2000" i="1" kern="800" dirty="0" smtClean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000" b="0" i="1" kern="8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i="1" kern="80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000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GB" sz="2000" i="1" kern="80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GB" sz="2000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GB" sz="2000" i="1" kern="80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i="1" kern="80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000" i="1" kern="80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 kern="8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GB" sz="2000" i="1" kern="8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2000" i="1" kern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GB" sz="2000" i="1" kern="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lin"/>
                                            <m:ctrlPr>
                                              <a:rPr lang="en-GB" sz="2000" i="1" kern="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GB" sz="2000" i="1" kern="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2000" i="1" kern="800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2000" i="1" kern="800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GB" sz="2000" i="1" kern="8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  <m:r>
                                      <a:rPr lang="en-GB" sz="2000" i="1" kern="8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GB" sz="2000" i="1" kern="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000" i="1" kern="8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GB" sz="2000" i="1" kern="8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ctrlPr>
                                      <a:rPr lang="en-GB" sz="2000" i="1" kern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i="1" kern="8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  <m:r>
                                      <a:rPr lang="en-GB" sz="2000" i="1" kern="8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2000" i="1" kern="8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GB" sz="2000" i="1" kern="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000" i="1" kern="8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GB" sz="2000" i="1" kern="8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d>
                              </m:sup>
                            </m:sSup>
                          </m:num>
                          <m:den>
                            <m:r>
                              <a:rPr lang="en-GB" sz="2000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GB" sz="2000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GB" sz="2000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GB" sz="2000" i="1" kern="80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 kern="8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GB" sz="2000" i="1" kern="8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  <m:r>
                          <a:rPr lang="en-GB" sz="2000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i="1" kern="80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000" i="1" kern="80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 kern="8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GB" sz="2000" i="1" kern="8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2000" i="1" kern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GB" sz="2000" i="1" kern="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lin"/>
                                            <m:ctrlPr>
                                              <a:rPr lang="en-GB" sz="2000" i="1" kern="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GB" sz="2000" i="1" kern="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2000" i="1" kern="800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2000" i="1" kern="800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GB" sz="2000" i="1" kern="8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  <m:r>
                                      <a:rPr lang="en-GB" sz="2000" i="1" kern="8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GB" sz="2000" i="1" kern="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000" i="1" kern="8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GB" sz="2000" i="1" kern="8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ctrlPr>
                                      <a:rPr lang="en-GB" sz="2000" i="1" kern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i="1" kern="8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  <m:r>
                                      <a:rPr lang="en-GB" sz="2000" i="1" kern="8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en-GB" sz="2000" i="1" kern="8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GB" sz="2000" i="1" kern="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000" i="1" kern="8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GB" sz="2000" i="1" kern="8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d>
                              </m:sup>
                            </m:sSup>
                          </m:num>
                          <m:den>
                            <m:r>
                              <a:rPr lang="en-GB" sz="2000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GB" sz="2000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GB" sz="2000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GB" sz="2000" i="1" kern="80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 kern="8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GB" sz="2000" i="1" kern="8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GB" sz="2000" dirty="0" smtClean="0"/>
                  <a:t> [1]</a:t>
                </a:r>
                <a:endParaRPr lang="en-GB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12" y="1290819"/>
                <a:ext cx="9819737" cy="158537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1317" y="3745313"/>
                <a:ext cx="8702227" cy="17203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53865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507730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261595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015460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8769325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523190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277054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4030919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118745" algn="just">
                  <a:spcAft>
                    <a:spcPts val="0"/>
                  </a:spcAft>
                </a:pPr>
                <a:r>
                  <a:rPr lang="en-GB" sz="2000" kern="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kern="8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b="0" i="1" kern="8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2000" b="0" i="1" kern="8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000" kern="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mask slit aperture,</a:t>
                </a:r>
                <a:r>
                  <a:rPr lang="en-GB" sz="2000" kern="800" dirty="0" smtClean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kern="8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b="0" i="1" kern="8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2000" b="0" i="1" kern="8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000" kern="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target slit aperture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kern="8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b="0" i="1" kern="8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000" b="0" i="1" kern="8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GB" sz="2000" b="0" i="0" kern="8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sz="2000" kern="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kern="8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b="0" i="1" kern="8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000" b="0" i="1" kern="8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000" kern="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particle position at mask and slit, </a:t>
                </a:r>
                <a14:m>
                  <m:oMath xmlns:m="http://schemas.openxmlformats.org/officeDocument/2006/math">
                    <m:r>
                      <a:rPr lang="en-GB" sz="2000" b="0" i="0" kern="8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en-GB" sz="2000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en-GB" sz="2000" kern="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relativistic factor, </a:t>
                </a:r>
                <a14:m>
                  <m:oMath xmlns:m="http://schemas.openxmlformats.org/officeDocument/2006/math">
                    <m:r>
                      <a:rPr lang="en-GB" sz="2000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GB" sz="2000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𝜆</m:t>
                    </m:r>
                  </m:oMath>
                </a14:m>
                <a:r>
                  <a:rPr lang="en-GB" sz="2000" kern="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observation wavelength, </a:t>
                </a:r>
                <a14:m>
                  <m:oMath xmlns:m="http://schemas.openxmlformats.org/officeDocument/2006/math">
                    <m:r>
                      <a:rPr lang="en-GB" sz="2000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en-GB" sz="2000" kern="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ratio between the particle velocity and the speed of light, </a:t>
                </a:r>
                <a14:m>
                  <m:oMath xmlns:m="http://schemas.openxmlformats.org/officeDocument/2006/math">
                    <m:r>
                      <a:rPr lang="en-GB" sz="2000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r>
                      <a:rPr lang="en-GB" sz="2000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GB" sz="2000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GB" sz="2000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2000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GB" sz="2000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GB" sz="2000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𝜆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2000" kern="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GB" sz="2000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𝜂</m:t>
                    </m:r>
                    <m:r>
                      <a:rPr lang="en-GB" sz="2000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GB" sz="2000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GB" sz="2000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2000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GB" sz="2000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𝛽𝜆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2000" kern="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000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f</m:t>
                    </m:r>
                    <m:r>
                      <a:rPr lang="en-GB" sz="2000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2000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GB" sz="2000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GB" sz="2000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sz="2000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GB" sz="2000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GB" sz="2000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2000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GB" sz="2000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GB" sz="2000" kern="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GB" sz="2000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GB" sz="2000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GB" sz="2000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GB" sz="2000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func>
                      <m:funcPr>
                        <m:ctrlPr>
                          <a:rPr lang="en-GB" sz="2000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000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𝜃</m:t>
                        </m:r>
                      </m:e>
                    </m:func>
                    <m:func>
                      <m:funcPr>
                        <m:ctrlPr>
                          <a:rPr lang="en-GB" sz="2000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000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𝜙</m:t>
                        </m:r>
                      </m:e>
                    </m:func>
                  </m:oMath>
                </a14:m>
                <a:r>
                  <a:rPr lang="en-GB" sz="2000" kern="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GB" sz="2000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GB" sz="2000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GB" sz="2000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GB" sz="2000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func>
                      <m:funcPr>
                        <m:ctrlPr>
                          <a:rPr lang="en-GB" sz="2000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000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𝜃</m:t>
                        </m:r>
                        <m:func>
                          <m:funcPr>
                            <m:ctrlPr>
                              <a:rPr lang="en-GB" sz="2000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000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𝜙</m:t>
                            </m:r>
                          </m:e>
                        </m:func>
                      </m:e>
                    </m:func>
                    <m:r>
                      <a:rPr lang="en-GB" sz="2000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GB" sz="2000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Φ</m:t>
                        </m:r>
                      </m:e>
                      <m:sub>
                        <m:r>
                          <a:rPr lang="en-GB" sz="2000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GB" sz="2000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GB" sz="2000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𝜂</m:t>
                    </m:r>
                    <m:r>
                      <a:rPr lang="en-GB" sz="2000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GB" sz="2000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2000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1−</m:t>
                        </m:r>
                        <m:r>
                          <a:rPr lang="en-GB" sz="2000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𝛽</m:t>
                        </m:r>
                        <m:func>
                          <m:funcPr>
                            <m:ctrlPr>
                              <a:rPr lang="en-GB" sz="2000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000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r>
                  <a:rPr lang="en-GB" sz="2000" kern="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GB" sz="2000" kern="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𝜙</m:t>
                    </m:r>
                  </m:oMath>
                </a14:m>
                <a:r>
                  <a:rPr lang="en-GB" sz="2000" kern="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angular coordinates in the observation plane.</a:t>
                </a:r>
                <a:endParaRPr lang="en-GB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17" y="3745313"/>
                <a:ext cx="8702227" cy="1720343"/>
              </a:xfrm>
              <a:prstGeom prst="rect">
                <a:avLst/>
              </a:prstGeom>
              <a:blipFill rotWithShape="0">
                <a:blip r:embed="rId3"/>
                <a:stretch>
                  <a:fillRect l="-771" t="-2120" r="-701" b="-53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 txBox="1">
            <a:spLocks/>
          </p:cNvSpPr>
          <p:nvPr/>
        </p:nvSpPr>
        <p:spPr>
          <a:xfrm>
            <a:off x="530405" y="190625"/>
            <a:ext cx="7645407" cy="6460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US" sz="3600" dirty="0" smtClean="0">
                <a:solidFill>
                  <a:srgbClr val="0055A0"/>
                </a:solidFill>
              </a:rPr>
              <a:t>ODRI simulation</a:t>
            </a:r>
            <a:endParaRPr lang="en-US" sz="3600" dirty="0">
              <a:solidFill>
                <a:srgbClr val="0055A0"/>
              </a:solidFill>
            </a:endParaRPr>
          </a:p>
          <a:p>
            <a:endParaRPr lang="en-US" sz="3600" dirty="0">
              <a:solidFill>
                <a:srgbClr val="2550A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186" y="6334780"/>
            <a:ext cx="65352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dirty="0" smtClean="0"/>
              <a:t>[1] </a:t>
            </a:r>
            <a:r>
              <a:rPr lang="en-GB" sz="1400" dirty="0"/>
              <a:t>A. </a:t>
            </a:r>
            <a:r>
              <a:rPr lang="en-GB" sz="1400" dirty="0" err="1"/>
              <a:t>Cianchi</a:t>
            </a:r>
            <a:r>
              <a:rPr lang="en-GB" sz="1400" dirty="0"/>
              <a:t> et al., </a:t>
            </a:r>
            <a:r>
              <a:rPr lang="en-GB" sz="1400" i="1" dirty="0"/>
              <a:t>Non-intercepting electron beam size monitor using optical diffraction radiation interference</a:t>
            </a:r>
            <a:r>
              <a:rPr lang="en-GB" sz="1400" dirty="0"/>
              <a:t>, Phys. Rev. ST </a:t>
            </a:r>
            <a:r>
              <a:rPr lang="en-GB" sz="1400" dirty="0" err="1"/>
              <a:t>Accel</a:t>
            </a:r>
            <a:r>
              <a:rPr lang="en-GB" sz="1400" dirty="0"/>
              <a:t>. Beams 14,102803 (2011)</a:t>
            </a:r>
          </a:p>
        </p:txBody>
      </p:sp>
    </p:spTree>
    <p:extLst>
      <p:ext uri="{BB962C8B-B14F-4D97-AF65-F5344CB8AC3E}">
        <p14:creationId xmlns:p14="http://schemas.microsoft.com/office/powerpoint/2010/main" val="49779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" t="9192" r="9535" b="2164"/>
          <a:stretch/>
        </p:blipFill>
        <p:spPr>
          <a:xfrm>
            <a:off x="0" y="2208780"/>
            <a:ext cx="4425401" cy="27733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" t="7798" r="7952"/>
          <a:stretch/>
        </p:blipFill>
        <p:spPr>
          <a:xfrm>
            <a:off x="4353108" y="1886612"/>
            <a:ext cx="4836111" cy="33426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16929" y="5101391"/>
                <a:ext cx="842396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53865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507730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261595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015460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8769325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523190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277054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4030919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dirty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=450 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r>
                  <a:rPr lang="en-GB" sz="2000" dirty="0" smtClean="0"/>
                  <a:t>, mask</a:t>
                </a:r>
                <a14:m>
                  <m:oMath xmlns:m="http://schemas.openxmlformats.org/officeDocument/2006/math">
                    <m:r>
                      <a:rPr lang="en-GB" sz="2000" b="0" i="0" dirty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582.0 µ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000" dirty="0" smtClean="0"/>
                  <a:t>, target </a:t>
                </a:r>
                <a14:m>
                  <m:oMath xmlns:m="http://schemas.openxmlformats.org/officeDocument/2006/math">
                    <m:r>
                      <a:rPr lang="en-GB" sz="20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201.7 µ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dirty="0" smtClean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29" y="5101391"/>
                <a:ext cx="8423967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538176" y="1184677"/>
            <a:ext cx="4651043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3507730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865" algn="l" defTabSz="3507730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7730" algn="l" defTabSz="3507730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1595" algn="l" defTabSz="3507730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5460" algn="l" defTabSz="3507730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9325" algn="l" defTabSz="3507730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3190" algn="l" defTabSz="3507730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7054" algn="l" defTabSz="3507730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30919" algn="l" defTabSz="3507730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200" dirty="0" smtClean="0"/>
              <a:t>Simulated Visibility vs Gaussian beam size for different target slit sizes</a:t>
            </a:r>
            <a:endParaRPr lang="en-GB" sz="2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0405" y="190625"/>
            <a:ext cx="7645407" cy="6460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US" sz="3600" dirty="0" smtClean="0">
                <a:solidFill>
                  <a:srgbClr val="0055A0"/>
                </a:solidFill>
              </a:rPr>
              <a:t>ODRI simulation</a:t>
            </a:r>
            <a:endParaRPr lang="en-US" sz="3600" dirty="0">
              <a:solidFill>
                <a:srgbClr val="0055A0"/>
              </a:solidFill>
            </a:endParaRPr>
          </a:p>
          <a:p>
            <a:endParaRPr lang="en-US" sz="3600" dirty="0">
              <a:solidFill>
                <a:srgbClr val="2550A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425401" y="353859"/>
                <a:ext cx="1581908" cy="6971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53865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507730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261595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015460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8769325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523190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277054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4030919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kern="800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𝐼</m:t>
                      </m:r>
                      <m:r>
                        <a:rPr lang="en-GB" sz="2000" i="1" kern="800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GB" sz="2000" i="1" kern="800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GB" sz="2000" b="0" i="1" kern="800" dirty="0" smtClean="0">
                              <a:effectLst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GB" sz="2000" b="0" i="1" kern="800" dirty="0" smtClean="0">
                              <a:effectLst/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GB" sz="2000" i="1" kern="800" dirty="0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b="0" i="1" kern="800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sz="2000" b="0" i="1" kern="800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kern="800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000" b="0" i="1" kern="800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GB" sz="2000" b="0" i="1" kern="800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401" y="353859"/>
                <a:ext cx="1581908" cy="6971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903282" y="357029"/>
                <a:ext cx="343761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53865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507730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261595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015460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8769325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523190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277054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4030919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000" b="0" i="1" dirty="0" smtClean="0">
                          <a:latin typeface="Cambria Math" panose="02040503050406030204" pitchFamily="18" charset="0"/>
                        </a:rPr>
                        <m:t>=5000</m:t>
                      </m:r>
                    </m:oMath>
                  </m:oMathPara>
                </a14:m>
                <a:endParaRPr lang="en-GB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2000" b="0" i="1" dirty="0" smtClean="0">
                          <a:latin typeface="Cambria Math" panose="02040503050406030204" pitchFamily="18" charset="0"/>
                        </a:rPr>
                        <m:t>=130 </m:t>
                      </m:r>
                      <m:r>
                        <a:rPr lang="en-GB" sz="2000" b="0" i="1" dirty="0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282" y="357029"/>
                <a:ext cx="3437614" cy="7078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795061" y="3009263"/>
                <a:ext cx="9108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smtClean="0"/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dirty="0" smtClean="0">
                        <a:latin typeface="Cambria Math" panose="02040503050406030204" pitchFamily="18" charset="0"/>
                      </a:rPr>
                      <m:t>lit</m:t>
                    </m:r>
                    <m:r>
                      <a:rPr lang="en-GB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dirty="0" smtClean="0">
                        <a:latin typeface="Cambria Math" panose="02040503050406030204" pitchFamily="18" charset="0"/>
                      </a:rPr>
                      <m:t>size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061" y="3009263"/>
                <a:ext cx="910827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6040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916929" y="6334780"/>
            <a:ext cx="6336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dirty="0" smtClean="0"/>
              <a:t>[2] P</a:t>
            </a:r>
            <a:r>
              <a:rPr lang="en-GB" sz="1400" dirty="0"/>
              <a:t>. </a:t>
            </a:r>
            <a:r>
              <a:rPr lang="en-GB" sz="1400" dirty="0" err="1"/>
              <a:t>Karataev</a:t>
            </a:r>
            <a:r>
              <a:rPr lang="en-GB" sz="1400" dirty="0"/>
              <a:t>, et al, </a:t>
            </a:r>
            <a:r>
              <a:rPr lang="en-GB" sz="1400" i="1" dirty="0"/>
              <a:t>Beam Size Measurements with Optical Diffraction Radiation at KEK Accelerator Test Facility,</a:t>
            </a:r>
            <a:r>
              <a:rPr lang="en-GB" sz="1400" dirty="0"/>
              <a:t> Phys. Rev. Lett. 93, 244802 (2004)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748107" y="1123184"/>
            <a:ext cx="599858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dirty="0"/>
              <a:t>Projected Vertical </a:t>
            </a:r>
            <a:r>
              <a:rPr lang="en-GB" sz="2200" dirty="0" smtClean="0"/>
              <a:t>Polarization </a:t>
            </a:r>
          </a:p>
          <a:p>
            <a:pPr algn="ctr"/>
            <a:r>
              <a:rPr lang="en-GB" sz="2200" dirty="0" smtClean="0"/>
              <a:t>Component (</a:t>
            </a:r>
            <a:r>
              <a:rPr lang="en-GB" sz="2200" dirty="0"/>
              <a:t>PVPC) </a:t>
            </a:r>
            <a:r>
              <a:rPr lang="en-GB" sz="2200" dirty="0" smtClean="0"/>
              <a:t>[2]</a:t>
            </a:r>
            <a:r>
              <a:rPr lang="en-GB" sz="2200" dirty="0"/>
              <a:t> </a:t>
            </a:r>
            <a:r>
              <a:rPr lang="en-GB" sz="2200" dirty="0" smtClean="0"/>
              <a:t>of </a:t>
            </a:r>
            <a:r>
              <a:rPr lang="en-GB" sz="2200" dirty="0"/>
              <a:t>DR angular </a:t>
            </a:r>
            <a:endParaRPr lang="en-GB" sz="2200" dirty="0" smtClean="0"/>
          </a:p>
          <a:p>
            <a:pPr algn="ctr"/>
            <a:r>
              <a:rPr lang="en-GB" sz="2200" dirty="0" smtClean="0"/>
              <a:t>Intensity for 2 beam sizes</a:t>
            </a: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40410" y="3829318"/>
                <a:ext cx="121623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53865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507730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261595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015460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8769325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523190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277054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4030919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kern="800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kern="800" dirty="0" smtClean="0">
                              <a:effectLst/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000" b="0" i="1" kern="800" dirty="0" smtClean="0">
                              <a:effectLst/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10" y="3829318"/>
                <a:ext cx="1216230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54354" y="2318307"/>
                <a:ext cx="13000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53865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507730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261595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015460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8769325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523190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277054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4030919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kern="800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kern="800" dirty="0" smtClean="0">
                              <a:effectLst/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000" b="0" i="1" kern="800" dirty="0" smtClean="0">
                              <a:effectLst/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54" y="2318307"/>
                <a:ext cx="1300036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1484553" y="4123382"/>
            <a:ext cx="805925" cy="2017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390771" y="2380132"/>
            <a:ext cx="786943" cy="1151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119736" y="5670948"/>
                <a:ext cx="2922402" cy="400110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53865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507730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261595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015460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8769325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523190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277054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4030919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kern="800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𝑉𝑖𝑠𝑖𝑏𝑖𝑙𝑖𝑡𝑦</m:t>
                      </m:r>
                      <m:r>
                        <a:rPr lang="en-GB" sz="2000" i="1" kern="800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type m:val="lin"/>
                          <m:ctrlPr>
                            <a:rPr lang="en-GB" sz="2000" b="0" i="1" kern="800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b="0" i="1" kern="800" dirty="0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kern="800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2000" b="0" i="1" kern="800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000" b="0" i="1" kern="800" dirty="0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kern="800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2000" b="0" i="1" kern="800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den>
                      </m:f>
                      <m:r>
                        <a:rPr lang="en-GB" sz="2000" i="1" kern="800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736" y="5670948"/>
                <a:ext cx="2922402" cy="400110"/>
              </a:xfrm>
              <a:prstGeom prst="rect">
                <a:avLst/>
              </a:prstGeom>
              <a:blipFill rotWithShape="0">
                <a:blip r:embed="rId10"/>
                <a:stretch>
                  <a:fillRect t="-105634" r="-3306" b="-160563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825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6 at 11.54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44" y="3623245"/>
            <a:ext cx="4546884" cy="24295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4459" y="3762103"/>
            <a:ext cx="233492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Quad current 120 (A)</a:t>
            </a:r>
          </a:p>
          <a:p>
            <a:r>
              <a:rPr lang="en-US" sz="1600" dirty="0" smtClean="0"/>
              <a:t>Beam 42 um</a:t>
            </a:r>
            <a:endParaRPr lang="en-US" sz="1600" dirty="0"/>
          </a:p>
        </p:txBody>
      </p:sp>
      <p:pic>
        <p:nvPicPr>
          <p:cNvPr id="5" name="Picture 4" descr="Screen Shot 2017-02-16 at 11.54.46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8"/>
          <a:stretch/>
        </p:blipFill>
        <p:spPr>
          <a:xfrm>
            <a:off x="109645" y="1422477"/>
            <a:ext cx="4487471" cy="23792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495214"/>
            <a:ext cx="227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Quad current 0 (A)</a:t>
            </a:r>
          </a:p>
          <a:p>
            <a:r>
              <a:rPr lang="en-US" sz="1600" dirty="0"/>
              <a:t>Beam </a:t>
            </a:r>
            <a:r>
              <a:rPr lang="en-US" sz="1600" dirty="0" smtClean="0"/>
              <a:t>15 </a:t>
            </a:r>
            <a:r>
              <a:rPr lang="en-US" sz="1600" dirty="0"/>
              <a:t>um </a:t>
            </a:r>
          </a:p>
          <a:p>
            <a:endParaRPr lang="en-US" sz="1600" dirty="0"/>
          </a:p>
        </p:txBody>
      </p:sp>
      <p:pic>
        <p:nvPicPr>
          <p:cNvPr id="7" name="Picture 6" descr="Screen Shot 2017-02-16 at 11.56.5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44" y="1376797"/>
            <a:ext cx="4632269" cy="24527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84459" y="1495214"/>
            <a:ext cx="233493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Quad current 40 (A)</a:t>
            </a:r>
          </a:p>
          <a:p>
            <a:r>
              <a:rPr lang="en-US" sz="1600" dirty="0" smtClean="0"/>
              <a:t>Beam 24 um </a:t>
            </a:r>
            <a:endParaRPr lang="en-US" sz="1600" dirty="0"/>
          </a:p>
        </p:txBody>
      </p:sp>
      <p:pic>
        <p:nvPicPr>
          <p:cNvPr id="9" name="Picture 8" descr="Screen Shot 2017-02-16 at 11.57.4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7684"/>
            <a:ext cx="4505744" cy="24051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8295" y="3759874"/>
            <a:ext cx="2274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Quad current 80 (A)</a:t>
            </a:r>
          </a:p>
          <a:p>
            <a:r>
              <a:rPr lang="en-US" sz="1600" dirty="0"/>
              <a:t>Beam </a:t>
            </a:r>
            <a:r>
              <a:rPr lang="en-US" sz="1600" dirty="0" smtClean="0"/>
              <a:t>34 </a:t>
            </a:r>
            <a:r>
              <a:rPr lang="en-US" sz="1600" dirty="0"/>
              <a:t>um </a:t>
            </a:r>
          </a:p>
          <a:p>
            <a:endParaRPr lang="en-US" sz="16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30405" y="190625"/>
            <a:ext cx="7645407" cy="6460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US" sz="3600" dirty="0" smtClean="0">
                <a:solidFill>
                  <a:srgbClr val="0055A0"/>
                </a:solidFill>
              </a:rPr>
              <a:t>ODRI visibility Quad Scan</a:t>
            </a:r>
            <a:endParaRPr lang="en-US" sz="3600" dirty="0">
              <a:solidFill>
                <a:srgbClr val="0055A0"/>
              </a:solidFill>
            </a:endParaRPr>
          </a:p>
          <a:p>
            <a:endParaRPr lang="en-US" sz="3600" dirty="0">
              <a:solidFill>
                <a:srgbClr val="2550A3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353380" y="5947591"/>
            <a:ext cx="7645407" cy="3748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US" sz="2200" dirty="0">
                <a:solidFill>
                  <a:srgbClr val="0053A1"/>
                </a:solidFill>
                <a:latin typeface="+mn-lt"/>
              </a:rPr>
              <a:t>Filter:450nm </a:t>
            </a:r>
            <a:r>
              <a:rPr lang="en-US" sz="2200" dirty="0" smtClean="0">
                <a:solidFill>
                  <a:srgbClr val="0053A1"/>
                </a:solidFill>
                <a:latin typeface="+mn-lt"/>
              </a:rPr>
              <a:t>Slit:201.7 µm Mask: 582 µm</a:t>
            </a:r>
            <a:endParaRPr lang="en-US" sz="2200" dirty="0">
              <a:solidFill>
                <a:srgbClr val="0053A1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5497" y="848883"/>
            <a:ext cx="63837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dirty="0" smtClean="0"/>
              <a:t>PVPC of </a:t>
            </a:r>
            <a:r>
              <a:rPr lang="en-GB" sz="2200" dirty="0"/>
              <a:t>DR angular </a:t>
            </a:r>
            <a:r>
              <a:rPr lang="en-GB" sz="2200" dirty="0" smtClean="0"/>
              <a:t>intensity for different beam sizes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9043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ing_BeamSizeResul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778" y="635510"/>
            <a:ext cx="5531455" cy="5364678"/>
          </a:xfrm>
          <a:prstGeom prst="rect">
            <a:avLst/>
          </a:prstGeom>
        </p:spPr>
      </p:pic>
      <p:pic>
        <p:nvPicPr>
          <p:cNvPr id="3" name="Picture 2" descr="QD15FF_8_Amps_img_Average_Histo2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856" y="1240973"/>
            <a:ext cx="2054144" cy="19922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3200" y="1413933"/>
            <a:ext cx="29648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side mirrors of the ODR slit were used to record reference OTR beam size measurement.</a:t>
            </a:r>
          </a:p>
          <a:p>
            <a:endParaRPr lang="en-US" dirty="0"/>
          </a:p>
          <a:p>
            <a:r>
              <a:rPr lang="en-US" dirty="0" smtClean="0"/>
              <a:t>This could be done in CLIC/ILC using pilot beam (no target damage).</a:t>
            </a:r>
          </a:p>
          <a:p>
            <a:endParaRPr lang="en-US" dirty="0"/>
          </a:p>
          <a:p>
            <a:r>
              <a:rPr lang="en-US" dirty="0" smtClean="0"/>
              <a:t>Then ODR can then be used for full beam charge. 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0405" y="190625"/>
            <a:ext cx="7645407" cy="6460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US" sz="3600" dirty="0" smtClean="0">
                <a:solidFill>
                  <a:srgbClr val="0055A0"/>
                </a:solidFill>
              </a:rPr>
              <a:t>OTR Beam size calibration</a:t>
            </a:r>
            <a:endParaRPr lang="en-US" sz="3600" dirty="0">
              <a:solidFill>
                <a:srgbClr val="0055A0"/>
              </a:solidFill>
            </a:endParaRPr>
          </a:p>
          <a:p>
            <a:endParaRPr lang="en-US" sz="3600" dirty="0">
              <a:solidFill>
                <a:srgbClr val="2550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1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0405" y="190625"/>
            <a:ext cx="7645407" cy="6460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US" sz="3600" dirty="0" smtClean="0">
                <a:solidFill>
                  <a:srgbClr val="0055A0"/>
                </a:solidFill>
              </a:rPr>
              <a:t>ODRI angular intensity </a:t>
            </a:r>
            <a:endParaRPr lang="en-US" sz="3600" dirty="0">
              <a:solidFill>
                <a:srgbClr val="0055A0"/>
              </a:solidFill>
            </a:endParaRPr>
          </a:p>
          <a:p>
            <a:endParaRPr lang="en-US" sz="3600" dirty="0">
              <a:solidFill>
                <a:srgbClr val="2550A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0" r="7284"/>
          <a:stretch/>
        </p:blipFill>
        <p:spPr>
          <a:xfrm>
            <a:off x="4904957" y="1970002"/>
            <a:ext cx="4282071" cy="41507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6193" r="6766" b="2556"/>
          <a:stretch/>
        </p:blipFill>
        <p:spPr>
          <a:xfrm>
            <a:off x="-92929" y="1974451"/>
            <a:ext cx="5195374" cy="33458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-92929" y="5184162"/>
                <a:ext cx="554556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=450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r>
                  <a:rPr lang="en-GB" dirty="0"/>
                  <a:t>,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dirty="0"/>
                      <m:t>mask</m:t>
                    </m:r>
                    <m:r>
                      <a:rPr lang="en-GB" dirty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582.0 µ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nor/>
                      </m:rPr>
                      <a:rPr lang="en-GB" dirty="0"/>
                      <m:t>, </m:t>
                    </m:r>
                    <m:r>
                      <m:rPr>
                        <m:nor/>
                      </m:rPr>
                      <a:rPr lang="en-GB" dirty="0"/>
                      <m:t>target</m:t>
                    </m:r>
                    <m:r>
                      <m:rPr>
                        <m:nor/>
                      </m:rPr>
                      <a:rPr lang="en-GB" dirty="0"/>
                      <m:t> </m:t>
                    </m:r>
                    <m:r>
                      <a:rPr lang="en-GB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201.7 µ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2929" y="5184162"/>
                <a:ext cx="5545567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95297" y="1084875"/>
            <a:ext cx="47888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dirty="0" smtClean="0"/>
              <a:t>PVPC of </a:t>
            </a:r>
            <a:r>
              <a:rPr lang="en-GB" sz="2200" dirty="0"/>
              <a:t>DR angular intensity </a:t>
            </a:r>
            <a:endParaRPr lang="en-GB" sz="2200" dirty="0" smtClean="0"/>
          </a:p>
          <a:p>
            <a:pPr algn="ctr"/>
            <a:r>
              <a:rPr lang="en-GB" sz="2200" dirty="0" smtClean="0"/>
              <a:t>for </a:t>
            </a:r>
            <a:r>
              <a:rPr lang="en-GB" sz="2200" dirty="0"/>
              <a:t>2 beam sizes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85063" y="1069895"/>
            <a:ext cx="44662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dirty="0"/>
              <a:t>Measured Visibility for different beam sizes </a:t>
            </a:r>
            <a:r>
              <a:rPr lang="en-GB" sz="2200" dirty="0" smtClean="0"/>
              <a:t>and </a:t>
            </a:r>
            <a:r>
              <a:rPr lang="en-GB" sz="2200" dirty="0"/>
              <a:t>mask/target combination</a:t>
            </a:r>
          </a:p>
        </p:txBody>
      </p:sp>
    </p:spTree>
    <p:extLst>
      <p:ext uri="{BB962C8B-B14F-4D97-AF65-F5344CB8AC3E}">
        <p14:creationId xmlns:p14="http://schemas.microsoft.com/office/powerpoint/2010/main" val="215386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0405" y="190625"/>
            <a:ext cx="7645407" cy="6460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US" sz="3600" dirty="0" smtClean="0">
                <a:solidFill>
                  <a:srgbClr val="0055A0"/>
                </a:solidFill>
              </a:rPr>
              <a:t>ODR angular data vs simulation</a:t>
            </a:r>
            <a:endParaRPr lang="en-US" sz="3600" dirty="0">
              <a:solidFill>
                <a:srgbClr val="0055A0"/>
              </a:solidFill>
            </a:endParaRPr>
          </a:p>
          <a:p>
            <a:endParaRPr lang="en-US" sz="3600" dirty="0">
              <a:solidFill>
                <a:srgbClr val="2550A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1"/>
          <a:stretch/>
        </p:blipFill>
        <p:spPr>
          <a:xfrm>
            <a:off x="243840" y="1570616"/>
            <a:ext cx="7955461" cy="51553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30014" y="1417658"/>
            <a:ext cx="4378362" cy="259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60866" y="1139296"/>
                <a:ext cx="7838435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i="1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l-GR" sz="2200" i="1" dirty="0" smtClean="0">
                        <a:latin typeface="Cambria Math" panose="02040503050406030204" pitchFamily="18" charset="0"/>
                      </a:rPr>
                      <m:t> =15 </m:t>
                    </m:r>
                    <m:r>
                      <a:rPr lang="en-GB" sz="2200" b="0" i="1" dirty="0" smtClean="0">
                        <a:latin typeface="Cambria Math" panose="02040503050406030204" pitchFamily="18" charset="0"/>
                      </a:rPr>
                      <m:t>µ</m:t>
                    </m:r>
                    <m:r>
                      <a:rPr lang="en-GB" sz="22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nor/>
                      </m:rPr>
                      <a:rPr lang="en-GB" sz="2200" dirty="0"/>
                      <m:t>,</m:t>
                    </m:r>
                    <m:r>
                      <a:rPr lang="en-GB" sz="2200" b="0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l-GR" sz="2200" i="1" dirty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GB" sz="2200" i="1" dirty="0">
                        <a:latin typeface="Cambria Math" panose="02040503050406030204" pitchFamily="18" charset="0"/>
                      </a:rPr>
                      <m:t>=450 </m:t>
                    </m:r>
                    <m:r>
                      <a:rPr lang="en-GB" sz="2200" i="1" dirty="0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r>
                  <a:rPr lang="en-GB" sz="2200" dirty="0"/>
                  <a:t>,</a:t>
                </a:r>
                <a:r>
                  <a:rPr lang="en-GB" sz="22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200" dirty="0"/>
                      <m:t>mask</m:t>
                    </m:r>
                    <m:r>
                      <a:rPr lang="en-GB" sz="2200" dirty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GB" sz="2200" i="1" dirty="0">
                        <a:latin typeface="Cambria Math" panose="02040503050406030204" pitchFamily="18" charset="0"/>
                      </a:rPr>
                      <m:t>582.0 µ</m:t>
                    </m:r>
                    <m:r>
                      <a:rPr lang="en-GB" sz="22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nor/>
                      </m:rPr>
                      <a:rPr lang="en-GB" sz="2200" dirty="0"/>
                      <m:t>, </m:t>
                    </m:r>
                    <m:r>
                      <m:rPr>
                        <m:nor/>
                      </m:rPr>
                      <a:rPr lang="en-GB" sz="2200" dirty="0"/>
                      <m:t>target</m:t>
                    </m:r>
                    <m:r>
                      <m:rPr>
                        <m:nor/>
                      </m:rPr>
                      <a:rPr lang="en-GB" sz="2200" dirty="0"/>
                      <m:t> </m:t>
                    </m:r>
                    <m:r>
                      <a:rPr lang="en-GB" sz="22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 dirty="0">
                        <a:latin typeface="Cambria Math" panose="02040503050406030204" pitchFamily="18" charset="0"/>
                      </a:rPr>
                      <m:t>201.7 µ</m:t>
                    </m:r>
                    <m:r>
                      <a:rPr lang="en-GB" sz="22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GB" sz="2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66" y="1139296"/>
                <a:ext cx="7838435" cy="430887"/>
              </a:xfrm>
              <a:prstGeom prst="rect">
                <a:avLst/>
              </a:prstGeom>
              <a:blipFill rotWithShape="0">
                <a:blip r:embed="rId3"/>
                <a:stretch>
                  <a:fillRect t="-9859" b="-267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204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0405" y="190625"/>
            <a:ext cx="7645407" cy="6460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US" sz="3600" dirty="0" smtClean="0">
                <a:solidFill>
                  <a:srgbClr val="0055A0"/>
                </a:solidFill>
              </a:rPr>
              <a:t>ODR angular data vs simulation</a:t>
            </a:r>
            <a:endParaRPr lang="en-US" sz="3600" dirty="0">
              <a:solidFill>
                <a:srgbClr val="0055A0"/>
              </a:solidFill>
            </a:endParaRPr>
          </a:p>
          <a:p>
            <a:endParaRPr lang="en-US" sz="3600" dirty="0">
              <a:solidFill>
                <a:srgbClr val="2550A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9"/>
          <a:stretch/>
        </p:blipFill>
        <p:spPr>
          <a:xfrm>
            <a:off x="275362" y="1956020"/>
            <a:ext cx="8033572" cy="4806245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975052" y="893076"/>
            <a:ext cx="6947355" cy="8031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Synchrotron background Gaussian +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6 µm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offset in the vertical alignment between slit and mask 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0014" y="1775464"/>
            <a:ext cx="4378362" cy="259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60866" y="1560710"/>
                <a:ext cx="7838435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i="1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l-GR" sz="2200" i="1" dirty="0" smtClean="0">
                        <a:latin typeface="Cambria Math" panose="02040503050406030204" pitchFamily="18" charset="0"/>
                      </a:rPr>
                      <m:t> =15 </m:t>
                    </m:r>
                    <m:r>
                      <a:rPr lang="en-GB" sz="2200" b="0" i="1" dirty="0" smtClean="0">
                        <a:latin typeface="Cambria Math" panose="02040503050406030204" pitchFamily="18" charset="0"/>
                      </a:rPr>
                      <m:t>µ</m:t>
                    </m:r>
                    <m:r>
                      <a:rPr lang="en-GB" sz="22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nor/>
                      </m:rPr>
                      <a:rPr lang="en-GB" sz="2200" dirty="0"/>
                      <m:t>,</m:t>
                    </m:r>
                    <m:r>
                      <a:rPr lang="en-GB" sz="2200" b="0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l-GR" sz="2200" i="1" dirty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GB" sz="2200" i="1" dirty="0">
                        <a:latin typeface="Cambria Math" panose="02040503050406030204" pitchFamily="18" charset="0"/>
                      </a:rPr>
                      <m:t>=450 </m:t>
                    </m:r>
                    <m:r>
                      <a:rPr lang="en-GB" sz="2200" i="1" dirty="0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r>
                  <a:rPr lang="en-GB" sz="2200" dirty="0"/>
                  <a:t>,</a:t>
                </a:r>
                <a:r>
                  <a:rPr lang="en-GB" sz="22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200" dirty="0"/>
                      <m:t>mask</m:t>
                    </m:r>
                    <m:r>
                      <a:rPr lang="en-GB" sz="2200" dirty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GB" sz="2200" i="1" dirty="0">
                        <a:latin typeface="Cambria Math" panose="02040503050406030204" pitchFamily="18" charset="0"/>
                      </a:rPr>
                      <m:t>582.0 µ</m:t>
                    </m:r>
                    <m:r>
                      <a:rPr lang="en-GB" sz="22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nor/>
                      </m:rPr>
                      <a:rPr lang="en-GB" sz="2200" dirty="0"/>
                      <m:t>, </m:t>
                    </m:r>
                    <m:r>
                      <m:rPr>
                        <m:nor/>
                      </m:rPr>
                      <a:rPr lang="en-GB" sz="2200" dirty="0"/>
                      <m:t>target</m:t>
                    </m:r>
                    <m:r>
                      <m:rPr>
                        <m:nor/>
                      </m:rPr>
                      <a:rPr lang="en-GB" sz="2200" dirty="0"/>
                      <m:t> </m:t>
                    </m:r>
                    <m:r>
                      <a:rPr lang="en-GB" sz="22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 dirty="0">
                        <a:latin typeface="Cambria Math" panose="02040503050406030204" pitchFamily="18" charset="0"/>
                      </a:rPr>
                      <m:t>201.7 µ</m:t>
                    </m:r>
                    <m:r>
                      <a:rPr lang="en-GB" sz="22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GB" sz="2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66" y="1560710"/>
                <a:ext cx="7838435" cy="430887"/>
              </a:xfrm>
              <a:prstGeom prst="rect">
                <a:avLst/>
              </a:prstGeom>
              <a:blipFill rotWithShape="0">
                <a:blip r:embed="rId4"/>
                <a:stretch>
                  <a:fillRect t="-9859" b="-28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229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gular_VisibiltyResul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017"/>
            <a:ext cx="4811373" cy="4666307"/>
          </a:xfrm>
          <a:prstGeom prst="rect">
            <a:avLst/>
          </a:prstGeom>
        </p:spPr>
      </p:pic>
      <p:pic>
        <p:nvPicPr>
          <p:cNvPr id="3" name="Picture 2" descr="Angular_VisibiltyResul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626" y="949675"/>
            <a:ext cx="4811374" cy="46663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7945" y="1499923"/>
            <a:ext cx="2181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200nm Filter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1956" y="1499923"/>
            <a:ext cx="2181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450nm Filter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0405" y="190625"/>
            <a:ext cx="7645407" cy="6460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US" sz="3600" dirty="0" smtClean="0">
                <a:solidFill>
                  <a:srgbClr val="0055A0"/>
                </a:solidFill>
              </a:rPr>
              <a:t>ODR angular data</a:t>
            </a:r>
            <a:endParaRPr lang="en-US" sz="3600" dirty="0">
              <a:solidFill>
                <a:srgbClr val="2550A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89584" y="5502787"/>
                <a:ext cx="554556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dirty="0" smtClean="0"/>
                        <m:t>mask</m:t>
                      </m:r>
                      <m:r>
                        <a:rPr lang="en-GB" dirty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 µ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m:rPr>
                          <m:nor/>
                        </m:rPr>
                        <a:rPr lang="en-GB" dirty="0"/>
                        <m:t>, </m:t>
                      </m:r>
                      <m:r>
                        <m:rPr>
                          <m:nor/>
                        </m:rPr>
                        <a:rPr lang="en-GB" dirty="0"/>
                        <m:t>target</m:t>
                      </m:r>
                      <m:r>
                        <m:rPr>
                          <m:nor/>
                        </m:rPr>
                        <a:rPr lang="en-GB" dirty="0"/>
                        <m:t> </m:t>
                      </m:r>
                      <m:r>
                        <a:rPr lang="en-GB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/>
                        <m:t>77.2</m:t>
                      </m:r>
                      <m:r>
                        <m:rPr>
                          <m:nor/>
                        </m:rPr>
                        <a:rPr lang="en-GB" b="0" i="0" smtClean="0"/>
                        <m:t> 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µ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584" y="5502787"/>
                <a:ext cx="554556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672347" y="5968906"/>
            <a:ext cx="5847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Minimum beam size around 5 um (not calibrated, OTR PSF)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82407" y="836714"/>
            <a:ext cx="2702472" cy="8031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Last shifts results</a:t>
            </a:r>
          </a:p>
        </p:txBody>
      </p:sp>
    </p:spTree>
    <p:extLst>
      <p:ext uri="{BB962C8B-B14F-4D97-AF65-F5344CB8AC3E}">
        <p14:creationId xmlns:p14="http://schemas.microsoft.com/office/powerpoint/2010/main" val="268172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6108" y="950786"/>
            <a:ext cx="776289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Motivations and Goals:</a:t>
            </a:r>
          </a:p>
          <a:p>
            <a:endParaRPr lang="it-I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Develop a non-invasive transverse profile station for CLIC/ILC beams that can be scaled up</a:t>
            </a:r>
          </a:p>
          <a:p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Develop, install and test a combined Optical Transition Radiation (OTR) and Optical Diffraction Radiation Interference (ODRI) emittance station at ATF2 at High Energy Accelerator Research Organisation (KEK)</a:t>
            </a:r>
          </a:p>
          <a:p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To optimize sensitivity to smallest beam sizes, we plan to observe </a:t>
            </a:r>
            <a:r>
              <a:rPr lang="en-GB" sz="2400" dirty="0" smtClean="0"/>
              <a:t>ODRI </a:t>
            </a:r>
            <a:r>
              <a:rPr lang="en-GB" sz="2400" dirty="0" smtClean="0"/>
              <a:t>in the visible and far-UV wavelength range, down to approximately 200 nm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0405" y="190625"/>
            <a:ext cx="3084163" cy="6460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2550A3"/>
                </a:solidFill>
              </a:rPr>
              <a:t>Overview</a:t>
            </a:r>
            <a:endParaRPr lang="en-US" sz="3600" dirty="0">
              <a:solidFill>
                <a:srgbClr val="2550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0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0405" y="190625"/>
            <a:ext cx="7645407" cy="6460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US" sz="3600" dirty="0" smtClean="0">
                <a:solidFill>
                  <a:srgbClr val="0055A0"/>
                </a:solidFill>
              </a:rPr>
              <a:t>Summary</a:t>
            </a:r>
            <a:endParaRPr lang="en-US" sz="3600" dirty="0">
              <a:solidFill>
                <a:srgbClr val="0055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3166" y="836714"/>
            <a:ext cx="8238068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/>
            <a:r>
              <a:rPr lang="en-US" sz="2800" b="1" dirty="0">
                <a:solidFill>
                  <a:srgbClr val="0055A0"/>
                </a:solidFill>
              </a:rPr>
              <a:t>A</a:t>
            </a:r>
            <a:r>
              <a:rPr lang="en-US" sz="2800" b="1" dirty="0" smtClean="0">
                <a:solidFill>
                  <a:srgbClr val="0055A0"/>
                </a:solidFill>
              </a:rPr>
              <a:t>chievements</a:t>
            </a:r>
          </a:p>
          <a:p>
            <a:pPr marL="379476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Imaging the DR source to monitor the position of the beam during angular data acquisition </a:t>
            </a:r>
            <a:r>
              <a:rPr lang="en-GB" sz="2400" dirty="0" smtClean="0"/>
              <a:t>=&gt; </a:t>
            </a:r>
            <a:r>
              <a:rPr lang="en-GB" sz="2400" dirty="0" smtClean="0">
                <a:solidFill>
                  <a:srgbClr val="FF0000"/>
                </a:solidFill>
              </a:rPr>
              <a:t>beam in the slit centre  </a:t>
            </a:r>
            <a:endParaRPr lang="en-US" sz="2400" dirty="0" smtClean="0"/>
          </a:p>
          <a:p>
            <a:pPr marL="379476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Sensitivity to beam size of </a:t>
            </a:r>
            <a:r>
              <a:rPr lang="en-US" sz="2400" dirty="0" smtClean="0">
                <a:solidFill>
                  <a:srgbClr val="FF0000"/>
                </a:solidFill>
              </a:rPr>
              <a:t>tens </a:t>
            </a:r>
            <a:r>
              <a:rPr lang="en-US" sz="2400" dirty="0">
                <a:solidFill>
                  <a:srgbClr val="FF0000"/>
                </a:solidFill>
              </a:rPr>
              <a:t>of micrometers </a:t>
            </a:r>
            <a:r>
              <a:rPr lang="en-US" sz="2400" dirty="0"/>
              <a:t>has </a:t>
            </a:r>
            <a:r>
              <a:rPr lang="en-US" sz="2400" dirty="0" smtClean="0"/>
              <a:t>been demonstrated, possible to descend to some microns</a:t>
            </a:r>
          </a:p>
          <a:p>
            <a:pPr marL="379476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Beam orbit optimisation </a:t>
            </a:r>
            <a:r>
              <a:rPr lang="en-GB" sz="2400" dirty="0" smtClean="0"/>
              <a:t>needed to </a:t>
            </a:r>
            <a:r>
              <a:rPr lang="en-GB" sz="2400" dirty="0"/>
              <a:t>minimize </a:t>
            </a:r>
            <a:r>
              <a:rPr lang="en-GB" sz="2400" dirty="0" smtClean="0"/>
              <a:t>SR contribution</a:t>
            </a:r>
          </a:p>
          <a:p>
            <a:pPr marL="379476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Mask</a:t>
            </a:r>
            <a:r>
              <a:rPr lang="en-GB" sz="2400" dirty="0" smtClean="0"/>
              <a:t> contribution to </a:t>
            </a:r>
            <a:r>
              <a:rPr lang="en-GB" sz="2400" dirty="0" smtClean="0">
                <a:solidFill>
                  <a:srgbClr val="FF0000"/>
                </a:solidFill>
              </a:rPr>
              <a:t>block SR </a:t>
            </a:r>
            <a:r>
              <a:rPr lang="en-GB" sz="2400" dirty="0" smtClean="0"/>
              <a:t>has been observed</a:t>
            </a:r>
          </a:p>
        </p:txBody>
      </p:sp>
      <p:sp>
        <p:nvSpPr>
          <p:cNvPr id="4" name="Rectangle 3"/>
          <p:cNvSpPr/>
          <p:nvPr/>
        </p:nvSpPr>
        <p:spPr>
          <a:xfrm>
            <a:off x="373925" y="3936714"/>
            <a:ext cx="8511894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55A0"/>
                </a:solidFill>
              </a:rPr>
              <a:t>Outlook</a:t>
            </a:r>
          </a:p>
          <a:p>
            <a:pPr marL="379476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Better measurement for smaller beam size =&gt; bigger angular magnification</a:t>
            </a:r>
          </a:p>
          <a:p>
            <a:pPr marL="379476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Calibration with OTR PSF for micron size beam </a:t>
            </a:r>
            <a:r>
              <a:rPr lang="en-GB" sz="2400" dirty="0"/>
              <a:t>=&gt; improvement </a:t>
            </a:r>
            <a:r>
              <a:rPr lang="en-GB" sz="2400" dirty="0" smtClean="0"/>
              <a:t>of the present imaging optical line</a:t>
            </a:r>
          </a:p>
        </p:txBody>
      </p:sp>
    </p:spTree>
    <p:extLst>
      <p:ext uri="{BB962C8B-B14F-4D97-AF65-F5344CB8AC3E}">
        <p14:creationId xmlns:p14="http://schemas.microsoft.com/office/powerpoint/2010/main" val="118951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45395" y="1849773"/>
            <a:ext cx="6440021" cy="7884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2550A3"/>
                </a:solidFill>
              </a:rPr>
              <a:t>Thank you for your attention!</a:t>
            </a:r>
            <a:endParaRPr lang="en-US" sz="4000" b="1" dirty="0">
              <a:solidFill>
                <a:srgbClr val="2550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9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" t="8861" r="1113"/>
          <a:stretch/>
        </p:blipFill>
        <p:spPr>
          <a:xfrm>
            <a:off x="0" y="1635485"/>
            <a:ext cx="9144000" cy="421699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826972" y="1228672"/>
            <a:ext cx="4060748" cy="1327410"/>
            <a:chOff x="1826972" y="841074"/>
            <a:chExt cx="4060748" cy="1327410"/>
          </a:xfrm>
        </p:grpSpPr>
        <p:sp>
          <p:nvSpPr>
            <p:cNvPr id="4" name="Oval 3"/>
            <p:cNvSpPr/>
            <p:nvPr/>
          </p:nvSpPr>
          <p:spPr>
            <a:xfrm>
              <a:off x="3464560" y="1838960"/>
              <a:ext cx="235960" cy="32952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Down Arrow 4"/>
            <p:cNvSpPr/>
            <p:nvPr/>
          </p:nvSpPr>
          <p:spPr>
            <a:xfrm>
              <a:off x="3541982" y="1193799"/>
              <a:ext cx="80840" cy="609907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1826972" y="841074"/>
              <a:ext cx="4060748" cy="36647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dirty="0" smtClean="0"/>
                <a:t>ODRI experiment location</a:t>
              </a:r>
              <a:endParaRPr lang="en-US" sz="2400" dirty="0"/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530405" y="190625"/>
            <a:ext cx="7645407" cy="6460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55A0"/>
                </a:solidFill>
              </a:rPr>
              <a:t>ODRI </a:t>
            </a:r>
            <a:r>
              <a:rPr lang="en-US" sz="3600" dirty="0">
                <a:solidFill>
                  <a:srgbClr val="0055A0"/>
                </a:solidFill>
              </a:rPr>
              <a:t>experiment at KEK ATF2</a:t>
            </a:r>
          </a:p>
          <a:p>
            <a:endParaRPr lang="en-US" sz="3600" dirty="0">
              <a:solidFill>
                <a:srgbClr val="2550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1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ontent Placeholder 2"/>
          <p:cNvSpPr txBox="1">
            <a:spLocks/>
          </p:cNvSpPr>
          <p:nvPr/>
        </p:nvSpPr>
        <p:spPr>
          <a:xfrm>
            <a:off x="276405" y="1132265"/>
            <a:ext cx="8867596" cy="12963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5A0"/>
              </a:buClr>
              <a:buSzPct val="80000"/>
              <a:buNone/>
              <a:tabLst/>
              <a:defRPr/>
            </a:pPr>
            <a:r>
              <a:rPr lang="en-US" sz="2600" dirty="0" smtClean="0"/>
              <a:t>Experiment 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installed at ATF2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in February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2016, in the laser-wire previous location 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where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vertical beam can be focused to &lt; 1um </a:t>
            </a:r>
          </a:p>
        </p:txBody>
      </p:sp>
      <p:pic>
        <p:nvPicPr>
          <p:cNvPr id="86" name="Picture 85" descr="IMG_0440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67" y="2267229"/>
            <a:ext cx="6129781" cy="4086520"/>
          </a:xfrm>
          <a:prstGeom prst="rect">
            <a:avLst/>
          </a:prstGeom>
        </p:spPr>
      </p:pic>
      <p:sp>
        <p:nvSpPr>
          <p:cNvPr id="94" name="Title 1"/>
          <p:cNvSpPr txBox="1">
            <a:spLocks/>
          </p:cNvSpPr>
          <p:nvPr/>
        </p:nvSpPr>
        <p:spPr>
          <a:xfrm>
            <a:off x="530405" y="190625"/>
            <a:ext cx="7645407" cy="6460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55A0"/>
                </a:solidFill>
              </a:rPr>
              <a:t>ODRI </a:t>
            </a:r>
            <a:r>
              <a:rPr lang="en-US" sz="3600" dirty="0">
                <a:solidFill>
                  <a:srgbClr val="0055A0"/>
                </a:solidFill>
              </a:rPr>
              <a:t>experiment at KEK ATF2</a:t>
            </a:r>
          </a:p>
          <a:p>
            <a:endParaRPr lang="en-US" sz="3600" dirty="0">
              <a:solidFill>
                <a:srgbClr val="2550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5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463"/>
            <a:ext cx="9326209" cy="608553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0405" y="190625"/>
            <a:ext cx="7645407" cy="6460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55A0"/>
                </a:solidFill>
              </a:rPr>
              <a:t>ODRI </a:t>
            </a:r>
            <a:r>
              <a:rPr lang="en-US" sz="3600" dirty="0">
                <a:solidFill>
                  <a:srgbClr val="0055A0"/>
                </a:solidFill>
              </a:rPr>
              <a:t>experiment at KEK ATF2</a:t>
            </a:r>
          </a:p>
          <a:p>
            <a:endParaRPr lang="en-US" sz="3600" dirty="0">
              <a:solidFill>
                <a:srgbClr val="2550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2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0405" y="190625"/>
            <a:ext cx="7645407" cy="6460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US" sz="3600" dirty="0" smtClean="0">
                <a:solidFill>
                  <a:srgbClr val="0055A0"/>
                </a:solidFill>
              </a:rPr>
              <a:t>ODRI experiment at ATF2</a:t>
            </a:r>
            <a:endParaRPr lang="en-US" sz="3600" dirty="0">
              <a:solidFill>
                <a:srgbClr val="0055A0"/>
              </a:solidFill>
            </a:endParaRPr>
          </a:p>
          <a:p>
            <a:endParaRPr lang="en-US" sz="3600" dirty="0">
              <a:solidFill>
                <a:srgbClr val="2550A3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7922" y="1103966"/>
            <a:ext cx="8575040" cy="129632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/>
              <a:t>The </a:t>
            </a:r>
            <a:r>
              <a:rPr lang="en-US" b="1" dirty="0" smtClean="0"/>
              <a:t>target</a:t>
            </a:r>
            <a:r>
              <a:rPr lang="en-US" dirty="0" smtClean="0"/>
              <a:t> as </a:t>
            </a:r>
            <a:r>
              <a:rPr lang="en-US" b="1" dirty="0" smtClean="0"/>
              <a:t>4 slits for </a:t>
            </a:r>
            <a:r>
              <a:rPr lang="en-US" b="1" dirty="0" smtClean="0"/>
              <a:t>DR </a:t>
            </a:r>
            <a:r>
              <a:rPr lang="en-US" b="1" dirty="0" smtClean="0"/>
              <a:t>(50 to 201 µm)</a:t>
            </a:r>
            <a:endParaRPr lang="en-US" dirty="0" smtClean="0"/>
          </a:p>
          <a:p>
            <a:pPr algn="just"/>
            <a:r>
              <a:rPr lang="en-US" dirty="0" smtClean="0"/>
              <a:t>A couple of vertical and horizontal </a:t>
            </a:r>
            <a:r>
              <a:rPr lang="en-US" b="1" dirty="0" smtClean="0"/>
              <a:t>mask slits </a:t>
            </a:r>
            <a:r>
              <a:rPr lang="en-US" dirty="0" smtClean="0"/>
              <a:t>can be inserted 13 cm upstream the target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3768" y="2593932"/>
            <a:ext cx="5134213" cy="3336244"/>
            <a:chOff x="4148885" y="2791965"/>
            <a:chExt cx="5134213" cy="3336244"/>
          </a:xfrm>
        </p:grpSpPr>
        <p:grpSp>
          <p:nvGrpSpPr>
            <p:cNvPr id="6" name="Group 5"/>
            <p:cNvGrpSpPr/>
            <p:nvPr/>
          </p:nvGrpSpPr>
          <p:grpSpPr>
            <a:xfrm>
              <a:off x="4148885" y="2791965"/>
              <a:ext cx="4936763" cy="3336244"/>
              <a:chOff x="4148885" y="2791965"/>
              <a:chExt cx="4936763" cy="3336244"/>
            </a:xfrm>
          </p:grpSpPr>
          <p:pic>
            <p:nvPicPr>
              <p:cNvPr id="8" name="Picture 7" descr="ODR_Mask_Vertical_horizontal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8885" y="2791965"/>
                <a:ext cx="4936763" cy="3336244"/>
              </a:xfrm>
              <a:prstGeom prst="rect">
                <a:avLst/>
              </a:prstGeom>
            </p:spPr>
          </p:pic>
          <p:cxnSp>
            <p:nvCxnSpPr>
              <p:cNvPr id="9" name="Straight Arrow Connector 8"/>
              <p:cNvCxnSpPr/>
              <p:nvPr/>
            </p:nvCxnSpPr>
            <p:spPr>
              <a:xfrm flipH="1" flipV="1">
                <a:off x="6035675" y="4054325"/>
                <a:ext cx="961616" cy="382536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H="1" flipV="1">
                <a:off x="7366000" y="4576561"/>
                <a:ext cx="127000" cy="42914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H="1" flipV="1">
                <a:off x="8210551" y="4909937"/>
                <a:ext cx="768349" cy="306438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ight Arrow 11"/>
              <p:cNvSpPr/>
              <p:nvPr/>
            </p:nvSpPr>
            <p:spPr>
              <a:xfrm rot="10053843">
                <a:off x="5261861" y="4069482"/>
                <a:ext cx="703543" cy="155344"/>
              </a:xfrm>
              <a:prstGeom prst="rightArrow">
                <a:avLst/>
              </a:prstGeom>
              <a:solidFill>
                <a:schemeClr val="bg1">
                  <a:alpha val="99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20785037">
                <a:off x="5315556" y="4143174"/>
                <a:ext cx="5811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prstClr val="white"/>
                    </a:solidFill>
                  </a:rPr>
                  <a:t>ODR</a:t>
                </a:r>
                <a:endParaRPr lang="en-US" sz="12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20975145">
                <a:off x="6591338" y="4837307"/>
                <a:ext cx="8119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i="1" dirty="0" smtClean="0">
                    <a:solidFill>
                      <a:srgbClr val="F8F8F8">
                        <a:lumMod val="10000"/>
                      </a:srgbClr>
                    </a:solidFill>
                  </a:rPr>
                  <a:t>Masks</a:t>
                </a:r>
                <a:endParaRPr lang="en-US" sz="1200" b="1" i="1" dirty="0">
                  <a:solidFill>
                    <a:srgbClr val="F8F8F8">
                      <a:lumMod val="10000"/>
                    </a:srgbClr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010775" y="3718551"/>
                <a:ext cx="11046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prstClr val="white"/>
                    </a:solidFill>
                  </a:rPr>
                  <a:t>TARGET</a:t>
                </a:r>
                <a:endParaRPr lang="en-US" sz="1200" b="1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1224431">
              <a:off x="8085009" y="4765965"/>
              <a:ext cx="11980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e</a:t>
              </a:r>
              <a:r>
                <a:rPr lang="en-US" b="1" dirty="0" smtClean="0">
                  <a:solidFill>
                    <a:srgbClr val="0000FF"/>
                  </a:solidFill>
                </a:rPr>
                <a:t>- Beam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275328" y="6025437"/>
            <a:ext cx="6155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/>
              <a:t>Synchronous Imaging and Angular acquisition for position filtering in angular</a:t>
            </a:r>
            <a:endParaRPr lang="en-GB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876" y="2521573"/>
            <a:ext cx="3994339" cy="352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3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19605" y="693623"/>
            <a:ext cx="8724395" cy="5851835"/>
            <a:chOff x="323301" y="984079"/>
            <a:chExt cx="8724395" cy="5851835"/>
          </a:xfrm>
        </p:grpSpPr>
        <p:grpSp>
          <p:nvGrpSpPr>
            <p:cNvPr id="42" name="Group 41"/>
            <p:cNvGrpSpPr/>
            <p:nvPr/>
          </p:nvGrpSpPr>
          <p:grpSpPr>
            <a:xfrm>
              <a:off x="323301" y="984079"/>
              <a:ext cx="8415059" cy="5851835"/>
              <a:chOff x="323301" y="984079"/>
              <a:chExt cx="8415059" cy="5851835"/>
            </a:xfrm>
          </p:grpSpPr>
          <p:pic>
            <p:nvPicPr>
              <p:cNvPr id="2" name="Picture 1" descr="Screen Shot 2016-09-16 at 8.35.54 PM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301" y="984079"/>
                <a:ext cx="3131657" cy="5719969"/>
              </a:xfrm>
              <a:prstGeom prst="rect">
                <a:avLst/>
              </a:prstGeom>
            </p:spPr>
          </p:pic>
          <p:pic>
            <p:nvPicPr>
              <p:cNvPr id="4" name="Picture 3" descr="Screen Shot 2016-03-03 at 12.02.13 PM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1075" y="1057242"/>
                <a:ext cx="3831938" cy="5778000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3090798" y="3994146"/>
                <a:ext cx="16933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Slit 1   201.7um</a:t>
                </a:r>
                <a:endParaRPr lang="en-US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086231" y="4394918"/>
                <a:ext cx="16933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Slit 2   100.6um</a:t>
                </a:r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090798" y="4782786"/>
                <a:ext cx="16933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Slit 3   77.2um</a:t>
                </a:r>
                <a:endParaRPr lang="en-US" dirty="0"/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 flipH="1">
                <a:off x="2092669" y="4218786"/>
                <a:ext cx="941728" cy="8640"/>
              </a:xfrm>
              <a:prstGeom prst="straightConnector1">
                <a:avLst/>
              </a:prstGeom>
              <a:ln>
                <a:solidFill>
                  <a:srgbClr val="0055A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H="1">
                <a:off x="2092669" y="4613106"/>
                <a:ext cx="941728" cy="8640"/>
              </a:xfrm>
              <a:prstGeom prst="straightConnector1">
                <a:avLst/>
              </a:prstGeom>
              <a:ln>
                <a:solidFill>
                  <a:srgbClr val="0055A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H="1">
                <a:off x="2092669" y="4993266"/>
                <a:ext cx="941728" cy="8640"/>
              </a:xfrm>
              <a:prstGeom prst="straightConnector1">
                <a:avLst/>
              </a:prstGeom>
              <a:ln>
                <a:solidFill>
                  <a:srgbClr val="0055A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H="1">
                <a:off x="2092669" y="5407986"/>
                <a:ext cx="941728" cy="8640"/>
              </a:xfrm>
              <a:prstGeom prst="straightConnector1">
                <a:avLst/>
              </a:prstGeom>
              <a:ln>
                <a:solidFill>
                  <a:srgbClr val="0055A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7044987" y="3995514"/>
                <a:ext cx="16933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Slit 1   399um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040420" y="4396286"/>
                <a:ext cx="16933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Slit 2   198.9um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044987" y="4784154"/>
                <a:ext cx="16933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Slit 3   149.2um</a:t>
                </a:r>
                <a:endParaRPr lang="en-US" dirty="0"/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flipH="1">
                <a:off x="6046858" y="4220154"/>
                <a:ext cx="941728" cy="8640"/>
              </a:xfrm>
              <a:prstGeom prst="straightConnector1">
                <a:avLst/>
              </a:prstGeom>
              <a:ln>
                <a:solidFill>
                  <a:srgbClr val="0055A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H="1">
                <a:off x="6046858" y="4614474"/>
                <a:ext cx="941728" cy="8640"/>
              </a:xfrm>
              <a:prstGeom prst="straightConnector1">
                <a:avLst/>
              </a:prstGeom>
              <a:ln>
                <a:solidFill>
                  <a:srgbClr val="0055A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H="1">
                <a:off x="6046858" y="4994634"/>
                <a:ext cx="941728" cy="8640"/>
              </a:xfrm>
              <a:prstGeom prst="straightConnector1">
                <a:avLst/>
              </a:prstGeom>
              <a:ln>
                <a:solidFill>
                  <a:srgbClr val="0055A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H="1">
                <a:off x="6046858" y="5409354"/>
                <a:ext cx="941728" cy="8640"/>
              </a:xfrm>
              <a:prstGeom prst="straightConnector1">
                <a:avLst/>
              </a:prstGeom>
              <a:ln>
                <a:solidFill>
                  <a:srgbClr val="0055A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4101987" y="5205114"/>
                <a:ext cx="1782426" cy="1630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5427916" y="5205114"/>
                <a:ext cx="0" cy="101984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5427917" y="6143699"/>
                <a:ext cx="790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 flipV="1">
                <a:off x="5671930" y="5377253"/>
                <a:ext cx="311583" cy="3163"/>
              </a:xfrm>
              <a:prstGeom prst="line">
                <a:avLst/>
              </a:prstGeom>
              <a:ln>
                <a:solidFill>
                  <a:schemeClr val="accent1">
                    <a:lumMod val="1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2"/>
              <p:cNvSpPr/>
              <p:nvPr/>
            </p:nvSpPr>
            <p:spPr>
              <a:xfrm>
                <a:off x="5655379" y="5389459"/>
                <a:ext cx="334484" cy="134844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5154866" y="5184926"/>
                <a:ext cx="0" cy="1468653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5154866" y="6644054"/>
                <a:ext cx="748887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5427917" y="6224954"/>
                <a:ext cx="790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6240688" y="6224954"/>
                <a:ext cx="246359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6015012" y="6237654"/>
                <a:ext cx="0" cy="396875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2837140" y="2267132"/>
                <a:ext cx="166779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TARGET</a:t>
                </a:r>
              </a:p>
              <a:p>
                <a:r>
                  <a:rPr lang="en-US" dirty="0" smtClean="0"/>
                  <a:t>Mirrored areas</a:t>
                </a:r>
              </a:p>
              <a:p>
                <a:r>
                  <a:rPr lang="en-US" dirty="0" smtClean="0"/>
                  <a:t>6x4mm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around slits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673045" y="2233676"/>
                <a:ext cx="16933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MASK</a:t>
                </a:r>
              </a:p>
              <a:p>
                <a:r>
                  <a:rPr lang="en-US" dirty="0" smtClean="0"/>
                  <a:t>Fully Mirrored</a:t>
                </a: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5440617" y="5114834"/>
                <a:ext cx="0" cy="101984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3090798" y="5183558"/>
                <a:ext cx="16933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Slit 4   49.57um </a:t>
                </a:r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673011" y="5233689"/>
                <a:ext cx="334484" cy="134844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655223" y="5008256"/>
                <a:ext cx="334484" cy="134844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5645698" y="4851658"/>
                <a:ext cx="334484" cy="134844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657917" y="4625717"/>
                <a:ext cx="334484" cy="134844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648392" y="4466136"/>
                <a:ext cx="334484" cy="134844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655128" y="4083942"/>
                <a:ext cx="334484" cy="134844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5649811" y="4247374"/>
                <a:ext cx="334484" cy="134844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7044987" y="5184926"/>
              <a:ext cx="2002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Slit 4   100um</a:t>
              </a:r>
              <a:endParaRPr lang="en-US" dirty="0"/>
            </a:p>
          </p:txBody>
        </p:sp>
      </p:grpSp>
      <p:sp>
        <p:nvSpPr>
          <p:cNvPr id="44" name="Title 1"/>
          <p:cNvSpPr txBox="1">
            <a:spLocks/>
          </p:cNvSpPr>
          <p:nvPr/>
        </p:nvSpPr>
        <p:spPr>
          <a:xfrm>
            <a:off x="530405" y="190625"/>
            <a:ext cx="7645407" cy="6460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US" sz="3600" dirty="0" smtClean="0">
                <a:solidFill>
                  <a:srgbClr val="0055A0"/>
                </a:solidFill>
              </a:rPr>
              <a:t>ODRI experiment at ATF2</a:t>
            </a:r>
            <a:endParaRPr lang="en-US" sz="3600" dirty="0">
              <a:solidFill>
                <a:srgbClr val="0055A0"/>
              </a:solidFill>
            </a:endParaRPr>
          </a:p>
          <a:p>
            <a:endParaRPr lang="en-US" sz="3600" dirty="0">
              <a:solidFill>
                <a:srgbClr val="2550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1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0405" y="190625"/>
            <a:ext cx="7645407" cy="6460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US" sz="3600" dirty="0" smtClean="0">
                <a:solidFill>
                  <a:srgbClr val="0055A0"/>
                </a:solidFill>
              </a:rPr>
              <a:t>ODR in imaging</a:t>
            </a:r>
            <a:endParaRPr lang="en-US" sz="3600" dirty="0">
              <a:solidFill>
                <a:srgbClr val="0055A0"/>
              </a:solidFill>
            </a:endParaRPr>
          </a:p>
          <a:p>
            <a:endParaRPr lang="en-US" sz="3600" dirty="0">
              <a:solidFill>
                <a:srgbClr val="2550A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837" y="995462"/>
            <a:ext cx="5915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There is </a:t>
            </a:r>
            <a:r>
              <a:rPr lang="en-US" sz="2000" b="1" dirty="0" smtClean="0"/>
              <a:t>no visible beam size dependency</a:t>
            </a:r>
            <a:r>
              <a:rPr lang="en-US" sz="2000" dirty="0" smtClean="0"/>
              <a:t> of the pattern in </a:t>
            </a:r>
            <a:r>
              <a:rPr lang="en-US" sz="2000" b="1" dirty="0" smtClean="0"/>
              <a:t>imaging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But the </a:t>
            </a:r>
            <a:r>
              <a:rPr lang="en-US" sz="2000" b="1" dirty="0" smtClean="0"/>
              <a:t>vertical position</a:t>
            </a:r>
            <a:r>
              <a:rPr lang="en-US" sz="2000" dirty="0" smtClean="0"/>
              <a:t> into the slit change the profile </a:t>
            </a:r>
            <a:r>
              <a:rPr lang="en-US" sz="2000" b="1" dirty="0" smtClean="0"/>
              <a:t>asymmetry</a:t>
            </a:r>
            <a:r>
              <a:rPr lang="en-US" sz="2000" dirty="0"/>
              <a:t> </a:t>
            </a:r>
            <a:r>
              <a:rPr lang="en-US" sz="2000" dirty="0" smtClean="0"/>
              <a:t>=&gt; </a:t>
            </a:r>
            <a:r>
              <a:rPr lang="en-US" sz="2000" b="1" dirty="0" smtClean="0">
                <a:solidFill>
                  <a:srgbClr val="FF0000"/>
                </a:solidFill>
              </a:rPr>
              <a:t>Optical Beam Position Monitor (BPM)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678686" y="780729"/>
            <a:ext cx="2244846" cy="1552837"/>
            <a:chOff x="5987351" y="625863"/>
            <a:chExt cx="2244846" cy="1552837"/>
          </a:xfrm>
        </p:grpSpPr>
        <p:sp>
          <p:nvSpPr>
            <p:cNvPr id="8" name="Parallelogram 7"/>
            <p:cNvSpPr/>
            <p:nvPr/>
          </p:nvSpPr>
          <p:spPr>
            <a:xfrm rot="16200000">
              <a:off x="6831451" y="531186"/>
              <a:ext cx="639234" cy="828588"/>
            </a:xfrm>
            <a:prstGeom prst="parallelogram">
              <a:avLst/>
            </a:prstGeom>
            <a:solidFill>
              <a:srgbClr val="4D4D4D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Parallelogram 8"/>
            <p:cNvSpPr/>
            <p:nvPr/>
          </p:nvSpPr>
          <p:spPr>
            <a:xfrm rot="16200000">
              <a:off x="6844285" y="1446393"/>
              <a:ext cx="627421" cy="828588"/>
            </a:xfrm>
            <a:prstGeom prst="parallelogram">
              <a:avLst/>
            </a:prstGeom>
            <a:solidFill>
              <a:srgbClr val="4D4D4D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7565362" y="625863"/>
              <a:ext cx="419671" cy="302779"/>
            </a:xfrm>
            <a:prstGeom prst="straightConnector1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tailEnd type="stealth" w="lg" len="lg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>
            <a:xfrm flipV="1">
              <a:off x="7170997" y="1289050"/>
              <a:ext cx="0" cy="150571"/>
            </a:xfrm>
            <a:prstGeom prst="straightConnector1">
              <a:avLst/>
            </a:prstGeom>
            <a:noFill/>
            <a:ln w="12700" cap="flat" cmpd="sng" algn="ctr">
              <a:solidFill>
                <a:srgbClr val="4D4D4D">
                  <a:lumMod val="50000"/>
                </a:srgbClr>
              </a:solidFill>
              <a:prstDash val="solid"/>
              <a:headEnd type="none" w="med" len="sm"/>
              <a:tailEnd type="triangle" w="sm" len="sm"/>
            </a:ln>
            <a:effectLst/>
          </p:spPr>
        </p:cxnSp>
        <p:grpSp>
          <p:nvGrpSpPr>
            <p:cNvPr id="12" name="Group 11"/>
            <p:cNvGrpSpPr/>
            <p:nvPr/>
          </p:nvGrpSpPr>
          <p:grpSpPr>
            <a:xfrm>
              <a:off x="5987351" y="1486068"/>
              <a:ext cx="604558" cy="665157"/>
              <a:chOff x="2037197" y="4675309"/>
              <a:chExt cx="1597454" cy="1583267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H="1" flipV="1">
                <a:off x="2456296" y="4788639"/>
                <a:ext cx="758826" cy="1372570"/>
              </a:xfrm>
              <a:prstGeom prst="line">
                <a:avLst/>
              </a:prstGeom>
              <a:noFill/>
              <a:ln w="19050" cap="flat" cmpd="sng" algn="ctr">
                <a:solidFill>
                  <a:srgbClr val="4D4D4D">
                    <a:lumMod val="50000"/>
                  </a:srgbClr>
                </a:solidFill>
                <a:prstDash val="solid"/>
                <a:headEnd type="stealth" w="sm" len="med"/>
                <a:tailEnd type="stealth" w="sm" len="med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2835924" y="4675309"/>
                <a:ext cx="0" cy="1583267"/>
              </a:xfrm>
              <a:prstGeom prst="line">
                <a:avLst/>
              </a:prstGeom>
              <a:noFill/>
              <a:ln w="19050" cap="flat" cmpd="sng" algn="ctr">
                <a:solidFill>
                  <a:srgbClr val="4D4D4D">
                    <a:lumMod val="50000"/>
                  </a:srgbClr>
                </a:solidFill>
                <a:prstDash val="solid"/>
                <a:headEnd type="stealth" w="sm" len="med"/>
                <a:tailEnd type="stealth" w="sm" len="med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>
              <a:xfrm flipH="1" flipV="1">
                <a:off x="2271139" y="4907172"/>
                <a:ext cx="1129569" cy="1119539"/>
              </a:xfrm>
              <a:prstGeom prst="line">
                <a:avLst/>
              </a:prstGeom>
              <a:noFill/>
              <a:ln w="19050" cap="flat" cmpd="sng" algn="ctr">
                <a:solidFill>
                  <a:srgbClr val="4D4D4D">
                    <a:lumMod val="50000"/>
                  </a:srgbClr>
                </a:solidFill>
                <a:prstDash val="solid"/>
                <a:headEnd type="stealth" w="sm" len="med"/>
                <a:tailEnd type="stealth" w="sm" len="med"/>
              </a:ln>
              <a:effectLst/>
            </p:spPr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037197" y="5466943"/>
                <a:ext cx="1597454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4D4D4D">
                    <a:lumMod val="50000"/>
                  </a:srgbClr>
                </a:solidFill>
                <a:prstDash val="solid"/>
                <a:headEnd type="stealth" w="sm" len="med"/>
                <a:tailEnd type="stealth" w="sm" len="med"/>
              </a:ln>
              <a:effectLst/>
            </p:spPr>
          </p:cxnSp>
          <p:cxnSp>
            <p:nvCxnSpPr>
              <p:cNvPr id="24" name="Straight Connector 23"/>
              <p:cNvCxnSpPr/>
              <p:nvPr/>
            </p:nvCxnSpPr>
            <p:spPr>
              <a:xfrm flipH="1" flipV="1">
                <a:off x="2129271" y="5083826"/>
                <a:ext cx="1406525" cy="762000"/>
              </a:xfrm>
              <a:prstGeom prst="line">
                <a:avLst/>
              </a:prstGeom>
              <a:noFill/>
              <a:ln w="19050" cap="flat" cmpd="sng" algn="ctr">
                <a:solidFill>
                  <a:srgbClr val="4D4D4D">
                    <a:lumMod val="50000"/>
                  </a:srgbClr>
                </a:solidFill>
                <a:prstDash val="solid"/>
                <a:headEnd type="stealth" w="sm" len="med"/>
                <a:tailEnd type="stealth" w="sm" len="med"/>
              </a:ln>
              <a:effectLst/>
            </p:spPr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2156759" y="5058426"/>
                <a:ext cx="1363162" cy="809625"/>
              </a:xfrm>
              <a:prstGeom prst="line">
                <a:avLst/>
              </a:prstGeom>
              <a:noFill/>
              <a:ln w="19050" cap="flat" cmpd="sng" algn="ctr">
                <a:solidFill>
                  <a:srgbClr val="4D4D4D">
                    <a:lumMod val="50000"/>
                  </a:srgbClr>
                </a:solidFill>
                <a:prstDash val="solid"/>
                <a:headEnd type="stealth" w="sm" len="med"/>
                <a:tailEnd type="stealth" w="sm" len="me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2062597" y="5242576"/>
                <a:ext cx="1546224" cy="431800"/>
              </a:xfrm>
              <a:prstGeom prst="line">
                <a:avLst/>
              </a:prstGeom>
              <a:noFill/>
              <a:ln w="19050" cap="flat" cmpd="sng" algn="ctr">
                <a:solidFill>
                  <a:srgbClr val="4D4D4D">
                    <a:lumMod val="50000"/>
                  </a:srgbClr>
                </a:solidFill>
                <a:prstDash val="solid"/>
                <a:headEnd type="stealth" w="sm" len="med"/>
                <a:tailEnd type="stealth" w="sm" len="med"/>
              </a:ln>
              <a:effectLst/>
            </p:spPr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2271139" y="4907172"/>
                <a:ext cx="1129569" cy="1119539"/>
              </a:xfrm>
              <a:prstGeom prst="line">
                <a:avLst/>
              </a:prstGeom>
              <a:noFill/>
              <a:ln w="19050" cap="flat" cmpd="sng" algn="ctr">
                <a:solidFill>
                  <a:srgbClr val="4D4D4D">
                    <a:lumMod val="50000"/>
                  </a:srgbClr>
                </a:solidFill>
                <a:prstDash val="solid"/>
                <a:headEnd type="stealth" w="sm" len="med"/>
                <a:tailEnd type="stealth" w="sm" len="med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2621396" y="4713985"/>
                <a:ext cx="431800" cy="1509666"/>
              </a:xfrm>
              <a:prstGeom prst="line">
                <a:avLst/>
              </a:prstGeom>
              <a:noFill/>
              <a:ln w="19050" cap="flat" cmpd="sng" algn="ctr">
                <a:solidFill>
                  <a:srgbClr val="4D4D4D">
                    <a:lumMod val="50000"/>
                  </a:srgbClr>
                </a:solidFill>
                <a:prstDash val="solid"/>
                <a:headEnd type="stealth" w="sm" len="med"/>
                <a:tailEnd type="stealth" w="sm" len="med"/>
              </a:ln>
              <a:effectLst/>
            </p:spPr>
          </p:cxnSp>
          <p:cxnSp>
            <p:nvCxnSpPr>
              <p:cNvPr id="29" name="Straight Connector 28"/>
              <p:cNvCxnSpPr/>
              <p:nvPr/>
            </p:nvCxnSpPr>
            <p:spPr>
              <a:xfrm flipH="1" flipV="1">
                <a:off x="2653146" y="4713985"/>
                <a:ext cx="375806" cy="1509666"/>
              </a:xfrm>
              <a:prstGeom prst="line">
                <a:avLst/>
              </a:prstGeom>
              <a:noFill/>
              <a:ln w="19050" cap="flat" cmpd="sng" algn="ctr">
                <a:solidFill>
                  <a:srgbClr val="4D4D4D">
                    <a:lumMod val="50000"/>
                  </a:srgbClr>
                </a:solidFill>
                <a:prstDash val="solid"/>
                <a:headEnd type="stealth" w="sm" len="med"/>
                <a:tailEnd type="stealth" w="sm" len="med"/>
              </a:ln>
              <a:effectLst/>
            </p:spPr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2421371" y="4788639"/>
                <a:ext cx="823481" cy="1372570"/>
              </a:xfrm>
              <a:prstGeom prst="line">
                <a:avLst/>
              </a:prstGeom>
              <a:noFill/>
              <a:ln w="19050" cap="flat" cmpd="sng" algn="ctr">
                <a:solidFill>
                  <a:srgbClr val="4D4D4D">
                    <a:lumMod val="50000"/>
                  </a:srgbClr>
                </a:solidFill>
                <a:prstDash val="solid"/>
                <a:headEnd type="stealth" w="sm" len="med"/>
                <a:tailEnd type="stealth" w="sm" len="med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039942" y="5266918"/>
                <a:ext cx="1568879" cy="407458"/>
              </a:xfrm>
              <a:prstGeom prst="line">
                <a:avLst/>
              </a:prstGeom>
              <a:noFill/>
              <a:ln w="19050" cap="flat" cmpd="sng" algn="ctr">
                <a:solidFill>
                  <a:srgbClr val="4D4D4D">
                    <a:lumMod val="50000"/>
                  </a:srgbClr>
                </a:solidFill>
                <a:prstDash val="solid"/>
                <a:headEnd type="stealth" w="sm" len="med"/>
                <a:tailEnd type="stealth" w="sm" len="med"/>
              </a:ln>
              <a:effectLst/>
            </p:spPr>
          </p:cxnSp>
          <p:sp>
            <p:nvSpPr>
              <p:cNvPr id="32" name="Oval 31"/>
              <p:cNvSpPr/>
              <p:nvPr/>
            </p:nvSpPr>
            <p:spPr>
              <a:xfrm>
                <a:off x="2731473" y="5347087"/>
                <a:ext cx="225743" cy="239712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6736775" y="804837"/>
              <a:ext cx="835516" cy="1031836"/>
            </a:xfrm>
            <a:prstGeom prst="rect">
              <a:avLst/>
            </a:prstGeom>
            <a:gradFill flip="none" rotWithShape="1">
              <a:gsLst>
                <a:gs pos="13000">
                  <a:srgbClr val="0000FF"/>
                </a:gs>
                <a:gs pos="74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Parallelogram 13"/>
            <p:cNvSpPr/>
            <p:nvPr/>
          </p:nvSpPr>
          <p:spPr>
            <a:xfrm rot="16200000">
              <a:off x="6840082" y="993903"/>
              <a:ext cx="632376" cy="828589"/>
            </a:xfrm>
            <a:prstGeom prst="parallelogram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6166850" y="1238250"/>
              <a:ext cx="1272175" cy="940450"/>
            </a:xfrm>
            <a:prstGeom prst="straightConnector1">
              <a:avLst/>
            </a:prstGeom>
            <a:noFill/>
            <a:ln w="9525" cap="flat" cmpd="sng" algn="ctr">
              <a:solidFill>
                <a:srgbClr val="4D4D4D">
                  <a:lumMod val="50000"/>
                </a:srgbClr>
              </a:solidFill>
              <a:prstDash val="lgDash"/>
              <a:tailEnd type="none" w="lg" len="lg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>
            <a:xfrm flipV="1">
              <a:off x="7565362" y="765565"/>
              <a:ext cx="518684" cy="379729"/>
            </a:xfrm>
            <a:prstGeom prst="straightConnector1">
              <a:avLst/>
            </a:prstGeom>
            <a:noFill/>
            <a:ln w="9525" cap="flat" cmpd="sng" algn="ctr">
              <a:solidFill>
                <a:srgbClr val="4D4D4D">
                  <a:lumMod val="50000"/>
                </a:srgbClr>
              </a:solidFill>
              <a:prstDash val="lgDash"/>
              <a:tailEnd type="none" w="lg" len="lg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>
            <a:xfrm flipV="1">
              <a:off x="6274768" y="1173935"/>
              <a:ext cx="930365" cy="674892"/>
            </a:xfrm>
            <a:prstGeom prst="straightConnector1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>
            <a:xfrm flipV="1">
              <a:off x="7117203" y="1243767"/>
              <a:ext cx="970" cy="217132"/>
            </a:xfrm>
            <a:prstGeom prst="straightConnector1">
              <a:avLst/>
            </a:prstGeom>
            <a:noFill/>
            <a:ln w="12700" cap="flat" cmpd="sng" algn="ctr">
              <a:solidFill>
                <a:srgbClr val="4D4D4D">
                  <a:lumMod val="50000"/>
                </a:srgbClr>
              </a:solidFill>
              <a:prstDash val="solid"/>
              <a:headEnd type="stealth" w="med" len="sm"/>
              <a:tailEnd type="stealth" w="med" len="sm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7170997" y="1348936"/>
              <a:ext cx="1061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</a:rPr>
                <a:t>Offset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1130" y="2080623"/>
            <a:ext cx="8554251" cy="4202573"/>
            <a:chOff x="410251" y="2018167"/>
            <a:chExt cx="8554251" cy="4202573"/>
          </a:xfrm>
        </p:grpSpPr>
        <p:pic>
          <p:nvPicPr>
            <p:cNvPr id="34" name="Picture 33" descr="2D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251" y="2025541"/>
              <a:ext cx="4325619" cy="4195199"/>
            </a:xfrm>
            <a:prstGeom prst="rect">
              <a:avLst/>
            </a:prstGeom>
          </p:spPr>
        </p:pic>
        <p:pic>
          <p:nvPicPr>
            <p:cNvPr id="35" name="Picture 34" descr="2D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092" y="2018167"/>
              <a:ext cx="4605410" cy="42025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43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6786</TotalTime>
  <Words>1213</Words>
  <Application>Microsoft Office PowerPoint</Application>
  <PresentationFormat>On-screen Show (4:3)</PresentationFormat>
  <Paragraphs>191</Paragraphs>
  <Slides>31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Équation</vt:lpstr>
      <vt:lpstr>Experimental study of Diffraction Radiation for beam size measurement at ATF2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Bergamaschi</dc:creator>
  <cp:lastModifiedBy>Michele Bergamaschi</cp:lastModifiedBy>
  <cp:revision>231</cp:revision>
  <dcterms:created xsi:type="dcterms:W3CDTF">2015-05-21T10:14:37Z</dcterms:created>
  <dcterms:modified xsi:type="dcterms:W3CDTF">2017-09-18T21:55:04Z</dcterms:modified>
</cp:coreProperties>
</file>