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66" r:id="rId2"/>
    <p:sldId id="258" r:id="rId3"/>
    <p:sldId id="336" r:id="rId4"/>
    <p:sldId id="346" r:id="rId5"/>
    <p:sldId id="339" r:id="rId6"/>
    <p:sldId id="340" r:id="rId7"/>
    <p:sldId id="341" r:id="rId8"/>
    <p:sldId id="343" r:id="rId9"/>
    <p:sldId id="337" r:id="rId10"/>
    <p:sldId id="347" r:id="rId11"/>
    <p:sldId id="338" r:id="rId12"/>
    <p:sldId id="345" r:id="rId1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60" d="100"/>
          <a:sy n="60" d="100"/>
        </p:scale>
        <p:origin x="-1644" y="-37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8985952-A072-4466-923B-A7AEA2A7BBC6}" type="datetimeFigureOut">
              <a:rPr lang="ru-RU" smtClean="0"/>
              <a:pPr/>
              <a:t>18.09.2017</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43A5427-5BB5-4DF8-954D-1901D3A6635C}"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246CDBBA-9A0E-429C-8137-DE4ECE7EB842}" type="datetimeFigureOut">
              <a:rPr lang="ru-RU" smtClean="0"/>
              <a:pPr/>
              <a:t>18.09.2017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38C5A9A-EF37-4B05-A9C7-3E3245A316A6}"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246CDBBA-9A0E-429C-8137-DE4ECE7EB842}" type="datetimeFigureOut">
              <a:rPr lang="ru-RU" smtClean="0"/>
              <a:pPr/>
              <a:t>18.09.2017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38C5A9A-EF37-4B05-A9C7-3E3245A316A6}"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246CDBBA-9A0E-429C-8137-DE4ECE7EB842}" type="datetimeFigureOut">
              <a:rPr lang="ru-RU" smtClean="0"/>
              <a:pPr/>
              <a:t>18.09.2017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38C5A9A-EF37-4B05-A9C7-3E3245A316A6}" type="slidenum">
              <a:rPr lang="ru-RU" smtClean="0"/>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Объект">
    <p:spTree>
      <p:nvGrpSpPr>
        <p:cNvPr id="1" name=""/>
        <p:cNvGrpSpPr/>
        <p:nvPr/>
      </p:nvGrpSpPr>
      <p:grpSpPr>
        <a:xfrm>
          <a:off x="0" y="0"/>
          <a:ext cx="0" cy="0"/>
          <a:chOff x="0" y="0"/>
          <a:chExt cx="0" cy="0"/>
        </a:xfrm>
      </p:grpSpPr>
      <p:sp>
        <p:nvSpPr>
          <p:cNvPr id="2" name="Содержимое 1"/>
          <p:cNvSpPr>
            <a:spLocks noGrp="1"/>
          </p:cNvSpPr>
          <p:nvPr>
            <p:ph/>
          </p:nvPr>
        </p:nvSpPr>
        <p:spPr>
          <a:xfrm>
            <a:off x="457200" y="274638"/>
            <a:ext cx="8229600" cy="58515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ru-RU"/>
          </a:p>
        </p:txBody>
      </p:sp>
      <p:sp>
        <p:nvSpPr>
          <p:cNvPr id="4" name="Rectangle 5"/>
          <p:cNvSpPr>
            <a:spLocks noGrp="1" noChangeArrowheads="1"/>
          </p:cNvSpPr>
          <p:nvPr>
            <p:ph type="ftr" sz="quarter" idx="11"/>
          </p:nvPr>
        </p:nvSpPr>
        <p:spPr>
          <a:ln/>
        </p:spPr>
        <p:txBody>
          <a:bodyPr/>
          <a:lstStyle>
            <a:lvl1pPr>
              <a:defRPr/>
            </a:lvl1pPr>
          </a:lstStyle>
          <a:p>
            <a:pPr>
              <a:defRPr/>
            </a:pPr>
            <a:endParaRPr lang="ru-RU"/>
          </a:p>
        </p:txBody>
      </p:sp>
      <p:sp>
        <p:nvSpPr>
          <p:cNvPr id="5" name="Rectangle 6"/>
          <p:cNvSpPr>
            <a:spLocks noGrp="1" noChangeArrowheads="1"/>
          </p:cNvSpPr>
          <p:nvPr>
            <p:ph type="sldNum" sz="quarter" idx="12"/>
          </p:nvPr>
        </p:nvSpPr>
        <p:spPr>
          <a:ln/>
        </p:spPr>
        <p:txBody>
          <a:bodyPr/>
          <a:lstStyle>
            <a:lvl1pPr>
              <a:defRPr/>
            </a:lvl1pPr>
          </a:lstStyle>
          <a:p>
            <a:pPr>
              <a:defRPr/>
            </a:pPr>
            <a:fld id="{D865BEAD-023C-43D0-9CDA-ACA6C4B7BAFE}" type="slidenum">
              <a:rPr lang="ru-RU"/>
              <a:pPr>
                <a:defRPr/>
              </a:pPr>
              <a:t>‹#›</a:t>
            </a:fld>
            <a:endParaRPr lang="ru-RU"/>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Заголовок, текст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en-US"/>
          </a:p>
        </p:txBody>
      </p:sp>
      <p:sp>
        <p:nvSpPr>
          <p:cNvPr id="3" name="Текст 2"/>
          <p:cNvSpPr>
            <a:spLocks noGrp="1"/>
          </p:cNvSpPr>
          <p:nvPr>
            <p:ph type="body" sz="half" idx="1"/>
          </p:nvPr>
        </p:nvSpPr>
        <p:spPr>
          <a:xfrm>
            <a:off x="457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Содержимое 3"/>
          <p:cNvSpPr>
            <a:spLocks noGrp="1"/>
          </p:cNvSpPr>
          <p:nvPr>
            <p:ph sz="half" idx="2"/>
          </p:nvPr>
        </p:nvSpPr>
        <p:spPr>
          <a:xfrm>
            <a:off x="4648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04981D4E-8852-4BC0-8637-A13BCB348A39}"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246CDBBA-9A0E-429C-8137-DE4ECE7EB842}" type="datetimeFigureOut">
              <a:rPr lang="ru-RU" smtClean="0"/>
              <a:pPr/>
              <a:t>18.09.2017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38C5A9A-EF37-4B05-A9C7-3E3245A316A6}"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246CDBBA-9A0E-429C-8137-DE4ECE7EB842}" type="datetimeFigureOut">
              <a:rPr lang="ru-RU" smtClean="0"/>
              <a:pPr/>
              <a:t>18.09.2017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38C5A9A-EF37-4B05-A9C7-3E3245A316A6}"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246CDBBA-9A0E-429C-8137-DE4ECE7EB842}" type="datetimeFigureOut">
              <a:rPr lang="ru-RU" smtClean="0"/>
              <a:pPr/>
              <a:t>18.09.2017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38C5A9A-EF37-4B05-A9C7-3E3245A316A6}"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246CDBBA-9A0E-429C-8137-DE4ECE7EB842}" type="datetimeFigureOut">
              <a:rPr lang="ru-RU" smtClean="0"/>
              <a:pPr/>
              <a:t>18.09.2017</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038C5A9A-EF37-4B05-A9C7-3E3245A316A6}"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246CDBBA-9A0E-429C-8137-DE4ECE7EB842}" type="datetimeFigureOut">
              <a:rPr lang="ru-RU" smtClean="0"/>
              <a:pPr/>
              <a:t>18.09.2017</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038C5A9A-EF37-4B05-A9C7-3E3245A316A6}"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246CDBBA-9A0E-429C-8137-DE4ECE7EB842}" type="datetimeFigureOut">
              <a:rPr lang="ru-RU" smtClean="0"/>
              <a:pPr/>
              <a:t>18.09.2017</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038C5A9A-EF37-4B05-A9C7-3E3245A316A6}"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246CDBBA-9A0E-429C-8137-DE4ECE7EB842}" type="datetimeFigureOut">
              <a:rPr lang="ru-RU" smtClean="0"/>
              <a:pPr/>
              <a:t>18.09.2017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38C5A9A-EF37-4B05-A9C7-3E3245A316A6}"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246CDBBA-9A0E-429C-8137-DE4ECE7EB842}" type="datetimeFigureOut">
              <a:rPr lang="ru-RU" smtClean="0"/>
              <a:pPr/>
              <a:t>18.09.2017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38C5A9A-EF37-4B05-A9C7-3E3245A316A6}"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46CDBBA-9A0E-429C-8137-DE4ECE7EB842}" type="datetimeFigureOut">
              <a:rPr lang="ru-RU" smtClean="0"/>
              <a:pPr/>
              <a:t>18.09.2017</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8C5A9A-EF37-4B05-A9C7-3E3245A316A6}"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2"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2.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2.xml"/><Relationship Id="rId5" Type="http://schemas.openxmlformats.org/officeDocument/2006/relationships/image" Target="../media/image8.jpeg"/><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248585" y="6021288"/>
            <a:ext cx="827471" cy="646331"/>
          </a:xfrm>
          <a:prstGeom prst="rect">
            <a:avLst/>
          </a:prstGeom>
          <a:noFill/>
        </p:spPr>
        <p:txBody>
          <a:bodyPr wrap="square" rtlCol="0">
            <a:spAutoFit/>
          </a:bodyPr>
          <a:lstStyle/>
          <a:p>
            <a:endParaRPr lang="ru-RU" dirty="0" smtClean="0">
              <a:latin typeface="Times New Roman" pitchFamily="18" charset="0"/>
              <a:cs typeface="Times New Roman" pitchFamily="18" charset="0"/>
            </a:endParaRPr>
          </a:p>
          <a:p>
            <a:pPr algn="ctr"/>
            <a:r>
              <a:rPr lang="ru-RU" dirty="0" smtClean="0">
                <a:latin typeface="Times New Roman" pitchFamily="18" charset="0"/>
                <a:cs typeface="Times New Roman" pitchFamily="18" charset="0"/>
              </a:rPr>
              <a:t>201</a:t>
            </a:r>
            <a:r>
              <a:rPr lang="en-US" dirty="0" smtClean="0">
                <a:latin typeface="Times New Roman" pitchFamily="18" charset="0"/>
                <a:cs typeface="Times New Roman" pitchFamily="18" charset="0"/>
              </a:rPr>
              <a:t>7</a:t>
            </a:r>
            <a:endParaRPr lang="en-US" dirty="0">
              <a:latin typeface="Times New Roman" pitchFamily="18" charset="0"/>
              <a:cs typeface="Times New Roman" pitchFamily="18" charset="0"/>
            </a:endParaRPr>
          </a:p>
        </p:txBody>
      </p:sp>
      <p:sp>
        <p:nvSpPr>
          <p:cNvPr id="7" name="Содержимое 6"/>
          <p:cNvSpPr>
            <a:spLocks noGrp="1"/>
          </p:cNvSpPr>
          <p:nvPr>
            <p:ph idx="1"/>
          </p:nvPr>
        </p:nvSpPr>
        <p:spPr>
          <a:xfrm>
            <a:off x="467544" y="1955973"/>
            <a:ext cx="8229600" cy="4713387"/>
          </a:xfrm>
        </p:spPr>
        <p:txBody>
          <a:bodyPr>
            <a:normAutofit/>
          </a:bodyPr>
          <a:lstStyle/>
          <a:p>
            <a:pPr algn="ctr">
              <a:buNone/>
            </a:pPr>
            <a:r>
              <a:rPr lang="en-US" dirty="0" smtClean="0">
                <a:latin typeface="Times New Roman" pitchFamily="18" charset="0"/>
                <a:cs typeface="Times New Roman" pitchFamily="18" charset="0"/>
              </a:rPr>
              <a:t>Parametric X-ray radiation from crystals with </a:t>
            </a:r>
            <a:r>
              <a:rPr lang="en-US" dirty="0" smtClean="0">
                <a:latin typeface="Times New Roman" pitchFamily="18" charset="0"/>
                <a:cs typeface="Times New Roman" pitchFamily="18" charset="0"/>
              </a:rPr>
              <a:t>different quality </a:t>
            </a:r>
            <a:r>
              <a:rPr lang="en-US" dirty="0" smtClean="0">
                <a:latin typeface="Times New Roman" pitchFamily="18" charset="0"/>
                <a:cs typeface="Times New Roman" pitchFamily="18" charset="0"/>
              </a:rPr>
              <a:t>of atomic structure</a:t>
            </a:r>
          </a:p>
          <a:p>
            <a:pPr>
              <a:buNone/>
            </a:pPr>
            <a:endParaRPr lang="en-US" dirty="0" smtClean="0">
              <a:latin typeface="Times New Roman" pitchFamily="18" charset="0"/>
              <a:cs typeface="Times New Roman" pitchFamily="18" charset="0"/>
            </a:endParaRPr>
          </a:p>
          <a:p>
            <a:pPr algn="ctr">
              <a:buNone/>
            </a:pPr>
            <a:r>
              <a:rPr lang="en-GB" sz="2000" dirty="0" smtClean="0">
                <a:latin typeface="Times New Roman" pitchFamily="18" charset="0"/>
                <a:cs typeface="Times New Roman" pitchFamily="18" charset="0"/>
              </a:rPr>
              <a:t>V.I. </a:t>
            </a:r>
            <a:r>
              <a:rPr lang="en-GB" sz="2000" dirty="0" err="1" smtClean="0">
                <a:latin typeface="Times New Roman" pitchFamily="18" charset="0"/>
                <a:cs typeface="Times New Roman" pitchFamily="18" charset="0"/>
              </a:rPr>
              <a:t>Alexeyev</a:t>
            </a:r>
            <a:r>
              <a:rPr lang="en-GB" sz="2000" baseline="30000" dirty="0" err="1" smtClean="0">
                <a:latin typeface="Times New Roman" pitchFamily="18" charset="0"/>
                <a:cs typeface="Times New Roman" pitchFamily="18" charset="0"/>
              </a:rPr>
              <a:t>a,b</a:t>
            </a:r>
            <a:r>
              <a:rPr lang="en-GB" sz="2000" dirty="0" smtClean="0">
                <a:latin typeface="Times New Roman" pitchFamily="18" charset="0"/>
                <a:cs typeface="Times New Roman" pitchFamily="18" charset="0"/>
              </a:rPr>
              <a:t>, A.N. </a:t>
            </a:r>
            <a:r>
              <a:rPr lang="en-GB" sz="2000" dirty="0" err="1" smtClean="0">
                <a:latin typeface="Times New Roman" pitchFamily="18" charset="0"/>
                <a:cs typeface="Times New Roman" pitchFamily="18" charset="0"/>
              </a:rPr>
              <a:t>Eliseyev</a:t>
            </a:r>
            <a:r>
              <a:rPr lang="en-GB" sz="2000" baseline="30000" dirty="0" err="1" smtClean="0">
                <a:latin typeface="Times New Roman" pitchFamily="18" charset="0"/>
                <a:cs typeface="Times New Roman" pitchFamily="18" charset="0"/>
              </a:rPr>
              <a:t>a,b</a:t>
            </a:r>
            <a:r>
              <a:rPr lang="en-GB" sz="2000" dirty="0" smtClean="0">
                <a:latin typeface="Times New Roman" pitchFamily="18" charset="0"/>
                <a:cs typeface="Times New Roman" pitchFamily="18" charset="0"/>
              </a:rPr>
              <a:t>, E. </a:t>
            </a:r>
            <a:r>
              <a:rPr lang="en-GB" sz="2000" dirty="0" err="1" smtClean="0">
                <a:latin typeface="Times New Roman" pitchFamily="18" charset="0"/>
                <a:cs typeface="Times New Roman" pitchFamily="18" charset="0"/>
              </a:rPr>
              <a:t>Irribarra</a:t>
            </a:r>
            <a:r>
              <a:rPr lang="en-GB" sz="2000" baseline="30000" dirty="0" err="1" smtClean="0">
                <a:latin typeface="Times New Roman" pitchFamily="18" charset="0"/>
                <a:cs typeface="Times New Roman" pitchFamily="18" charset="0"/>
              </a:rPr>
              <a:t>c</a:t>
            </a:r>
            <a:r>
              <a:rPr lang="en-GB" sz="2000" dirty="0" smtClean="0">
                <a:latin typeface="Times New Roman" pitchFamily="18" charset="0"/>
                <a:cs typeface="Times New Roman" pitchFamily="18" charset="0"/>
              </a:rPr>
              <a:t>, V. </a:t>
            </a:r>
            <a:r>
              <a:rPr lang="en-GB" sz="2000" dirty="0" err="1" smtClean="0">
                <a:latin typeface="Times New Roman" pitchFamily="18" charset="0"/>
                <a:cs typeface="Times New Roman" pitchFamily="18" charset="0"/>
              </a:rPr>
              <a:t>Karpov</a:t>
            </a:r>
            <a:r>
              <a:rPr lang="en-GB" sz="2000" baseline="30000" dirty="0" smtClean="0">
                <a:latin typeface="Times New Roman" pitchFamily="18" charset="0"/>
                <a:cs typeface="Times New Roman" pitchFamily="18" charset="0"/>
              </a:rPr>
              <a:t> </a:t>
            </a:r>
            <a:r>
              <a:rPr lang="en-GB" sz="2000" baseline="30000" dirty="0" smtClean="0">
                <a:latin typeface="Times New Roman" pitchFamily="18" charset="0"/>
                <a:cs typeface="Times New Roman" pitchFamily="18" charset="0"/>
              </a:rPr>
              <a:t>a</a:t>
            </a:r>
            <a:r>
              <a:rPr lang="en-GB" sz="2000" dirty="0" smtClean="0">
                <a:latin typeface="Times New Roman" pitchFamily="18" charset="0"/>
                <a:cs typeface="Times New Roman" pitchFamily="18" charset="0"/>
              </a:rPr>
              <a:t>, I.A</a:t>
            </a:r>
            <a:r>
              <a:rPr lang="en-GB" sz="2000" dirty="0" smtClean="0">
                <a:latin typeface="Times New Roman" pitchFamily="18" charset="0"/>
                <a:cs typeface="Times New Roman" pitchFamily="18" charset="0"/>
              </a:rPr>
              <a:t>. </a:t>
            </a:r>
            <a:r>
              <a:rPr lang="en-GB" sz="2000" dirty="0" err="1" smtClean="0">
                <a:latin typeface="Times New Roman" pitchFamily="18" charset="0"/>
                <a:cs typeface="Times New Roman" pitchFamily="18" charset="0"/>
              </a:rPr>
              <a:t>Kishin</a:t>
            </a:r>
            <a:r>
              <a:rPr lang="en-GB" sz="2000" baseline="30000" dirty="0" err="1" smtClean="0">
                <a:latin typeface="Times New Roman" pitchFamily="18" charset="0"/>
                <a:cs typeface="Times New Roman" pitchFamily="18" charset="0"/>
              </a:rPr>
              <a:t>a,b</a:t>
            </a:r>
            <a:r>
              <a:rPr lang="en-GB" sz="2000" dirty="0" smtClean="0">
                <a:latin typeface="Times New Roman" pitchFamily="18" charset="0"/>
                <a:cs typeface="Times New Roman" pitchFamily="18" charset="0"/>
              </a:rPr>
              <a:t> </a:t>
            </a:r>
          </a:p>
          <a:p>
            <a:pPr algn="ctr">
              <a:buNone/>
            </a:pPr>
            <a:r>
              <a:rPr lang="en-GB" sz="2000" b="1" dirty="0" smtClean="0">
                <a:latin typeface="Times New Roman" pitchFamily="18" charset="0"/>
                <a:cs typeface="Times New Roman" pitchFamily="18" charset="0"/>
              </a:rPr>
              <a:t>A.S</a:t>
            </a:r>
            <a:r>
              <a:rPr lang="en-GB" sz="2000" b="1" dirty="0" smtClean="0">
                <a:latin typeface="Times New Roman" pitchFamily="18" charset="0"/>
                <a:cs typeface="Times New Roman" pitchFamily="18" charset="0"/>
              </a:rPr>
              <a:t>. </a:t>
            </a:r>
            <a:r>
              <a:rPr lang="en-GB" sz="2000" b="1" dirty="0" err="1" smtClean="0">
                <a:latin typeface="Times New Roman" pitchFamily="18" charset="0"/>
                <a:cs typeface="Times New Roman" pitchFamily="18" charset="0"/>
              </a:rPr>
              <a:t>Kubankin</a:t>
            </a:r>
            <a:r>
              <a:rPr lang="en-GB" sz="2000" baseline="30000" dirty="0" err="1" smtClean="0">
                <a:latin typeface="Times New Roman" pitchFamily="18" charset="0"/>
                <a:cs typeface="Times New Roman" pitchFamily="18" charset="0"/>
              </a:rPr>
              <a:t>a,b</a:t>
            </a:r>
            <a:r>
              <a:rPr lang="en-GB" sz="2000" dirty="0" smtClean="0">
                <a:latin typeface="Times New Roman" pitchFamily="18" charset="0"/>
                <a:cs typeface="Times New Roman" pitchFamily="18" charset="0"/>
              </a:rPr>
              <a:t>, R.M. </a:t>
            </a:r>
            <a:r>
              <a:rPr lang="en-GB" sz="2000" dirty="0" err="1" smtClean="0">
                <a:latin typeface="Times New Roman" pitchFamily="18" charset="0"/>
                <a:cs typeface="Times New Roman" pitchFamily="18" charset="0"/>
              </a:rPr>
              <a:t>Nazhmudinov</a:t>
            </a:r>
            <a:r>
              <a:rPr lang="en-GB" sz="2000" baseline="30000" dirty="0" err="1" smtClean="0">
                <a:latin typeface="Times New Roman" pitchFamily="18" charset="0"/>
                <a:cs typeface="Times New Roman" pitchFamily="18" charset="0"/>
              </a:rPr>
              <a:t>a,b</a:t>
            </a:r>
            <a:r>
              <a:rPr lang="en-GB" sz="2000" dirty="0" smtClean="0">
                <a:latin typeface="Times New Roman" pitchFamily="18" charset="0"/>
                <a:cs typeface="Times New Roman" pitchFamily="18" charset="0"/>
              </a:rPr>
              <a:t>, A.S. </a:t>
            </a:r>
            <a:r>
              <a:rPr lang="en-GB" sz="2000" dirty="0" err="1" smtClean="0">
                <a:latin typeface="Times New Roman" pitchFamily="18" charset="0"/>
                <a:cs typeface="Times New Roman" pitchFamily="18" charset="0"/>
              </a:rPr>
              <a:t>Kluev</a:t>
            </a:r>
            <a:r>
              <a:rPr lang="en-GB" sz="2000" baseline="30000" dirty="0" err="1" smtClean="0">
                <a:latin typeface="Times New Roman" pitchFamily="18" charset="0"/>
                <a:cs typeface="Times New Roman" pitchFamily="18" charset="0"/>
              </a:rPr>
              <a:t>b</a:t>
            </a:r>
            <a:r>
              <a:rPr lang="en-GB" sz="2000" dirty="0" smtClean="0">
                <a:latin typeface="Times New Roman" pitchFamily="18" charset="0"/>
                <a:cs typeface="Times New Roman" pitchFamily="18" charset="0"/>
              </a:rPr>
              <a:t>, P.N</a:t>
            </a:r>
            <a:r>
              <a:rPr lang="en-GB" sz="2000" dirty="0" smtClean="0">
                <a:latin typeface="Times New Roman" pitchFamily="18" charset="0"/>
                <a:cs typeface="Times New Roman" pitchFamily="18" charset="0"/>
              </a:rPr>
              <a:t>. </a:t>
            </a:r>
            <a:r>
              <a:rPr lang="en-GB" sz="2000" dirty="0" err="1" smtClean="0">
                <a:latin typeface="Times New Roman" pitchFamily="18" charset="0"/>
                <a:cs typeface="Times New Roman" pitchFamily="18" charset="0"/>
              </a:rPr>
              <a:t>Zhukova</a:t>
            </a:r>
            <a:r>
              <a:rPr lang="en-GB" sz="2000" baseline="30000" dirty="0" err="1" smtClean="0">
                <a:latin typeface="Times New Roman" pitchFamily="18" charset="0"/>
                <a:cs typeface="Times New Roman" pitchFamily="18" charset="0"/>
              </a:rPr>
              <a:t>b</a:t>
            </a:r>
            <a:endParaRPr lang="en-GB" sz="2000" baseline="30000" dirty="0" smtClean="0">
              <a:latin typeface="Times New Roman" pitchFamily="18" charset="0"/>
              <a:cs typeface="Times New Roman" pitchFamily="18" charset="0"/>
            </a:endParaRPr>
          </a:p>
          <a:p>
            <a:pPr algn="ctr">
              <a:buNone/>
            </a:pPr>
            <a:endParaRPr lang="en-US" sz="2000" dirty="0" smtClean="0">
              <a:latin typeface="Times New Roman" pitchFamily="18" charset="0"/>
              <a:cs typeface="Times New Roman" pitchFamily="18" charset="0"/>
            </a:endParaRPr>
          </a:p>
          <a:p>
            <a:pPr>
              <a:buNone/>
            </a:pPr>
            <a:r>
              <a:rPr lang="en-GB" sz="2000" baseline="30000" dirty="0" smtClean="0">
                <a:latin typeface="Times New Roman" pitchFamily="18" charset="0"/>
                <a:cs typeface="Times New Roman" pitchFamily="18" charset="0"/>
              </a:rPr>
              <a:t>a </a:t>
            </a:r>
            <a:r>
              <a:rPr lang="en-GB" sz="2000" dirty="0" smtClean="0">
                <a:latin typeface="Times New Roman" pitchFamily="18" charset="0"/>
                <a:cs typeface="Times New Roman" pitchFamily="18" charset="0"/>
              </a:rPr>
              <a:t>P.N. Lebedev Physical Institute RAS, Moscow, Russia</a:t>
            </a:r>
            <a:endParaRPr lang="en-US" sz="2000" dirty="0" smtClean="0">
              <a:latin typeface="Times New Roman" pitchFamily="18" charset="0"/>
              <a:cs typeface="Times New Roman" pitchFamily="18" charset="0"/>
            </a:endParaRPr>
          </a:p>
          <a:p>
            <a:pPr>
              <a:buNone/>
            </a:pPr>
            <a:r>
              <a:rPr lang="en-GB" sz="2000" baseline="30000" dirty="0" smtClean="0">
                <a:latin typeface="Times New Roman" pitchFamily="18" charset="0"/>
                <a:cs typeface="Times New Roman" pitchFamily="18" charset="0"/>
              </a:rPr>
              <a:t>b </a:t>
            </a:r>
            <a:r>
              <a:rPr lang="en-GB" sz="2000" dirty="0" smtClean="0">
                <a:latin typeface="Times New Roman" pitchFamily="18" charset="0"/>
                <a:cs typeface="Times New Roman" pitchFamily="18" charset="0"/>
              </a:rPr>
              <a:t>Belgorod National Research University, Belgorod, Russia</a:t>
            </a:r>
            <a:endParaRPr lang="en-US" sz="2000" dirty="0" smtClean="0">
              <a:latin typeface="Times New Roman" pitchFamily="18" charset="0"/>
              <a:cs typeface="Times New Roman" pitchFamily="18" charset="0"/>
            </a:endParaRPr>
          </a:p>
          <a:p>
            <a:pPr>
              <a:buNone/>
            </a:pPr>
            <a:r>
              <a:rPr lang="en-US" sz="2000" baseline="30000" dirty="0" smtClean="0">
                <a:latin typeface="Times New Roman" pitchFamily="18" charset="0"/>
                <a:cs typeface="Times New Roman" pitchFamily="18" charset="0"/>
              </a:rPr>
              <a:t>c</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Escuela</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Politécnica</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Nacional</a:t>
            </a:r>
            <a:r>
              <a:rPr lang="en-US" sz="2000" dirty="0" smtClean="0">
                <a:latin typeface="Times New Roman" pitchFamily="18" charset="0"/>
                <a:cs typeface="Times New Roman" pitchFamily="18" charset="0"/>
              </a:rPr>
              <a:t>, Quito, Ecuador</a:t>
            </a:r>
            <a:endParaRPr lang="en-US" sz="2000" dirty="0">
              <a:latin typeface="Times New Roman" pitchFamily="18" charset="0"/>
              <a:cs typeface="Times New Roman" pitchFamily="18" charset="0"/>
            </a:endParaRPr>
          </a:p>
        </p:txBody>
      </p:sp>
      <p:pic>
        <p:nvPicPr>
          <p:cNvPr id="3074" name="Picture 2"/>
          <p:cNvPicPr>
            <a:picLocks noChangeAspect="1" noChangeArrowheads="1"/>
          </p:cNvPicPr>
          <p:nvPr/>
        </p:nvPicPr>
        <p:blipFill>
          <a:blip r:embed="rId2" cstate="print"/>
          <a:srcRect l="3040" t="30141" r="8411" b="43281"/>
          <a:stretch>
            <a:fillRect/>
          </a:stretch>
        </p:blipFill>
        <p:spPr bwMode="auto">
          <a:xfrm>
            <a:off x="107504" y="44624"/>
            <a:ext cx="8928992" cy="150676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Work\Конференции\RREPS\2017\OD HOPG.jpg"/>
          <p:cNvPicPr>
            <a:picLocks noChangeAspect="1" noChangeArrowheads="1"/>
          </p:cNvPicPr>
          <p:nvPr/>
        </p:nvPicPr>
        <p:blipFill>
          <a:blip r:embed="rId2" cstate="print"/>
          <a:srcRect/>
          <a:stretch>
            <a:fillRect/>
          </a:stretch>
        </p:blipFill>
        <p:spPr bwMode="auto">
          <a:xfrm>
            <a:off x="827584" y="0"/>
            <a:ext cx="7698141" cy="6021288"/>
          </a:xfrm>
          <a:prstGeom prst="rect">
            <a:avLst/>
          </a:prstGeom>
          <a:noFill/>
        </p:spPr>
      </p:pic>
      <p:sp>
        <p:nvSpPr>
          <p:cNvPr id="11" name="TextBox 10"/>
          <p:cNvSpPr txBox="1"/>
          <p:nvPr/>
        </p:nvSpPr>
        <p:spPr>
          <a:xfrm>
            <a:off x="1531137" y="548680"/>
            <a:ext cx="1024639" cy="400110"/>
          </a:xfrm>
          <a:prstGeom prst="rect">
            <a:avLst/>
          </a:prstGeom>
          <a:noFill/>
        </p:spPr>
        <p:txBody>
          <a:bodyPr wrap="none" rtlCol="0">
            <a:spAutoFit/>
          </a:bodyPr>
          <a:lstStyle/>
          <a:p>
            <a:r>
              <a:rPr lang="en-US" sz="1000" dirty="0" err="1" smtClean="0">
                <a:latin typeface="Times New Roman" pitchFamily="18" charset="0"/>
                <a:cs typeface="Times New Roman" pitchFamily="18" charset="0"/>
              </a:rPr>
              <a:t>Photoabsorption</a:t>
            </a:r>
            <a:endParaRPr lang="en-US" sz="1000" dirty="0" smtClean="0">
              <a:latin typeface="Times New Roman" pitchFamily="18" charset="0"/>
              <a:cs typeface="Times New Roman" pitchFamily="18" charset="0"/>
            </a:endParaRPr>
          </a:p>
          <a:p>
            <a:r>
              <a:rPr lang="en-US" sz="1000" dirty="0" smtClean="0">
                <a:latin typeface="Times New Roman" pitchFamily="18" charset="0"/>
                <a:cs typeface="Times New Roman" pitchFamily="18" charset="0"/>
              </a:rPr>
              <a:t>length 12 </a:t>
            </a:r>
            <a:r>
              <a:rPr lang="en-US" sz="1000" dirty="0" err="1" smtClean="0">
                <a:latin typeface="Times New Roman" pitchFamily="18" charset="0"/>
                <a:cs typeface="Times New Roman" pitchFamily="18" charset="0"/>
              </a:rPr>
              <a:t>mk</a:t>
            </a:r>
            <a:endParaRPr lang="en-US" sz="1000" dirty="0">
              <a:latin typeface="Times New Roman" pitchFamily="18" charset="0"/>
              <a:cs typeface="Times New Roman" pitchFamily="18" charset="0"/>
            </a:endParaRPr>
          </a:p>
        </p:txBody>
      </p:sp>
      <p:sp>
        <p:nvSpPr>
          <p:cNvPr id="12" name="TextBox 11"/>
          <p:cNvSpPr txBox="1"/>
          <p:nvPr/>
        </p:nvSpPr>
        <p:spPr>
          <a:xfrm>
            <a:off x="1531137" y="3429000"/>
            <a:ext cx="1024639" cy="400110"/>
          </a:xfrm>
          <a:prstGeom prst="rect">
            <a:avLst/>
          </a:prstGeom>
          <a:noFill/>
        </p:spPr>
        <p:txBody>
          <a:bodyPr wrap="none" rtlCol="0">
            <a:spAutoFit/>
          </a:bodyPr>
          <a:lstStyle/>
          <a:p>
            <a:r>
              <a:rPr lang="en-US" sz="1000" dirty="0" err="1" smtClean="0">
                <a:latin typeface="Times New Roman" pitchFamily="18" charset="0"/>
                <a:cs typeface="Times New Roman" pitchFamily="18" charset="0"/>
              </a:rPr>
              <a:t>Photoabsorption</a:t>
            </a:r>
            <a:endParaRPr lang="en-US" sz="1000" dirty="0" smtClean="0">
              <a:latin typeface="Times New Roman" pitchFamily="18" charset="0"/>
              <a:cs typeface="Times New Roman" pitchFamily="18" charset="0"/>
            </a:endParaRPr>
          </a:p>
          <a:p>
            <a:r>
              <a:rPr lang="en-US" sz="1000" dirty="0" smtClean="0">
                <a:latin typeface="Times New Roman" pitchFamily="18" charset="0"/>
                <a:cs typeface="Times New Roman" pitchFamily="18" charset="0"/>
              </a:rPr>
              <a:t>length 90 </a:t>
            </a:r>
            <a:r>
              <a:rPr lang="en-US" sz="1000" dirty="0" err="1" smtClean="0">
                <a:latin typeface="Times New Roman" pitchFamily="18" charset="0"/>
                <a:cs typeface="Times New Roman" pitchFamily="18" charset="0"/>
              </a:rPr>
              <a:t>mk</a:t>
            </a:r>
            <a:endParaRPr lang="en-US" sz="1000" dirty="0">
              <a:latin typeface="Times New Roman" pitchFamily="18" charset="0"/>
              <a:cs typeface="Times New Roman" pitchFamily="18" charset="0"/>
            </a:endParaRPr>
          </a:p>
        </p:txBody>
      </p:sp>
      <p:sp>
        <p:nvSpPr>
          <p:cNvPr id="13" name="TextBox 12"/>
          <p:cNvSpPr txBox="1"/>
          <p:nvPr/>
        </p:nvSpPr>
        <p:spPr>
          <a:xfrm>
            <a:off x="5220072" y="620688"/>
            <a:ext cx="1024639" cy="400110"/>
          </a:xfrm>
          <a:prstGeom prst="rect">
            <a:avLst/>
          </a:prstGeom>
          <a:noFill/>
        </p:spPr>
        <p:txBody>
          <a:bodyPr wrap="none" rtlCol="0">
            <a:spAutoFit/>
          </a:bodyPr>
          <a:lstStyle/>
          <a:p>
            <a:r>
              <a:rPr lang="en-US" sz="1000" dirty="0" err="1" smtClean="0">
                <a:latin typeface="Times New Roman" pitchFamily="18" charset="0"/>
                <a:cs typeface="Times New Roman" pitchFamily="18" charset="0"/>
              </a:rPr>
              <a:t>Photoabsorption</a:t>
            </a:r>
            <a:endParaRPr lang="en-US" sz="1000" dirty="0" smtClean="0">
              <a:latin typeface="Times New Roman" pitchFamily="18" charset="0"/>
              <a:cs typeface="Times New Roman" pitchFamily="18" charset="0"/>
            </a:endParaRPr>
          </a:p>
          <a:p>
            <a:r>
              <a:rPr lang="en-US" sz="1000" dirty="0" smtClean="0">
                <a:latin typeface="Times New Roman" pitchFamily="18" charset="0"/>
                <a:cs typeface="Times New Roman" pitchFamily="18" charset="0"/>
              </a:rPr>
              <a:t>length 300 </a:t>
            </a:r>
            <a:r>
              <a:rPr lang="en-US" sz="1000" dirty="0" err="1" smtClean="0">
                <a:latin typeface="Times New Roman" pitchFamily="18" charset="0"/>
                <a:cs typeface="Times New Roman" pitchFamily="18" charset="0"/>
              </a:rPr>
              <a:t>mk</a:t>
            </a:r>
            <a:endParaRPr lang="en-US" sz="1000" dirty="0">
              <a:latin typeface="Times New Roman" pitchFamily="18" charset="0"/>
              <a:cs typeface="Times New Roman" pitchFamily="18" charset="0"/>
            </a:endParaRPr>
          </a:p>
        </p:txBody>
      </p:sp>
      <p:sp>
        <p:nvSpPr>
          <p:cNvPr id="14" name="TextBox 13"/>
          <p:cNvSpPr txBox="1"/>
          <p:nvPr/>
        </p:nvSpPr>
        <p:spPr>
          <a:xfrm>
            <a:off x="5220072" y="3429000"/>
            <a:ext cx="1024639" cy="400110"/>
          </a:xfrm>
          <a:prstGeom prst="rect">
            <a:avLst/>
          </a:prstGeom>
          <a:noFill/>
        </p:spPr>
        <p:txBody>
          <a:bodyPr wrap="none" rtlCol="0">
            <a:spAutoFit/>
          </a:bodyPr>
          <a:lstStyle/>
          <a:p>
            <a:r>
              <a:rPr lang="en-US" sz="1000" dirty="0" err="1" smtClean="0">
                <a:latin typeface="Times New Roman" pitchFamily="18" charset="0"/>
                <a:cs typeface="Times New Roman" pitchFamily="18" charset="0"/>
              </a:rPr>
              <a:t>Photoabsorption</a:t>
            </a:r>
            <a:endParaRPr lang="en-US" sz="1000" dirty="0" smtClean="0">
              <a:latin typeface="Times New Roman" pitchFamily="18" charset="0"/>
              <a:cs typeface="Times New Roman" pitchFamily="18" charset="0"/>
            </a:endParaRPr>
          </a:p>
          <a:p>
            <a:r>
              <a:rPr lang="en-US" sz="1000" dirty="0" smtClean="0">
                <a:latin typeface="Times New Roman" pitchFamily="18" charset="0"/>
                <a:cs typeface="Times New Roman" pitchFamily="18" charset="0"/>
              </a:rPr>
              <a:t>Length 800 </a:t>
            </a:r>
            <a:r>
              <a:rPr lang="en-US" sz="1000" dirty="0" err="1" smtClean="0">
                <a:latin typeface="Times New Roman" pitchFamily="18" charset="0"/>
                <a:cs typeface="Times New Roman" pitchFamily="18" charset="0"/>
              </a:rPr>
              <a:t>mk</a:t>
            </a:r>
            <a:endParaRPr lang="en-US" sz="1000" dirty="0">
              <a:latin typeface="Times New Roman" pitchFamily="18" charset="0"/>
              <a:cs typeface="Times New Roman" pitchFamily="18" charset="0"/>
            </a:endParaRPr>
          </a:p>
        </p:txBody>
      </p:sp>
      <p:sp>
        <p:nvSpPr>
          <p:cNvPr id="16" name="Прямоугольник 15"/>
          <p:cNvSpPr/>
          <p:nvPr/>
        </p:nvSpPr>
        <p:spPr>
          <a:xfrm>
            <a:off x="395536" y="6023029"/>
            <a:ext cx="8280920" cy="707886"/>
          </a:xfrm>
          <a:prstGeom prst="rect">
            <a:avLst/>
          </a:prstGeom>
        </p:spPr>
        <p:txBody>
          <a:bodyPr wrap="square">
            <a:spAutoFit/>
          </a:bodyPr>
          <a:lstStyle/>
          <a:p>
            <a:pPr algn="ctr"/>
            <a:r>
              <a:rPr lang="en-US" sz="2000" dirty="0" smtClean="0"/>
              <a:t>Comparison of experimental results with the theory of PXR for</a:t>
            </a:r>
          </a:p>
          <a:p>
            <a:pPr algn="ctr"/>
            <a:r>
              <a:rPr lang="en-US" sz="2000" dirty="0" smtClean="0"/>
              <a:t>mosaic </a:t>
            </a:r>
            <a:r>
              <a:rPr lang="en-US" sz="2000" dirty="0" smtClean="0"/>
              <a:t>crystals (</a:t>
            </a:r>
            <a:r>
              <a:rPr lang="en-US" sz="2000" dirty="0" smtClean="0"/>
              <a:t>solid blue </a:t>
            </a:r>
            <a:r>
              <a:rPr lang="en-US" sz="2000" dirty="0" smtClean="0"/>
              <a:t>line).</a:t>
            </a:r>
            <a:endParaRPr lang="en-US" sz="20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418058"/>
          </a:xfrm>
        </p:spPr>
        <p:txBody>
          <a:bodyPr>
            <a:noAutofit/>
          </a:bodyPr>
          <a:lstStyle/>
          <a:p>
            <a:r>
              <a:rPr lang="en-US" sz="2800" b="1" dirty="0" smtClean="0">
                <a:latin typeface="Times New Roman" pitchFamily="18" charset="0"/>
                <a:cs typeface="Times New Roman" pitchFamily="18" charset="0"/>
              </a:rPr>
              <a:t>Conclusion</a:t>
            </a:r>
            <a:endParaRPr lang="en-US" sz="2800" b="1" dirty="0">
              <a:latin typeface="Times New Roman" pitchFamily="18" charset="0"/>
              <a:cs typeface="Times New Roman" pitchFamily="18" charset="0"/>
            </a:endParaRPr>
          </a:p>
        </p:txBody>
      </p:sp>
      <p:sp>
        <p:nvSpPr>
          <p:cNvPr id="5" name="Содержимое 1"/>
          <p:cNvSpPr>
            <a:spLocks noGrp="1"/>
          </p:cNvSpPr>
          <p:nvPr>
            <p:ph idx="1"/>
          </p:nvPr>
        </p:nvSpPr>
        <p:spPr>
          <a:xfrm>
            <a:off x="457200" y="908720"/>
            <a:ext cx="8229600" cy="5949280"/>
          </a:xfrm>
        </p:spPr>
        <p:txBody>
          <a:bodyPr>
            <a:normAutofit fontScale="85000" lnSpcReduction="10000"/>
          </a:bodyPr>
          <a:lstStyle/>
          <a:p>
            <a:pPr algn="just">
              <a:buNone/>
            </a:pPr>
            <a:r>
              <a:rPr lang="en-US" sz="2800" dirty="0" smtClean="0">
                <a:latin typeface="Times New Roman" pitchFamily="18" charset="0"/>
                <a:cs typeface="Times New Roman" pitchFamily="18" charset="0"/>
              </a:rPr>
              <a:t>      Spectra and orientation dependencies of PXR are measured under interaction of 7 </a:t>
            </a:r>
            <a:r>
              <a:rPr lang="en-US" sz="2800" dirty="0" err="1" smtClean="0">
                <a:latin typeface="Times New Roman" pitchFamily="18" charset="0"/>
                <a:cs typeface="Times New Roman" pitchFamily="18" charset="0"/>
              </a:rPr>
              <a:t>MeV</a:t>
            </a:r>
            <a:r>
              <a:rPr lang="en-US" sz="2800" dirty="0" smtClean="0">
                <a:latin typeface="Times New Roman" pitchFamily="18" charset="0"/>
                <a:cs typeface="Times New Roman" pitchFamily="18" charset="0"/>
              </a:rPr>
              <a:t> electron beam with textured tungsten polycrystalline foil and </a:t>
            </a:r>
            <a:r>
              <a:rPr lang="en-GB" sz="2800" dirty="0" smtClean="0">
                <a:latin typeface="Times New Roman" pitchFamily="18" charset="0"/>
                <a:cs typeface="Times New Roman" pitchFamily="18" charset="0"/>
              </a:rPr>
              <a:t>highly oriented </a:t>
            </a:r>
            <a:r>
              <a:rPr lang="en-GB" sz="2800" dirty="0" err="1" smtClean="0">
                <a:latin typeface="Times New Roman" pitchFamily="18" charset="0"/>
                <a:cs typeface="Times New Roman" pitchFamily="18" charset="0"/>
              </a:rPr>
              <a:t>pyrolytic</a:t>
            </a:r>
            <a:r>
              <a:rPr lang="en-GB" sz="2800" dirty="0" smtClean="0">
                <a:latin typeface="Times New Roman" pitchFamily="18" charset="0"/>
                <a:cs typeface="Times New Roman" pitchFamily="18" charset="0"/>
              </a:rPr>
              <a:t> graphite crystals</a:t>
            </a:r>
            <a:r>
              <a:rPr lang="en-US" sz="2800" dirty="0" smtClean="0">
                <a:latin typeface="Times New Roman" pitchFamily="18" charset="0"/>
                <a:cs typeface="Times New Roman" pitchFamily="18" charset="0"/>
              </a:rPr>
              <a:t>. The results can be summarized as follows: </a:t>
            </a:r>
          </a:p>
          <a:p>
            <a:pPr algn="just">
              <a:buNone/>
            </a:pPr>
            <a:r>
              <a:rPr lang="en-US" sz="2800" dirty="0" smtClean="0">
                <a:latin typeface="Times New Roman" pitchFamily="18" charset="0"/>
                <a:cs typeface="Times New Roman" pitchFamily="18" charset="0"/>
              </a:rPr>
              <a:t>     - </a:t>
            </a:r>
            <a:r>
              <a:rPr lang="en-US" sz="2800" dirty="0" smtClean="0"/>
              <a:t>The performed calculations show that PXR from textured polycrystals can be described by the kinematical theory of mosaic crystals regarding the texture pattern of the polycrystalline sample as the mosaic parameter. A good agreement between theory and experiment is observed in contrast with the PXR theory for polycrystals.</a:t>
            </a:r>
            <a:endParaRPr lang="en-US" sz="2800" dirty="0" smtClean="0">
              <a:latin typeface="Times New Roman" pitchFamily="18" charset="0"/>
              <a:cs typeface="Times New Roman" pitchFamily="18" charset="0"/>
            </a:endParaRPr>
          </a:p>
          <a:p>
            <a:pPr algn="just">
              <a:buNone/>
            </a:pPr>
            <a:r>
              <a:rPr lang="en-US" sz="2800" dirty="0" smtClean="0">
                <a:latin typeface="Times New Roman" pitchFamily="18" charset="0"/>
                <a:cs typeface="Times New Roman" pitchFamily="18" charset="0"/>
              </a:rPr>
              <a:t>      - PXR orientation dependence is in good accordance with theory for the first </a:t>
            </a:r>
            <a:r>
              <a:rPr lang="en-US" sz="2800" dirty="0" smtClean="0">
                <a:latin typeface="Times New Roman" pitchFamily="18" charset="0"/>
                <a:cs typeface="Times New Roman" pitchFamily="18" charset="0"/>
              </a:rPr>
              <a:t>two diffraction orders. An additional contribution is observed at angles close to </a:t>
            </a:r>
            <a:r>
              <a:rPr lang="en-US" sz="2800" dirty="0" smtClean="0">
                <a:latin typeface="Times New Roman" pitchFamily="18" charset="0"/>
                <a:cs typeface="Times New Roman" pitchFamily="18" charset="0"/>
              </a:rPr>
              <a:t>the condition </a:t>
            </a:r>
            <a:r>
              <a:rPr lang="en-US" sz="2800" dirty="0" smtClean="0">
                <a:latin typeface="Times New Roman" pitchFamily="18" charset="0"/>
                <a:cs typeface="Times New Roman" pitchFamily="18" charset="0"/>
              </a:rPr>
              <a:t>of specular reflection</a:t>
            </a:r>
            <a:r>
              <a:rPr lang="en-US" sz="2800" dirty="0" smtClean="0">
                <a:latin typeface="Times New Roman" pitchFamily="18" charset="0"/>
                <a:cs typeface="Times New Roman" pitchFamily="18" charset="0"/>
              </a:rPr>
              <a:t>.</a:t>
            </a:r>
          </a:p>
          <a:p>
            <a:pPr algn="just">
              <a:buNone/>
            </a:pPr>
            <a:r>
              <a:rPr lang="en-US" sz="2800" dirty="0" smtClean="0">
                <a:latin typeface="Times New Roman" pitchFamily="18" charset="0"/>
                <a:cs typeface="Times New Roman" pitchFamily="18" charset="0"/>
              </a:rPr>
              <a:t>     - Additiona</a:t>
            </a:r>
            <a:r>
              <a:rPr lang="en-US" sz="2800" dirty="0" smtClean="0">
                <a:latin typeface="Times New Roman" pitchFamily="18" charset="0"/>
                <a:cs typeface="Times New Roman" pitchFamily="18" charset="0"/>
              </a:rPr>
              <a:t>l spectral peak which depends on target orientation is observed. The peak nature should be explained.</a:t>
            </a:r>
            <a:endParaRPr lang="en-US" sz="2800"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1124744"/>
            <a:ext cx="8229600" cy="4525963"/>
          </a:xfrm>
        </p:spPr>
        <p:txBody>
          <a:bodyPr>
            <a:normAutofit/>
          </a:bodyPr>
          <a:lstStyle/>
          <a:p>
            <a:pPr algn="ctr">
              <a:buNone/>
            </a:pPr>
            <a:endParaRPr lang="ru-RU" sz="2800" dirty="0" smtClean="0">
              <a:latin typeface="Times New Roman" pitchFamily="18" charset="0"/>
              <a:cs typeface="Times New Roman" pitchFamily="18" charset="0"/>
            </a:endParaRPr>
          </a:p>
          <a:p>
            <a:pPr algn="ctr">
              <a:buNone/>
            </a:pPr>
            <a:endParaRPr lang="ru-RU" sz="2800" dirty="0" smtClean="0">
              <a:latin typeface="Times New Roman" pitchFamily="18" charset="0"/>
              <a:cs typeface="Times New Roman" pitchFamily="18" charset="0"/>
            </a:endParaRPr>
          </a:p>
          <a:p>
            <a:pPr algn="ctr">
              <a:buNone/>
            </a:pPr>
            <a:endParaRPr lang="ru-RU" sz="2800" dirty="0" smtClean="0">
              <a:latin typeface="Times New Roman" pitchFamily="18" charset="0"/>
              <a:cs typeface="Times New Roman" pitchFamily="18" charset="0"/>
            </a:endParaRPr>
          </a:p>
          <a:p>
            <a:pPr algn="ctr">
              <a:buNone/>
            </a:pPr>
            <a:r>
              <a:rPr lang="en-US" dirty="0" smtClean="0">
                <a:latin typeface="Times New Roman" pitchFamily="18" charset="0"/>
                <a:cs typeface="Times New Roman" pitchFamily="18" charset="0"/>
              </a:rPr>
              <a:t>Thank you for the attention</a:t>
            </a:r>
            <a:r>
              <a:rPr lang="ru-RU" dirty="0" smtClean="0">
                <a:latin typeface="Times New Roman" pitchFamily="18" charset="0"/>
                <a:cs typeface="Times New Roman" pitchFamily="18" charset="0"/>
              </a:rPr>
              <a:t>!</a:t>
            </a: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9" name="Rectangle 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5781"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5785"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5787" name="Rectangle 11"/>
          <p:cNvSpPr>
            <a:spLocks noChangeArrowheads="1"/>
          </p:cNvSpPr>
          <p:nvPr/>
        </p:nvSpPr>
        <p:spPr bwMode="auto">
          <a:xfrm>
            <a:off x="0" y="10668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0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r>
              <a:rPr kumimoji="0" lang="en-US" sz="800" b="0" i="0" u="none" strike="noStrike" cap="none" normalizeH="0" baseline="0" smtClean="0">
                <a:ln>
                  <a:noFill/>
                </a:ln>
                <a:solidFill>
                  <a:schemeClr val="tx1"/>
                </a:solidFill>
                <a:effectLst/>
                <a:latin typeface="Arial" pitchFamily="34"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7" name="Imagen 8" descr="D:\EPN\OneDrive - Escuela Politécnica Nacional\Investigación\PXR from textured polycrystals\figures\setup final 2.png"/>
          <p:cNvPicPr/>
          <p:nvPr/>
        </p:nvPicPr>
        <p:blipFill>
          <a:blip r:embed="rId2"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a14="http://schemas.microsoft.com/office/drawing/2010/main" xmlns:wps="http://schemas.microsoft.com/office/word/2010/wordprocessingShape" xmlns:wpi="http://schemas.microsoft.com/office/word/2010/wordprocessingInk" xmlns:wpg="http://schemas.microsoft.com/office/word/2010/wordprocessingGroup" xmlns:w16se="http://schemas.microsoft.com/office/word/2015/wordml/symex" xmlns:w16cid="http://schemas.microsoft.com/office/word/2016/wordml/cid" xmlns:w15="http://schemas.microsoft.com/office/word/2012/wordml"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am3d="http://schemas.microsoft.com/office/drawing/2017/model3d" xmlns:aink="http://schemas.microsoft.com/office/drawing/2016/ink" xmlns:mc="http://schemas.openxmlformats.org/markup-compatibility/2006" xmlns:cx8="http://schemas.microsoft.com/office/drawing/2016/5/14/chartex" xmlns:cx7="http://schemas.microsoft.com/office/drawing/2016/5/13/chartex" xmlns:cx6="http://schemas.microsoft.com/office/drawing/2016/5/12/chartex" xmlns:cx5="http://schemas.microsoft.com/office/drawing/2016/5/11/chartex" xmlns:cx4="http://schemas.microsoft.com/office/drawing/2016/5/10/chartex" xmlns:cx3="http://schemas.microsoft.com/office/drawing/2016/5/9/chartex" xmlns:cx2="http://schemas.microsoft.com/office/drawing/2015/10/21/chartex" xmlns:cx1="http://schemas.microsoft.com/office/drawing/2015/9/8/chartex" xmlns:cx="http://schemas.microsoft.com/office/drawing/2014/chartex" xmlns:wpc="http://schemas.microsoft.com/office/word/2010/wordprocessingCanvas" xmlns="" xmlns:pic="http://schemas.openxmlformats.org/drawingml/2006/picture" xmlns:lc="http://schemas.openxmlformats.org/drawingml/2006/lockedCanvas" val="0"/>
              </a:ext>
            </a:extLst>
          </a:blip>
          <a:srcRect/>
          <a:stretch>
            <a:fillRect/>
          </a:stretch>
        </p:blipFill>
        <p:spPr bwMode="auto">
          <a:xfrm>
            <a:off x="107504" y="260648"/>
            <a:ext cx="8856984" cy="6120680"/>
          </a:xfrm>
          <a:prstGeom prst="rect">
            <a:avLst/>
          </a:prstGeom>
          <a:noFill/>
          <a:ln>
            <a:noFill/>
          </a:ln>
        </p:spPr>
      </p:pic>
      <p:sp>
        <p:nvSpPr>
          <p:cNvPr id="8" name="TextBox 7"/>
          <p:cNvSpPr txBox="1"/>
          <p:nvPr/>
        </p:nvSpPr>
        <p:spPr>
          <a:xfrm>
            <a:off x="-36512" y="1321604"/>
            <a:ext cx="3449855" cy="523220"/>
          </a:xfrm>
          <a:prstGeom prst="rect">
            <a:avLst/>
          </a:prstGeom>
          <a:noFill/>
        </p:spPr>
        <p:txBody>
          <a:bodyPr wrap="none" rtlCol="0">
            <a:spAutoFit/>
          </a:bodyPr>
          <a:lstStyle/>
          <a:p>
            <a:r>
              <a:rPr lang="en-US" sz="2800" b="1" dirty="0" smtClean="0">
                <a:latin typeface="Times New Roman" pitchFamily="18" charset="0"/>
                <a:cs typeface="Times New Roman" pitchFamily="18" charset="0"/>
              </a:rPr>
              <a:t>7 </a:t>
            </a:r>
            <a:r>
              <a:rPr lang="en-US" sz="2800" b="1" dirty="0" err="1" smtClean="0">
                <a:latin typeface="Times New Roman" pitchFamily="18" charset="0"/>
                <a:cs typeface="Times New Roman" pitchFamily="18" charset="0"/>
              </a:rPr>
              <a:t>MeV</a:t>
            </a:r>
            <a:r>
              <a:rPr lang="en-US" sz="2800" b="1" dirty="0" smtClean="0">
                <a:latin typeface="Times New Roman" pitchFamily="18" charset="0"/>
                <a:cs typeface="Times New Roman" pitchFamily="18" charset="0"/>
              </a:rPr>
              <a:t> electron beam</a:t>
            </a:r>
            <a:endParaRPr lang="en-US" sz="28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Work\Конференции\RREPS\2017\Spectra theory.jpg"/>
          <p:cNvPicPr>
            <a:picLocks noChangeAspect="1" noChangeArrowheads="1"/>
          </p:cNvPicPr>
          <p:nvPr/>
        </p:nvPicPr>
        <p:blipFill>
          <a:blip r:embed="rId2" cstate="print"/>
          <a:srcRect/>
          <a:stretch>
            <a:fillRect/>
          </a:stretch>
        </p:blipFill>
        <p:spPr bwMode="auto">
          <a:xfrm>
            <a:off x="243947" y="44624"/>
            <a:ext cx="8720541" cy="5931608"/>
          </a:xfrm>
          <a:prstGeom prst="rect">
            <a:avLst/>
          </a:prstGeom>
          <a:noFill/>
        </p:spPr>
      </p:pic>
      <p:sp>
        <p:nvSpPr>
          <p:cNvPr id="8" name="TextBox 7"/>
          <p:cNvSpPr txBox="1"/>
          <p:nvPr/>
        </p:nvSpPr>
        <p:spPr>
          <a:xfrm>
            <a:off x="960469" y="5877272"/>
            <a:ext cx="7322774" cy="923330"/>
          </a:xfrm>
          <a:prstGeom prst="rect">
            <a:avLst/>
          </a:prstGeom>
          <a:noFill/>
        </p:spPr>
        <p:txBody>
          <a:bodyPr wrap="none" rtlCol="0">
            <a:spAutoFit/>
          </a:bodyPr>
          <a:lstStyle/>
          <a:p>
            <a:pPr algn="ctr"/>
            <a:r>
              <a:rPr lang="en-US" dirty="0" smtClean="0"/>
              <a:t>Tungsten foil. Comparison of experimental results with the theory of PXR for</a:t>
            </a:r>
          </a:p>
          <a:p>
            <a:pPr algn="ctr"/>
            <a:r>
              <a:rPr lang="en-US" dirty="0" smtClean="0"/>
              <a:t>polycrystals (dash line) and theory of PXR for mosaic crystals (solid line).</a:t>
            </a:r>
          </a:p>
          <a:p>
            <a:pPr algn="ctr"/>
            <a:r>
              <a:rPr lang="en-US" dirty="0" smtClean="0"/>
              <a:t>Four </a:t>
            </a:r>
            <a:r>
              <a:rPr lang="en-US" dirty="0" smtClean="0"/>
              <a:t>observation angles are presented.</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7" descr="D:\EPN\OneDrive - Escuela Politécnica Nacional\Investigación\PXR from textured polycrystals\figures\Angles PXR XRD theory 2.png"/>
          <p:cNvPicPr/>
          <p:nvPr/>
        </p:nvPicPr>
        <p:blipFill>
          <a:blip r:embed="rId2"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a14="http://schemas.microsoft.com/office/drawing/2010/main" xmlns:wps="http://schemas.microsoft.com/office/word/2010/wordprocessingShape" xmlns:wpi="http://schemas.microsoft.com/office/word/2010/wordprocessingInk" xmlns:wpg="http://schemas.microsoft.com/office/word/2010/wordprocessingGroup" xmlns:w16se="http://schemas.microsoft.com/office/word/2015/wordml/symex" xmlns:w16cid="http://schemas.microsoft.com/office/word/2016/wordml/cid" xmlns:w15="http://schemas.microsoft.com/office/word/2012/wordml"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am3d="http://schemas.microsoft.com/office/drawing/2017/model3d" xmlns:aink="http://schemas.microsoft.com/office/drawing/2016/ink" xmlns:mc="http://schemas.openxmlformats.org/markup-compatibility/2006" xmlns:cx8="http://schemas.microsoft.com/office/drawing/2016/5/14/chartex" xmlns:cx7="http://schemas.microsoft.com/office/drawing/2016/5/13/chartex" xmlns:cx6="http://schemas.microsoft.com/office/drawing/2016/5/12/chartex" xmlns:cx5="http://schemas.microsoft.com/office/drawing/2016/5/11/chartex" xmlns:cx4="http://schemas.microsoft.com/office/drawing/2016/5/10/chartex" xmlns:cx3="http://schemas.microsoft.com/office/drawing/2016/5/9/chartex" xmlns:cx2="http://schemas.microsoft.com/office/drawing/2015/10/21/chartex" xmlns:cx1="http://schemas.microsoft.com/office/drawing/2015/9/8/chartex" xmlns:cx="http://schemas.microsoft.com/office/drawing/2014/chartex" xmlns:wpc="http://schemas.microsoft.com/office/word/2010/wordprocessingCanvas" xmlns="" xmlns:pic="http://schemas.openxmlformats.org/drawingml/2006/picture" xmlns:lc="http://schemas.openxmlformats.org/drawingml/2006/lockedCanvas" val="0"/>
              </a:ext>
            </a:extLst>
          </a:blip>
          <a:srcRect/>
          <a:stretch>
            <a:fillRect/>
          </a:stretch>
        </p:blipFill>
        <p:spPr bwMode="auto">
          <a:xfrm>
            <a:off x="1403648" y="908720"/>
            <a:ext cx="6408712" cy="4464496"/>
          </a:xfrm>
          <a:prstGeom prst="rect">
            <a:avLst/>
          </a:prstGeom>
          <a:noFill/>
          <a:ln>
            <a:noFill/>
          </a:ln>
        </p:spPr>
      </p:pic>
      <p:sp>
        <p:nvSpPr>
          <p:cNvPr id="4" name="TextBox 3"/>
          <p:cNvSpPr txBox="1"/>
          <p:nvPr/>
        </p:nvSpPr>
        <p:spPr>
          <a:xfrm>
            <a:off x="508160" y="5385990"/>
            <a:ext cx="8156335" cy="923330"/>
          </a:xfrm>
          <a:prstGeom prst="rect">
            <a:avLst/>
          </a:prstGeom>
          <a:noFill/>
        </p:spPr>
        <p:txBody>
          <a:bodyPr wrap="none" rtlCol="0">
            <a:spAutoFit/>
          </a:bodyPr>
          <a:lstStyle/>
          <a:p>
            <a:pPr algn="ctr"/>
            <a:r>
              <a:rPr lang="en-US" dirty="0" smtClean="0"/>
              <a:t>Tungsten foil. </a:t>
            </a:r>
            <a:r>
              <a:rPr lang="en-US" dirty="0" smtClean="0"/>
              <a:t>Dependence </a:t>
            </a:r>
            <a:r>
              <a:rPr lang="en-US" dirty="0" smtClean="0"/>
              <a:t>of the PXR yield </a:t>
            </a:r>
            <a:r>
              <a:rPr lang="en-US" dirty="0" smtClean="0"/>
              <a:t>from </a:t>
            </a:r>
            <a:r>
              <a:rPr lang="en-US" dirty="0" smtClean="0"/>
              <a:t>(200) plane on the orientation </a:t>
            </a:r>
            <a:r>
              <a:rPr lang="en-US" dirty="0" smtClean="0"/>
              <a:t>angle</a:t>
            </a:r>
          </a:p>
          <a:p>
            <a:pPr algn="ctr"/>
            <a:r>
              <a:rPr lang="en-US" dirty="0" smtClean="0"/>
              <a:t>m</a:t>
            </a:r>
            <a:r>
              <a:rPr lang="en-US" dirty="0" smtClean="0"/>
              <a:t>easured for </a:t>
            </a:r>
            <a:r>
              <a:rPr lang="en-US" dirty="0" smtClean="0"/>
              <a:t>observation angles of 90.8° (circles) and 180.0° (rhombus</a:t>
            </a:r>
            <a:r>
              <a:rPr lang="en-US" dirty="0" smtClean="0"/>
              <a:t>).</a:t>
            </a:r>
          </a:p>
          <a:p>
            <a:pPr algn="ctr"/>
            <a:r>
              <a:rPr lang="en-US" dirty="0" smtClean="0"/>
              <a:t>The </a:t>
            </a:r>
            <a:r>
              <a:rPr lang="en-US" dirty="0" smtClean="0"/>
              <a:t>lines represent the theoretical curves</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Work\Литература\Статьи\Наши\Мои\Phys Rev L\conf - 3-2.jpg"/>
          <p:cNvPicPr>
            <a:picLocks noChangeAspect="1" noChangeArrowheads="1"/>
          </p:cNvPicPr>
          <p:nvPr/>
        </p:nvPicPr>
        <p:blipFill>
          <a:blip r:embed="rId2" cstate="print"/>
          <a:srcRect/>
          <a:stretch>
            <a:fillRect/>
          </a:stretch>
        </p:blipFill>
        <p:spPr bwMode="auto">
          <a:xfrm>
            <a:off x="164161" y="2952328"/>
            <a:ext cx="4407839" cy="3068960"/>
          </a:xfrm>
          <a:prstGeom prst="rect">
            <a:avLst/>
          </a:prstGeom>
          <a:noFill/>
        </p:spPr>
      </p:pic>
      <p:pic>
        <p:nvPicPr>
          <p:cNvPr id="2052" name="Picture 4" descr="C:\Work\Литература\Статьи\Наши\Мои\Phys Rev L\conf - 3-3.jpg"/>
          <p:cNvPicPr>
            <a:picLocks noChangeAspect="1" noChangeArrowheads="1"/>
          </p:cNvPicPr>
          <p:nvPr/>
        </p:nvPicPr>
        <p:blipFill>
          <a:blip r:embed="rId3" cstate="print"/>
          <a:srcRect/>
          <a:stretch>
            <a:fillRect/>
          </a:stretch>
        </p:blipFill>
        <p:spPr bwMode="auto">
          <a:xfrm>
            <a:off x="4661335" y="2924944"/>
            <a:ext cx="4447169" cy="3096344"/>
          </a:xfrm>
          <a:prstGeom prst="rect">
            <a:avLst/>
          </a:prstGeom>
          <a:noFill/>
        </p:spPr>
      </p:pic>
      <p:sp>
        <p:nvSpPr>
          <p:cNvPr id="6" name="Прямоугольник 5"/>
          <p:cNvSpPr/>
          <p:nvPr/>
        </p:nvSpPr>
        <p:spPr>
          <a:xfrm>
            <a:off x="360040" y="5951021"/>
            <a:ext cx="8316416" cy="369332"/>
          </a:xfrm>
          <a:prstGeom prst="rect">
            <a:avLst/>
          </a:prstGeom>
        </p:spPr>
        <p:txBody>
          <a:bodyPr wrap="square">
            <a:spAutoFit/>
          </a:bodyPr>
          <a:lstStyle/>
          <a:p>
            <a:pPr algn="ctr"/>
            <a:r>
              <a:rPr lang="en-US" dirty="0" smtClean="0">
                <a:latin typeface="Times New Roman" pitchFamily="18" charset="0"/>
                <a:cs typeface="Times New Roman" pitchFamily="18" charset="0"/>
              </a:rPr>
              <a:t>PXR spectra from HOPG with </a:t>
            </a:r>
            <a:r>
              <a:rPr lang="en-US" dirty="0" err="1" smtClean="0">
                <a:latin typeface="Times New Roman" pitchFamily="18" charset="0"/>
                <a:cs typeface="Times New Roman" pitchFamily="18" charset="0"/>
              </a:rPr>
              <a:t>mosaicity</a:t>
            </a:r>
            <a:r>
              <a:rPr lang="en-US" dirty="0" smtClean="0">
                <a:latin typeface="Times New Roman" pitchFamily="18" charset="0"/>
                <a:cs typeface="Times New Roman" pitchFamily="18" charset="0"/>
              </a:rPr>
              <a:t> </a:t>
            </a:r>
            <a:r>
              <a:rPr lang="ru-RU" dirty="0" smtClean="0">
                <a:latin typeface="Times New Roman" pitchFamily="18" charset="0"/>
                <a:cs typeface="Times New Roman" pitchFamily="18" charset="0"/>
              </a:rPr>
              <a:t>0.4</a:t>
            </a:r>
            <a:r>
              <a:rPr lang="ru-RU" dirty="0" smtClean="0">
                <a:latin typeface="Times New Roman" pitchFamily="18" charset="0"/>
                <a:cs typeface="Times New Roman" pitchFamily="18" charset="0"/>
              </a:rPr>
              <a:t>°, 0.8° </a:t>
            </a:r>
            <a:r>
              <a:rPr lang="en-US" dirty="0" smtClean="0">
                <a:latin typeface="Times New Roman" pitchFamily="18" charset="0"/>
                <a:cs typeface="Times New Roman" pitchFamily="18" charset="0"/>
              </a:rPr>
              <a:t>and</a:t>
            </a:r>
            <a:r>
              <a:rPr lang="ru-RU" dirty="0" smtClean="0">
                <a:latin typeface="Times New Roman" pitchFamily="18" charset="0"/>
                <a:cs typeface="Times New Roman" pitchFamily="18" charset="0"/>
              </a:rPr>
              <a:t> </a:t>
            </a:r>
            <a:r>
              <a:rPr lang="ru-RU" dirty="0" smtClean="0">
                <a:latin typeface="Times New Roman" pitchFamily="18" charset="0"/>
                <a:cs typeface="Times New Roman" pitchFamily="18" charset="0"/>
              </a:rPr>
              <a:t>1.7°.</a:t>
            </a:r>
            <a:endParaRPr lang="en-US" dirty="0"/>
          </a:p>
        </p:txBody>
      </p:sp>
      <p:pic>
        <p:nvPicPr>
          <p:cNvPr id="2050" name="Picture 2" descr="C:\Work\Литература\Статьи\Наши\Мои\Phys Rev L\conf - 3-1.jpg"/>
          <p:cNvPicPr>
            <a:picLocks noChangeAspect="1" noChangeArrowheads="1"/>
          </p:cNvPicPr>
          <p:nvPr/>
        </p:nvPicPr>
        <p:blipFill>
          <a:blip r:embed="rId4" cstate="print"/>
          <a:srcRect/>
          <a:stretch>
            <a:fillRect/>
          </a:stretch>
        </p:blipFill>
        <p:spPr bwMode="auto">
          <a:xfrm>
            <a:off x="2339752" y="-27384"/>
            <a:ext cx="4343746" cy="3024336"/>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Work\Литература\Статьи\Наши\Мои\Phys Rev L\conf - 3-2.jpg"/>
          <p:cNvPicPr>
            <a:picLocks noChangeAspect="1" noChangeArrowheads="1"/>
          </p:cNvPicPr>
          <p:nvPr/>
        </p:nvPicPr>
        <p:blipFill>
          <a:blip r:embed="rId2" cstate="print"/>
          <a:srcRect/>
          <a:stretch>
            <a:fillRect/>
          </a:stretch>
        </p:blipFill>
        <p:spPr bwMode="auto">
          <a:xfrm>
            <a:off x="164161" y="2952328"/>
            <a:ext cx="4407839" cy="3068960"/>
          </a:xfrm>
          <a:prstGeom prst="rect">
            <a:avLst/>
          </a:prstGeom>
          <a:noFill/>
        </p:spPr>
      </p:pic>
      <p:pic>
        <p:nvPicPr>
          <p:cNvPr id="2052" name="Picture 4" descr="C:\Work\Литература\Статьи\Наши\Мои\Phys Rev L\conf - 3-3.jpg"/>
          <p:cNvPicPr>
            <a:picLocks noChangeAspect="1" noChangeArrowheads="1"/>
          </p:cNvPicPr>
          <p:nvPr/>
        </p:nvPicPr>
        <p:blipFill>
          <a:blip r:embed="rId3" cstate="print"/>
          <a:srcRect/>
          <a:stretch>
            <a:fillRect/>
          </a:stretch>
        </p:blipFill>
        <p:spPr bwMode="auto">
          <a:xfrm>
            <a:off x="4661335" y="2924944"/>
            <a:ext cx="4447169" cy="3096344"/>
          </a:xfrm>
          <a:prstGeom prst="rect">
            <a:avLst/>
          </a:prstGeom>
          <a:noFill/>
        </p:spPr>
      </p:pic>
      <p:sp>
        <p:nvSpPr>
          <p:cNvPr id="6" name="Прямоугольник 5"/>
          <p:cNvSpPr/>
          <p:nvPr/>
        </p:nvSpPr>
        <p:spPr>
          <a:xfrm>
            <a:off x="360040" y="5951021"/>
            <a:ext cx="8316416" cy="369332"/>
          </a:xfrm>
          <a:prstGeom prst="rect">
            <a:avLst/>
          </a:prstGeom>
        </p:spPr>
        <p:txBody>
          <a:bodyPr wrap="square">
            <a:spAutoFit/>
          </a:bodyPr>
          <a:lstStyle/>
          <a:p>
            <a:pPr algn="ctr"/>
            <a:r>
              <a:rPr lang="en-US" dirty="0" smtClean="0">
                <a:latin typeface="Times New Roman" pitchFamily="18" charset="0"/>
                <a:cs typeface="Times New Roman" pitchFamily="18" charset="0"/>
              </a:rPr>
              <a:t>PXR spectra from HOPG with </a:t>
            </a:r>
            <a:r>
              <a:rPr lang="en-US" dirty="0" err="1" smtClean="0">
                <a:latin typeface="Times New Roman" pitchFamily="18" charset="0"/>
                <a:cs typeface="Times New Roman" pitchFamily="18" charset="0"/>
              </a:rPr>
              <a:t>mosaicity</a:t>
            </a:r>
            <a:r>
              <a:rPr lang="en-US" dirty="0" smtClean="0">
                <a:latin typeface="Times New Roman" pitchFamily="18" charset="0"/>
                <a:cs typeface="Times New Roman" pitchFamily="18" charset="0"/>
              </a:rPr>
              <a:t> </a:t>
            </a:r>
            <a:r>
              <a:rPr lang="ru-RU" dirty="0" smtClean="0">
                <a:latin typeface="Times New Roman" pitchFamily="18" charset="0"/>
                <a:cs typeface="Times New Roman" pitchFamily="18" charset="0"/>
              </a:rPr>
              <a:t>0.4°, 0.8° </a:t>
            </a:r>
            <a:r>
              <a:rPr lang="en-US" dirty="0" smtClean="0">
                <a:latin typeface="Times New Roman" pitchFamily="18" charset="0"/>
                <a:cs typeface="Times New Roman" pitchFamily="18" charset="0"/>
              </a:rPr>
              <a:t>and</a:t>
            </a:r>
            <a:r>
              <a:rPr lang="ru-RU" dirty="0" smtClean="0">
                <a:latin typeface="Times New Roman" pitchFamily="18" charset="0"/>
                <a:cs typeface="Times New Roman" pitchFamily="18" charset="0"/>
              </a:rPr>
              <a:t> 1.7</a:t>
            </a:r>
            <a:r>
              <a:rPr lang="ru-RU" dirty="0" smtClean="0">
                <a:latin typeface="Times New Roman" pitchFamily="18" charset="0"/>
                <a:cs typeface="Times New Roman" pitchFamily="18" charset="0"/>
              </a:rPr>
              <a:t>°.</a:t>
            </a:r>
            <a:endParaRPr lang="en-US" dirty="0" smtClean="0"/>
          </a:p>
        </p:txBody>
      </p:sp>
      <p:pic>
        <p:nvPicPr>
          <p:cNvPr id="2050" name="Picture 2" descr="C:\Work\Литература\Статьи\Наши\Мои\Phys Rev L\conf - 3-1.jpg"/>
          <p:cNvPicPr>
            <a:picLocks noChangeAspect="1" noChangeArrowheads="1"/>
          </p:cNvPicPr>
          <p:nvPr/>
        </p:nvPicPr>
        <p:blipFill>
          <a:blip r:embed="rId4" cstate="print"/>
          <a:srcRect/>
          <a:stretch>
            <a:fillRect/>
          </a:stretch>
        </p:blipFill>
        <p:spPr bwMode="auto">
          <a:xfrm>
            <a:off x="2339752" y="-27384"/>
            <a:ext cx="4343746" cy="3024336"/>
          </a:xfrm>
          <a:prstGeom prst="rect">
            <a:avLst/>
          </a:prstGeom>
          <a:noFill/>
        </p:spPr>
      </p:pic>
      <p:pic>
        <p:nvPicPr>
          <p:cNvPr id="3074" name="Picture 2" descr="C:\Work\Литература\Статьи\Наши\Мои\Phys Rev L\conf - 4.jpg"/>
          <p:cNvPicPr>
            <a:picLocks noChangeAspect="1" noChangeArrowheads="1"/>
          </p:cNvPicPr>
          <p:nvPr/>
        </p:nvPicPr>
        <p:blipFill>
          <a:blip r:embed="rId5" cstate="print"/>
          <a:srcRect/>
          <a:stretch>
            <a:fillRect/>
          </a:stretch>
        </p:blipFill>
        <p:spPr bwMode="auto">
          <a:xfrm>
            <a:off x="1475656" y="692696"/>
            <a:ext cx="6689725" cy="4657726"/>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360040" y="5733256"/>
            <a:ext cx="8316416" cy="646331"/>
          </a:xfrm>
          <a:prstGeom prst="rect">
            <a:avLst/>
          </a:prstGeom>
        </p:spPr>
        <p:txBody>
          <a:bodyPr wrap="square">
            <a:spAutoFit/>
          </a:bodyPr>
          <a:lstStyle/>
          <a:p>
            <a:pPr algn="ctr"/>
            <a:r>
              <a:rPr lang="en-US" dirty="0" smtClean="0">
                <a:latin typeface="Times New Roman" pitchFamily="18" charset="0"/>
                <a:cs typeface="Times New Roman" pitchFamily="18" charset="0"/>
              </a:rPr>
              <a:t>PXR spectra from HOPG with </a:t>
            </a:r>
            <a:r>
              <a:rPr lang="en-US" dirty="0" err="1" smtClean="0">
                <a:latin typeface="Times New Roman" pitchFamily="18" charset="0"/>
                <a:cs typeface="Times New Roman" pitchFamily="18" charset="0"/>
              </a:rPr>
              <a:t>mosaicity</a:t>
            </a:r>
            <a:r>
              <a:rPr lang="en-US" dirty="0" smtClean="0">
                <a:latin typeface="Times New Roman" pitchFamily="18" charset="0"/>
                <a:cs typeface="Times New Roman" pitchFamily="18" charset="0"/>
              </a:rPr>
              <a:t> </a:t>
            </a:r>
            <a:r>
              <a:rPr lang="ru-RU" dirty="0" smtClean="0">
                <a:latin typeface="Times New Roman" pitchFamily="18" charset="0"/>
                <a:cs typeface="Times New Roman" pitchFamily="18" charset="0"/>
              </a:rPr>
              <a:t>0.4</a:t>
            </a:r>
            <a:r>
              <a:rPr lang="ru-RU" dirty="0" smtClean="0">
                <a:latin typeface="Times New Roman" pitchFamily="18" charset="0"/>
                <a:cs typeface="Times New Roman" pitchFamily="18" charset="0"/>
              </a:rPr>
              <a:t>°</a:t>
            </a:r>
            <a:r>
              <a:rPr lang="en-US" dirty="0" smtClean="0">
                <a:latin typeface="Times New Roman" pitchFamily="18" charset="0"/>
                <a:cs typeface="Times New Roman" pitchFamily="18" charset="0"/>
              </a:rPr>
              <a:t> measured for different orientation</a:t>
            </a:r>
          </a:p>
          <a:p>
            <a:pPr algn="ctr"/>
            <a:r>
              <a:rPr lang="en-US" dirty="0" smtClean="0">
                <a:latin typeface="Times New Roman" pitchFamily="18" charset="0"/>
                <a:cs typeface="Times New Roman" pitchFamily="18" charset="0"/>
              </a:rPr>
              <a:t>angles of the target relative to the electron beam.</a:t>
            </a:r>
            <a:endParaRPr lang="en-US" dirty="0" smtClean="0"/>
          </a:p>
        </p:txBody>
      </p:sp>
      <p:pic>
        <p:nvPicPr>
          <p:cNvPr id="4102" name="Picture 6" descr="C:\Work\Литература\Статьи\Наши\Мои\Phys Rev L\conf - 5.png"/>
          <p:cNvPicPr>
            <a:picLocks noChangeAspect="1" noChangeArrowheads="1"/>
          </p:cNvPicPr>
          <p:nvPr/>
        </p:nvPicPr>
        <p:blipFill>
          <a:blip r:embed="rId2" cstate="print"/>
          <a:srcRect/>
          <a:stretch>
            <a:fillRect/>
          </a:stretch>
        </p:blipFill>
        <p:spPr bwMode="auto">
          <a:xfrm>
            <a:off x="-1" y="476672"/>
            <a:ext cx="9155967" cy="5085184"/>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27" name="Picture 3" descr="C:\Work\Литература\Статьи\Наши\Мои\Phys Rev L\OD All.jpg"/>
          <p:cNvPicPr>
            <a:picLocks noChangeAspect="1" noChangeArrowheads="1"/>
          </p:cNvPicPr>
          <p:nvPr/>
        </p:nvPicPr>
        <p:blipFill>
          <a:blip r:embed="rId2" cstate="print"/>
          <a:srcRect/>
          <a:stretch>
            <a:fillRect/>
          </a:stretch>
        </p:blipFill>
        <p:spPr bwMode="auto">
          <a:xfrm>
            <a:off x="-1" y="1273607"/>
            <a:ext cx="9144001" cy="3010778"/>
          </a:xfrm>
          <a:prstGeom prst="rect">
            <a:avLst/>
          </a:prstGeom>
          <a:noFill/>
        </p:spPr>
      </p:pic>
      <p:sp>
        <p:nvSpPr>
          <p:cNvPr id="9" name="Прямоугольник 8"/>
          <p:cNvSpPr/>
          <p:nvPr/>
        </p:nvSpPr>
        <p:spPr>
          <a:xfrm>
            <a:off x="72008" y="4428401"/>
            <a:ext cx="8964488" cy="584775"/>
          </a:xfrm>
          <a:prstGeom prst="rect">
            <a:avLst/>
          </a:prstGeom>
        </p:spPr>
        <p:txBody>
          <a:bodyPr wrap="square">
            <a:spAutoFit/>
          </a:bodyPr>
          <a:lstStyle/>
          <a:p>
            <a:pPr algn="ctr"/>
            <a:r>
              <a:rPr lang="en-GB" sz="1600" dirty="0" smtClean="0">
                <a:latin typeface="Times New Roman" pitchFamily="18" charset="0"/>
                <a:cs typeface="Times New Roman" pitchFamily="18" charset="0"/>
              </a:rPr>
              <a:t>PXR yield dependences for different planes and </a:t>
            </a:r>
            <a:r>
              <a:rPr lang="en-GB" sz="1600" dirty="0" smtClean="0">
                <a:latin typeface="Times New Roman" pitchFamily="18" charset="0"/>
                <a:cs typeface="Times New Roman" pitchFamily="18" charset="0"/>
              </a:rPr>
              <a:t> </a:t>
            </a:r>
            <a:r>
              <a:rPr lang="en-GB" sz="1600" dirty="0" err="1" smtClean="0">
                <a:latin typeface="Times New Roman" pitchFamily="18" charset="0"/>
                <a:cs typeface="Times New Roman" pitchFamily="18" charset="0"/>
              </a:rPr>
              <a:t>mosaicity</a:t>
            </a:r>
            <a:r>
              <a:rPr lang="en-GB" sz="1600" dirty="0" smtClean="0">
                <a:latin typeface="Times New Roman" pitchFamily="18" charset="0"/>
                <a:cs typeface="Times New Roman" pitchFamily="18" charset="0"/>
              </a:rPr>
              <a:t> </a:t>
            </a:r>
            <a:r>
              <a:rPr lang="en-GB" sz="1600" dirty="0" smtClean="0">
                <a:latin typeface="Times New Roman" pitchFamily="18" charset="0"/>
                <a:cs typeface="Times New Roman" pitchFamily="18" charset="0"/>
              </a:rPr>
              <a:t>on the orientation angle for the HOPG crystals.</a:t>
            </a:r>
          </a:p>
          <a:p>
            <a:pPr algn="ctr"/>
            <a:r>
              <a:rPr lang="en-GB" sz="1600" dirty="0" smtClean="0">
                <a:latin typeface="Times New Roman" pitchFamily="18" charset="0"/>
                <a:cs typeface="Times New Roman" pitchFamily="18" charset="0"/>
              </a:rPr>
              <a:t>Points 1, 2, 3 and 4 correspond to the first, second, third and forth  diffraction orders.</a:t>
            </a:r>
            <a:endParaRPr lang="en-US" sz="16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21" descr="FIG Geometry"/>
          <p:cNvPicPr>
            <a:picLocks noGrp="1"/>
          </p:cNvPicPr>
          <p:nvPr>
            <p:ph idx="1"/>
          </p:nvPr>
        </p:nvPicPr>
        <p:blipFill>
          <a:blip r:embed="rId2" cstate="print">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1331640" y="266195"/>
            <a:ext cx="6552728" cy="3810877"/>
          </a:xfrm>
          <a:prstGeom prst="rect">
            <a:avLst/>
          </a:prstGeom>
          <a:noFill/>
          <a:ln>
            <a:noFill/>
          </a:ln>
        </p:spPr>
      </p:pic>
      <p:pic>
        <p:nvPicPr>
          <p:cNvPr id="5" name="Picture 12"/>
          <p:cNvPicPr>
            <a:picLocks noChangeAspect="1" noChangeArrowheads="1"/>
          </p:cNvPicPr>
          <p:nvPr/>
        </p:nvPicPr>
        <p:blipFill>
          <a:blip r:embed="rId3" cstate="print"/>
          <a:srcRect l="14027" t="68703" r="50000" b="18500"/>
          <a:stretch>
            <a:fillRect/>
          </a:stretch>
        </p:blipFill>
        <p:spPr bwMode="auto">
          <a:xfrm>
            <a:off x="2195736" y="5373216"/>
            <a:ext cx="4680520" cy="936104"/>
          </a:xfrm>
          <a:prstGeom prst="rect">
            <a:avLst/>
          </a:prstGeom>
          <a:noFill/>
          <a:ln w="9525">
            <a:noFill/>
            <a:miter lim="800000"/>
            <a:headEnd/>
            <a:tailEnd/>
          </a:ln>
        </p:spPr>
      </p:pic>
      <p:pic>
        <p:nvPicPr>
          <p:cNvPr id="6" name="Picture 11"/>
          <p:cNvPicPr>
            <a:picLocks noChangeAspect="1" noChangeArrowheads="1"/>
          </p:cNvPicPr>
          <p:nvPr/>
        </p:nvPicPr>
        <p:blipFill>
          <a:blip r:embed="rId4" cstate="print"/>
          <a:srcRect l="16876" t="45891" r="8411" b="33438"/>
          <a:stretch>
            <a:fillRect/>
          </a:stretch>
        </p:blipFill>
        <p:spPr bwMode="auto">
          <a:xfrm>
            <a:off x="70992" y="4005064"/>
            <a:ext cx="9037512" cy="140583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20338</TotalTime>
  <Words>422</Words>
  <Application>Microsoft Office PowerPoint</Application>
  <PresentationFormat>Экран (4:3)</PresentationFormat>
  <Paragraphs>44</Paragraphs>
  <Slides>12</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12</vt:i4>
      </vt:variant>
    </vt:vector>
  </HeadingPairs>
  <TitlesOfParts>
    <vt:vector size="13" baseType="lpstr">
      <vt:lpstr>Тема Office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Conclusion</vt:lpstr>
      <vt:lpstr>Слайд 12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Krevedko</dc:creator>
  <cp:lastModifiedBy>Alex</cp:lastModifiedBy>
  <cp:revision>362</cp:revision>
  <dcterms:created xsi:type="dcterms:W3CDTF">2013-05-26T16:36:13Z</dcterms:created>
  <dcterms:modified xsi:type="dcterms:W3CDTF">2017-09-19T11:36:20Z</dcterms:modified>
</cp:coreProperties>
</file>