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sldIdLst>
    <p:sldId id="263" r:id="rId2"/>
    <p:sldId id="268" r:id="rId3"/>
    <p:sldId id="376" r:id="rId4"/>
    <p:sldId id="416" r:id="rId5"/>
    <p:sldId id="379" r:id="rId6"/>
    <p:sldId id="388" r:id="rId7"/>
    <p:sldId id="386" r:id="rId8"/>
    <p:sldId id="519" r:id="rId9"/>
    <p:sldId id="271" r:id="rId10"/>
    <p:sldId id="272" r:id="rId11"/>
    <p:sldId id="273" r:id="rId12"/>
    <p:sldId id="520" r:id="rId13"/>
    <p:sldId id="274" r:id="rId14"/>
    <p:sldId id="417" r:id="rId15"/>
    <p:sldId id="484" r:id="rId16"/>
    <p:sldId id="283" r:id="rId17"/>
    <p:sldId id="418" r:id="rId18"/>
    <p:sldId id="423" r:id="rId19"/>
    <p:sldId id="503" r:id="rId20"/>
    <p:sldId id="526" r:id="rId21"/>
    <p:sldId id="478" r:id="rId22"/>
    <p:sldId id="518" r:id="rId23"/>
  </p:sldIdLst>
  <p:sldSz cx="9144000" cy="6858000" type="screen4x3"/>
  <p:notesSz cx="6797675" cy="985678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9E9F"/>
    <a:srgbClr val="FFFFFF"/>
    <a:srgbClr val="DDDDDD"/>
    <a:srgbClr val="00A5EB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15" autoAdjust="0"/>
    <p:restoredTop sz="83141" autoAdjust="0"/>
  </p:normalViewPr>
  <p:slideViewPr>
    <p:cSldViewPr snapToGrid="0">
      <p:cViewPr varScale="1">
        <p:scale>
          <a:sx n="133" d="100"/>
          <a:sy n="133" d="100"/>
        </p:scale>
        <p:origin x="-3000" y="-68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05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 altLang="de-D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99" y="0"/>
            <a:ext cx="2946189" cy="49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 altLang="de-DE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81974"/>
            <a:ext cx="5438140" cy="44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Textmasterformate durch Klicken bearbeiten</a:t>
            </a:r>
          </a:p>
          <a:p>
            <a:pPr lvl="1"/>
            <a:r>
              <a:rPr lang="en-GB" altLang="de-DE" smtClean="0"/>
              <a:t>Zweite Ebene</a:t>
            </a:r>
          </a:p>
          <a:p>
            <a:pPr lvl="2"/>
            <a:r>
              <a:rPr lang="en-GB" altLang="de-DE" smtClean="0"/>
              <a:t>Dritte Ebene</a:t>
            </a:r>
          </a:p>
          <a:p>
            <a:pPr lvl="3"/>
            <a:r>
              <a:rPr lang="en-GB" altLang="de-DE" smtClean="0"/>
              <a:t>Vierte Ebene</a:t>
            </a:r>
          </a:p>
          <a:p>
            <a:pPr lvl="4"/>
            <a:r>
              <a:rPr lang="en-GB" altLang="de-DE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62370"/>
            <a:ext cx="2946189" cy="49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 altLang="de-DE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99" y="9362370"/>
            <a:ext cx="2946189" cy="49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258830A-713B-4CE7-9364-D5819246D587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728683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HEP –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facilities</a:t>
            </a:r>
            <a:r>
              <a:rPr lang="de-DE" dirty="0" smtClean="0"/>
              <a:t> on </a:t>
            </a:r>
            <a:r>
              <a:rPr lang="de-DE" dirty="0" err="1" smtClean="0"/>
              <a:t>side</a:t>
            </a:r>
            <a:r>
              <a:rPr lang="de-DE" dirty="0" smtClean="0"/>
              <a:t>; </a:t>
            </a:r>
            <a:r>
              <a:rPr lang="de-DE" dirty="0" err="1" smtClean="0"/>
              <a:t>photon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science</a:t>
            </a:r>
            <a:r>
              <a:rPr lang="de-DE" baseline="0" dirty="0" smtClean="0"/>
              <a:t> – large </a:t>
            </a:r>
            <a:r>
              <a:rPr lang="de-DE" baseline="0" dirty="0" err="1" smtClean="0"/>
              <a:t>facilities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side</a:t>
            </a:r>
            <a:r>
              <a:rPr lang="de-DE" baseline="0" dirty="0" smtClean="0"/>
              <a:t>; </a:t>
            </a:r>
            <a:r>
              <a:rPr lang="de-DE" baseline="0" dirty="0" err="1" smtClean="0"/>
              <a:t>almost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sixty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years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experience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developing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operation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big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acc</a:t>
            </a:r>
            <a:r>
              <a:rPr lang="de-D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8830A-713B-4CE7-9364-D5819246D587}" type="slidenum">
              <a:rPr lang="en-GB" altLang="de-DE" smtClean="0"/>
              <a:pPr/>
              <a:t>2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618969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0295" y="9362955"/>
            <a:ext cx="2945862" cy="49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27" tIns="46563" rIns="93127" bIns="46563" anchor="b"/>
          <a:lstStyle>
            <a:lvl1pPr defTabSz="965200" eaLnBrk="0" hangingPunct="0"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5200" eaLnBrk="0" hangingPunct="0"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5200" eaLnBrk="0" hangingPunct="0"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5200" eaLnBrk="0" hangingPunct="0"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5200" eaLnBrk="0" hangingPunct="0"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8B87E7B5-BA9D-47AF-ACDA-D8BA5C00C415}" type="slidenum">
              <a:rPr lang="en-GB" sz="1300" b="0">
                <a:solidFill>
                  <a:schemeClr val="tx1"/>
                </a:solidFill>
              </a:rPr>
              <a:pPr algn="r" eaLnBrk="1" hangingPunct="1"/>
              <a:t>3</a:t>
            </a:fld>
            <a:endParaRPr lang="en-GB" sz="1300" b="0">
              <a:solidFill>
                <a:schemeClr val="tx1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41363"/>
            <a:ext cx="4924425" cy="3694112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25" y="741363"/>
            <a:ext cx="4924425" cy="3694112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321" eaLnBrk="0" hangingPunct="0">
              <a:defRPr sz="15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1pPr>
            <a:lvl2pPr marL="716872" indent="-275720" defTabSz="931321" eaLnBrk="0" hangingPunct="0">
              <a:defRPr sz="15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2pPr>
            <a:lvl3pPr marL="1102881" indent="-220576" defTabSz="931321" eaLnBrk="0" hangingPunct="0">
              <a:defRPr sz="15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3pPr>
            <a:lvl4pPr marL="1544033" indent="-220576" defTabSz="931321" eaLnBrk="0" hangingPunct="0">
              <a:defRPr sz="15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4pPr>
            <a:lvl5pPr marL="1985185" indent="-220576" defTabSz="931321" eaLnBrk="0" hangingPunct="0">
              <a:defRPr sz="15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5pPr>
            <a:lvl6pPr marL="2426338" indent="-220576" defTabSz="931321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6pPr>
            <a:lvl7pPr marL="2867490" indent="-220576" defTabSz="931321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7pPr>
            <a:lvl8pPr marL="3308642" indent="-220576" defTabSz="931321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8pPr>
            <a:lvl9pPr marL="3749794" indent="-220576" defTabSz="931321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C46ABC7-C506-431C-85C0-7AFCD4B6A68E}" type="slidenum">
              <a:rPr lang="en-GB" sz="1300" b="0">
                <a:solidFill>
                  <a:schemeClr val="tx1"/>
                </a:solidFill>
              </a:rPr>
              <a:pPr eaLnBrk="1" hangingPunct="1"/>
              <a:t>5</a:t>
            </a:fld>
            <a:endParaRPr lang="en-GB" sz="13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39775"/>
            <a:ext cx="4927600" cy="3695700"/>
          </a:xfrm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First </a:t>
            </a:r>
            <a:r>
              <a:rPr lang="de-DE" dirty="0" err="1" smtClean="0"/>
              <a:t>Lasing</a:t>
            </a:r>
            <a:r>
              <a:rPr lang="de-DE" dirty="0" smtClean="0"/>
              <a:t> 2000;</a:t>
            </a:r>
            <a:r>
              <a:rPr lang="de-DE" baseline="0" dirty="0" smtClean="0"/>
              <a:t> open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experiments</a:t>
            </a:r>
            <a:r>
              <a:rPr lang="de-DE" baseline="0" dirty="0" smtClean="0"/>
              <a:t> 2005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83F3C-2783-3C4D-92E2-646CC326BFE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179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4C4B7A-DCDB-874B-BF08-1B126EA27B7E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Accelerator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buit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last 8 </a:t>
            </a:r>
            <a:r>
              <a:rPr lang="de-DE" baseline="0" dirty="0" err="1" smtClean="0"/>
              <a:t>years</a:t>
            </a:r>
            <a:r>
              <a:rPr lang="de-DE" baseline="0" dirty="0" smtClean="0"/>
              <a:t> – </a:t>
            </a:r>
            <a:r>
              <a:rPr lang="de-DE" baseline="0" dirty="0" err="1" smtClean="0"/>
              <a:t>construction</a:t>
            </a:r>
            <a:r>
              <a:rPr lang="de-DE" baseline="0" dirty="0" smtClean="0"/>
              <a:t> Installation etc.; international </a:t>
            </a:r>
            <a:r>
              <a:rPr lang="de-DE" baseline="0" dirty="0" err="1" smtClean="0"/>
              <a:t>consortium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8830A-713B-4CE7-9364-D5819246D587}" type="slidenum">
              <a:rPr lang="en-GB" altLang="de-DE" smtClean="0"/>
              <a:pPr/>
              <a:t>15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960496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 LAOLA - Laboratory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forLaser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beam </a:t>
            </a:r>
            <a:r>
              <a:rPr lang="de-DE" baseline="0" dirty="0" err="1" smtClean="0"/>
              <a:t>driven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plasma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Acceleration</a:t>
            </a:r>
            <a:endParaRPr lang="de-DE" baseline="0" dirty="0" smtClean="0"/>
          </a:p>
          <a:p>
            <a:r>
              <a:rPr lang="de-DE" baseline="0" dirty="0" smtClean="0"/>
              <a:t>LAOLA at REGAE </a:t>
            </a:r>
            <a:r>
              <a:rPr lang="de-DE" baseline="0" dirty="0" err="1" smtClean="0"/>
              <a:t>has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proven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proven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traped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electron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acc</a:t>
            </a:r>
            <a:r>
              <a:rPr lang="de-DE" baseline="0" dirty="0" smtClean="0"/>
              <a:t>. &amp; </a:t>
            </a:r>
            <a:r>
              <a:rPr lang="de-DE" baseline="0" dirty="0" err="1" smtClean="0"/>
              <a:t>first</a:t>
            </a:r>
            <a:r>
              <a:rPr lang="de-DE" baseline="0" dirty="0" smtClean="0"/>
              <a:t> light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an </a:t>
            </a:r>
            <a:r>
              <a:rPr lang="de-DE" baseline="0" dirty="0" err="1" smtClean="0"/>
              <a:t>undulator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8830A-713B-4CE7-9364-D5819246D587}" type="slidenum">
              <a:rPr lang="en-GB" altLang="de-DE" smtClean="0"/>
              <a:pPr/>
              <a:t>19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554252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Length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plasma</a:t>
            </a:r>
            <a:r>
              <a:rPr lang="de-DE" dirty="0" smtClean="0"/>
              <a:t> </a:t>
            </a:r>
            <a:r>
              <a:rPr lang="de-DE" dirty="0" err="1" smtClean="0"/>
              <a:t>bubbles</a:t>
            </a:r>
            <a:r>
              <a:rPr lang="de-DE" dirty="0" smtClean="0"/>
              <a:t> 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few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ten</a:t>
            </a:r>
            <a:r>
              <a:rPr lang="de-DE" baseline="0" dirty="0" smtClean="0"/>
              <a:t> 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8830A-713B-4CE7-9364-D5819246D587}" type="slidenum">
              <a:rPr lang="en-GB" altLang="de-DE" smtClean="0"/>
              <a:pPr/>
              <a:t>20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867337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GB" altLang="de-DE" noProof="0" smtClean="0"/>
              <a:t>Untertitel durch Klicken bearbeiten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GB" altLang="de-DE" noProof="0" smtClean="0"/>
              <a:t>TITELMASTER</a:t>
            </a:r>
            <a:br>
              <a:rPr lang="en-GB" altLang="de-DE" noProof="0" smtClean="0"/>
            </a:br>
            <a:r>
              <a:rPr lang="en-GB" altLang="de-DE" noProof="0" smtClean="0"/>
              <a:t>FORMAT </a:t>
            </a:r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42" name="Picture 10" descr="Helmholtz-Logo_schwarz_70_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959475"/>
            <a:ext cx="1647825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4147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291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6785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547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8781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291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776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3017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6016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224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dirty="0" err="1" smtClean="0"/>
              <a:t>Textmasterformate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durch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Klicken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bearbeiten</a:t>
            </a:r>
            <a:endParaRPr lang="en-GB" altLang="de-DE" dirty="0" smtClean="0"/>
          </a:p>
          <a:p>
            <a:pPr lvl="1"/>
            <a:r>
              <a:rPr lang="en-GB" altLang="de-DE" dirty="0" err="1" smtClean="0"/>
              <a:t>Zweite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Ebene</a:t>
            </a:r>
            <a:endParaRPr lang="en-GB" altLang="de-DE" dirty="0" smtClean="0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altLang="de-DE" sz="900" b="1" dirty="0" smtClean="0">
                <a:solidFill>
                  <a:schemeClr val="bg2"/>
                </a:solidFill>
              </a:rPr>
              <a:t>Klaus Balewski </a:t>
            </a:r>
            <a:r>
              <a:rPr lang="en-GB" altLang="de-DE" sz="900" dirty="0" smtClean="0">
                <a:solidFill>
                  <a:schemeClr val="bg2"/>
                </a:solidFill>
              </a:rPr>
              <a:t>|  RREPS 17   18.09.2017 |  </a:t>
            </a:r>
            <a:r>
              <a:rPr lang="en-GB" altLang="de-DE" sz="900" b="1" dirty="0" smtClean="0">
                <a:solidFill>
                  <a:schemeClr val="bg2"/>
                </a:solidFill>
              </a:rPr>
              <a:t>page </a:t>
            </a:r>
            <a:fld id="{BE609411-2792-49D8-9B18-CC998C682EC8}" type="slidenum">
              <a:rPr lang="en-GB" altLang="de-DE" sz="900" b="1">
                <a:solidFill>
                  <a:schemeClr val="bg2"/>
                </a:solidFill>
              </a:rPr>
              <a:pPr algn="r" eaLnBrk="1" hangingPunct="1"/>
              <a:t>‹#›</a:t>
            </a:fld>
            <a:endParaRPr lang="en-GB" altLang="de-DE" sz="9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fontAlgn="base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fontAlgn="base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fontAlgn="base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fontAlgn="base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.infn.it/indexIT.shtml" TargetMode="External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7.jpeg"/><Relationship Id="rId21" Type="http://schemas.openxmlformats.org/officeDocument/2006/relationships/image" Target="../media/image43.jpeg"/><Relationship Id="rId7" Type="http://schemas.openxmlformats.org/officeDocument/2006/relationships/image" Target="../media/image31.jpeg"/><Relationship Id="rId12" Type="http://schemas.openxmlformats.org/officeDocument/2006/relationships/image" Target="../media/image35.jpeg"/><Relationship Id="rId17" Type="http://schemas.openxmlformats.org/officeDocument/2006/relationships/image" Target="../media/image40.png"/><Relationship Id="rId25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9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11" Type="http://schemas.openxmlformats.org/officeDocument/2006/relationships/image" Target="../media/image34.png"/><Relationship Id="rId24" Type="http://schemas.openxmlformats.org/officeDocument/2006/relationships/hyperlink" Target="http://www.portal.pwr.wroc.pl/index,242.dhtml" TargetMode="External"/><Relationship Id="rId5" Type="http://schemas.openxmlformats.org/officeDocument/2006/relationships/image" Target="../media/image29.png"/><Relationship Id="rId15" Type="http://schemas.openxmlformats.org/officeDocument/2006/relationships/image" Target="../media/image38.png"/><Relationship Id="rId23" Type="http://schemas.openxmlformats.org/officeDocument/2006/relationships/image" Target="../media/image44.png"/><Relationship Id="rId10" Type="http://schemas.openxmlformats.org/officeDocument/2006/relationships/image" Target="../media/image33.png"/><Relationship Id="rId19" Type="http://schemas.openxmlformats.org/officeDocument/2006/relationships/hyperlink" Target="http://www.su.se/english/" TargetMode="External"/><Relationship Id="rId4" Type="http://schemas.openxmlformats.org/officeDocument/2006/relationships/image" Target="../media/image28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hyperlink" Target="http://www.uu.se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4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282575" y="1363663"/>
            <a:ext cx="8529638" cy="687079"/>
          </a:xfrm>
        </p:spPr>
        <p:txBody>
          <a:bodyPr/>
          <a:lstStyle/>
          <a:p>
            <a:r>
              <a:rPr lang="en-US" dirty="0" smtClean="0"/>
              <a:t>Large-scale accelerators </a:t>
            </a:r>
            <a:r>
              <a:rPr lang="en-US" dirty="0"/>
              <a:t>and </a:t>
            </a:r>
            <a:r>
              <a:rPr lang="en-US" dirty="0" smtClean="0"/>
              <a:t>accelerator R&amp;D at DESY</a:t>
            </a:r>
            <a:endParaRPr lang="de-DE" altLang="de-DE" dirty="0"/>
          </a:p>
        </p:txBody>
      </p:sp>
      <p:sp>
        <p:nvSpPr>
          <p:cNvPr id="185373" name="Rectangle 29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dirty="0"/>
              <a:t>Accelerator research and development at DESY</a:t>
            </a:r>
            <a:endParaRPr lang="de-DE" dirty="0"/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4646613" y="4455337"/>
            <a:ext cx="4165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dirty="0" smtClean="0">
                <a:solidFill>
                  <a:srgbClr val="00A5EB"/>
                </a:solidFill>
              </a:rPr>
              <a:t>Klaus Balewski</a:t>
            </a:r>
            <a:endParaRPr lang="de-DE" altLang="de-DE" dirty="0">
              <a:solidFill>
                <a:srgbClr val="00A5EB"/>
              </a:solidFill>
            </a:endParaRPr>
          </a:p>
          <a:p>
            <a:endParaRPr lang="de-DE" dirty="0"/>
          </a:p>
          <a:p>
            <a:r>
              <a:rPr lang="de-DE" dirty="0"/>
              <a:t> </a:t>
            </a:r>
            <a:r>
              <a:rPr lang="de-DE" b="1" dirty="0"/>
              <a:t>XII International Symposium </a:t>
            </a:r>
            <a:endParaRPr lang="de-DE" dirty="0"/>
          </a:p>
          <a:p>
            <a:r>
              <a:rPr lang="de-DE" b="1" dirty="0"/>
              <a:t>"</a:t>
            </a:r>
            <a:r>
              <a:rPr lang="de-DE" b="1" dirty="0" smtClean="0"/>
              <a:t>RREPS-17“</a:t>
            </a:r>
            <a:r>
              <a:rPr lang="de-DE" dirty="0"/>
              <a:t>	</a:t>
            </a:r>
          </a:p>
          <a:p>
            <a:r>
              <a:rPr lang="de-DE" altLang="de-DE" dirty="0" smtClean="0"/>
              <a:t> </a:t>
            </a:r>
            <a:endParaRPr lang="de-DE" altLang="de-DE" dirty="0"/>
          </a:p>
          <a:p>
            <a:r>
              <a:rPr lang="de-DE" altLang="de-DE" dirty="0" smtClean="0"/>
              <a:t>18.09.2017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Line 55"/>
          <p:cNvSpPr>
            <a:spLocks noChangeShapeType="1"/>
          </p:cNvSpPr>
          <p:nvPr/>
        </p:nvSpPr>
        <p:spPr bwMode="auto">
          <a:xfrm rot="429407">
            <a:off x="4878996" y="3845093"/>
            <a:ext cx="627556" cy="39035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sym typeface="Wingding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Layout 2017 </a:t>
            </a:r>
            <a:endParaRPr lang="en-US" dirty="0"/>
          </a:p>
        </p:txBody>
      </p:sp>
      <p:pic>
        <p:nvPicPr>
          <p:cNvPr id="335" name="Picture 10" descr="FLASH-2007 01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4244" y="1172398"/>
            <a:ext cx="1877389" cy="140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6" name="Picture 8" descr="1cc1+ACC3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920" y="1146998"/>
            <a:ext cx="2159262" cy="140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" name="Rectangle 336"/>
          <p:cNvSpPr>
            <a:spLocks noChangeArrowheads="1"/>
          </p:cNvSpPr>
          <p:nvPr/>
        </p:nvSpPr>
        <p:spPr bwMode="auto">
          <a:xfrm>
            <a:off x="2550813" y="768350"/>
            <a:ext cx="2085975" cy="3439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charset="0"/>
              <a:buChar char="&gt;"/>
            </a:pPr>
            <a:r>
              <a:rPr lang="en-US" sz="900" b="1" dirty="0">
                <a:solidFill>
                  <a:srgbClr val="000000"/>
                </a:solidFill>
                <a:sym typeface="Wingdings" charset="0"/>
              </a:rPr>
              <a:t>  TESLA type superconducting accelerating modules 1.3 GHz</a:t>
            </a:r>
          </a:p>
        </p:txBody>
      </p:sp>
      <p:sp>
        <p:nvSpPr>
          <p:cNvPr id="338" name="Rectangle 337"/>
          <p:cNvSpPr>
            <a:spLocks noChangeArrowheads="1"/>
          </p:cNvSpPr>
          <p:nvPr/>
        </p:nvSpPr>
        <p:spPr bwMode="auto">
          <a:xfrm>
            <a:off x="4837149" y="854668"/>
            <a:ext cx="1890261" cy="2192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charset="0"/>
              <a:buChar char="&gt;"/>
            </a:pPr>
            <a:r>
              <a:rPr lang="en-US" sz="900" b="1" dirty="0">
                <a:solidFill>
                  <a:srgbClr val="000000"/>
                </a:solidFill>
                <a:sym typeface="Wingdings" charset="0"/>
              </a:rPr>
              <a:t> FLASH1 fixed gap undulators</a:t>
            </a:r>
          </a:p>
        </p:txBody>
      </p:sp>
      <p:sp>
        <p:nvSpPr>
          <p:cNvPr id="339" name="Rectangle 338"/>
          <p:cNvSpPr>
            <a:spLocks noChangeArrowheads="1"/>
          </p:cNvSpPr>
          <p:nvPr/>
        </p:nvSpPr>
        <p:spPr bwMode="auto">
          <a:xfrm>
            <a:off x="224705" y="854668"/>
            <a:ext cx="2088774" cy="2169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charset="0"/>
              <a:buChar char="&gt;"/>
            </a:pPr>
            <a:r>
              <a:rPr lang="en-US" sz="900" b="1" dirty="0">
                <a:solidFill>
                  <a:srgbClr val="000000"/>
                </a:solidFill>
                <a:sym typeface="Wingdings" charset="0"/>
              </a:rPr>
              <a:t>  3</a:t>
            </a:r>
            <a:r>
              <a:rPr lang="en-US" sz="900" b="1" baseline="30000" dirty="0">
                <a:solidFill>
                  <a:srgbClr val="000000"/>
                </a:solidFill>
                <a:sym typeface="Wingdings" charset="0"/>
              </a:rPr>
              <a:t>rd</a:t>
            </a:r>
            <a:r>
              <a:rPr lang="en-US" sz="900" b="1" dirty="0">
                <a:solidFill>
                  <a:srgbClr val="000000"/>
                </a:solidFill>
                <a:sym typeface="Wingdings" charset="0"/>
              </a:rPr>
              <a:t> harmonic sc module 3.9 GHz</a:t>
            </a:r>
          </a:p>
        </p:txBody>
      </p:sp>
      <p:pic>
        <p:nvPicPr>
          <p:cNvPr id="340" name="Content Placeholder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25956" y="1146998"/>
            <a:ext cx="2161514" cy="140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341" name="Picture 8" descr="FLASH-2007 02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066" y="4654890"/>
            <a:ext cx="1876902" cy="140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2" name="Rectangle 182"/>
          <p:cNvSpPr>
            <a:spLocks noChangeArrowheads="1"/>
          </p:cNvSpPr>
          <p:nvPr/>
        </p:nvSpPr>
        <p:spPr bwMode="auto">
          <a:xfrm>
            <a:off x="28795" y="6149310"/>
            <a:ext cx="2223686" cy="60708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charset="0"/>
              <a:buChar char="&gt;"/>
            </a:pPr>
            <a:r>
              <a:rPr lang="en-US" sz="900" b="1" dirty="0">
                <a:solidFill>
                  <a:srgbClr val="000000"/>
                </a:solidFill>
                <a:sym typeface="Wingdings" charset="0"/>
              </a:rPr>
              <a:t> Normal conducting 1.3 GHz RF gun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charset="0"/>
              <a:buChar char="&gt;"/>
            </a:pPr>
            <a:r>
              <a:rPr lang="en-US" sz="900" b="1" dirty="0">
                <a:solidFill>
                  <a:srgbClr val="000000"/>
                </a:solidFill>
                <a:sym typeface="Wingdings" charset="0"/>
              </a:rPr>
              <a:t> Ce</a:t>
            </a:r>
            <a:r>
              <a:rPr lang="en-US" sz="1200" b="1" baseline="-25000" dirty="0">
                <a:solidFill>
                  <a:srgbClr val="000000"/>
                </a:solidFill>
                <a:sym typeface="Wingdings" charset="0"/>
              </a:rPr>
              <a:t>2</a:t>
            </a:r>
            <a:r>
              <a:rPr lang="en-US" sz="900" b="1" dirty="0">
                <a:solidFill>
                  <a:srgbClr val="000000"/>
                </a:solidFill>
                <a:sym typeface="Wingdings" charset="0"/>
              </a:rPr>
              <a:t>Te cathode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charset="0"/>
              <a:buChar char="&gt;"/>
            </a:pPr>
            <a:r>
              <a:rPr lang="en-GB" sz="900" b="1" dirty="0">
                <a:solidFill>
                  <a:srgbClr val="000000"/>
                </a:solidFill>
                <a:sym typeface="Wingdings" charset="0"/>
              </a:rPr>
              <a:t> </a:t>
            </a:r>
            <a:r>
              <a:rPr lang="en-GB" sz="900" b="1" dirty="0" smtClean="0">
                <a:solidFill>
                  <a:srgbClr val="000000"/>
                </a:solidFill>
                <a:sym typeface="Wingdings" charset="0"/>
              </a:rPr>
              <a:t>Three </a:t>
            </a:r>
            <a:r>
              <a:rPr lang="en-GB" sz="900" b="1" dirty="0">
                <a:solidFill>
                  <a:srgbClr val="000000"/>
                </a:solidFill>
                <a:sym typeface="Wingdings" charset="0"/>
              </a:rPr>
              <a:t>photocathode </a:t>
            </a:r>
            <a:r>
              <a:rPr lang="en-GB" sz="900" b="1" dirty="0" smtClean="0">
                <a:solidFill>
                  <a:srgbClr val="000000"/>
                </a:solidFill>
                <a:sym typeface="Wingdings" charset="0"/>
              </a:rPr>
              <a:t>lasers </a:t>
            </a:r>
            <a:endParaRPr lang="en-US" sz="900" b="1" dirty="0">
              <a:solidFill>
                <a:srgbClr val="000000"/>
              </a:solidFill>
              <a:sym typeface="Wingdings" charset="0"/>
            </a:endParaRPr>
          </a:p>
        </p:txBody>
      </p:sp>
      <p:pic>
        <p:nvPicPr>
          <p:cNvPr id="345" name="Picture 2" descr="\\win.desy.de\group\mpy\xxl\schreibr\personal_xxl\Pictures\FLASH\FLASH2 Dirks Pictures\20131213-MK3_5417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1887" y="4654890"/>
            <a:ext cx="2112040" cy="140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6" name="Picture 888"/>
          <p:cNvPicPr>
            <a:picLocks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407" y="1172398"/>
            <a:ext cx="1961161" cy="140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7" name="Rectangle 203"/>
          <p:cNvSpPr>
            <a:spLocks noChangeArrowheads="1"/>
          </p:cNvSpPr>
          <p:nvPr/>
        </p:nvSpPr>
        <p:spPr bwMode="auto">
          <a:xfrm>
            <a:off x="6996992" y="867368"/>
            <a:ext cx="1851789" cy="2192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charset="0"/>
              <a:buChar char="&gt;"/>
            </a:pPr>
            <a:r>
              <a:rPr lang="en-US" sz="900" b="1" dirty="0">
                <a:solidFill>
                  <a:srgbClr val="000000"/>
                </a:solidFill>
                <a:sym typeface="Wingdings" charset="0"/>
              </a:rPr>
              <a:t>  FLASH1 </a:t>
            </a:r>
            <a:r>
              <a:rPr lang="en-US" sz="900" b="1" dirty="0" smtClean="0">
                <a:solidFill>
                  <a:srgbClr val="000000"/>
                </a:solidFill>
                <a:sym typeface="Wingdings" charset="0"/>
              </a:rPr>
              <a:t>Hall Albert Einstein</a:t>
            </a:r>
            <a:endParaRPr lang="en-US" sz="900" b="1" dirty="0">
              <a:solidFill>
                <a:srgbClr val="000000"/>
              </a:solidFill>
              <a:sym typeface="Wingdings" charset="0"/>
            </a:endParaRPr>
          </a:p>
        </p:txBody>
      </p:sp>
      <p:sp>
        <p:nvSpPr>
          <p:cNvPr id="348" name="Rectangle 182"/>
          <p:cNvSpPr>
            <a:spLocks noChangeArrowheads="1"/>
          </p:cNvSpPr>
          <p:nvPr/>
        </p:nvSpPr>
        <p:spPr bwMode="auto">
          <a:xfrm>
            <a:off x="2822064" y="6162011"/>
            <a:ext cx="1479892" cy="2169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charset="0"/>
              <a:buChar char="&gt;"/>
            </a:pPr>
            <a:r>
              <a:rPr lang="en-US" sz="900" b="1" dirty="0">
                <a:solidFill>
                  <a:srgbClr val="000000"/>
                </a:solidFill>
                <a:sym typeface="Wingdings" charset="0"/>
              </a:rPr>
              <a:t> Extraction to FLASH2</a:t>
            </a:r>
          </a:p>
        </p:txBody>
      </p:sp>
      <p:sp>
        <p:nvSpPr>
          <p:cNvPr id="349" name="Rectangle 182"/>
          <p:cNvSpPr>
            <a:spLocks noChangeArrowheads="1"/>
          </p:cNvSpPr>
          <p:nvPr/>
        </p:nvSpPr>
        <p:spPr bwMode="auto">
          <a:xfrm>
            <a:off x="4712089" y="6149311"/>
            <a:ext cx="2076209" cy="2169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charset="0"/>
              <a:buChar char="&gt;"/>
            </a:pPr>
            <a:r>
              <a:rPr lang="en-US" sz="900" b="1" dirty="0">
                <a:solidFill>
                  <a:srgbClr val="000000"/>
                </a:solidFill>
                <a:sym typeface="Wingdings" charset="0"/>
              </a:rPr>
              <a:t> FLASH2 variable gap undulators</a:t>
            </a:r>
          </a:p>
        </p:txBody>
      </p:sp>
      <p:grpSp>
        <p:nvGrpSpPr>
          <p:cNvPr id="353" name="Group 20"/>
          <p:cNvGrpSpPr>
            <a:grpSpLocks/>
          </p:cNvGrpSpPr>
          <p:nvPr/>
        </p:nvGrpSpPr>
        <p:grpSpPr bwMode="auto">
          <a:xfrm>
            <a:off x="467478" y="2540124"/>
            <a:ext cx="8435975" cy="304800"/>
            <a:chOff x="144" y="3820"/>
            <a:chExt cx="5328" cy="192"/>
          </a:xfrm>
        </p:grpSpPr>
        <p:sp>
          <p:nvSpPr>
            <p:cNvPr id="661" name="Line 21"/>
            <p:cNvSpPr>
              <a:spLocks noChangeShapeType="1"/>
            </p:cNvSpPr>
            <p:nvPr/>
          </p:nvSpPr>
          <p:spPr bwMode="auto">
            <a:xfrm>
              <a:off x="144" y="3903"/>
              <a:ext cx="532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charset="0"/>
              </a:endParaRPr>
            </a:p>
          </p:txBody>
        </p:sp>
        <p:sp>
          <p:nvSpPr>
            <p:cNvPr id="662" name="Text Box 22"/>
            <p:cNvSpPr txBox="1">
              <a:spLocks noChangeArrowheads="1"/>
            </p:cNvSpPr>
            <p:nvPr/>
          </p:nvSpPr>
          <p:spPr bwMode="auto">
            <a:xfrm>
              <a:off x="2550" y="3820"/>
              <a:ext cx="516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Helvetica" pitchFamily="34" charset="0"/>
                  <a:sym typeface="Wingdings" pitchFamily="2" charset="2"/>
                </a:rPr>
                <a:t>315 m</a:t>
              </a:r>
            </a:p>
          </p:txBody>
        </p:sp>
      </p:grpSp>
      <p:grpSp>
        <p:nvGrpSpPr>
          <p:cNvPr id="352" name="Group 351"/>
          <p:cNvGrpSpPr/>
          <p:nvPr/>
        </p:nvGrpSpPr>
        <p:grpSpPr>
          <a:xfrm rot="387912">
            <a:off x="8209575" y="4004141"/>
            <a:ext cx="831221" cy="629108"/>
            <a:chOff x="8139044" y="2801573"/>
            <a:chExt cx="831221" cy="629108"/>
          </a:xfrm>
        </p:grpSpPr>
        <p:sp>
          <p:nvSpPr>
            <p:cNvPr id="663" name="Rectangle 662"/>
            <p:cNvSpPr/>
            <p:nvPr/>
          </p:nvSpPr>
          <p:spPr bwMode="auto">
            <a:xfrm>
              <a:off x="8139044" y="2803630"/>
              <a:ext cx="831221" cy="581332"/>
            </a:xfrm>
            <a:prstGeom prst="rect">
              <a:avLst/>
            </a:prstGeom>
            <a:solidFill>
              <a:srgbClr val="CCEC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sym typeface="Wingdings" charset="0"/>
              </a:endParaRPr>
            </a:p>
          </p:txBody>
        </p:sp>
        <p:sp>
          <p:nvSpPr>
            <p:cNvPr id="664" name="Rectangle 663"/>
            <p:cNvSpPr/>
            <p:nvPr/>
          </p:nvSpPr>
          <p:spPr bwMode="auto">
            <a:xfrm>
              <a:off x="8139044" y="3284984"/>
              <a:ext cx="524686" cy="99978"/>
            </a:xfrm>
            <a:prstGeom prst="rect">
              <a:avLst/>
            </a:prstGeom>
            <a:solidFill>
              <a:srgbClr val="80808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sym typeface="Wingdings" charset="0"/>
              </a:endParaRPr>
            </a:p>
          </p:txBody>
        </p:sp>
        <p:sp>
          <p:nvSpPr>
            <p:cNvPr id="665" name="Rectangle 664"/>
            <p:cNvSpPr/>
            <p:nvPr/>
          </p:nvSpPr>
          <p:spPr bwMode="auto">
            <a:xfrm>
              <a:off x="8604447" y="3384962"/>
              <a:ext cx="365817" cy="45719"/>
            </a:xfrm>
            <a:prstGeom prst="rect">
              <a:avLst/>
            </a:prstGeom>
            <a:solidFill>
              <a:srgbClr val="80808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sym typeface="Wingdings" charset="0"/>
              </a:endParaRPr>
            </a:p>
          </p:txBody>
        </p:sp>
        <p:sp>
          <p:nvSpPr>
            <p:cNvPr id="666" name="Rectangle 665"/>
            <p:cNvSpPr/>
            <p:nvPr/>
          </p:nvSpPr>
          <p:spPr bwMode="auto">
            <a:xfrm>
              <a:off x="8140357" y="2801573"/>
              <a:ext cx="115404" cy="96749"/>
            </a:xfrm>
            <a:prstGeom prst="rect">
              <a:avLst/>
            </a:prstGeom>
            <a:solidFill>
              <a:srgbClr val="80808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sym typeface="Wingdings" charset="0"/>
              </a:endParaRPr>
            </a:p>
          </p:txBody>
        </p:sp>
      </p:grpSp>
      <p:sp>
        <p:nvSpPr>
          <p:cNvPr id="354" name="Line 24"/>
          <p:cNvSpPr>
            <a:spLocks noChangeShapeType="1"/>
          </p:cNvSpPr>
          <p:nvPr/>
        </p:nvSpPr>
        <p:spPr bwMode="auto">
          <a:xfrm flipH="1" flipV="1">
            <a:off x="636615" y="3369045"/>
            <a:ext cx="64423" cy="332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sym typeface="Wingdings" charset="0"/>
            </a:endParaRPr>
          </a:p>
        </p:txBody>
      </p:sp>
      <p:sp>
        <p:nvSpPr>
          <p:cNvPr id="355" name="Line 29"/>
          <p:cNvSpPr>
            <a:spLocks noChangeShapeType="1"/>
          </p:cNvSpPr>
          <p:nvPr/>
        </p:nvSpPr>
        <p:spPr bwMode="auto">
          <a:xfrm flipV="1">
            <a:off x="590578" y="3355806"/>
            <a:ext cx="399062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sym typeface="Wingdings" charset="0"/>
            </a:endParaRPr>
          </a:p>
        </p:txBody>
      </p:sp>
      <p:sp>
        <p:nvSpPr>
          <p:cNvPr id="356" name="AutoShape 30"/>
          <p:cNvSpPr>
            <a:spLocks noChangeArrowheads="1"/>
          </p:cNvSpPr>
          <p:nvPr/>
        </p:nvSpPr>
        <p:spPr bwMode="auto">
          <a:xfrm>
            <a:off x="514378" y="3284368"/>
            <a:ext cx="122238" cy="1397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sym typeface="Wingdings" pitchFamily="2" charset="2"/>
            </a:endParaRPr>
          </a:p>
        </p:txBody>
      </p:sp>
      <p:grpSp>
        <p:nvGrpSpPr>
          <p:cNvPr id="357" name="Group 39"/>
          <p:cNvGrpSpPr>
            <a:grpSpLocks/>
          </p:cNvGrpSpPr>
          <p:nvPr/>
        </p:nvGrpSpPr>
        <p:grpSpPr bwMode="auto">
          <a:xfrm>
            <a:off x="1329823" y="3209756"/>
            <a:ext cx="381000" cy="184150"/>
            <a:chOff x="1337" y="2168"/>
            <a:chExt cx="270" cy="116"/>
          </a:xfrm>
        </p:grpSpPr>
        <p:sp>
          <p:nvSpPr>
            <p:cNvPr id="654" name="Line 40"/>
            <p:cNvSpPr>
              <a:spLocks noChangeShapeType="1"/>
            </p:cNvSpPr>
            <p:nvPr/>
          </p:nvSpPr>
          <p:spPr bwMode="auto">
            <a:xfrm flipV="1">
              <a:off x="1357" y="2198"/>
              <a:ext cx="75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charset="0"/>
              </a:endParaRPr>
            </a:p>
          </p:txBody>
        </p:sp>
        <p:sp>
          <p:nvSpPr>
            <p:cNvPr id="655" name="Line 41"/>
            <p:cNvSpPr>
              <a:spLocks noChangeShapeType="1"/>
            </p:cNvSpPr>
            <p:nvPr/>
          </p:nvSpPr>
          <p:spPr bwMode="auto">
            <a:xfrm flipH="1">
              <a:off x="1421" y="2208"/>
              <a:ext cx="1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charset="0"/>
              </a:endParaRPr>
            </a:p>
          </p:txBody>
        </p:sp>
        <p:sp>
          <p:nvSpPr>
            <p:cNvPr id="656" name="Line 42"/>
            <p:cNvSpPr>
              <a:spLocks noChangeShapeType="1"/>
            </p:cNvSpPr>
            <p:nvPr/>
          </p:nvSpPr>
          <p:spPr bwMode="auto">
            <a:xfrm>
              <a:off x="1516" y="2203"/>
              <a:ext cx="74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charset="0"/>
              </a:endParaRPr>
            </a:p>
          </p:txBody>
        </p:sp>
        <p:sp>
          <p:nvSpPr>
            <p:cNvPr id="657" name="Rectangle 43"/>
            <p:cNvSpPr>
              <a:spLocks noChangeAspect="1" noChangeArrowheads="1"/>
            </p:cNvSpPr>
            <p:nvPr/>
          </p:nvSpPr>
          <p:spPr bwMode="auto">
            <a:xfrm>
              <a:off x="1337" y="2226"/>
              <a:ext cx="35" cy="58"/>
            </a:xfrm>
            <a:prstGeom prst="rect">
              <a:avLst/>
            </a:prstGeom>
            <a:solidFill>
              <a:srgbClr val="333399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658" name="Rectangle 44"/>
            <p:cNvSpPr>
              <a:spLocks noChangeAspect="1" noChangeArrowheads="1"/>
            </p:cNvSpPr>
            <p:nvPr/>
          </p:nvSpPr>
          <p:spPr bwMode="auto">
            <a:xfrm>
              <a:off x="1415" y="2168"/>
              <a:ext cx="35" cy="58"/>
            </a:xfrm>
            <a:prstGeom prst="rect">
              <a:avLst/>
            </a:prstGeom>
            <a:solidFill>
              <a:srgbClr val="333399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659" name="Rectangle 45"/>
            <p:cNvSpPr>
              <a:spLocks noChangeAspect="1" noChangeArrowheads="1"/>
            </p:cNvSpPr>
            <p:nvPr/>
          </p:nvSpPr>
          <p:spPr bwMode="auto">
            <a:xfrm>
              <a:off x="1493" y="2168"/>
              <a:ext cx="35" cy="58"/>
            </a:xfrm>
            <a:prstGeom prst="rect">
              <a:avLst/>
            </a:prstGeom>
            <a:solidFill>
              <a:srgbClr val="333399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660" name="Rectangle 46"/>
            <p:cNvSpPr>
              <a:spLocks noChangeAspect="1" noChangeArrowheads="1"/>
            </p:cNvSpPr>
            <p:nvPr/>
          </p:nvSpPr>
          <p:spPr bwMode="auto">
            <a:xfrm>
              <a:off x="1572" y="2226"/>
              <a:ext cx="35" cy="58"/>
            </a:xfrm>
            <a:prstGeom prst="rect">
              <a:avLst/>
            </a:prstGeom>
            <a:solidFill>
              <a:srgbClr val="333399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</p:grpSp>
      <p:grpSp>
        <p:nvGrpSpPr>
          <p:cNvPr id="358" name="Group 61"/>
          <p:cNvGrpSpPr>
            <a:grpSpLocks noChangeAspect="1"/>
          </p:cNvGrpSpPr>
          <p:nvPr/>
        </p:nvGrpSpPr>
        <p:grpSpPr bwMode="auto">
          <a:xfrm flipH="1" flipV="1">
            <a:off x="4245267" y="3202717"/>
            <a:ext cx="73025" cy="315119"/>
            <a:chOff x="2790" y="3240"/>
            <a:chExt cx="56" cy="332"/>
          </a:xfrm>
        </p:grpSpPr>
        <p:sp>
          <p:nvSpPr>
            <p:cNvPr id="652" name="AutoShape 62"/>
            <p:cNvSpPr>
              <a:spLocks noChangeAspect="1" noChangeArrowheads="1"/>
            </p:cNvSpPr>
            <p:nvPr/>
          </p:nvSpPr>
          <p:spPr bwMode="auto">
            <a:xfrm>
              <a:off x="2790" y="3240"/>
              <a:ext cx="56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629 w 21600"/>
                <a:gd name="T13" fmla="*/ 4582 h 21600"/>
                <a:gd name="T14" fmla="*/ 16971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653" name="AutoShape 63"/>
            <p:cNvSpPr>
              <a:spLocks noChangeAspect="1" noChangeArrowheads="1"/>
            </p:cNvSpPr>
            <p:nvPr/>
          </p:nvSpPr>
          <p:spPr bwMode="auto">
            <a:xfrm flipV="1">
              <a:off x="2790" y="3440"/>
              <a:ext cx="56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629 w 21600"/>
                <a:gd name="T13" fmla="*/ 4582 h 21600"/>
                <a:gd name="T14" fmla="*/ 16971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</p:grpSp>
      <p:sp>
        <p:nvSpPr>
          <p:cNvPr id="359" name="Text Box 156"/>
          <p:cNvSpPr txBox="1">
            <a:spLocks noChangeArrowheads="1"/>
          </p:cNvSpPr>
          <p:nvPr/>
        </p:nvSpPr>
        <p:spPr bwMode="auto">
          <a:xfrm flipH="1">
            <a:off x="328639" y="4177209"/>
            <a:ext cx="8255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sym typeface="Wingdings" pitchFamily="2" charset="2"/>
              </a:rPr>
              <a:t>5 MeV</a:t>
            </a:r>
          </a:p>
        </p:txBody>
      </p:sp>
      <p:sp>
        <p:nvSpPr>
          <p:cNvPr id="360" name="Text Box 157"/>
          <p:cNvSpPr txBox="1">
            <a:spLocks noChangeArrowheads="1"/>
          </p:cNvSpPr>
          <p:nvPr/>
        </p:nvSpPr>
        <p:spPr bwMode="auto">
          <a:xfrm flipH="1">
            <a:off x="1088495" y="4180186"/>
            <a:ext cx="1019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sym typeface="Wingdings" pitchFamily="2" charset="2"/>
              </a:rPr>
              <a:t>150 MeV</a:t>
            </a:r>
          </a:p>
        </p:txBody>
      </p:sp>
      <p:sp>
        <p:nvSpPr>
          <p:cNvPr id="361" name="Text Box 159"/>
          <p:cNvSpPr txBox="1">
            <a:spLocks noChangeArrowheads="1"/>
          </p:cNvSpPr>
          <p:nvPr/>
        </p:nvSpPr>
        <p:spPr bwMode="auto">
          <a:xfrm flipH="1">
            <a:off x="3381171" y="4180186"/>
            <a:ext cx="1312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sym typeface="Wingdings" pitchFamily="2" charset="2"/>
              </a:rPr>
              <a:t>1250 MeV</a:t>
            </a:r>
          </a:p>
        </p:txBody>
      </p:sp>
      <p:sp>
        <p:nvSpPr>
          <p:cNvPr id="362" name="AutoShape 182"/>
          <p:cNvSpPr>
            <a:spLocks noChangeArrowheads="1"/>
          </p:cNvSpPr>
          <p:nvPr/>
        </p:nvSpPr>
        <p:spPr bwMode="auto">
          <a:xfrm rot="10800000">
            <a:off x="473103" y="3066881"/>
            <a:ext cx="177800" cy="144463"/>
          </a:xfrm>
          <a:prstGeom prst="triangle">
            <a:avLst>
              <a:gd name="adj" fmla="val 50000"/>
            </a:avLst>
          </a:prstGeom>
          <a:solidFill>
            <a:srgbClr val="80008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sym typeface="Wingdings" charset="0"/>
            </a:endParaRPr>
          </a:p>
        </p:txBody>
      </p:sp>
      <p:grpSp>
        <p:nvGrpSpPr>
          <p:cNvPr id="363" name="Group 362"/>
          <p:cNvGrpSpPr/>
          <p:nvPr/>
        </p:nvGrpSpPr>
        <p:grpSpPr>
          <a:xfrm>
            <a:off x="787109" y="3074528"/>
            <a:ext cx="525462" cy="395288"/>
            <a:chOff x="811271" y="3235031"/>
            <a:chExt cx="525462" cy="395288"/>
          </a:xfrm>
        </p:grpSpPr>
        <p:grpSp>
          <p:nvGrpSpPr>
            <p:cNvPr id="645" name="Group 69"/>
            <p:cNvGrpSpPr>
              <a:grpSpLocks/>
            </p:cNvGrpSpPr>
            <p:nvPr/>
          </p:nvGrpSpPr>
          <p:grpSpPr bwMode="auto">
            <a:xfrm>
              <a:off x="811271" y="3409656"/>
              <a:ext cx="334963" cy="220663"/>
              <a:chOff x="468" y="1952"/>
              <a:chExt cx="211" cy="139"/>
            </a:xfrm>
          </p:grpSpPr>
          <p:sp>
            <p:nvSpPr>
              <p:cNvPr id="650" name="AutoShape 75"/>
              <p:cNvSpPr>
                <a:spLocks noChangeAspect="1" noChangeArrowheads="1"/>
              </p:cNvSpPr>
              <p:nvPr/>
            </p:nvSpPr>
            <p:spPr bwMode="auto">
              <a:xfrm>
                <a:off x="468" y="1952"/>
                <a:ext cx="211" cy="139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651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485" y="1996"/>
                <a:ext cx="178" cy="46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</p:grpSp>
        <p:sp>
          <p:nvSpPr>
            <p:cNvPr id="646" name="AutoShape 30"/>
            <p:cNvSpPr>
              <a:spLocks noChangeArrowheads="1"/>
            </p:cNvSpPr>
            <p:nvPr/>
          </p:nvSpPr>
          <p:spPr bwMode="auto">
            <a:xfrm>
              <a:off x="1170046" y="3417593"/>
              <a:ext cx="134938" cy="206375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647" name="Rectangle 76"/>
            <p:cNvSpPr>
              <a:spLocks noChangeAspect="1" noChangeArrowheads="1"/>
            </p:cNvSpPr>
            <p:nvPr/>
          </p:nvSpPr>
          <p:spPr bwMode="auto">
            <a:xfrm>
              <a:off x="1197033" y="3490618"/>
              <a:ext cx="82550" cy="55563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648" name="AutoShape 183"/>
            <p:cNvSpPr>
              <a:spLocks noChangeArrowheads="1"/>
            </p:cNvSpPr>
            <p:nvPr/>
          </p:nvSpPr>
          <p:spPr bwMode="auto">
            <a:xfrm rot="10800000">
              <a:off x="871596" y="3235031"/>
              <a:ext cx="177800" cy="144463"/>
            </a:xfrm>
            <a:prstGeom prst="triangle">
              <a:avLst>
                <a:gd name="adj" fmla="val 50000"/>
              </a:avLst>
            </a:prstGeom>
            <a:solidFill>
              <a:srgbClr val="80008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charset="0"/>
              </a:endParaRPr>
            </a:p>
          </p:txBody>
        </p:sp>
        <p:sp>
          <p:nvSpPr>
            <p:cNvPr id="649" name="AutoShape 184"/>
            <p:cNvSpPr>
              <a:spLocks noChangeArrowheads="1"/>
            </p:cNvSpPr>
            <p:nvPr/>
          </p:nvSpPr>
          <p:spPr bwMode="auto">
            <a:xfrm rot="10800000">
              <a:off x="1158933" y="3235031"/>
              <a:ext cx="177800" cy="144463"/>
            </a:xfrm>
            <a:prstGeom prst="triangle">
              <a:avLst>
                <a:gd name="adj" fmla="val 50000"/>
              </a:avLst>
            </a:prstGeom>
            <a:solidFill>
              <a:srgbClr val="80008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charset="0"/>
              </a:endParaRPr>
            </a:p>
          </p:txBody>
        </p:sp>
      </p:grpSp>
      <p:sp>
        <p:nvSpPr>
          <p:cNvPr id="364" name="Text Box 23"/>
          <p:cNvSpPr txBox="1">
            <a:spLocks noChangeArrowheads="1"/>
          </p:cNvSpPr>
          <p:nvPr/>
        </p:nvSpPr>
        <p:spPr bwMode="auto">
          <a:xfrm flipH="1">
            <a:off x="1134674" y="3714374"/>
            <a:ext cx="19513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sym typeface="Wingdings" pitchFamily="2" charset="2"/>
              </a:rPr>
              <a:t>Bunch </a:t>
            </a:r>
            <a:r>
              <a:rPr lang="en-US" sz="1400" dirty="0" smtClean="0">
                <a:solidFill>
                  <a:srgbClr val="000000"/>
                </a:solidFill>
                <a:latin typeface="Helvetica" pitchFamily="34" charset="0"/>
                <a:sym typeface="Wingdings" pitchFamily="2" charset="2"/>
              </a:rPr>
              <a:t>Compressors</a:t>
            </a:r>
            <a:endParaRPr lang="en-US" sz="1400" dirty="0">
              <a:solidFill>
                <a:srgbClr val="000000"/>
              </a:solidFill>
              <a:latin typeface="Helvetica" pitchFamily="34" charset="0"/>
              <a:sym typeface="Wingdings" pitchFamily="2" charset="2"/>
            </a:endParaRPr>
          </a:p>
        </p:txBody>
      </p:sp>
      <p:sp>
        <p:nvSpPr>
          <p:cNvPr id="365" name="Text Box 158"/>
          <p:cNvSpPr txBox="1">
            <a:spLocks noChangeArrowheads="1"/>
          </p:cNvSpPr>
          <p:nvPr/>
        </p:nvSpPr>
        <p:spPr bwMode="auto">
          <a:xfrm flipH="1">
            <a:off x="2341213" y="4180186"/>
            <a:ext cx="947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sym typeface="Wingdings" pitchFamily="2" charset="2"/>
              </a:rPr>
              <a:t>450 MeV</a:t>
            </a:r>
          </a:p>
        </p:txBody>
      </p:sp>
      <p:grpSp>
        <p:nvGrpSpPr>
          <p:cNvPr id="366" name="Group 365"/>
          <p:cNvGrpSpPr/>
          <p:nvPr/>
        </p:nvGrpSpPr>
        <p:grpSpPr>
          <a:xfrm>
            <a:off x="1763363" y="2784305"/>
            <a:ext cx="2426013" cy="714375"/>
            <a:chOff x="2209858" y="2947693"/>
            <a:chExt cx="2426013" cy="714375"/>
          </a:xfrm>
        </p:grpSpPr>
        <p:sp>
          <p:nvSpPr>
            <p:cNvPr id="622" name="Text Box 160"/>
            <p:cNvSpPr txBox="1">
              <a:spLocks noChangeArrowheads="1"/>
            </p:cNvSpPr>
            <p:nvPr/>
          </p:nvSpPr>
          <p:spPr bwMode="auto">
            <a:xfrm>
              <a:off x="2236365" y="2947693"/>
              <a:ext cx="2399506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Helvetica" pitchFamily="34" charset="0"/>
                  <a:sym typeface="Wingdings" pitchFamily="2" charset="2"/>
                </a:rPr>
                <a:t>Accelerating Structures</a:t>
              </a:r>
            </a:p>
          </p:txBody>
        </p:sp>
        <p:grpSp>
          <p:nvGrpSpPr>
            <p:cNvPr id="623" name="Group 622"/>
            <p:cNvGrpSpPr/>
            <p:nvPr/>
          </p:nvGrpSpPr>
          <p:grpSpPr>
            <a:xfrm>
              <a:off x="2209858" y="3235031"/>
              <a:ext cx="2403476" cy="427037"/>
              <a:chOff x="2209858" y="3235031"/>
              <a:chExt cx="2403476" cy="427037"/>
            </a:xfrm>
          </p:grpSpPr>
          <p:grpSp>
            <p:nvGrpSpPr>
              <p:cNvPr id="624" name="Group 31"/>
              <p:cNvGrpSpPr>
                <a:grpSpLocks/>
              </p:cNvGrpSpPr>
              <p:nvPr/>
            </p:nvGrpSpPr>
            <p:grpSpPr bwMode="auto">
              <a:xfrm flipH="1" flipV="1">
                <a:off x="2944871" y="3379493"/>
                <a:ext cx="379413" cy="282575"/>
                <a:chOff x="3345" y="3309"/>
                <a:chExt cx="270" cy="178"/>
              </a:xfrm>
            </p:grpSpPr>
            <p:sp>
              <p:nvSpPr>
                <p:cNvPr id="638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3520" y="3400"/>
                  <a:ext cx="75" cy="5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sym typeface="Wingdings" charset="0"/>
                  </a:endParaRPr>
                </a:p>
              </p:txBody>
            </p:sp>
            <p:sp>
              <p:nvSpPr>
                <p:cNvPr id="639" name="Line 33"/>
                <p:cNvSpPr>
                  <a:spLocks noChangeShapeType="1"/>
                </p:cNvSpPr>
                <p:nvPr/>
              </p:nvSpPr>
              <p:spPr bwMode="auto">
                <a:xfrm flipH="1" flipV="1">
                  <a:off x="3452" y="3360"/>
                  <a:ext cx="68" cy="9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sym typeface="Wingdings" charset="0"/>
                  </a:endParaRPr>
                </a:p>
              </p:txBody>
            </p:sp>
            <p:sp>
              <p:nvSpPr>
                <p:cNvPr id="640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3368" y="3346"/>
                  <a:ext cx="68" cy="6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sym typeface="Wingdings" charset="0"/>
                  </a:endParaRPr>
                </a:p>
              </p:txBody>
            </p:sp>
            <p:sp>
              <p:nvSpPr>
                <p:cNvPr id="641" name="Rectangle 35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580" y="3371"/>
                  <a:ext cx="35" cy="58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sym typeface="Wingdings" pitchFamily="2" charset="2"/>
                  </a:endParaRPr>
                </a:p>
              </p:txBody>
            </p:sp>
            <p:sp>
              <p:nvSpPr>
                <p:cNvPr id="642" name="Rectangle 36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502" y="3429"/>
                  <a:ext cx="35" cy="58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sym typeface="Wingdings" pitchFamily="2" charset="2"/>
                  </a:endParaRPr>
                </a:p>
              </p:txBody>
            </p:sp>
            <p:sp>
              <p:nvSpPr>
                <p:cNvPr id="643" name="Rectangle 37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420" y="3309"/>
                  <a:ext cx="35" cy="58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sym typeface="Wingdings" pitchFamily="2" charset="2"/>
                  </a:endParaRPr>
                </a:p>
              </p:txBody>
            </p:sp>
            <p:sp>
              <p:nvSpPr>
                <p:cNvPr id="644" name="Rectangle 38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345" y="3371"/>
                  <a:ext cx="35" cy="58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sym typeface="Wingdings" pitchFamily="2" charset="2"/>
                  </a:endParaRPr>
                </a:p>
              </p:txBody>
            </p:sp>
          </p:grpSp>
          <p:grpSp>
            <p:nvGrpSpPr>
              <p:cNvPr id="625" name="Group 70"/>
              <p:cNvGrpSpPr>
                <a:grpSpLocks/>
              </p:cNvGrpSpPr>
              <p:nvPr/>
            </p:nvGrpSpPr>
            <p:grpSpPr bwMode="auto">
              <a:xfrm>
                <a:off x="2209858" y="3404893"/>
                <a:ext cx="660400" cy="230188"/>
                <a:chOff x="1656" y="2172"/>
                <a:chExt cx="639" cy="169"/>
              </a:xfrm>
            </p:grpSpPr>
            <p:sp>
              <p:nvSpPr>
                <p:cNvPr id="635" name="AutoShap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1656" y="2172"/>
                  <a:ext cx="639" cy="16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sym typeface="Wingdings" pitchFamily="2" charset="2"/>
                  </a:endParaRPr>
                </a:p>
              </p:txBody>
            </p:sp>
            <p:sp>
              <p:nvSpPr>
                <p:cNvPr id="636" name="Rectangle 72"/>
                <p:cNvSpPr>
                  <a:spLocks noChangeAspect="1" noChangeArrowheads="1"/>
                </p:cNvSpPr>
                <p:nvPr/>
              </p:nvSpPr>
              <p:spPr bwMode="auto">
                <a:xfrm>
                  <a:off x="1708" y="2226"/>
                  <a:ext cx="258" cy="55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sym typeface="Wingdings" pitchFamily="2" charset="2"/>
                  </a:endParaRPr>
                </a:p>
              </p:txBody>
            </p:sp>
            <p:sp>
              <p:nvSpPr>
                <p:cNvPr id="637" name="Rectangle 73"/>
                <p:cNvSpPr>
                  <a:spLocks noChangeAspect="1" noChangeArrowheads="1"/>
                </p:cNvSpPr>
                <p:nvPr/>
              </p:nvSpPr>
              <p:spPr bwMode="auto">
                <a:xfrm>
                  <a:off x="1986" y="2226"/>
                  <a:ext cx="258" cy="55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sym typeface="Wingdings" pitchFamily="2" charset="2"/>
                  </a:endParaRPr>
                </a:p>
              </p:txBody>
            </p:sp>
          </p:grpSp>
          <p:grpSp>
            <p:nvGrpSpPr>
              <p:cNvPr id="626" name="Group 625"/>
              <p:cNvGrpSpPr/>
              <p:nvPr/>
            </p:nvGrpSpPr>
            <p:grpSpPr>
              <a:xfrm>
                <a:off x="3383021" y="3404893"/>
                <a:ext cx="1230313" cy="230188"/>
                <a:chOff x="3436243" y="3225800"/>
                <a:chExt cx="1230313" cy="230188"/>
              </a:xfrm>
            </p:grpSpPr>
            <p:sp>
              <p:nvSpPr>
                <p:cNvPr id="630" name="AutoShape 172"/>
                <p:cNvSpPr>
                  <a:spLocks noChangeAspect="1" noChangeArrowheads="1"/>
                </p:cNvSpPr>
                <p:nvPr/>
              </p:nvSpPr>
              <p:spPr bwMode="auto">
                <a:xfrm>
                  <a:off x="3436243" y="3225800"/>
                  <a:ext cx="1230313" cy="23018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sym typeface="Wingdings" pitchFamily="2" charset="2"/>
                  </a:endParaRPr>
                </a:p>
              </p:txBody>
            </p:sp>
            <p:sp>
              <p:nvSpPr>
                <p:cNvPr id="631" name="Rectangle 174"/>
                <p:cNvSpPr>
                  <a:spLocks noChangeAspect="1" noChangeArrowheads="1"/>
                </p:cNvSpPr>
                <p:nvPr/>
              </p:nvSpPr>
              <p:spPr bwMode="auto">
                <a:xfrm>
                  <a:off x="3487043" y="3302000"/>
                  <a:ext cx="266700" cy="76200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sym typeface="Wingdings" pitchFamily="2" charset="2"/>
                  </a:endParaRPr>
                </a:p>
              </p:txBody>
            </p:sp>
            <p:sp>
              <p:nvSpPr>
                <p:cNvPr id="632" name="Rectangle 175"/>
                <p:cNvSpPr>
                  <a:spLocks noChangeAspect="1" noChangeArrowheads="1"/>
                </p:cNvSpPr>
                <p:nvPr/>
              </p:nvSpPr>
              <p:spPr bwMode="auto">
                <a:xfrm>
                  <a:off x="3773851" y="3302000"/>
                  <a:ext cx="266700" cy="76200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sym typeface="Wingdings" pitchFamily="2" charset="2"/>
                  </a:endParaRPr>
                </a:p>
              </p:txBody>
            </p:sp>
            <p:sp>
              <p:nvSpPr>
                <p:cNvPr id="633" name="Rectangle 176"/>
                <p:cNvSpPr>
                  <a:spLocks noChangeAspect="1" noChangeArrowheads="1"/>
                </p:cNvSpPr>
                <p:nvPr/>
              </p:nvSpPr>
              <p:spPr bwMode="auto">
                <a:xfrm>
                  <a:off x="4060659" y="3302000"/>
                  <a:ext cx="265113" cy="76200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sym typeface="Wingdings" pitchFamily="2" charset="2"/>
                  </a:endParaRPr>
                </a:p>
              </p:txBody>
            </p:sp>
            <p:sp>
              <p:nvSpPr>
                <p:cNvPr id="634" name="Rectangle 176"/>
                <p:cNvSpPr>
                  <a:spLocks noChangeAspect="1" noChangeArrowheads="1"/>
                </p:cNvSpPr>
                <p:nvPr/>
              </p:nvSpPr>
              <p:spPr bwMode="auto">
                <a:xfrm>
                  <a:off x="4345881" y="3302000"/>
                  <a:ext cx="265113" cy="76200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sym typeface="Wingdings" pitchFamily="2" charset="2"/>
                  </a:endParaRPr>
                </a:p>
              </p:txBody>
            </p:sp>
          </p:grpSp>
          <p:sp>
            <p:nvSpPr>
              <p:cNvPr id="627" name="AutoShape 185"/>
              <p:cNvSpPr>
                <a:spLocks noChangeArrowheads="1"/>
              </p:cNvSpPr>
              <p:nvPr/>
            </p:nvSpPr>
            <p:spPr bwMode="auto">
              <a:xfrm rot="10800000">
                <a:off x="2455921" y="3235031"/>
                <a:ext cx="177800" cy="144463"/>
              </a:xfrm>
              <a:prstGeom prst="triangle">
                <a:avLst>
                  <a:gd name="adj" fmla="val 50000"/>
                </a:avLst>
              </a:prstGeom>
              <a:solidFill>
                <a:srgbClr val="80008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charset="0"/>
                </a:endParaRPr>
              </a:p>
            </p:txBody>
          </p:sp>
          <p:sp>
            <p:nvSpPr>
              <p:cNvPr id="628" name="AutoShape 186"/>
              <p:cNvSpPr>
                <a:spLocks noChangeArrowheads="1"/>
              </p:cNvSpPr>
              <p:nvPr/>
            </p:nvSpPr>
            <p:spPr bwMode="auto">
              <a:xfrm rot="10800000">
                <a:off x="3608446" y="3235031"/>
                <a:ext cx="177800" cy="144463"/>
              </a:xfrm>
              <a:prstGeom prst="triangle">
                <a:avLst>
                  <a:gd name="adj" fmla="val 50000"/>
                </a:avLst>
              </a:prstGeom>
              <a:solidFill>
                <a:srgbClr val="80008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charset="0"/>
                </a:endParaRPr>
              </a:p>
            </p:txBody>
          </p:sp>
          <p:sp>
            <p:nvSpPr>
              <p:cNvPr id="629" name="AutoShape 187"/>
              <p:cNvSpPr>
                <a:spLocks noChangeArrowheads="1"/>
              </p:cNvSpPr>
              <p:nvPr/>
            </p:nvSpPr>
            <p:spPr bwMode="auto">
              <a:xfrm rot="10800000">
                <a:off x="4183121" y="3235031"/>
                <a:ext cx="177800" cy="144463"/>
              </a:xfrm>
              <a:prstGeom prst="triangle">
                <a:avLst>
                  <a:gd name="adj" fmla="val 50000"/>
                </a:avLst>
              </a:prstGeom>
              <a:solidFill>
                <a:srgbClr val="80008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charset="0"/>
                </a:endParaRPr>
              </a:p>
            </p:txBody>
          </p:sp>
        </p:grpSp>
      </p:grpSp>
      <p:sp>
        <p:nvSpPr>
          <p:cNvPr id="367" name="Text Box 164"/>
          <p:cNvSpPr txBox="1">
            <a:spLocks noChangeArrowheads="1"/>
          </p:cNvSpPr>
          <p:nvPr/>
        </p:nvSpPr>
        <p:spPr bwMode="auto">
          <a:xfrm>
            <a:off x="279050" y="2746384"/>
            <a:ext cx="13025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Helvetica" pitchFamily="34" charset="0"/>
                <a:sym typeface="Wingdings" pitchFamily="2" charset="2"/>
              </a:rPr>
              <a:t>RF Stations</a:t>
            </a:r>
            <a:endParaRPr lang="en-US" sz="1400" dirty="0">
              <a:solidFill>
                <a:srgbClr val="000000"/>
              </a:solidFill>
              <a:latin typeface="Helvetica" pitchFamily="34" charset="0"/>
              <a:sym typeface="Wingdings" pitchFamily="2" charset="2"/>
            </a:endParaRPr>
          </a:p>
        </p:txBody>
      </p:sp>
      <p:sp>
        <p:nvSpPr>
          <p:cNvPr id="368" name="Text Box 78"/>
          <p:cNvSpPr txBox="1">
            <a:spLocks noChangeArrowheads="1"/>
          </p:cNvSpPr>
          <p:nvPr/>
        </p:nvSpPr>
        <p:spPr bwMode="auto">
          <a:xfrm flipH="1">
            <a:off x="346578" y="3836914"/>
            <a:ext cx="809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Helvetica" pitchFamily="34" charset="0"/>
                <a:sym typeface="Wingdings" pitchFamily="2" charset="2"/>
              </a:rPr>
              <a:t>Lasers</a:t>
            </a:r>
            <a:endParaRPr lang="en-US" sz="1400" dirty="0">
              <a:solidFill>
                <a:srgbClr val="000000"/>
              </a:solidFill>
              <a:latin typeface="Helvetica" pitchFamily="34" charset="0"/>
              <a:sym typeface="Wingdings" pitchFamily="2" charset="2"/>
            </a:endParaRPr>
          </a:p>
        </p:txBody>
      </p:sp>
      <p:sp>
        <p:nvSpPr>
          <p:cNvPr id="369" name="Line 24"/>
          <p:cNvSpPr>
            <a:spLocks noChangeShapeType="1"/>
          </p:cNvSpPr>
          <p:nvPr/>
        </p:nvSpPr>
        <p:spPr bwMode="auto">
          <a:xfrm>
            <a:off x="664002" y="3380309"/>
            <a:ext cx="0" cy="16397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sym typeface="Wingdings" charset="0"/>
            </a:endParaRPr>
          </a:p>
        </p:txBody>
      </p:sp>
      <p:sp>
        <p:nvSpPr>
          <p:cNvPr id="370" name="Text Box 164"/>
          <p:cNvSpPr txBox="1">
            <a:spLocks noChangeArrowheads="1"/>
          </p:cNvSpPr>
          <p:nvPr/>
        </p:nvSpPr>
        <p:spPr bwMode="auto">
          <a:xfrm>
            <a:off x="300540" y="3667732"/>
            <a:ext cx="901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sym typeface="Wingdings" pitchFamily="2" charset="2"/>
              </a:rPr>
              <a:t>RF </a:t>
            </a:r>
            <a:r>
              <a:rPr lang="en-US" sz="1400" dirty="0" smtClean="0">
                <a:solidFill>
                  <a:srgbClr val="000000"/>
                </a:solidFill>
                <a:latin typeface="Helvetica" pitchFamily="34" charset="0"/>
                <a:sym typeface="Wingdings" pitchFamily="2" charset="2"/>
              </a:rPr>
              <a:t>Gun</a:t>
            </a:r>
            <a:endParaRPr lang="en-US" sz="1400" dirty="0">
              <a:solidFill>
                <a:srgbClr val="000000"/>
              </a:solidFill>
              <a:latin typeface="Helvetica" pitchFamily="34" charset="0"/>
              <a:sym typeface="Wingdings" pitchFamily="2" charset="2"/>
            </a:endParaRPr>
          </a:p>
        </p:txBody>
      </p:sp>
      <p:sp>
        <p:nvSpPr>
          <p:cNvPr id="371" name="Text Box 26"/>
          <p:cNvSpPr txBox="1">
            <a:spLocks noChangeArrowheads="1"/>
          </p:cNvSpPr>
          <p:nvPr/>
        </p:nvSpPr>
        <p:spPr bwMode="auto">
          <a:xfrm flipH="1">
            <a:off x="5515565" y="2637323"/>
            <a:ext cx="1657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Helvetica" pitchFamily="34" charset="0"/>
                <a:sym typeface="Wingdings" pitchFamily="2" charset="2"/>
              </a:rPr>
              <a:t>Soft X-ray Undulators</a:t>
            </a:r>
            <a:endParaRPr lang="en-US" sz="1400" dirty="0">
              <a:solidFill>
                <a:srgbClr val="000000"/>
              </a:solidFill>
              <a:latin typeface="Helvetica" pitchFamily="34" charset="0"/>
              <a:sym typeface="Wingdings" pitchFamily="2" charset="2"/>
            </a:endParaRPr>
          </a:p>
        </p:txBody>
      </p:sp>
      <p:sp>
        <p:nvSpPr>
          <p:cNvPr id="372" name="Text Box 27"/>
          <p:cNvSpPr txBox="1">
            <a:spLocks noChangeArrowheads="1"/>
          </p:cNvSpPr>
          <p:nvPr/>
        </p:nvSpPr>
        <p:spPr bwMode="auto">
          <a:xfrm flipH="1">
            <a:off x="4577569" y="2855743"/>
            <a:ext cx="1073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sym typeface="Wingdings" pitchFamily="2" charset="2"/>
              </a:rPr>
              <a:t>sFLASH</a:t>
            </a:r>
          </a:p>
        </p:txBody>
      </p:sp>
      <p:sp>
        <p:nvSpPr>
          <p:cNvPr id="373" name="Line 55"/>
          <p:cNvSpPr>
            <a:spLocks noChangeShapeType="1"/>
          </p:cNvSpPr>
          <p:nvPr/>
        </p:nvSpPr>
        <p:spPr bwMode="auto">
          <a:xfrm>
            <a:off x="4581198" y="3355805"/>
            <a:ext cx="149522" cy="13434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sym typeface="Wingdings" charset="0"/>
            </a:endParaRPr>
          </a:p>
        </p:txBody>
      </p:sp>
      <p:sp>
        <p:nvSpPr>
          <p:cNvPr id="374" name="Freeform 57"/>
          <p:cNvSpPr>
            <a:spLocks/>
          </p:cNvSpPr>
          <p:nvPr/>
        </p:nvSpPr>
        <p:spPr bwMode="auto">
          <a:xfrm>
            <a:off x="4531262" y="3297864"/>
            <a:ext cx="93663" cy="117470"/>
          </a:xfrm>
          <a:custGeom>
            <a:avLst/>
            <a:gdLst>
              <a:gd name="T0" fmla="*/ 0 w 143"/>
              <a:gd name="T1" fmla="*/ 0 h 130"/>
              <a:gd name="T2" fmla="*/ 0 w 143"/>
              <a:gd name="T3" fmla="*/ 206375 h 130"/>
              <a:gd name="T4" fmla="*/ 3 w 143"/>
              <a:gd name="T5" fmla="*/ 206375 h 130"/>
              <a:gd name="T6" fmla="*/ 5 w 143"/>
              <a:gd name="T7" fmla="*/ 114300 h 130"/>
              <a:gd name="T8" fmla="*/ 6 w 143"/>
              <a:gd name="T9" fmla="*/ 0 h 130"/>
              <a:gd name="T10" fmla="*/ 0 w 143"/>
              <a:gd name="T11" fmla="*/ 0 h 1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3"/>
              <a:gd name="T19" fmla="*/ 0 h 130"/>
              <a:gd name="T20" fmla="*/ 143 w 143"/>
              <a:gd name="T21" fmla="*/ 130 h 1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3" h="130">
                <a:moveTo>
                  <a:pt x="0" y="0"/>
                </a:moveTo>
                <a:lnTo>
                  <a:pt x="0" y="130"/>
                </a:lnTo>
                <a:lnTo>
                  <a:pt x="78" y="130"/>
                </a:lnTo>
                <a:lnTo>
                  <a:pt x="142" y="72"/>
                </a:lnTo>
                <a:lnTo>
                  <a:pt x="143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9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sym typeface="Wingdings" pitchFamily="2" charset="2"/>
            </a:endParaRPr>
          </a:p>
        </p:txBody>
      </p:sp>
      <p:grpSp>
        <p:nvGrpSpPr>
          <p:cNvPr id="375" name="Group 64"/>
          <p:cNvGrpSpPr>
            <a:grpSpLocks noChangeAspect="1"/>
          </p:cNvGrpSpPr>
          <p:nvPr/>
        </p:nvGrpSpPr>
        <p:grpSpPr bwMode="auto">
          <a:xfrm rot="1435350" flipH="1" flipV="1">
            <a:off x="4622725" y="3287107"/>
            <a:ext cx="73025" cy="280924"/>
            <a:chOff x="2790" y="3240"/>
            <a:chExt cx="56" cy="332"/>
          </a:xfrm>
        </p:grpSpPr>
        <p:sp>
          <p:nvSpPr>
            <p:cNvPr id="620" name="AutoShape 65"/>
            <p:cNvSpPr>
              <a:spLocks noChangeAspect="1" noChangeArrowheads="1"/>
            </p:cNvSpPr>
            <p:nvPr/>
          </p:nvSpPr>
          <p:spPr bwMode="auto">
            <a:xfrm>
              <a:off x="2790" y="3240"/>
              <a:ext cx="56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629 w 21600"/>
                <a:gd name="T13" fmla="*/ 4582 h 21600"/>
                <a:gd name="T14" fmla="*/ 16971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621" name="AutoShape 66"/>
            <p:cNvSpPr>
              <a:spLocks noChangeAspect="1" noChangeArrowheads="1"/>
            </p:cNvSpPr>
            <p:nvPr/>
          </p:nvSpPr>
          <p:spPr bwMode="auto">
            <a:xfrm flipV="1">
              <a:off x="2790" y="3440"/>
              <a:ext cx="56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629 w 21600"/>
                <a:gd name="T13" fmla="*/ 4582 h 21600"/>
                <a:gd name="T14" fmla="*/ 16971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</p:grpSp>
      <p:sp>
        <p:nvSpPr>
          <p:cNvPr id="376" name="Line 67"/>
          <p:cNvSpPr>
            <a:spLocks noChangeShapeType="1"/>
          </p:cNvSpPr>
          <p:nvPr/>
        </p:nvSpPr>
        <p:spPr bwMode="auto">
          <a:xfrm>
            <a:off x="4733502" y="3485981"/>
            <a:ext cx="3742116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sym typeface="Wingdings" charset="0"/>
            </a:endParaRPr>
          </a:p>
        </p:txBody>
      </p:sp>
      <p:grpSp>
        <p:nvGrpSpPr>
          <p:cNvPr id="377" name="Group 376"/>
          <p:cNvGrpSpPr/>
          <p:nvPr/>
        </p:nvGrpSpPr>
        <p:grpSpPr>
          <a:xfrm>
            <a:off x="7613114" y="3422354"/>
            <a:ext cx="377618" cy="386303"/>
            <a:chOff x="7513576" y="2205584"/>
            <a:chExt cx="377618" cy="386303"/>
          </a:xfrm>
        </p:grpSpPr>
        <p:sp>
          <p:nvSpPr>
            <p:cNvPr id="617" name="Line 52"/>
            <p:cNvSpPr>
              <a:spLocks noChangeShapeType="1"/>
            </p:cNvSpPr>
            <p:nvPr/>
          </p:nvSpPr>
          <p:spPr bwMode="auto">
            <a:xfrm>
              <a:off x="7544517" y="2270004"/>
              <a:ext cx="301514" cy="2744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charset="0"/>
              </a:endParaRPr>
            </a:p>
          </p:txBody>
        </p:sp>
        <p:sp>
          <p:nvSpPr>
            <p:cNvPr id="618" name="Rectangle 53"/>
            <p:cNvSpPr>
              <a:spLocks noChangeAspect="1" noChangeArrowheads="1"/>
            </p:cNvSpPr>
            <p:nvPr/>
          </p:nvSpPr>
          <p:spPr bwMode="auto">
            <a:xfrm rot="2617159" flipH="1" flipV="1">
              <a:off x="7759741" y="2469649"/>
              <a:ext cx="131453" cy="122238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619" name="Freeform 68"/>
            <p:cNvSpPr>
              <a:spLocks/>
            </p:cNvSpPr>
            <p:nvPr/>
          </p:nvSpPr>
          <p:spPr bwMode="auto">
            <a:xfrm>
              <a:off x="7513576" y="2205584"/>
              <a:ext cx="115970" cy="159787"/>
            </a:xfrm>
            <a:custGeom>
              <a:avLst/>
              <a:gdLst>
                <a:gd name="T0" fmla="*/ 0 w 143"/>
                <a:gd name="T1" fmla="*/ 0 h 130"/>
                <a:gd name="T2" fmla="*/ 0 w 143"/>
                <a:gd name="T3" fmla="*/ 206375 h 130"/>
                <a:gd name="T4" fmla="*/ 29815 w 143"/>
                <a:gd name="T5" fmla="*/ 206375 h 130"/>
                <a:gd name="T6" fmla="*/ 54277 w 143"/>
                <a:gd name="T7" fmla="*/ 114300 h 130"/>
                <a:gd name="T8" fmla="*/ 54659 w 143"/>
                <a:gd name="T9" fmla="*/ 0 h 130"/>
                <a:gd name="T10" fmla="*/ 0 w 143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30"/>
                <a:gd name="T20" fmla="*/ 143 w 143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30">
                  <a:moveTo>
                    <a:pt x="0" y="0"/>
                  </a:moveTo>
                  <a:lnTo>
                    <a:pt x="0" y="130"/>
                  </a:lnTo>
                  <a:lnTo>
                    <a:pt x="78" y="130"/>
                  </a:lnTo>
                  <a:lnTo>
                    <a:pt x="142" y="72"/>
                  </a:lnTo>
                  <a:lnTo>
                    <a:pt x="1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99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rot="10800000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</p:grpSp>
      <p:grpSp>
        <p:nvGrpSpPr>
          <p:cNvPr id="378" name="Group 80"/>
          <p:cNvGrpSpPr>
            <a:grpSpLocks/>
          </p:cNvGrpSpPr>
          <p:nvPr/>
        </p:nvGrpSpPr>
        <p:grpSpPr bwMode="auto">
          <a:xfrm>
            <a:off x="6009978" y="3385968"/>
            <a:ext cx="1100107" cy="200025"/>
            <a:chOff x="4009" y="2043"/>
            <a:chExt cx="724" cy="126"/>
          </a:xfrm>
        </p:grpSpPr>
        <p:sp>
          <p:nvSpPr>
            <p:cNvPr id="567" name="Rectangle 81"/>
            <p:cNvSpPr>
              <a:spLocks noChangeAspect="1" noChangeArrowheads="1"/>
            </p:cNvSpPr>
            <p:nvPr/>
          </p:nvSpPr>
          <p:spPr bwMode="auto">
            <a:xfrm>
              <a:off x="4413" y="2043"/>
              <a:ext cx="29" cy="4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68" name="Rectangle 82"/>
            <p:cNvSpPr>
              <a:spLocks noChangeAspect="1" noChangeArrowheads="1"/>
            </p:cNvSpPr>
            <p:nvPr/>
          </p:nvSpPr>
          <p:spPr bwMode="auto">
            <a:xfrm>
              <a:off x="4442" y="2043"/>
              <a:ext cx="29" cy="4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69" name="Rectangle 83"/>
            <p:cNvSpPr>
              <a:spLocks noChangeAspect="1" noChangeArrowheads="1"/>
            </p:cNvSpPr>
            <p:nvPr/>
          </p:nvSpPr>
          <p:spPr bwMode="auto">
            <a:xfrm>
              <a:off x="4471" y="2043"/>
              <a:ext cx="29" cy="4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70" name="Rectangle 84"/>
            <p:cNvSpPr>
              <a:spLocks noChangeAspect="1" noChangeArrowheads="1"/>
            </p:cNvSpPr>
            <p:nvPr/>
          </p:nvSpPr>
          <p:spPr bwMode="auto">
            <a:xfrm>
              <a:off x="4500" y="2043"/>
              <a:ext cx="29" cy="4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71" name="Rectangle 85"/>
            <p:cNvSpPr>
              <a:spLocks noChangeAspect="1" noChangeArrowheads="1"/>
            </p:cNvSpPr>
            <p:nvPr/>
          </p:nvSpPr>
          <p:spPr bwMode="auto">
            <a:xfrm>
              <a:off x="4558" y="2043"/>
              <a:ext cx="29" cy="4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72" name="Rectangle 86"/>
            <p:cNvSpPr>
              <a:spLocks noChangeAspect="1" noChangeArrowheads="1"/>
            </p:cNvSpPr>
            <p:nvPr/>
          </p:nvSpPr>
          <p:spPr bwMode="auto">
            <a:xfrm>
              <a:off x="4529" y="2043"/>
              <a:ext cx="29" cy="4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73" name="Rectangle 87"/>
            <p:cNvSpPr>
              <a:spLocks noChangeAspect="1" noChangeArrowheads="1"/>
            </p:cNvSpPr>
            <p:nvPr/>
          </p:nvSpPr>
          <p:spPr bwMode="auto">
            <a:xfrm>
              <a:off x="4587" y="2043"/>
              <a:ext cx="30" cy="4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74" name="Rectangle 88"/>
            <p:cNvSpPr>
              <a:spLocks noChangeAspect="1" noChangeArrowheads="1"/>
            </p:cNvSpPr>
            <p:nvPr/>
          </p:nvSpPr>
          <p:spPr bwMode="auto">
            <a:xfrm>
              <a:off x="4617" y="2043"/>
              <a:ext cx="28" cy="4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75" name="Rectangle 89"/>
            <p:cNvSpPr>
              <a:spLocks noChangeAspect="1" noChangeArrowheads="1"/>
            </p:cNvSpPr>
            <p:nvPr/>
          </p:nvSpPr>
          <p:spPr bwMode="auto">
            <a:xfrm>
              <a:off x="4645" y="2043"/>
              <a:ext cx="30" cy="4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76" name="Rectangle 90"/>
            <p:cNvSpPr>
              <a:spLocks noChangeAspect="1" noChangeArrowheads="1"/>
            </p:cNvSpPr>
            <p:nvPr/>
          </p:nvSpPr>
          <p:spPr bwMode="auto">
            <a:xfrm>
              <a:off x="4675" y="2043"/>
              <a:ext cx="28" cy="4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77" name="Rectangle 91"/>
            <p:cNvSpPr>
              <a:spLocks noChangeAspect="1" noChangeArrowheads="1"/>
            </p:cNvSpPr>
            <p:nvPr/>
          </p:nvSpPr>
          <p:spPr bwMode="auto">
            <a:xfrm>
              <a:off x="4413" y="2122"/>
              <a:ext cx="29" cy="4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78" name="Rectangle 92"/>
            <p:cNvSpPr>
              <a:spLocks noChangeAspect="1" noChangeArrowheads="1"/>
            </p:cNvSpPr>
            <p:nvPr/>
          </p:nvSpPr>
          <p:spPr bwMode="auto">
            <a:xfrm>
              <a:off x="4442" y="2122"/>
              <a:ext cx="29" cy="4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79" name="Rectangle 93"/>
            <p:cNvSpPr>
              <a:spLocks noChangeAspect="1" noChangeArrowheads="1"/>
            </p:cNvSpPr>
            <p:nvPr/>
          </p:nvSpPr>
          <p:spPr bwMode="auto">
            <a:xfrm>
              <a:off x="4471" y="2122"/>
              <a:ext cx="29" cy="4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80" name="Rectangle 94"/>
            <p:cNvSpPr>
              <a:spLocks noChangeAspect="1" noChangeArrowheads="1"/>
            </p:cNvSpPr>
            <p:nvPr/>
          </p:nvSpPr>
          <p:spPr bwMode="auto">
            <a:xfrm>
              <a:off x="4500" y="2122"/>
              <a:ext cx="29" cy="4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81" name="Rectangle 95"/>
            <p:cNvSpPr>
              <a:spLocks noChangeAspect="1" noChangeArrowheads="1"/>
            </p:cNvSpPr>
            <p:nvPr/>
          </p:nvSpPr>
          <p:spPr bwMode="auto">
            <a:xfrm>
              <a:off x="4558" y="2122"/>
              <a:ext cx="29" cy="4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82" name="Rectangle 96"/>
            <p:cNvSpPr>
              <a:spLocks noChangeAspect="1" noChangeArrowheads="1"/>
            </p:cNvSpPr>
            <p:nvPr/>
          </p:nvSpPr>
          <p:spPr bwMode="auto">
            <a:xfrm>
              <a:off x="4529" y="2122"/>
              <a:ext cx="29" cy="4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83" name="Rectangle 97"/>
            <p:cNvSpPr>
              <a:spLocks noChangeAspect="1" noChangeArrowheads="1"/>
            </p:cNvSpPr>
            <p:nvPr/>
          </p:nvSpPr>
          <p:spPr bwMode="auto">
            <a:xfrm>
              <a:off x="4587" y="2122"/>
              <a:ext cx="30" cy="4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84" name="Rectangle 98"/>
            <p:cNvSpPr>
              <a:spLocks noChangeAspect="1" noChangeArrowheads="1"/>
            </p:cNvSpPr>
            <p:nvPr/>
          </p:nvSpPr>
          <p:spPr bwMode="auto">
            <a:xfrm>
              <a:off x="4617" y="2122"/>
              <a:ext cx="28" cy="4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85" name="Rectangle 99"/>
            <p:cNvSpPr>
              <a:spLocks noChangeAspect="1" noChangeArrowheads="1"/>
            </p:cNvSpPr>
            <p:nvPr/>
          </p:nvSpPr>
          <p:spPr bwMode="auto">
            <a:xfrm>
              <a:off x="4645" y="2122"/>
              <a:ext cx="30" cy="4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86" name="Rectangle 100"/>
            <p:cNvSpPr>
              <a:spLocks noChangeAspect="1" noChangeArrowheads="1"/>
            </p:cNvSpPr>
            <p:nvPr/>
          </p:nvSpPr>
          <p:spPr bwMode="auto">
            <a:xfrm>
              <a:off x="4675" y="2122"/>
              <a:ext cx="28" cy="4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87" name="Rectangle 101"/>
            <p:cNvSpPr>
              <a:spLocks noChangeAspect="1" noChangeArrowheads="1"/>
            </p:cNvSpPr>
            <p:nvPr/>
          </p:nvSpPr>
          <p:spPr bwMode="auto">
            <a:xfrm>
              <a:off x="4703" y="2122"/>
              <a:ext cx="30" cy="4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88" name="Rectangle 102"/>
            <p:cNvSpPr>
              <a:spLocks noChangeAspect="1" noChangeArrowheads="1"/>
            </p:cNvSpPr>
            <p:nvPr/>
          </p:nvSpPr>
          <p:spPr bwMode="auto">
            <a:xfrm>
              <a:off x="4703" y="2043"/>
              <a:ext cx="30" cy="4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grpSp>
          <p:nvGrpSpPr>
            <p:cNvPr id="589" name="Group 103"/>
            <p:cNvGrpSpPr>
              <a:grpSpLocks/>
            </p:cNvGrpSpPr>
            <p:nvPr/>
          </p:nvGrpSpPr>
          <p:grpSpPr bwMode="auto">
            <a:xfrm flipH="1" flipV="1">
              <a:off x="4382" y="2043"/>
              <a:ext cx="29" cy="126"/>
              <a:chOff x="1359" y="3335"/>
              <a:chExt cx="31" cy="126"/>
            </a:xfrm>
          </p:grpSpPr>
          <p:sp>
            <p:nvSpPr>
              <p:cNvPr id="615" name="Rectangle 104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1359" y="3414"/>
                <a:ext cx="31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616" name="Rectangle 105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1359" y="3335"/>
                <a:ext cx="31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</p:grpSp>
        <p:sp>
          <p:nvSpPr>
            <p:cNvPr id="590" name="Rectangle 106"/>
            <p:cNvSpPr>
              <a:spLocks noChangeAspect="1" noChangeArrowheads="1"/>
            </p:cNvSpPr>
            <p:nvPr/>
          </p:nvSpPr>
          <p:spPr bwMode="auto">
            <a:xfrm>
              <a:off x="4040" y="2043"/>
              <a:ext cx="29" cy="4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91" name="Rectangle 107"/>
            <p:cNvSpPr>
              <a:spLocks noChangeAspect="1" noChangeArrowheads="1"/>
            </p:cNvSpPr>
            <p:nvPr/>
          </p:nvSpPr>
          <p:spPr bwMode="auto">
            <a:xfrm>
              <a:off x="4069" y="2043"/>
              <a:ext cx="29" cy="4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92" name="Rectangle 108"/>
            <p:cNvSpPr>
              <a:spLocks noChangeAspect="1" noChangeArrowheads="1"/>
            </p:cNvSpPr>
            <p:nvPr/>
          </p:nvSpPr>
          <p:spPr bwMode="auto">
            <a:xfrm>
              <a:off x="4098" y="2043"/>
              <a:ext cx="29" cy="4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93" name="Rectangle 109"/>
            <p:cNvSpPr>
              <a:spLocks noChangeAspect="1" noChangeArrowheads="1"/>
            </p:cNvSpPr>
            <p:nvPr/>
          </p:nvSpPr>
          <p:spPr bwMode="auto">
            <a:xfrm>
              <a:off x="4127" y="2043"/>
              <a:ext cx="29" cy="4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94" name="Rectangle 110"/>
            <p:cNvSpPr>
              <a:spLocks noChangeAspect="1" noChangeArrowheads="1"/>
            </p:cNvSpPr>
            <p:nvPr/>
          </p:nvSpPr>
          <p:spPr bwMode="auto">
            <a:xfrm>
              <a:off x="4185" y="2043"/>
              <a:ext cx="29" cy="4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95" name="Rectangle 111"/>
            <p:cNvSpPr>
              <a:spLocks noChangeAspect="1" noChangeArrowheads="1"/>
            </p:cNvSpPr>
            <p:nvPr/>
          </p:nvSpPr>
          <p:spPr bwMode="auto">
            <a:xfrm>
              <a:off x="4156" y="2043"/>
              <a:ext cx="29" cy="4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96" name="Rectangle 112"/>
            <p:cNvSpPr>
              <a:spLocks noChangeAspect="1" noChangeArrowheads="1"/>
            </p:cNvSpPr>
            <p:nvPr/>
          </p:nvSpPr>
          <p:spPr bwMode="auto">
            <a:xfrm>
              <a:off x="4214" y="2043"/>
              <a:ext cx="30" cy="4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97" name="Rectangle 113"/>
            <p:cNvSpPr>
              <a:spLocks noChangeAspect="1" noChangeArrowheads="1"/>
            </p:cNvSpPr>
            <p:nvPr/>
          </p:nvSpPr>
          <p:spPr bwMode="auto">
            <a:xfrm>
              <a:off x="4244" y="2043"/>
              <a:ext cx="28" cy="4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98" name="Rectangle 114"/>
            <p:cNvSpPr>
              <a:spLocks noChangeAspect="1" noChangeArrowheads="1"/>
            </p:cNvSpPr>
            <p:nvPr/>
          </p:nvSpPr>
          <p:spPr bwMode="auto">
            <a:xfrm>
              <a:off x="4272" y="2043"/>
              <a:ext cx="30" cy="4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99" name="Rectangle 115"/>
            <p:cNvSpPr>
              <a:spLocks noChangeAspect="1" noChangeArrowheads="1"/>
            </p:cNvSpPr>
            <p:nvPr/>
          </p:nvSpPr>
          <p:spPr bwMode="auto">
            <a:xfrm>
              <a:off x="4302" y="2043"/>
              <a:ext cx="28" cy="4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600" name="Rectangle 116"/>
            <p:cNvSpPr>
              <a:spLocks noChangeAspect="1" noChangeArrowheads="1"/>
            </p:cNvSpPr>
            <p:nvPr/>
          </p:nvSpPr>
          <p:spPr bwMode="auto">
            <a:xfrm>
              <a:off x="4040" y="2122"/>
              <a:ext cx="29" cy="4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601" name="Rectangle 117"/>
            <p:cNvSpPr>
              <a:spLocks noChangeAspect="1" noChangeArrowheads="1"/>
            </p:cNvSpPr>
            <p:nvPr/>
          </p:nvSpPr>
          <p:spPr bwMode="auto">
            <a:xfrm>
              <a:off x="4069" y="2122"/>
              <a:ext cx="29" cy="4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602" name="Rectangle 118"/>
            <p:cNvSpPr>
              <a:spLocks noChangeAspect="1" noChangeArrowheads="1"/>
            </p:cNvSpPr>
            <p:nvPr/>
          </p:nvSpPr>
          <p:spPr bwMode="auto">
            <a:xfrm>
              <a:off x="4098" y="2122"/>
              <a:ext cx="29" cy="4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603" name="Rectangle 119"/>
            <p:cNvSpPr>
              <a:spLocks noChangeAspect="1" noChangeArrowheads="1"/>
            </p:cNvSpPr>
            <p:nvPr/>
          </p:nvSpPr>
          <p:spPr bwMode="auto">
            <a:xfrm>
              <a:off x="4127" y="2122"/>
              <a:ext cx="29" cy="4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604" name="Rectangle 120"/>
            <p:cNvSpPr>
              <a:spLocks noChangeAspect="1" noChangeArrowheads="1"/>
            </p:cNvSpPr>
            <p:nvPr/>
          </p:nvSpPr>
          <p:spPr bwMode="auto">
            <a:xfrm>
              <a:off x="4185" y="2122"/>
              <a:ext cx="29" cy="4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605" name="Rectangle 121"/>
            <p:cNvSpPr>
              <a:spLocks noChangeAspect="1" noChangeArrowheads="1"/>
            </p:cNvSpPr>
            <p:nvPr/>
          </p:nvSpPr>
          <p:spPr bwMode="auto">
            <a:xfrm>
              <a:off x="4156" y="2122"/>
              <a:ext cx="29" cy="4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606" name="Rectangle 122"/>
            <p:cNvSpPr>
              <a:spLocks noChangeAspect="1" noChangeArrowheads="1"/>
            </p:cNvSpPr>
            <p:nvPr/>
          </p:nvSpPr>
          <p:spPr bwMode="auto">
            <a:xfrm>
              <a:off x="4214" y="2122"/>
              <a:ext cx="30" cy="4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607" name="Rectangle 123"/>
            <p:cNvSpPr>
              <a:spLocks noChangeAspect="1" noChangeArrowheads="1"/>
            </p:cNvSpPr>
            <p:nvPr/>
          </p:nvSpPr>
          <p:spPr bwMode="auto">
            <a:xfrm>
              <a:off x="4244" y="2122"/>
              <a:ext cx="28" cy="4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608" name="Rectangle 124"/>
            <p:cNvSpPr>
              <a:spLocks noChangeAspect="1" noChangeArrowheads="1"/>
            </p:cNvSpPr>
            <p:nvPr/>
          </p:nvSpPr>
          <p:spPr bwMode="auto">
            <a:xfrm>
              <a:off x="4272" y="2122"/>
              <a:ext cx="30" cy="4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609" name="Rectangle 125"/>
            <p:cNvSpPr>
              <a:spLocks noChangeAspect="1" noChangeArrowheads="1"/>
            </p:cNvSpPr>
            <p:nvPr/>
          </p:nvSpPr>
          <p:spPr bwMode="auto">
            <a:xfrm>
              <a:off x="4302" y="2122"/>
              <a:ext cx="28" cy="4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610" name="Rectangle 126"/>
            <p:cNvSpPr>
              <a:spLocks noChangeAspect="1" noChangeArrowheads="1"/>
            </p:cNvSpPr>
            <p:nvPr/>
          </p:nvSpPr>
          <p:spPr bwMode="auto">
            <a:xfrm>
              <a:off x="4330" y="2122"/>
              <a:ext cx="30" cy="4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611" name="Rectangle 127"/>
            <p:cNvSpPr>
              <a:spLocks noChangeAspect="1" noChangeArrowheads="1"/>
            </p:cNvSpPr>
            <p:nvPr/>
          </p:nvSpPr>
          <p:spPr bwMode="auto">
            <a:xfrm>
              <a:off x="4330" y="2043"/>
              <a:ext cx="30" cy="4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grpSp>
          <p:nvGrpSpPr>
            <p:cNvPr id="612" name="Group 128"/>
            <p:cNvGrpSpPr>
              <a:grpSpLocks/>
            </p:cNvGrpSpPr>
            <p:nvPr/>
          </p:nvGrpSpPr>
          <p:grpSpPr bwMode="auto">
            <a:xfrm flipH="1" flipV="1">
              <a:off x="4009" y="2043"/>
              <a:ext cx="29" cy="126"/>
              <a:chOff x="1359" y="3335"/>
              <a:chExt cx="31" cy="126"/>
            </a:xfrm>
          </p:grpSpPr>
          <p:sp>
            <p:nvSpPr>
              <p:cNvPr id="613" name="Rectangle 129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1359" y="3414"/>
                <a:ext cx="31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614" name="Rectangle 130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1359" y="3335"/>
                <a:ext cx="31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</p:grpSp>
      </p:grpSp>
      <p:grpSp>
        <p:nvGrpSpPr>
          <p:cNvPr id="379" name="Group 131"/>
          <p:cNvGrpSpPr>
            <a:grpSpLocks/>
          </p:cNvGrpSpPr>
          <p:nvPr/>
        </p:nvGrpSpPr>
        <p:grpSpPr bwMode="auto">
          <a:xfrm>
            <a:off x="5443210" y="3385968"/>
            <a:ext cx="531820" cy="200025"/>
            <a:chOff x="3636" y="2043"/>
            <a:chExt cx="350" cy="126"/>
          </a:xfrm>
        </p:grpSpPr>
        <p:sp>
          <p:nvSpPr>
            <p:cNvPr id="543" name="Rectangle 132"/>
            <p:cNvSpPr>
              <a:spLocks noChangeAspect="1" noChangeArrowheads="1"/>
            </p:cNvSpPr>
            <p:nvPr/>
          </p:nvSpPr>
          <p:spPr bwMode="auto">
            <a:xfrm>
              <a:off x="3666" y="2043"/>
              <a:ext cx="30" cy="4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44" name="Rectangle 133"/>
            <p:cNvSpPr>
              <a:spLocks noChangeAspect="1" noChangeArrowheads="1"/>
            </p:cNvSpPr>
            <p:nvPr/>
          </p:nvSpPr>
          <p:spPr bwMode="auto">
            <a:xfrm>
              <a:off x="3696" y="2043"/>
              <a:ext cx="28" cy="4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45" name="Rectangle 134"/>
            <p:cNvSpPr>
              <a:spLocks noChangeAspect="1" noChangeArrowheads="1"/>
            </p:cNvSpPr>
            <p:nvPr/>
          </p:nvSpPr>
          <p:spPr bwMode="auto">
            <a:xfrm>
              <a:off x="3724" y="2043"/>
              <a:ext cx="30" cy="4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46" name="Rectangle 135"/>
            <p:cNvSpPr>
              <a:spLocks noChangeAspect="1" noChangeArrowheads="1"/>
            </p:cNvSpPr>
            <p:nvPr/>
          </p:nvSpPr>
          <p:spPr bwMode="auto">
            <a:xfrm>
              <a:off x="3754" y="2043"/>
              <a:ext cx="28" cy="4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47" name="Rectangle 136"/>
            <p:cNvSpPr>
              <a:spLocks noChangeAspect="1" noChangeArrowheads="1"/>
            </p:cNvSpPr>
            <p:nvPr/>
          </p:nvSpPr>
          <p:spPr bwMode="auto">
            <a:xfrm>
              <a:off x="3812" y="2043"/>
              <a:ext cx="28" cy="4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48" name="Rectangle 137"/>
            <p:cNvSpPr>
              <a:spLocks noChangeAspect="1" noChangeArrowheads="1"/>
            </p:cNvSpPr>
            <p:nvPr/>
          </p:nvSpPr>
          <p:spPr bwMode="auto">
            <a:xfrm>
              <a:off x="3782" y="2043"/>
              <a:ext cx="30" cy="4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49" name="Rectangle 138"/>
            <p:cNvSpPr>
              <a:spLocks noChangeAspect="1" noChangeArrowheads="1"/>
            </p:cNvSpPr>
            <p:nvPr/>
          </p:nvSpPr>
          <p:spPr bwMode="auto">
            <a:xfrm>
              <a:off x="3840" y="2043"/>
              <a:ext cx="30" cy="4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50" name="Rectangle 139"/>
            <p:cNvSpPr>
              <a:spLocks noChangeAspect="1" noChangeArrowheads="1"/>
            </p:cNvSpPr>
            <p:nvPr/>
          </p:nvSpPr>
          <p:spPr bwMode="auto">
            <a:xfrm>
              <a:off x="3870" y="2043"/>
              <a:ext cx="28" cy="4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51" name="Rectangle 140"/>
            <p:cNvSpPr>
              <a:spLocks noChangeAspect="1" noChangeArrowheads="1"/>
            </p:cNvSpPr>
            <p:nvPr/>
          </p:nvSpPr>
          <p:spPr bwMode="auto">
            <a:xfrm>
              <a:off x="3898" y="2043"/>
              <a:ext cx="30" cy="4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52" name="Rectangle 141"/>
            <p:cNvSpPr>
              <a:spLocks noChangeAspect="1" noChangeArrowheads="1"/>
            </p:cNvSpPr>
            <p:nvPr/>
          </p:nvSpPr>
          <p:spPr bwMode="auto">
            <a:xfrm>
              <a:off x="3928" y="2043"/>
              <a:ext cx="28" cy="4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53" name="Rectangle 142"/>
            <p:cNvSpPr>
              <a:spLocks noChangeAspect="1" noChangeArrowheads="1"/>
            </p:cNvSpPr>
            <p:nvPr/>
          </p:nvSpPr>
          <p:spPr bwMode="auto">
            <a:xfrm>
              <a:off x="3666" y="2122"/>
              <a:ext cx="30" cy="4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54" name="Rectangle 143"/>
            <p:cNvSpPr>
              <a:spLocks noChangeAspect="1" noChangeArrowheads="1"/>
            </p:cNvSpPr>
            <p:nvPr/>
          </p:nvSpPr>
          <p:spPr bwMode="auto">
            <a:xfrm>
              <a:off x="3696" y="2122"/>
              <a:ext cx="28" cy="4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55" name="Rectangle 144"/>
            <p:cNvSpPr>
              <a:spLocks noChangeAspect="1" noChangeArrowheads="1"/>
            </p:cNvSpPr>
            <p:nvPr/>
          </p:nvSpPr>
          <p:spPr bwMode="auto">
            <a:xfrm>
              <a:off x="3724" y="2122"/>
              <a:ext cx="30" cy="4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56" name="Rectangle 145"/>
            <p:cNvSpPr>
              <a:spLocks noChangeAspect="1" noChangeArrowheads="1"/>
            </p:cNvSpPr>
            <p:nvPr/>
          </p:nvSpPr>
          <p:spPr bwMode="auto">
            <a:xfrm>
              <a:off x="3754" y="2122"/>
              <a:ext cx="28" cy="4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57" name="Rectangle 146"/>
            <p:cNvSpPr>
              <a:spLocks noChangeAspect="1" noChangeArrowheads="1"/>
            </p:cNvSpPr>
            <p:nvPr/>
          </p:nvSpPr>
          <p:spPr bwMode="auto">
            <a:xfrm>
              <a:off x="3812" y="2122"/>
              <a:ext cx="28" cy="4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58" name="Rectangle 147"/>
            <p:cNvSpPr>
              <a:spLocks noChangeAspect="1" noChangeArrowheads="1"/>
            </p:cNvSpPr>
            <p:nvPr/>
          </p:nvSpPr>
          <p:spPr bwMode="auto">
            <a:xfrm>
              <a:off x="3782" y="2122"/>
              <a:ext cx="30" cy="4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59" name="Rectangle 148"/>
            <p:cNvSpPr>
              <a:spLocks noChangeAspect="1" noChangeArrowheads="1"/>
            </p:cNvSpPr>
            <p:nvPr/>
          </p:nvSpPr>
          <p:spPr bwMode="auto">
            <a:xfrm>
              <a:off x="3840" y="2122"/>
              <a:ext cx="30" cy="4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60" name="Rectangle 149"/>
            <p:cNvSpPr>
              <a:spLocks noChangeAspect="1" noChangeArrowheads="1"/>
            </p:cNvSpPr>
            <p:nvPr/>
          </p:nvSpPr>
          <p:spPr bwMode="auto">
            <a:xfrm>
              <a:off x="3870" y="2122"/>
              <a:ext cx="28" cy="4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61" name="Rectangle 150"/>
            <p:cNvSpPr>
              <a:spLocks noChangeAspect="1" noChangeArrowheads="1"/>
            </p:cNvSpPr>
            <p:nvPr/>
          </p:nvSpPr>
          <p:spPr bwMode="auto">
            <a:xfrm>
              <a:off x="3898" y="2122"/>
              <a:ext cx="30" cy="4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62" name="Rectangle 151"/>
            <p:cNvSpPr>
              <a:spLocks noChangeAspect="1" noChangeArrowheads="1"/>
            </p:cNvSpPr>
            <p:nvPr/>
          </p:nvSpPr>
          <p:spPr bwMode="auto">
            <a:xfrm>
              <a:off x="3928" y="2122"/>
              <a:ext cx="28" cy="4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63" name="Rectangle 152"/>
            <p:cNvSpPr>
              <a:spLocks noChangeAspect="1" noChangeArrowheads="1"/>
            </p:cNvSpPr>
            <p:nvPr/>
          </p:nvSpPr>
          <p:spPr bwMode="auto">
            <a:xfrm>
              <a:off x="3956" y="2122"/>
              <a:ext cx="30" cy="4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64" name="Rectangle 153"/>
            <p:cNvSpPr>
              <a:spLocks noChangeAspect="1" noChangeArrowheads="1"/>
            </p:cNvSpPr>
            <p:nvPr/>
          </p:nvSpPr>
          <p:spPr bwMode="auto">
            <a:xfrm>
              <a:off x="3956" y="2043"/>
              <a:ext cx="30" cy="4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65" name="Rectangle 154"/>
            <p:cNvSpPr>
              <a:spLocks noChangeAspect="1" noChangeArrowheads="1"/>
            </p:cNvSpPr>
            <p:nvPr/>
          </p:nvSpPr>
          <p:spPr bwMode="auto">
            <a:xfrm>
              <a:off x="3636" y="2043"/>
              <a:ext cx="28" cy="4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66" name="Rectangle 155"/>
            <p:cNvSpPr>
              <a:spLocks noChangeAspect="1" noChangeArrowheads="1"/>
            </p:cNvSpPr>
            <p:nvPr/>
          </p:nvSpPr>
          <p:spPr bwMode="auto">
            <a:xfrm>
              <a:off x="3636" y="2122"/>
              <a:ext cx="28" cy="4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</p:grpSp>
      <p:sp>
        <p:nvSpPr>
          <p:cNvPr id="380" name="Rectangle 165"/>
          <p:cNvSpPr>
            <a:spLocks noChangeAspect="1" noChangeArrowheads="1"/>
          </p:cNvSpPr>
          <p:nvPr/>
        </p:nvSpPr>
        <p:spPr bwMode="auto">
          <a:xfrm>
            <a:off x="7850215" y="3439943"/>
            <a:ext cx="363538" cy="93663"/>
          </a:xfrm>
          <a:prstGeom prst="rect">
            <a:avLst/>
          </a:prstGeom>
          <a:solidFill>
            <a:srgbClr val="00FF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381" name="Text Box 169"/>
          <p:cNvSpPr txBox="1">
            <a:spLocks noChangeArrowheads="1"/>
          </p:cNvSpPr>
          <p:nvPr/>
        </p:nvSpPr>
        <p:spPr bwMode="auto">
          <a:xfrm flipH="1">
            <a:off x="7566597" y="4681265"/>
            <a:ext cx="15774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Helvetica" pitchFamily="34" charset="0"/>
                <a:sym typeface="Wingdings" pitchFamily="2" charset="2"/>
              </a:rPr>
              <a:t>FEL Experiments</a:t>
            </a:r>
            <a:endParaRPr lang="en-US" sz="1400" dirty="0">
              <a:solidFill>
                <a:srgbClr val="000000"/>
              </a:solidFill>
              <a:latin typeface="Helvetica" pitchFamily="34" charset="0"/>
              <a:sym typeface="Wingdings" pitchFamily="2" charset="2"/>
            </a:endParaRPr>
          </a:p>
        </p:txBody>
      </p:sp>
      <p:sp>
        <p:nvSpPr>
          <p:cNvPr id="382" name="AutoShape 13"/>
          <p:cNvSpPr>
            <a:spLocks noChangeArrowheads="1"/>
          </p:cNvSpPr>
          <p:nvPr/>
        </p:nvSpPr>
        <p:spPr bwMode="auto">
          <a:xfrm rot="5400000">
            <a:off x="8363267" y="3143764"/>
            <a:ext cx="585788" cy="68326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459 w 21600"/>
              <a:gd name="T13" fmla="*/ 3486 h 21600"/>
              <a:gd name="T14" fmla="*/ 18141 w 21600"/>
              <a:gd name="T15" fmla="*/ 181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349" y="21600"/>
                </a:lnTo>
                <a:lnTo>
                  <a:pt x="1825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80808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383" name="AutoShape 14"/>
          <p:cNvSpPr>
            <a:spLocks noChangeArrowheads="1"/>
          </p:cNvSpPr>
          <p:nvPr/>
        </p:nvSpPr>
        <p:spPr bwMode="auto">
          <a:xfrm rot="16200000">
            <a:off x="8378501" y="3220459"/>
            <a:ext cx="401734" cy="531647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379 w 21600"/>
              <a:gd name="T13" fmla="*/ 2400 h 21600"/>
              <a:gd name="T14" fmla="*/ 19221 w 21600"/>
              <a:gd name="T15" fmla="*/ 19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142" y="21600"/>
                </a:lnTo>
                <a:lnTo>
                  <a:pt x="2045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EC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384" name="Line 15"/>
          <p:cNvSpPr>
            <a:spLocks noChangeShapeType="1"/>
          </p:cNvSpPr>
          <p:nvPr/>
        </p:nvSpPr>
        <p:spPr bwMode="auto">
          <a:xfrm flipV="1">
            <a:off x="8846175" y="3194273"/>
            <a:ext cx="151619" cy="11149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sym typeface="Wingdings" charset="0"/>
            </a:endParaRPr>
          </a:p>
        </p:txBody>
      </p:sp>
      <p:sp>
        <p:nvSpPr>
          <p:cNvPr id="385" name="Line 16"/>
          <p:cNvSpPr>
            <a:spLocks noChangeShapeType="1"/>
          </p:cNvSpPr>
          <p:nvPr/>
        </p:nvSpPr>
        <p:spPr bwMode="auto">
          <a:xfrm rot="16200000" flipV="1">
            <a:off x="8864467" y="3644965"/>
            <a:ext cx="115034" cy="1516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sym typeface="Wingdings" charset="0"/>
            </a:endParaRPr>
          </a:p>
        </p:txBody>
      </p:sp>
      <p:sp>
        <p:nvSpPr>
          <p:cNvPr id="386" name="Line 17"/>
          <p:cNvSpPr>
            <a:spLocks noChangeShapeType="1"/>
          </p:cNvSpPr>
          <p:nvPr/>
        </p:nvSpPr>
        <p:spPr bwMode="auto">
          <a:xfrm rot="5400000">
            <a:off x="8919330" y="3584793"/>
            <a:ext cx="5310" cy="1516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sym typeface="Wingdings" charset="0"/>
            </a:endParaRPr>
          </a:p>
        </p:txBody>
      </p:sp>
      <p:sp>
        <p:nvSpPr>
          <p:cNvPr id="387" name="Line 18"/>
          <p:cNvSpPr>
            <a:spLocks noChangeShapeType="1"/>
          </p:cNvSpPr>
          <p:nvPr/>
        </p:nvSpPr>
        <p:spPr bwMode="auto">
          <a:xfrm rot="16200000" flipV="1">
            <a:off x="8919330" y="3232613"/>
            <a:ext cx="5310" cy="1516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sym typeface="Wingdings" charset="0"/>
            </a:endParaRPr>
          </a:p>
        </p:txBody>
      </p:sp>
      <p:sp>
        <p:nvSpPr>
          <p:cNvPr id="388" name="Line 177"/>
          <p:cNvSpPr>
            <a:spLocks noChangeShapeType="1"/>
          </p:cNvSpPr>
          <p:nvPr/>
        </p:nvSpPr>
        <p:spPr bwMode="auto">
          <a:xfrm>
            <a:off x="8316498" y="3489821"/>
            <a:ext cx="464699" cy="13427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sym typeface="Wingdings" charset="0"/>
            </a:endParaRPr>
          </a:p>
        </p:txBody>
      </p:sp>
      <p:sp>
        <p:nvSpPr>
          <p:cNvPr id="389" name="Line 178"/>
          <p:cNvSpPr>
            <a:spLocks noChangeShapeType="1"/>
          </p:cNvSpPr>
          <p:nvPr/>
        </p:nvSpPr>
        <p:spPr bwMode="auto">
          <a:xfrm>
            <a:off x="8475619" y="3448931"/>
            <a:ext cx="287650" cy="26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sym typeface="Wingdings" charset="0"/>
            </a:endParaRPr>
          </a:p>
        </p:txBody>
      </p:sp>
      <p:sp>
        <p:nvSpPr>
          <p:cNvPr id="390" name="Line 179"/>
          <p:cNvSpPr>
            <a:spLocks noChangeShapeType="1"/>
          </p:cNvSpPr>
          <p:nvPr/>
        </p:nvSpPr>
        <p:spPr bwMode="auto">
          <a:xfrm flipV="1">
            <a:off x="8556724" y="3548397"/>
            <a:ext cx="224473" cy="1398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sym typeface="Wingdings" charset="0"/>
            </a:endParaRPr>
          </a:p>
        </p:txBody>
      </p:sp>
      <p:sp>
        <p:nvSpPr>
          <p:cNvPr id="391" name="Line 180"/>
          <p:cNvSpPr>
            <a:spLocks noChangeShapeType="1"/>
          </p:cNvSpPr>
          <p:nvPr/>
        </p:nvSpPr>
        <p:spPr bwMode="auto">
          <a:xfrm flipV="1">
            <a:off x="8310590" y="3373018"/>
            <a:ext cx="470607" cy="11503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sym typeface="Wingdings" charset="0"/>
            </a:endParaRPr>
          </a:p>
        </p:txBody>
      </p:sp>
      <p:sp>
        <p:nvSpPr>
          <p:cNvPr id="392" name="Line 181"/>
          <p:cNvSpPr>
            <a:spLocks noChangeShapeType="1"/>
          </p:cNvSpPr>
          <p:nvPr/>
        </p:nvSpPr>
        <p:spPr bwMode="auto">
          <a:xfrm flipV="1">
            <a:off x="8399198" y="3324861"/>
            <a:ext cx="304788" cy="14018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sym typeface="Wingdings" charset="0"/>
            </a:endParaRPr>
          </a:p>
        </p:txBody>
      </p:sp>
      <p:sp>
        <p:nvSpPr>
          <p:cNvPr id="393" name="Line 55"/>
          <p:cNvSpPr>
            <a:spLocks noChangeShapeType="1"/>
          </p:cNvSpPr>
          <p:nvPr/>
        </p:nvSpPr>
        <p:spPr bwMode="auto">
          <a:xfrm>
            <a:off x="4781660" y="3201817"/>
            <a:ext cx="77329" cy="28178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sym typeface="Wingdings" charset="0"/>
            </a:endParaRPr>
          </a:p>
        </p:txBody>
      </p:sp>
      <p:sp>
        <p:nvSpPr>
          <p:cNvPr id="394" name="Line 55"/>
          <p:cNvSpPr>
            <a:spLocks noChangeShapeType="1"/>
          </p:cNvSpPr>
          <p:nvPr/>
        </p:nvSpPr>
        <p:spPr bwMode="auto">
          <a:xfrm flipH="1">
            <a:off x="5280613" y="3271565"/>
            <a:ext cx="95250" cy="2174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sym typeface="Wingdings" charset="0"/>
            </a:endParaRPr>
          </a:p>
        </p:txBody>
      </p:sp>
      <p:sp>
        <p:nvSpPr>
          <p:cNvPr id="395" name="Rectangle 178"/>
          <p:cNvSpPr>
            <a:spLocks noChangeArrowheads="1"/>
          </p:cNvSpPr>
          <p:nvPr/>
        </p:nvSpPr>
        <p:spPr bwMode="auto">
          <a:xfrm>
            <a:off x="4751498" y="3160543"/>
            <a:ext cx="114300" cy="117475"/>
          </a:xfrm>
          <a:prstGeom prst="rect">
            <a:avLst/>
          </a:prstGeom>
          <a:solidFill>
            <a:srgbClr val="CCECFF"/>
          </a:solidFill>
          <a:ln w="12700" algn="ctr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sym typeface="Wingdings" charset="0"/>
            </a:endParaRPr>
          </a:p>
        </p:txBody>
      </p:sp>
      <p:sp>
        <p:nvSpPr>
          <p:cNvPr id="396" name="Rectangle 179"/>
          <p:cNvSpPr>
            <a:spLocks noChangeArrowheads="1"/>
          </p:cNvSpPr>
          <p:nvPr/>
        </p:nvSpPr>
        <p:spPr bwMode="auto">
          <a:xfrm>
            <a:off x="5332567" y="3160543"/>
            <a:ext cx="114300" cy="117475"/>
          </a:xfrm>
          <a:prstGeom prst="rect">
            <a:avLst/>
          </a:prstGeom>
          <a:solidFill>
            <a:srgbClr val="CCECFF"/>
          </a:solidFill>
          <a:ln w="12700" algn="ctr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sym typeface="Wingdings" charset="0"/>
            </a:endParaRPr>
          </a:p>
        </p:txBody>
      </p:sp>
      <p:grpSp>
        <p:nvGrpSpPr>
          <p:cNvPr id="397" name="Group 396"/>
          <p:cNvGrpSpPr/>
          <p:nvPr/>
        </p:nvGrpSpPr>
        <p:grpSpPr>
          <a:xfrm>
            <a:off x="4887359" y="3385967"/>
            <a:ext cx="355560" cy="200026"/>
            <a:chOff x="4854052" y="3554117"/>
            <a:chExt cx="355560" cy="200026"/>
          </a:xfrm>
        </p:grpSpPr>
        <p:sp>
          <p:nvSpPr>
            <p:cNvPr id="527" name="Rectangle 132"/>
            <p:cNvSpPr>
              <a:spLocks noChangeAspect="1" noChangeArrowheads="1"/>
            </p:cNvSpPr>
            <p:nvPr/>
          </p:nvSpPr>
          <p:spPr bwMode="auto">
            <a:xfrm>
              <a:off x="4899637" y="3554117"/>
              <a:ext cx="45585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28" name="Rectangle 133"/>
            <p:cNvSpPr>
              <a:spLocks noChangeAspect="1" noChangeArrowheads="1"/>
            </p:cNvSpPr>
            <p:nvPr/>
          </p:nvSpPr>
          <p:spPr bwMode="auto">
            <a:xfrm>
              <a:off x="4945221" y="3554117"/>
              <a:ext cx="42546" cy="74613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29" name="Rectangle 134"/>
            <p:cNvSpPr>
              <a:spLocks noChangeAspect="1" noChangeArrowheads="1"/>
            </p:cNvSpPr>
            <p:nvPr/>
          </p:nvSpPr>
          <p:spPr bwMode="auto">
            <a:xfrm>
              <a:off x="4987767" y="3554117"/>
              <a:ext cx="45585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30" name="Rectangle 135"/>
            <p:cNvSpPr>
              <a:spLocks noChangeAspect="1" noChangeArrowheads="1"/>
            </p:cNvSpPr>
            <p:nvPr/>
          </p:nvSpPr>
          <p:spPr bwMode="auto">
            <a:xfrm>
              <a:off x="5033351" y="3554117"/>
              <a:ext cx="42546" cy="74613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31" name="Rectangle 136"/>
            <p:cNvSpPr>
              <a:spLocks noChangeAspect="1" noChangeArrowheads="1"/>
            </p:cNvSpPr>
            <p:nvPr/>
          </p:nvSpPr>
          <p:spPr bwMode="auto">
            <a:xfrm>
              <a:off x="5121481" y="3554117"/>
              <a:ext cx="42546" cy="74613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32" name="Rectangle 137"/>
            <p:cNvSpPr>
              <a:spLocks noChangeAspect="1" noChangeArrowheads="1"/>
            </p:cNvSpPr>
            <p:nvPr/>
          </p:nvSpPr>
          <p:spPr bwMode="auto">
            <a:xfrm>
              <a:off x="5075897" y="3554117"/>
              <a:ext cx="45585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33" name="Rectangle 138"/>
            <p:cNvSpPr>
              <a:spLocks noChangeAspect="1" noChangeArrowheads="1"/>
            </p:cNvSpPr>
            <p:nvPr/>
          </p:nvSpPr>
          <p:spPr bwMode="auto">
            <a:xfrm>
              <a:off x="5164027" y="3554117"/>
              <a:ext cx="45585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34" name="Rectangle 142"/>
            <p:cNvSpPr>
              <a:spLocks noChangeAspect="1" noChangeArrowheads="1"/>
            </p:cNvSpPr>
            <p:nvPr/>
          </p:nvSpPr>
          <p:spPr bwMode="auto">
            <a:xfrm>
              <a:off x="4899637" y="3679530"/>
              <a:ext cx="45585" cy="74613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35" name="Rectangle 143"/>
            <p:cNvSpPr>
              <a:spLocks noChangeAspect="1" noChangeArrowheads="1"/>
            </p:cNvSpPr>
            <p:nvPr/>
          </p:nvSpPr>
          <p:spPr bwMode="auto">
            <a:xfrm>
              <a:off x="4945221" y="3679530"/>
              <a:ext cx="42546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36" name="Rectangle 144"/>
            <p:cNvSpPr>
              <a:spLocks noChangeAspect="1" noChangeArrowheads="1"/>
            </p:cNvSpPr>
            <p:nvPr/>
          </p:nvSpPr>
          <p:spPr bwMode="auto">
            <a:xfrm>
              <a:off x="4987767" y="3679530"/>
              <a:ext cx="45585" cy="74613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37" name="Rectangle 145"/>
            <p:cNvSpPr>
              <a:spLocks noChangeAspect="1" noChangeArrowheads="1"/>
            </p:cNvSpPr>
            <p:nvPr/>
          </p:nvSpPr>
          <p:spPr bwMode="auto">
            <a:xfrm>
              <a:off x="5033351" y="3679530"/>
              <a:ext cx="42546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38" name="Rectangle 146"/>
            <p:cNvSpPr>
              <a:spLocks noChangeAspect="1" noChangeArrowheads="1"/>
            </p:cNvSpPr>
            <p:nvPr/>
          </p:nvSpPr>
          <p:spPr bwMode="auto">
            <a:xfrm>
              <a:off x="5121481" y="3679530"/>
              <a:ext cx="42546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39" name="Rectangle 147"/>
            <p:cNvSpPr>
              <a:spLocks noChangeAspect="1" noChangeArrowheads="1"/>
            </p:cNvSpPr>
            <p:nvPr/>
          </p:nvSpPr>
          <p:spPr bwMode="auto">
            <a:xfrm>
              <a:off x="5075897" y="3679530"/>
              <a:ext cx="45585" cy="74613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40" name="Rectangle 148"/>
            <p:cNvSpPr>
              <a:spLocks noChangeAspect="1" noChangeArrowheads="1"/>
            </p:cNvSpPr>
            <p:nvPr/>
          </p:nvSpPr>
          <p:spPr bwMode="auto">
            <a:xfrm>
              <a:off x="5164027" y="3679530"/>
              <a:ext cx="45585" cy="74613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41" name="Rectangle 154"/>
            <p:cNvSpPr>
              <a:spLocks noChangeAspect="1" noChangeArrowheads="1"/>
            </p:cNvSpPr>
            <p:nvPr/>
          </p:nvSpPr>
          <p:spPr bwMode="auto">
            <a:xfrm>
              <a:off x="4854052" y="3554117"/>
              <a:ext cx="42546" cy="74613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42" name="Rectangle 155"/>
            <p:cNvSpPr>
              <a:spLocks noChangeAspect="1" noChangeArrowheads="1"/>
            </p:cNvSpPr>
            <p:nvPr/>
          </p:nvSpPr>
          <p:spPr bwMode="auto">
            <a:xfrm>
              <a:off x="4854052" y="3679530"/>
              <a:ext cx="42546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</p:grpSp>
      <p:sp>
        <p:nvSpPr>
          <p:cNvPr id="398" name="Text Box 169"/>
          <p:cNvSpPr txBox="1">
            <a:spLocks noChangeArrowheads="1"/>
          </p:cNvSpPr>
          <p:nvPr/>
        </p:nvSpPr>
        <p:spPr bwMode="auto">
          <a:xfrm flipH="1">
            <a:off x="7506145" y="2777080"/>
            <a:ext cx="1185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Helvetica" pitchFamily="34" charset="0"/>
                <a:sym typeface="Wingdings" pitchFamily="2" charset="2"/>
              </a:rPr>
              <a:t>Photon Diagnostics</a:t>
            </a:r>
            <a:endParaRPr lang="en-US" sz="1400" dirty="0">
              <a:solidFill>
                <a:srgbClr val="000000"/>
              </a:solidFill>
              <a:latin typeface="Helvetica" pitchFamily="34" charset="0"/>
              <a:sym typeface="Wingdings" pitchFamily="2" charset="2"/>
            </a:endParaRPr>
          </a:p>
        </p:txBody>
      </p:sp>
      <p:sp>
        <p:nvSpPr>
          <p:cNvPr id="399" name="Text Box 169"/>
          <p:cNvSpPr txBox="1">
            <a:spLocks noChangeArrowheads="1"/>
          </p:cNvSpPr>
          <p:nvPr/>
        </p:nvSpPr>
        <p:spPr bwMode="auto">
          <a:xfrm flipH="1">
            <a:off x="6604560" y="4385922"/>
            <a:ext cx="12142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Helvetica" pitchFamily="34" charset="0"/>
                <a:sym typeface="Wingdings" pitchFamily="2" charset="2"/>
              </a:rPr>
              <a:t>Beam Dump</a:t>
            </a:r>
            <a:endParaRPr lang="en-US" sz="1400" dirty="0">
              <a:solidFill>
                <a:srgbClr val="000000"/>
              </a:solidFill>
              <a:latin typeface="Helvetica" pitchFamily="34" charset="0"/>
              <a:sym typeface="Wingdings" pitchFamily="2" charset="2"/>
            </a:endParaRPr>
          </a:p>
        </p:txBody>
      </p:sp>
      <p:sp>
        <p:nvSpPr>
          <p:cNvPr id="400" name="Freeform 57"/>
          <p:cNvSpPr>
            <a:spLocks/>
          </p:cNvSpPr>
          <p:nvPr/>
        </p:nvSpPr>
        <p:spPr bwMode="auto">
          <a:xfrm rot="10800000">
            <a:off x="4686043" y="3418895"/>
            <a:ext cx="93663" cy="117470"/>
          </a:xfrm>
          <a:custGeom>
            <a:avLst/>
            <a:gdLst>
              <a:gd name="T0" fmla="*/ 0 w 143"/>
              <a:gd name="T1" fmla="*/ 0 h 130"/>
              <a:gd name="T2" fmla="*/ 0 w 143"/>
              <a:gd name="T3" fmla="*/ 206375 h 130"/>
              <a:gd name="T4" fmla="*/ 3 w 143"/>
              <a:gd name="T5" fmla="*/ 206375 h 130"/>
              <a:gd name="T6" fmla="*/ 5 w 143"/>
              <a:gd name="T7" fmla="*/ 114300 h 130"/>
              <a:gd name="T8" fmla="*/ 6 w 143"/>
              <a:gd name="T9" fmla="*/ 0 h 130"/>
              <a:gd name="T10" fmla="*/ 0 w 143"/>
              <a:gd name="T11" fmla="*/ 0 h 1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3"/>
              <a:gd name="T19" fmla="*/ 0 h 130"/>
              <a:gd name="T20" fmla="*/ 143 w 143"/>
              <a:gd name="T21" fmla="*/ 130 h 1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3" h="130">
                <a:moveTo>
                  <a:pt x="0" y="0"/>
                </a:moveTo>
                <a:lnTo>
                  <a:pt x="0" y="130"/>
                </a:lnTo>
                <a:lnTo>
                  <a:pt x="78" y="130"/>
                </a:lnTo>
                <a:lnTo>
                  <a:pt x="142" y="72"/>
                </a:lnTo>
                <a:lnTo>
                  <a:pt x="143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9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sym typeface="Wingdings" pitchFamily="2" charset="2"/>
            </a:endParaRPr>
          </a:p>
        </p:txBody>
      </p:sp>
      <p:grpSp>
        <p:nvGrpSpPr>
          <p:cNvPr id="401" name="Group 400"/>
          <p:cNvGrpSpPr/>
          <p:nvPr/>
        </p:nvGrpSpPr>
        <p:grpSpPr>
          <a:xfrm>
            <a:off x="7176583" y="3385678"/>
            <a:ext cx="355560" cy="200026"/>
            <a:chOff x="7143276" y="3553828"/>
            <a:chExt cx="355560" cy="200026"/>
          </a:xfrm>
        </p:grpSpPr>
        <p:sp>
          <p:nvSpPr>
            <p:cNvPr id="511" name="Rectangle 132"/>
            <p:cNvSpPr>
              <a:spLocks noChangeAspect="1" noChangeArrowheads="1"/>
            </p:cNvSpPr>
            <p:nvPr/>
          </p:nvSpPr>
          <p:spPr bwMode="auto">
            <a:xfrm>
              <a:off x="7188861" y="3553828"/>
              <a:ext cx="45585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12" name="Rectangle 133"/>
            <p:cNvSpPr>
              <a:spLocks noChangeAspect="1" noChangeArrowheads="1"/>
            </p:cNvSpPr>
            <p:nvPr/>
          </p:nvSpPr>
          <p:spPr bwMode="auto">
            <a:xfrm>
              <a:off x="7234445" y="3553828"/>
              <a:ext cx="42546" cy="7461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13" name="Rectangle 134"/>
            <p:cNvSpPr>
              <a:spLocks noChangeAspect="1" noChangeArrowheads="1"/>
            </p:cNvSpPr>
            <p:nvPr/>
          </p:nvSpPr>
          <p:spPr bwMode="auto">
            <a:xfrm>
              <a:off x="7276991" y="3553828"/>
              <a:ext cx="45585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14" name="Rectangle 135"/>
            <p:cNvSpPr>
              <a:spLocks noChangeAspect="1" noChangeArrowheads="1"/>
            </p:cNvSpPr>
            <p:nvPr/>
          </p:nvSpPr>
          <p:spPr bwMode="auto">
            <a:xfrm>
              <a:off x="7322575" y="3553828"/>
              <a:ext cx="42546" cy="7461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15" name="Rectangle 136"/>
            <p:cNvSpPr>
              <a:spLocks noChangeAspect="1" noChangeArrowheads="1"/>
            </p:cNvSpPr>
            <p:nvPr/>
          </p:nvSpPr>
          <p:spPr bwMode="auto">
            <a:xfrm>
              <a:off x="7410705" y="3553828"/>
              <a:ext cx="42546" cy="7461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16" name="Rectangle 137"/>
            <p:cNvSpPr>
              <a:spLocks noChangeAspect="1" noChangeArrowheads="1"/>
            </p:cNvSpPr>
            <p:nvPr/>
          </p:nvSpPr>
          <p:spPr bwMode="auto">
            <a:xfrm>
              <a:off x="7365121" y="3553828"/>
              <a:ext cx="45585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17" name="Rectangle 138"/>
            <p:cNvSpPr>
              <a:spLocks noChangeAspect="1" noChangeArrowheads="1"/>
            </p:cNvSpPr>
            <p:nvPr/>
          </p:nvSpPr>
          <p:spPr bwMode="auto">
            <a:xfrm>
              <a:off x="7453251" y="3553828"/>
              <a:ext cx="45585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18" name="Rectangle 142"/>
            <p:cNvSpPr>
              <a:spLocks noChangeAspect="1" noChangeArrowheads="1"/>
            </p:cNvSpPr>
            <p:nvPr/>
          </p:nvSpPr>
          <p:spPr bwMode="auto">
            <a:xfrm>
              <a:off x="7188861" y="3679241"/>
              <a:ext cx="45585" cy="7461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19" name="Rectangle 143"/>
            <p:cNvSpPr>
              <a:spLocks noChangeAspect="1" noChangeArrowheads="1"/>
            </p:cNvSpPr>
            <p:nvPr/>
          </p:nvSpPr>
          <p:spPr bwMode="auto">
            <a:xfrm>
              <a:off x="7234445" y="3679241"/>
              <a:ext cx="42546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20" name="Rectangle 144"/>
            <p:cNvSpPr>
              <a:spLocks noChangeAspect="1" noChangeArrowheads="1"/>
            </p:cNvSpPr>
            <p:nvPr/>
          </p:nvSpPr>
          <p:spPr bwMode="auto">
            <a:xfrm>
              <a:off x="7276991" y="3679241"/>
              <a:ext cx="45585" cy="7461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21" name="Rectangle 145"/>
            <p:cNvSpPr>
              <a:spLocks noChangeAspect="1" noChangeArrowheads="1"/>
            </p:cNvSpPr>
            <p:nvPr/>
          </p:nvSpPr>
          <p:spPr bwMode="auto">
            <a:xfrm>
              <a:off x="7322575" y="3679241"/>
              <a:ext cx="42546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22" name="Rectangle 146"/>
            <p:cNvSpPr>
              <a:spLocks noChangeAspect="1" noChangeArrowheads="1"/>
            </p:cNvSpPr>
            <p:nvPr/>
          </p:nvSpPr>
          <p:spPr bwMode="auto">
            <a:xfrm>
              <a:off x="7410705" y="3679241"/>
              <a:ext cx="42546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23" name="Rectangle 147"/>
            <p:cNvSpPr>
              <a:spLocks noChangeAspect="1" noChangeArrowheads="1"/>
            </p:cNvSpPr>
            <p:nvPr/>
          </p:nvSpPr>
          <p:spPr bwMode="auto">
            <a:xfrm>
              <a:off x="7365121" y="3679241"/>
              <a:ext cx="45585" cy="7461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24" name="Rectangle 148"/>
            <p:cNvSpPr>
              <a:spLocks noChangeAspect="1" noChangeArrowheads="1"/>
            </p:cNvSpPr>
            <p:nvPr/>
          </p:nvSpPr>
          <p:spPr bwMode="auto">
            <a:xfrm>
              <a:off x="7453251" y="3679241"/>
              <a:ext cx="45585" cy="7461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25" name="Rectangle 154"/>
            <p:cNvSpPr>
              <a:spLocks noChangeAspect="1" noChangeArrowheads="1"/>
            </p:cNvSpPr>
            <p:nvPr/>
          </p:nvSpPr>
          <p:spPr bwMode="auto">
            <a:xfrm>
              <a:off x="7143276" y="3553828"/>
              <a:ext cx="42546" cy="7461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26" name="Rectangle 155"/>
            <p:cNvSpPr>
              <a:spLocks noChangeAspect="1" noChangeArrowheads="1"/>
            </p:cNvSpPr>
            <p:nvPr/>
          </p:nvSpPr>
          <p:spPr bwMode="auto">
            <a:xfrm>
              <a:off x="7143276" y="3679241"/>
              <a:ext cx="42546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</p:grpSp>
      <p:sp>
        <p:nvSpPr>
          <p:cNvPr id="402" name="Text Box 169"/>
          <p:cNvSpPr txBox="1">
            <a:spLocks noChangeArrowheads="1"/>
          </p:cNvSpPr>
          <p:nvPr/>
        </p:nvSpPr>
        <p:spPr bwMode="auto">
          <a:xfrm flipH="1">
            <a:off x="6982683" y="3066881"/>
            <a:ext cx="746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Helvetica" pitchFamily="34" charset="0"/>
                <a:sym typeface="Wingdings" pitchFamily="2" charset="2"/>
              </a:rPr>
              <a:t>THz</a:t>
            </a:r>
            <a:endParaRPr lang="en-US" sz="1400" dirty="0">
              <a:solidFill>
                <a:srgbClr val="000000"/>
              </a:solidFill>
              <a:latin typeface="Helvetica" pitchFamily="34" charset="0"/>
              <a:sym typeface="Wingdings" pitchFamily="2" charset="2"/>
            </a:endParaRPr>
          </a:p>
        </p:txBody>
      </p:sp>
      <p:sp>
        <p:nvSpPr>
          <p:cNvPr id="403" name="Line 55"/>
          <p:cNvSpPr>
            <a:spLocks noChangeShapeType="1"/>
          </p:cNvSpPr>
          <p:nvPr/>
        </p:nvSpPr>
        <p:spPr bwMode="auto">
          <a:xfrm rot="429407">
            <a:off x="4339226" y="3384566"/>
            <a:ext cx="390974" cy="37949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sym typeface="Wingdings" charset="0"/>
            </a:endParaRPr>
          </a:p>
        </p:txBody>
      </p:sp>
      <p:grpSp>
        <p:nvGrpSpPr>
          <p:cNvPr id="404" name="Group 64"/>
          <p:cNvGrpSpPr>
            <a:grpSpLocks noChangeAspect="1"/>
          </p:cNvGrpSpPr>
          <p:nvPr/>
        </p:nvGrpSpPr>
        <p:grpSpPr bwMode="auto">
          <a:xfrm rot="1864757" flipH="1" flipV="1">
            <a:off x="4605394" y="3575478"/>
            <a:ext cx="73025" cy="280924"/>
            <a:chOff x="2790" y="3240"/>
            <a:chExt cx="56" cy="332"/>
          </a:xfrm>
        </p:grpSpPr>
        <p:sp>
          <p:nvSpPr>
            <p:cNvPr id="509" name="AutoShape 65"/>
            <p:cNvSpPr>
              <a:spLocks noChangeAspect="1" noChangeArrowheads="1"/>
            </p:cNvSpPr>
            <p:nvPr/>
          </p:nvSpPr>
          <p:spPr bwMode="auto">
            <a:xfrm>
              <a:off x="2790" y="3240"/>
              <a:ext cx="56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629 w 21600"/>
                <a:gd name="T13" fmla="*/ 4582 h 21600"/>
                <a:gd name="T14" fmla="*/ 16971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10" name="AutoShape 66"/>
            <p:cNvSpPr>
              <a:spLocks noChangeAspect="1" noChangeArrowheads="1"/>
            </p:cNvSpPr>
            <p:nvPr/>
          </p:nvSpPr>
          <p:spPr bwMode="auto">
            <a:xfrm flipV="1">
              <a:off x="2790" y="3440"/>
              <a:ext cx="56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629 w 21600"/>
                <a:gd name="T13" fmla="*/ 4582 h 21600"/>
                <a:gd name="T14" fmla="*/ 16971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</p:grpSp>
      <p:sp>
        <p:nvSpPr>
          <p:cNvPr id="405" name="Line 177"/>
          <p:cNvSpPr>
            <a:spLocks noChangeShapeType="1"/>
          </p:cNvSpPr>
          <p:nvPr/>
        </p:nvSpPr>
        <p:spPr bwMode="auto">
          <a:xfrm rot="429407">
            <a:off x="8278516" y="4260591"/>
            <a:ext cx="481955" cy="75038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sym typeface="Wingdings" charset="0"/>
            </a:endParaRPr>
          </a:p>
        </p:txBody>
      </p:sp>
      <p:sp>
        <p:nvSpPr>
          <p:cNvPr id="406" name="Line 181"/>
          <p:cNvSpPr>
            <a:spLocks noChangeShapeType="1"/>
          </p:cNvSpPr>
          <p:nvPr/>
        </p:nvSpPr>
        <p:spPr bwMode="auto">
          <a:xfrm rot="429407" flipV="1">
            <a:off x="8253271" y="4187891"/>
            <a:ext cx="507569" cy="70704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sym typeface="Wingdings" charset="0"/>
            </a:endParaRPr>
          </a:p>
        </p:txBody>
      </p:sp>
      <p:sp>
        <p:nvSpPr>
          <p:cNvPr id="407" name="Line 67"/>
          <p:cNvSpPr>
            <a:spLocks noChangeShapeType="1"/>
          </p:cNvSpPr>
          <p:nvPr/>
        </p:nvSpPr>
        <p:spPr bwMode="auto">
          <a:xfrm rot="429407">
            <a:off x="4692262" y="4039832"/>
            <a:ext cx="412061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sym typeface="Wingdings" charset="0"/>
            </a:endParaRPr>
          </a:p>
        </p:txBody>
      </p:sp>
      <p:sp>
        <p:nvSpPr>
          <p:cNvPr id="408" name="Rectangle 165"/>
          <p:cNvSpPr>
            <a:spLocks noChangeAspect="1" noChangeArrowheads="1"/>
          </p:cNvSpPr>
          <p:nvPr/>
        </p:nvSpPr>
        <p:spPr bwMode="auto">
          <a:xfrm rot="429407">
            <a:off x="7799231" y="4148047"/>
            <a:ext cx="363538" cy="93663"/>
          </a:xfrm>
          <a:prstGeom prst="rect">
            <a:avLst/>
          </a:prstGeom>
          <a:solidFill>
            <a:srgbClr val="00FF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409" name="Line 178"/>
          <p:cNvSpPr>
            <a:spLocks noChangeShapeType="1"/>
          </p:cNvSpPr>
          <p:nvPr/>
        </p:nvSpPr>
        <p:spPr bwMode="auto">
          <a:xfrm rot="429407" flipV="1">
            <a:off x="8394795" y="4137516"/>
            <a:ext cx="210985" cy="101106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sym typeface="Wingdings" charset="0"/>
            </a:endParaRPr>
          </a:p>
        </p:txBody>
      </p:sp>
      <p:sp>
        <p:nvSpPr>
          <p:cNvPr id="410" name="Line 179"/>
          <p:cNvSpPr>
            <a:spLocks noChangeShapeType="1"/>
          </p:cNvSpPr>
          <p:nvPr/>
        </p:nvSpPr>
        <p:spPr bwMode="auto">
          <a:xfrm rot="429407" flipV="1">
            <a:off x="8394389" y="4142187"/>
            <a:ext cx="399544" cy="106358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sym typeface="Wingdings" charset="0"/>
            </a:endParaRPr>
          </a:p>
        </p:txBody>
      </p:sp>
      <p:sp>
        <p:nvSpPr>
          <p:cNvPr id="411" name="Line 180"/>
          <p:cNvSpPr>
            <a:spLocks noChangeShapeType="1"/>
          </p:cNvSpPr>
          <p:nvPr/>
        </p:nvSpPr>
        <p:spPr bwMode="auto">
          <a:xfrm rot="429407">
            <a:off x="8362529" y="4287179"/>
            <a:ext cx="429243" cy="142907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sym typeface="Wingdings" charset="0"/>
            </a:endParaRPr>
          </a:p>
        </p:txBody>
      </p:sp>
      <p:sp>
        <p:nvSpPr>
          <p:cNvPr id="412" name="Freeform 57"/>
          <p:cNvSpPr>
            <a:spLocks/>
          </p:cNvSpPr>
          <p:nvPr/>
        </p:nvSpPr>
        <p:spPr bwMode="auto">
          <a:xfrm rot="11229407">
            <a:off x="4661901" y="3716051"/>
            <a:ext cx="93663" cy="117470"/>
          </a:xfrm>
          <a:custGeom>
            <a:avLst/>
            <a:gdLst>
              <a:gd name="T0" fmla="*/ 0 w 143"/>
              <a:gd name="T1" fmla="*/ 0 h 130"/>
              <a:gd name="T2" fmla="*/ 0 w 143"/>
              <a:gd name="T3" fmla="*/ 206375 h 130"/>
              <a:gd name="T4" fmla="*/ 3 w 143"/>
              <a:gd name="T5" fmla="*/ 206375 h 130"/>
              <a:gd name="T6" fmla="*/ 5 w 143"/>
              <a:gd name="T7" fmla="*/ 114300 h 130"/>
              <a:gd name="T8" fmla="*/ 6 w 143"/>
              <a:gd name="T9" fmla="*/ 0 h 130"/>
              <a:gd name="T10" fmla="*/ 0 w 143"/>
              <a:gd name="T11" fmla="*/ 0 h 1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3"/>
              <a:gd name="T19" fmla="*/ 0 h 130"/>
              <a:gd name="T20" fmla="*/ 143 w 143"/>
              <a:gd name="T21" fmla="*/ 130 h 1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3" h="130">
                <a:moveTo>
                  <a:pt x="0" y="0"/>
                </a:moveTo>
                <a:lnTo>
                  <a:pt x="0" y="130"/>
                </a:lnTo>
                <a:lnTo>
                  <a:pt x="78" y="130"/>
                </a:lnTo>
                <a:lnTo>
                  <a:pt x="142" y="72"/>
                </a:lnTo>
                <a:lnTo>
                  <a:pt x="143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9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sym typeface="Wingdings" pitchFamily="2" charset="2"/>
            </a:endParaRPr>
          </a:p>
        </p:txBody>
      </p:sp>
      <p:grpSp>
        <p:nvGrpSpPr>
          <p:cNvPr id="413" name="Group 412"/>
          <p:cNvGrpSpPr/>
          <p:nvPr/>
        </p:nvGrpSpPr>
        <p:grpSpPr>
          <a:xfrm rot="429407">
            <a:off x="7166122" y="4018132"/>
            <a:ext cx="355560" cy="200026"/>
            <a:chOff x="7143276" y="3553828"/>
            <a:chExt cx="355560" cy="200026"/>
          </a:xfrm>
        </p:grpSpPr>
        <p:sp>
          <p:nvSpPr>
            <p:cNvPr id="493" name="Rectangle 132"/>
            <p:cNvSpPr>
              <a:spLocks noChangeAspect="1" noChangeArrowheads="1"/>
            </p:cNvSpPr>
            <p:nvPr/>
          </p:nvSpPr>
          <p:spPr bwMode="auto">
            <a:xfrm>
              <a:off x="7188861" y="3553828"/>
              <a:ext cx="45585" cy="74613"/>
            </a:xfrm>
            <a:prstGeom prst="rect">
              <a:avLst/>
            </a:prstGeom>
            <a:solidFill>
              <a:srgbClr val="FFCCCC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494" name="Rectangle 133"/>
            <p:cNvSpPr>
              <a:spLocks noChangeAspect="1" noChangeArrowheads="1"/>
            </p:cNvSpPr>
            <p:nvPr/>
          </p:nvSpPr>
          <p:spPr bwMode="auto">
            <a:xfrm>
              <a:off x="7234445" y="3553828"/>
              <a:ext cx="42546" cy="7461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495" name="Rectangle 134"/>
            <p:cNvSpPr>
              <a:spLocks noChangeAspect="1" noChangeArrowheads="1"/>
            </p:cNvSpPr>
            <p:nvPr/>
          </p:nvSpPr>
          <p:spPr bwMode="auto">
            <a:xfrm>
              <a:off x="7276991" y="3553828"/>
              <a:ext cx="45585" cy="74613"/>
            </a:xfrm>
            <a:prstGeom prst="rect">
              <a:avLst/>
            </a:prstGeom>
            <a:solidFill>
              <a:srgbClr val="FFCCCC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496" name="Rectangle 135"/>
            <p:cNvSpPr>
              <a:spLocks noChangeAspect="1" noChangeArrowheads="1"/>
            </p:cNvSpPr>
            <p:nvPr/>
          </p:nvSpPr>
          <p:spPr bwMode="auto">
            <a:xfrm>
              <a:off x="7322575" y="3553828"/>
              <a:ext cx="42546" cy="7461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497" name="Rectangle 136"/>
            <p:cNvSpPr>
              <a:spLocks noChangeAspect="1" noChangeArrowheads="1"/>
            </p:cNvSpPr>
            <p:nvPr/>
          </p:nvSpPr>
          <p:spPr bwMode="auto">
            <a:xfrm>
              <a:off x="7410705" y="3553828"/>
              <a:ext cx="42546" cy="7461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498" name="Rectangle 137"/>
            <p:cNvSpPr>
              <a:spLocks noChangeAspect="1" noChangeArrowheads="1"/>
            </p:cNvSpPr>
            <p:nvPr/>
          </p:nvSpPr>
          <p:spPr bwMode="auto">
            <a:xfrm>
              <a:off x="7365121" y="3553828"/>
              <a:ext cx="45585" cy="74613"/>
            </a:xfrm>
            <a:prstGeom prst="rect">
              <a:avLst/>
            </a:prstGeom>
            <a:solidFill>
              <a:srgbClr val="FFCCCC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499" name="Rectangle 138"/>
            <p:cNvSpPr>
              <a:spLocks noChangeAspect="1" noChangeArrowheads="1"/>
            </p:cNvSpPr>
            <p:nvPr/>
          </p:nvSpPr>
          <p:spPr bwMode="auto">
            <a:xfrm>
              <a:off x="7453251" y="3553828"/>
              <a:ext cx="45585" cy="74613"/>
            </a:xfrm>
            <a:prstGeom prst="rect">
              <a:avLst/>
            </a:prstGeom>
            <a:solidFill>
              <a:srgbClr val="FFCCCC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00" name="Rectangle 142"/>
            <p:cNvSpPr>
              <a:spLocks noChangeAspect="1" noChangeArrowheads="1"/>
            </p:cNvSpPr>
            <p:nvPr/>
          </p:nvSpPr>
          <p:spPr bwMode="auto">
            <a:xfrm>
              <a:off x="7188861" y="3679241"/>
              <a:ext cx="45585" cy="7461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01" name="Rectangle 143"/>
            <p:cNvSpPr>
              <a:spLocks noChangeAspect="1" noChangeArrowheads="1"/>
            </p:cNvSpPr>
            <p:nvPr/>
          </p:nvSpPr>
          <p:spPr bwMode="auto">
            <a:xfrm>
              <a:off x="7234445" y="3679241"/>
              <a:ext cx="42546" cy="74613"/>
            </a:xfrm>
            <a:prstGeom prst="rect">
              <a:avLst/>
            </a:prstGeom>
            <a:solidFill>
              <a:srgbClr val="FFCCCC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02" name="Rectangle 144"/>
            <p:cNvSpPr>
              <a:spLocks noChangeAspect="1" noChangeArrowheads="1"/>
            </p:cNvSpPr>
            <p:nvPr/>
          </p:nvSpPr>
          <p:spPr bwMode="auto">
            <a:xfrm>
              <a:off x="7276991" y="3679241"/>
              <a:ext cx="45585" cy="7461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03" name="Rectangle 145"/>
            <p:cNvSpPr>
              <a:spLocks noChangeAspect="1" noChangeArrowheads="1"/>
            </p:cNvSpPr>
            <p:nvPr/>
          </p:nvSpPr>
          <p:spPr bwMode="auto">
            <a:xfrm>
              <a:off x="7322575" y="3679241"/>
              <a:ext cx="42546" cy="74613"/>
            </a:xfrm>
            <a:prstGeom prst="rect">
              <a:avLst/>
            </a:prstGeom>
            <a:solidFill>
              <a:srgbClr val="FFCCCC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04" name="Rectangle 146"/>
            <p:cNvSpPr>
              <a:spLocks noChangeAspect="1" noChangeArrowheads="1"/>
            </p:cNvSpPr>
            <p:nvPr/>
          </p:nvSpPr>
          <p:spPr bwMode="auto">
            <a:xfrm>
              <a:off x="7410705" y="3679241"/>
              <a:ext cx="42546" cy="74613"/>
            </a:xfrm>
            <a:prstGeom prst="rect">
              <a:avLst/>
            </a:prstGeom>
            <a:solidFill>
              <a:srgbClr val="FFCCCC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05" name="Rectangle 147"/>
            <p:cNvSpPr>
              <a:spLocks noChangeAspect="1" noChangeArrowheads="1"/>
            </p:cNvSpPr>
            <p:nvPr/>
          </p:nvSpPr>
          <p:spPr bwMode="auto">
            <a:xfrm>
              <a:off x="7365121" y="3679241"/>
              <a:ext cx="45585" cy="7461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06" name="Rectangle 148"/>
            <p:cNvSpPr>
              <a:spLocks noChangeAspect="1" noChangeArrowheads="1"/>
            </p:cNvSpPr>
            <p:nvPr/>
          </p:nvSpPr>
          <p:spPr bwMode="auto">
            <a:xfrm>
              <a:off x="7453251" y="3679241"/>
              <a:ext cx="45585" cy="7461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07" name="Rectangle 154"/>
            <p:cNvSpPr>
              <a:spLocks noChangeAspect="1" noChangeArrowheads="1"/>
            </p:cNvSpPr>
            <p:nvPr/>
          </p:nvSpPr>
          <p:spPr bwMode="auto">
            <a:xfrm>
              <a:off x="7143276" y="3553828"/>
              <a:ext cx="42546" cy="7461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508" name="Rectangle 155"/>
            <p:cNvSpPr>
              <a:spLocks noChangeAspect="1" noChangeArrowheads="1"/>
            </p:cNvSpPr>
            <p:nvPr/>
          </p:nvSpPr>
          <p:spPr bwMode="auto">
            <a:xfrm>
              <a:off x="7143276" y="3679241"/>
              <a:ext cx="42546" cy="74613"/>
            </a:xfrm>
            <a:prstGeom prst="rect">
              <a:avLst/>
            </a:prstGeom>
            <a:solidFill>
              <a:srgbClr val="FFCCCC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</p:grpSp>
      <p:sp>
        <p:nvSpPr>
          <p:cNvPr id="414" name="Freeform 57"/>
          <p:cNvSpPr>
            <a:spLocks/>
          </p:cNvSpPr>
          <p:nvPr/>
        </p:nvSpPr>
        <p:spPr bwMode="auto">
          <a:xfrm>
            <a:off x="4317557" y="3292306"/>
            <a:ext cx="93663" cy="117470"/>
          </a:xfrm>
          <a:custGeom>
            <a:avLst/>
            <a:gdLst>
              <a:gd name="T0" fmla="*/ 0 w 143"/>
              <a:gd name="T1" fmla="*/ 0 h 130"/>
              <a:gd name="T2" fmla="*/ 0 w 143"/>
              <a:gd name="T3" fmla="*/ 206375 h 130"/>
              <a:gd name="T4" fmla="*/ 3 w 143"/>
              <a:gd name="T5" fmla="*/ 206375 h 130"/>
              <a:gd name="T6" fmla="*/ 5 w 143"/>
              <a:gd name="T7" fmla="*/ 114300 h 130"/>
              <a:gd name="T8" fmla="*/ 6 w 143"/>
              <a:gd name="T9" fmla="*/ 0 h 130"/>
              <a:gd name="T10" fmla="*/ 0 w 143"/>
              <a:gd name="T11" fmla="*/ 0 h 1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3"/>
              <a:gd name="T19" fmla="*/ 0 h 130"/>
              <a:gd name="T20" fmla="*/ 143 w 143"/>
              <a:gd name="T21" fmla="*/ 130 h 1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3" h="130">
                <a:moveTo>
                  <a:pt x="0" y="0"/>
                </a:moveTo>
                <a:lnTo>
                  <a:pt x="0" y="130"/>
                </a:lnTo>
                <a:lnTo>
                  <a:pt x="78" y="130"/>
                </a:lnTo>
                <a:lnTo>
                  <a:pt x="142" y="72"/>
                </a:lnTo>
                <a:lnTo>
                  <a:pt x="143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9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sym typeface="Wingdings" pitchFamily="2" charset="2"/>
            </a:endParaRPr>
          </a:p>
        </p:txBody>
      </p:sp>
      <p:grpSp>
        <p:nvGrpSpPr>
          <p:cNvPr id="415" name="Group 414"/>
          <p:cNvGrpSpPr/>
          <p:nvPr/>
        </p:nvGrpSpPr>
        <p:grpSpPr>
          <a:xfrm>
            <a:off x="5468650" y="3785584"/>
            <a:ext cx="1514033" cy="381023"/>
            <a:chOff x="5369112" y="2568814"/>
            <a:chExt cx="1514033" cy="381023"/>
          </a:xfrm>
        </p:grpSpPr>
        <p:grpSp>
          <p:nvGrpSpPr>
            <p:cNvPr id="425" name="Group 424"/>
            <p:cNvGrpSpPr/>
            <p:nvPr/>
          </p:nvGrpSpPr>
          <p:grpSpPr>
            <a:xfrm>
              <a:off x="5369112" y="2568814"/>
              <a:ext cx="368757" cy="237856"/>
              <a:chOff x="4819006" y="3120533"/>
              <a:chExt cx="368757" cy="237856"/>
            </a:xfrm>
          </p:grpSpPr>
          <p:sp>
            <p:nvSpPr>
              <p:cNvPr id="477" name="Rectangle 132"/>
              <p:cNvSpPr>
                <a:spLocks noChangeAspect="1" noChangeArrowheads="1"/>
              </p:cNvSpPr>
              <p:nvPr/>
            </p:nvSpPr>
            <p:spPr bwMode="auto">
              <a:xfrm rot="429407">
                <a:off x="4879848" y="3126401"/>
                <a:ext cx="45585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78" name="Rectangle 133"/>
              <p:cNvSpPr>
                <a:spLocks noChangeAspect="1" noChangeArrowheads="1"/>
              </p:cNvSpPr>
              <p:nvPr/>
            </p:nvSpPr>
            <p:spPr bwMode="auto">
              <a:xfrm rot="429407">
                <a:off x="4925088" y="3131891"/>
                <a:ext cx="42546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79" name="Rectangle 134"/>
              <p:cNvSpPr>
                <a:spLocks noChangeAspect="1" noChangeArrowheads="1"/>
              </p:cNvSpPr>
              <p:nvPr/>
            </p:nvSpPr>
            <p:spPr bwMode="auto">
              <a:xfrm rot="429407">
                <a:off x="4967291" y="3137381"/>
                <a:ext cx="45585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80" name="Rectangle 135"/>
              <p:cNvSpPr>
                <a:spLocks noChangeAspect="1" noChangeArrowheads="1"/>
              </p:cNvSpPr>
              <p:nvPr/>
            </p:nvSpPr>
            <p:spPr bwMode="auto">
              <a:xfrm rot="429407">
                <a:off x="5012532" y="3142871"/>
                <a:ext cx="42546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81" name="Rectangle 136"/>
              <p:cNvSpPr>
                <a:spLocks noChangeAspect="1" noChangeArrowheads="1"/>
              </p:cNvSpPr>
              <p:nvPr/>
            </p:nvSpPr>
            <p:spPr bwMode="auto">
              <a:xfrm rot="429407">
                <a:off x="5099975" y="3153851"/>
                <a:ext cx="42546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82" name="Rectangle 137"/>
              <p:cNvSpPr>
                <a:spLocks noChangeAspect="1" noChangeArrowheads="1"/>
              </p:cNvSpPr>
              <p:nvPr/>
            </p:nvSpPr>
            <p:spPr bwMode="auto">
              <a:xfrm rot="429407">
                <a:off x="5054735" y="3148361"/>
                <a:ext cx="45585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83" name="Rectangle 138"/>
              <p:cNvSpPr>
                <a:spLocks noChangeAspect="1" noChangeArrowheads="1"/>
              </p:cNvSpPr>
              <p:nvPr/>
            </p:nvSpPr>
            <p:spPr bwMode="auto">
              <a:xfrm rot="429407">
                <a:off x="5142178" y="3159341"/>
                <a:ext cx="45585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84" name="Rectangle 142"/>
              <p:cNvSpPr>
                <a:spLocks noChangeAspect="1" noChangeArrowheads="1"/>
              </p:cNvSpPr>
              <p:nvPr/>
            </p:nvSpPr>
            <p:spPr bwMode="auto">
              <a:xfrm rot="429407">
                <a:off x="4864223" y="3250838"/>
                <a:ext cx="45585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85" name="Rectangle 143"/>
              <p:cNvSpPr>
                <a:spLocks noChangeAspect="1" noChangeArrowheads="1"/>
              </p:cNvSpPr>
              <p:nvPr/>
            </p:nvSpPr>
            <p:spPr bwMode="auto">
              <a:xfrm rot="429407">
                <a:off x="4909464" y="3256327"/>
                <a:ext cx="42546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86" name="Rectangle 144"/>
              <p:cNvSpPr>
                <a:spLocks noChangeAspect="1" noChangeArrowheads="1"/>
              </p:cNvSpPr>
              <p:nvPr/>
            </p:nvSpPr>
            <p:spPr bwMode="auto">
              <a:xfrm rot="429407">
                <a:off x="4951667" y="3261817"/>
                <a:ext cx="45585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87" name="Rectangle 145"/>
              <p:cNvSpPr>
                <a:spLocks noChangeAspect="1" noChangeArrowheads="1"/>
              </p:cNvSpPr>
              <p:nvPr/>
            </p:nvSpPr>
            <p:spPr bwMode="auto">
              <a:xfrm rot="429407">
                <a:off x="4996907" y="3267307"/>
                <a:ext cx="42546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88" name="Rectangle 146"/>
              <p:cNvSpPr>
                <a:spLocks noChangeAspect="1" noChangeArrowheads="1"/>
              </p:cNvSpPr>
              <p:nvPr/>
            </p:nvSpPr>
            <p:spPr bwMode="auto">
              <a:xfrm rot="429407">
                <a:off x="5084351" y="3278287"/>
                <a:ext cx="42546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89" name="Rectangle 147"/>
              <p:cNvSpPr>
                <a:spLocks noChangeAspect="1" noChangeArrowheads="1"/>
              </p:cNvSpPr>
              <p:nvPr/>
            </p:nvSpPr>
            <p:spPr bwMode="auto">
              <a:xfrm rot="429407">
                <a:off x="5039110" y="3272797"/>
                <a:ext cx="45585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90" name="Rectangle 148"/>
              <p:cNvSpPr>
                <a:spLocks noChangeAspect="1" noChangeArrowheads="1"/>
              </p:cNvSpPr>
              <p:nvPr/>
            </p:nvSpPr>
            <p:spPr bwMode="auto">
              <a:xfrm rot="429407">
                <a:off x="5126553" y="3283776"/>
                <a:ext cx="45585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91" name="Rectangle 154"/>
              <p:cNvSpPr>
                <a:spLocks noChangeAspect="1" noChangeArrowheads="1"/>
              </p:cNvSpPr>
              <p:nvPr/>
            </p:nvSpPr>
            <p:spPr bwMode="auto">
              <a:xfrm rot="429407">
                <a:off x="4834630" y="3120533"/>
                <a:ext cx="42546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92" name="Rectangle 155"/>
              <p:cNvSpPr>
                <a:spLocks noChangeAspect="1" noChangeArrowheads="1"/>
              </p:cNvSpPr>
              <p:nvPr/>
            </p:nvSpPr>
            <p:spPr bwMode="auto">
              <a:xfrm rot="429407">
                <a:off x="4819006" y="3244969"/>
                <a:ext cx="42546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</p:grpSp>
        <p:grpSp>
          <p:nvGrpSpPr>
            <p:cNvPr id="426" name="Group 425"/>
            <p:cNvGrpSpPr/>
            <p:nvPr/>
          </p:nvGrpSpPr>
          <p:grpSpPr>
            <a:xfrm>
              <a:off x="5751305" y="2614819"/>
              <a:ext cx="368757" cy="237856"/>
              <a:chOff x="4819006" y="3120533"/>
              <a:chExt cx="368757" cy="237856"/>
            </a:xfrm>
          </p:grpSpPr>
          <p:sp>
            <p:nvSpPr>
              <p:cNvPr id="461" name="Rectangle 132"/>
              <p:cNvSpPr>
                <a:spLocks noChangeAspect="1" noChangeArrowheads="1"/>
              </p:cNvSpPr>
              <p:nvPr/>
            </p:nvSpPr>
            <p:spPr bwMode="auto">
              <a:xfrm rot="429407">
                <a:off x="4879848" y="3126401"/>
                <a:ext cx="45585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62" name="Rectangle 133"/>
              <p:cNvSpPr>
                <a:spLocks noChangeAspect="1" noChangeArrowheads="1"/>
              </p:cNvSpPr>
              <p:nvPr/>
            </p:nvSpPr>
            <p:spPr bwMode="auto">
              <a:xfrm rot="429407">
                <a:off x="4925088" y="3131891"/>
                <a:ext cx="42546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63" name="Rectangle 134"/>
              <p:cNvSpPr>
                <a:spLocks noChangeAspect="1" noChangeArrowheads="1"/>
              </p:cNvSpPr>
              <p:nvPr/>
            </p:nvSpPr>
            <p:spPr bwMode="auto">
              <a:xfrm rot="429407">
                <a:off x="4967291" y="3137381"/>
                <a:ext cx="45585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64" name="Rectangle 135"/>
              <p:cNvSpPr>
                <a:spLocks noChangeAspect="1" noChangeArrowheads="1"/>
              </p:cNvSpPr>
              <p:nvPr/>
            </p:nvSpPr>
            <p:spPr bwMode="auto">
              <a:xfrm rot="429407">
                <a:off x="5012532" y="3142871"/>
                <a:ext cx="42546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65" name="Rectangle 136"/>
              <p:cNvSpPr>
                <a:spLocks noChangeAspect="1" noChangeArrowheads="1"/>
              </p:cNvSpPr>
              <p:nvPr/>
            </p:nvSpPr>
            <p:spPr bwMode="auto">
              <a:xfrm rot="429407">
                <a:off x="5099975" y="3153851"/>
                <a:ext cx="42546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66" name="Rectangle 137"/>
              <p:cNvSpPr>
                <a:spLocks noChangeAspect="1" noChangeArrowheads="1"/>
              </p:cNvSpPr>
              <p:nvPr/>
            </p:nvSpPr>
            <p:spPr bwMode="auto">
              <a:xfrm rot="429407">
                <a:off x="5054735" y="3148361"/>
                <a:ext cx="45585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67" name="Rectangle 138"/>
              <p:cNvSpPr>
                <a:spLocks noChangeAspect="1" noChangeArrowheads="1"/>
              </p:cNvSpPr>
              <p:nvPr/>
            </p:nvSpPr>
            <p:spPr bwMode="auto">
              <a:xfrm rot="429407">
                <a:off x="5142178" y="3159341"/>
                <a:ext cx="45585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68" name="Rectangle 142"/>
              <p:cNvSpPr>
                <a:spLocks noChangeAspect="1" noChangeArrowheads="1"/>
              </p:cNvSpPr>
              <p:nvPr/>
            </p:nvSpPr>
            <p:spPr bwMode="auto">
              <a:xfrm rot="429407">
                <a:off x="4864223" y="3250838"/>
                <a:ext cx="45585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69" name="Rectangle 143"/>
              <p:cNvSpPr>
                <a:spLocks noChangeAspect="1" noChangeArrowheads="1"/>
              </p:cNvSpPr>
              <p:nvPr/>
            </p:nvSpPr>
            <p:spPr bwMode="auto">
              <a:xfrm rot="429407">
                <a:off x="4909464" y="3256327"/>
                <a:ext cx="42546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70" name="Rectangle 144"/>
              <p:cNvSpPr>
                <a:spLocks noChangeAspect="1" noChangeArrowheads="1"/>
              </p:cNvSpPr>
              <p:nvPr/>
            </p:nvSpPr>
            <p:spPr bwMode="auto">
              <a:xfrm rot="429407">
                <a:off x="4951667" y="3261817"/>
                <a:ext cx="45585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71" name="Rectangle 145"/>
              <p:cNvSpPr>
                <a:spLocks noChangeAspect="1" noChangeArrowheads="1"/>
              </p:cNvSpPr>
              <p:nvPr/>
            </p:nvSpPr>
            <p:spPr bwMode="auto">
              <a:xfrm rot="429407">
                <a:off x="4996907" y="3267307"/>
                <a:ext cx="42546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72" name="Rectangle 146"/>
              <p:cNvSpPr>
                <a:spLocks noChangeAspect="1" noChangeArrowheads="1"/>
              </p:cNvSpPr>
              <p:nvPr/>
            </p:nvSpPr>
            <p:spPr bwMode="auto">
              <a:xfrm rot="429407">
                <a:off x="5084351" y="3278287"/>
                <a:ext cx="42546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73" name="Rectangle 147"/>
              <p:cNvSpPr>
                <a:spLocks noChangeAspect="1" noChangeArrowheads="1"/>
              </p:cNvSpPr>
              <p:nvPr/>
            </p:nvSpPr>
            <p:spPr bwMode="auto">
              <a:xfrm rot="429407">
                <a:off x="5039110" y="3272797"/>
                <a:ext cx="45585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74" name="Rectangle 148"/>
              <p:cNvSpPr>
                <a:spLocks noChangeAspect="1" noChangeArrowheads="1"/>
              </p:cNvSpPr>
              <p:nvPr/>
            </p:nvSpPr>
            <p:spPr bwMode="auto">
              <a:xfrm rot="429407">
                <a:off x="5126553" y="3283776"/>
                <a:ext cx="45585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75" name="Rectangle 154"/>
              <p:cNvSpPr>
                <a:spLocks noChangeAspect="1" noChangeArrowheads="1"/>
              </p:cNvSpPr>
              <p:nvPr/>
            </p:nvSpPr>
            <p:spPr bwMode="auto">
              <a:xfrm rot="429407">
                <a:off x="4834630" y="3120533"/>
                <a:ext cx="42546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76" name="Rectangle 155"/>
              <p:cNvSpPr>
                <a:spLocks noChangeAspect="1" noChangeArrowheads="1"/>
              </p:cNvSpPr>
              <p:nvPr/>
            </p:nvSpPr>
            <p:spPr bwMode="auto">
              <a:xfrm rot="429407">
                <a:off x="4819006" y="3244969"/>
                <a:ext cx="42546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</p:grpSp>
        <p:grpSp>
          <p:nvGrpSpPr>
            <p:cNvPr id="427" name="Group 426"/>
            <p:cNvGrpSpPr/>
            <p:nvPr/>
          </p:nvGrpSpPr>
          <p:grpSpPr>
            <a:xfrm>
              <a:off x="6133804" y="2661773"/>
              <a:ext cx="368757" cy="237856"/>
              <a:chOff x="4819006" y="3120533"/>
              <a:chExt cx="368757" cy="237856"/>
            </a:xfrm>
          </p:grpSpPr>
          <p:sp>
            <p:nvSpPr>
              <p:cNvPr id="445" name="Rectangle 132"/>
              <p:cNvSpPr>
                <a:spLocks noChangeAspect="1" noChangeArrowheads="1"/>
              </p:cNvSpPr>
              <p:nvPr/>
            </p:nvSpPr>
            <p:spPr bwMode="auto">
              <a:xfrm rot="429407">
                <a:off x="4879848" y="3126401"/>
                <a:ext cx="45585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46" name="Rectangle 133"/>
              <p:cNvSpPr>
                <a:spLocks noChangeAspect="1" noChangeArrowheads="1"/>
              </p:cNvSpPr>
              <p:nvPr/>
            </p:nvSpPr>
            <p:spPr bwMode="auto">
              <a:xfrm rot="429407">
                <a:off x="4925088" y="3131891"/>
                <a:ext cx="42546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47" name="Rectangle 134"/>
              <p:cNvSpPr>
                <a:spLocks noChangeAspect="1" noChangeArrowheads="1"/>
              </p:cNvSpPr>
              <p:nvPr/>
            </p:nvSpPr>
            <p:spPr bwMode="auto">
              <a:xfrm rot="429407">
                <a:off x="4967291" y="3137381"/>
                <a:ext cx="45585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48" name="Rectangle 135"/>
              <p:cNvSpPr>
                <a:spLocks noChangeAspect="1" noChangeArrowheads="1"/>
              </p:cNvSpPr>
              <p:nvPr/>
            </p:nvSpPr>
            <p:spPr bwMode="auto">
              <a:xfrm rot="429407">
                <a:off x="5012532" y="3142871"/>
                <a:ext cx="42546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49" name="Rectangle 136"/>
              <p:cNvSpPr>
                <a:spLocks noChangeAspect="1" noChangeArrowheads="1"/>
              </p:cNvSpPr>
              <p:nvPr/>
            </p:nvSpPr>
            <p:spPr bwMode="auto">
              <a:xfrm rot="429407">
                <a:off x="5099975" y="3153851"/>
                <a:ext cx="42546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50" name="Rectangle 137"/>
              <p:cNvSpPr>
                <a:spLocks noChangeAspect="1" noChangeArrowheads="1"/>
              </p:cNvSpPr>
              <p:nvPr/>
            </p:nvSpPr>
            <p:spPr bwMode="auto">
              <a:xfrm rot="429407">
                <a:off x="5054735" y="3148361"/>
                <a:ext cx="45585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51" name="Rectangle 138"/>
              <p:cNvSpPr>
                <a:spLocks noChangeAspect="1" noChangeArrowheads="1"/>
              </p:cNvSpPr>
              <p:nvPr/>
            </p:nvSpPr>
            <p:spPr bwMode="auto">
              <a:xfrm rot="429407">
                <a:off x="5142178" y="3159341"/>
                <a:ext cx="45585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52" name="Rectangle 142"/>
              <p:cNvSpPr>
                <a:spLocks noChangeAspect="1" noChangeArrowheads="1"/>
              </p:cNvSpPr>
              <p:nvPr/>
            </p:nvSpPr>
            <p:spPr bwMode="auto">
              <a:xfrm rot="429407">
                <a:off x="4864223" y="3250838"/>
                <a:ext cx="45585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53" name="Rectangle 143"/>
              <p:cNvSpPr>
                <a:spLocks noChangeAspect="1" noChangeArrowheads="1"/>
              </p:cNvSpPr>
              <p:nvPr/>
            </p:nvSpPr>
            <p:spPr bwMode="auto">
              <a:xfrm rot="429407">
                <a:off x="4909464" y="3256327"/>
                <a:ext cx="42546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54" name="Rectangle 144"/>
              <p:cNvSpPr>
                <a:spLocks noChangeAspect="1" noChangeArrowheads="1"/>
              </p:cNvSpPr>
              <p:nvPr/>
            </p:nvSpPr>
            <p:spPr bwMode="auto">
              <a:xfrm rot="429407">
                <a:off x="4951667" y="3261817"/>
                <a:ext cx="45585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55" name="Rectangle 145"/>
              <p:cNvSpPr>
                <a:spLocks noChangeAspect="1" noChangeArrowheads="1"/>
              </p:cNvSpPr>
              <p:nvPr/>
            </p:nvSpPr>
            <p:spPr bwMode="auto">
              <a:xfrm rot="429407">
                <a:off x="4996907" y="3267307"/>
                <a:ext cx="42546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56" name="Rectangle 146"/>
              <p:cNvSpPr>
                <a:spLocks noChangeAspect="1" noChangeArrowheads="1"/>
              </p:cNvSpPr>
              <p:nvPr/>
            </p:nvSpPr>
            <p:spPr bwMode="auto">
              <a:xfrm rot="429407">
                <a:off x="5084351" y="3278287"/>
                <a:ext cx="42546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57" name="Rectangle 147"/>
              <p:cNvSpPr>
                <a:spLocks noChangeAspect="1" noChangeArrowheads="1"/>
              </p:cNvSpPr>
              <p:nvPr/>
            </p:nvSpPr>
            <p:spPr bwMode="auto">
              <a:xfrm rot="429407">
                <a:off x="5039110" y="3272797"/>
                <a:ext cx="45585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58" name="Rectangle 148"/>
              <p:cNvSpPr>
                <a:spLocks noChangeAspect="1" noChangeArrowheads="1"/>
              </p:cNvSpPr>
              <p:nvPr/>
            </p:nvSpPr>
            <p:spPr bwMode="auto">
              <a:xfrm rot="429407">
                <a:off x="5126553" y="3283776"/>
                <a:ext cx="45585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59" name="Rectangle 154"/>
              <p:cNvSpPr>
                <a:spLocks noChangeAspect="1" noChangeArrowheads="1"/>
              </p:cNvSpPr>
              <p:nvPr/>
            </p:nvSpPr>
            <p:spPr bwMode="auto">
              <a:xfrm rot="429407">
                <a:off x="4834630" y="3120533"/>
                <a:ext cx="42546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60" name="Rectangle 155"/>
              <p:cNvSpPr>
                <a:spLocks noChangeAspect="1" noChangeArrowheads="1"/>
              </p:cNvSpPr>
              <p:nvPr/>
            </p:nvSpPr>
            <p:spPr bwMode="auto">
              <a:xfrm rot="429407">
                <a:off x="4819006" y="3244969"/>
                <a:ext cx="42546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</p:grpSp>
        <p:grpSp>
          <p:nvGrpSpPr>
            <p:cNvPr id="428" name="Group 427"/>
            <p:cNvGrpSpPr/>
            <p:nvPr/>
          </p:nvGrpSpPr>
          <p:grpSpPr>
            <a:xfrm>
              <a:off x="6514388" y="2711981"/>
              <a:ext cx="368757" cy="237856"/>
              <a:chOff x="4819006" y="3120533"/>
              <a:chExt cx="368757" cy="237856"/>
            </a:xfrm>
          </p:grpSpPr>
          <p:sp>
            <p:nvSpPr>
              <p:cNvPr id="429" name="Rectangle 132"/>
              <p:cNvSpPr>
                <a:spLocks noChangeAspect="1" noChangeArrowheads="1"/>
              </p:cNvSpPr>
              <p:nvPr/>
            </p:nvSpPr>
            <p:spPr bwMode="auto">
              <a:xfrm rot="429407">
                <a:off x="4879848" y="3126401"/>
                <a:ext cx="45585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30" name="Rectangle 133"/>
              <p:cNvSpPr>
                <a:spLocks noChangeAspect="1" noChangeArrowheads="1"/>
              </p:cNvSpPr>
              <p:nvPr/>
            </p:nvSpPr>
            <p:spPr bwMode="auto">
              <a:xfrm rot="429407">
                <a:off x="4925088" y="3131891"/>
                <a:ext cx="42546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31" name="Rectangle 134"/>
              <p:cNvSpPr>
                <a:spLocks noChangeAspect="1" noChangeArrowheads="1"/>
              </p:cNvSpPr>
              <p:nvPr/>
            </p:nvSpPr>
            <p:spPr bwMode="auto">
              <a:xfrm rot="429407">
                <a:off x="4967291" y="3137381"/>
                <a:ext cx="45585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32" name="Rectangle 135"/>
              <p:cNvSpPr>
                <a:spLocks noChangeAspect="1" noChangeArrowheads="1"/>
              </p:cNvSpPr>
              <p:nvPr/>
            </p:nvSpPr>
            <p:spPr bwMode="auto">
              <a:xfrm rot="429407">
                <a:off x="5012532" y="3142871"/>
                <a:ext cx="42546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33" name="Rectangle 136"/>
              <p:cNvSpPr>
                <a:spLocks noChangeAspect="1" noChangeArrowheads="1"/>
              </p:cNvSpPr>
              <p:nvPr/>
            </p:nvSpPr>
            <p:spPr bwMode="auto">
              <a:xfrm rot="429407">
                <a:off x="5099975" y="3153851"/>
                <a:ext cx="42546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34" name="Rectangle 137"/>
              <p:cNvSpPr>
                <a:spLocks noChangeAspect="1" noChangeArrowheads="1"/>
              </p:cNvSpPr>
              <p:nvPr/>
            </p:nvSpPr>
            <p:spPr bwMode="auto">
              <a:xfrm rot="429407">
                <a:off x="5054735" y="3148361"/>
                <a:ext cx="45585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35" name="Rectangle 138"/>
              <p:cNvSpPr>
                <a:spLocks noChangeAspect="1" noChangeArrowheads="1"/>
              </p:cNvSpPr>
              <p:nvPr/>
            </p:nvSpPr>
            <p:spPr bwMode="auto">
              <a:xfrm rot="429407">
                <a:off x="5142178" y="3159341"/>
                <a:ext cx="45585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36" name="Rectangle 142"/>
              <p:cNvSpPr>
                <a:spLocks noChangeAspect="1" noChangeArrowheads="1"/>
              </p:cNvSpPr>
              <p:nvPr/>
            </p:nvSpPr>
            <p:spPr bwMode="auto">
              <a:xfrm rot="429407">
                <a:off x="4864223" y="3250838"/>
                <a:ext cx="45585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37" name="Rectangle 143"/>
              <p:cNvSpPr>
                <a:spLocks noChangeAspect="1" noChangeArrowheads="1"/>
              </p:cNvSpPr>
              <p:nvPr/>
            </p:nvSpPr>
            <p:spPr bwMode="auto">
              <a:xfrm rot="429407">
                <a:off x="4909464" y="3256327"/>
                <a:ext cx="42546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38" name="Rectangle 144"/>
              <p:cNvSpPr>
                <a:spLocks noChangeAspect="1" noChangeArrowheads="1"/>
              </p:cNvSpPr>
              <p:nvPr/>
            </p:nvSpPr>
            <p:spPr bwMode="auto">
              <a:xfrm rot="429407">
                <a:off x="4951667" y="3261817"/>
                <a:ext cx="45585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39" name="Rectangle 145"/>
              <p:cNvSpPr>
                <a:spLocks noChangeAspect="1" noChangeArrowheads="1"/>
              </p:cNvSpPr>
              <p:nvPr/>
            </p:nvSpPr>
            <p:spPr bwMode="auto">
              <a:xfrm rot="429407">
                <a:off x="4996907" y="3267307"/>
                <a:ext cx="42546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40" name="Rectangle 146"/>
              <p:cNvSpPr>
                <a:spLocks noChangeAspect="1" noChangeArrowheads="1"/>
              </p:cNvSpPr>
              <p:nvPr/>
            </p:nvSpPr>
            <p:spPr bwMode="auto">
              <a:xfrm rot="429407">
                <a:off x="5084351" y="3278287"/>
                <a:ext cx="42546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41" name="Rectangle 147"/>
              <p:cNvSpPr>
                <a:spLocks noChangeAspect="1" noChangeArrowheads="1"/>
              </p:cNvSpPr>
              <p:nvPr/>
            </p:nvSpPr>
            <p:spPr bwMode="auto">
              <a:xfrm rot="429407">
                <a:off x="5039110" y="3272797"/>
                <a:ext cx="45585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42" name="Rectangle 148"/>
              <p:cNvSpPr>
                <a:spLocks noChangeAspect="1" noChangeArrowheads="1"/>
              </p:cNvSpPr>
              <p:nvPr/>
            </p:nvSpPr>
            <p:spPr bwMode="auto">
              <a:xfrm rot="429407">
                <a:off x="5126553" y="3283776"/>
                <a:ext cx="45585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43" name="Rectangle 154"/>
              <p:cNvSpPr>
                <a:spLocks noChangeAspect="1" noChangeArrowheads="1"/>
              </p:cNvSpPr>
              <p:nvPr/>
            </p:nvSpPr>
            <p:spPr bwMode="auto">
              <a:xfrm rot="429407">
                <a:off x="4834630" y="3120533"/>
                <a:ext cx="42546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sp>
            <p:nvSpPr>
              <p:cNvPr id="444" name="Rectangle 155"/>
              <p:cNvSpPr>
                <a:spLocks noChangeAspect="1" noChangeArrowheads="1"/>
              </p:cNvSpPr>
              <p:nvPr/>
            </p:nvSpPr>
            <p:spPr bwMode="auto">
              <a:xfrm rot="429407">
                <a:off x="4819006" y="3244969"/>
                <a:ext cx="42546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</p:grpSp>
      </p:grpSp>
      <p:grpSp>
        <p:nvGrpSpPr>
          <p:cNvPr id="416" name="Group 415"/>
          <p:cNvGrpSpPr/>
          <p:nvPr/>
        </p:nvGrpSpPr>
        <p:grpSpPr>
          <a:xfrm rot="366438">
            <a:off x="7594029" y="4112625"/>
            <a:ext cx="377618" cy="386303"/>
            <a:chOff x="7513576" y="2205584"/>
            <a:chExt cx="377618" cy="386303"/>
          </a:xfrm>
        </p:grpSpPr>
        <p:sp>
          <p:nvSpPr>
            <p:cNvPr id="422" name="Line 52"/>
            <p:cNvSpPr>
              <a:spLocks noChangeShapeType="1"/>
            </p:cNvSpPr>
            <p:nvPr/>
          </p:nvSpPr>
          <p:spPr bwMode="auto">
            <a:xfrm>
              <a:off x="7544517" y="2270004"/>
              <a:ext cx="301514" cy="2744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charset="0"/>
              </a:endParaRPr>
            </a:p>
          </p:txBody>
        </p:sp>
        <p:sp>
          <p:nvSpPr>
            <p:cNvPr id="423" name="Rectangle 53"/>
            <p:cNvSpPr>
              <a:spLocks noChangeAspect="1" noChangeArrowheads="1"/>
            </p:cNvSpPr>
            <p:nvPr/>
          </p:nvSpPr>
          <p:spPr bwMode="auto">
            <a:xfrm rot="2617159" flipH="1" flipV="1">
              <a:off x="7759741" y="2469649"/>
              <a:ext cx="131453" cy="122238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424" name="Freeform 68"/>
            <p:cNvSpPr>
              <a:spLocks/>
            </p:cNvSpPr>
            <p:nvPr/>
          </p:nvSpPr>
          <p:spPr bwMode="auto">
            <a:xfrm>
              <a:off x="7513576" y="2205584"/>
              <a:ext cx="115970" cy="159787"/>
            </a:xfrm>
            <a:custGeom>
              <a:avLst/>
              <a:gdLst>
                <a:gd name="T0" fmla="*/ 0 w 143"/>
                <a:gd name="T1" fmla="*/ 0 h 130"/>
                <a:gd name="T2" fmla="*/ 0 w 143"/>
                <a:gd name="T3" fmla="*/ 206375 h 130"/>
                <a:gd name="T4" fmla="*/ 29815 w 143"/>
                <a:gd name="T5" fmla="*/ 206375 h 130"/>
                <a:gd name="T6" fmla="*/ 54277 w 143"/>
                <a:gd name="T7" fmla="*/ 114300 h 130"/>
                <a:gd name="T8" fmla="*/ 54659 w 143"/>
                <a:gd name="T9" fmla="*/ 0 h 130"/>
                <a:gd name="T10" fmla="*/ 0 w 143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30"/>
                <a:gd name="T20" fmla="*/ 143 w 143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30">
                  <a:moveTo>
                    <a:pt x="0" y="0"/>
                  </a:moveTo>
                  <a:lnTo>
                    <a:pt x="0" y="130"/>
                  </a:lnTo>
                  <a:lnTo>
                    <a:pt x="78" y="130"/>
                  </a:lnTo>
                  <a:lnTo>
                    <a:pt x="142" y="72"/>
                  </a:lnTo>
                  <a:lnTo>
                    <a:pt x="1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99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rot="10800000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</p:grpSp>
      <p:sp>
        <p:nvSpPr>
          <p:cNvPr id="417" name="Text Box 27"/>
          <p:cNvSpPr txBox="1">
            <a:spLocks noChangeArrowheads="1"/>
          </p:cNvSpPr>
          <p:nvPr/>
        </p:nvSpPr>
        <p:spPr bwMode="auto">
          <a:xfrm flipH="1">
            <a:off x="5827839" y="3139112"/>
            <a:ext cx="1073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srgbClr val="000000"/>
                </a:solidFill>
                <a:latin typeface="Helvetica" pitchFamily="34" charset="0"/>
                <a:sym typeface="Wingdings" pitchFamily="2" charset="2"/>
              </a:rPr>
              <a:t>FLASH1</a:t>
            </a:r>
            <a:endParaRPr lang="en-US" sz="1400" i="1" dirty="0">
              <a:solidFill>
                <a:srgbClr val="000000"/>
              </a:solidFill>
              <a:latin typeface="Helvetica" pitchFamily="34" charset="0"/>
              <a:sym typeface="Wingdings" pitchFamily="2" charset="2"/>
            </a:endParaRPr>
          </a:p>
        </p:txBody>
      </p:sp>
      <p:sp>
        <p:nvSpPr>
          <p:cNvPr id="418" name="Text Box 27"/>
          <p:cNvSpPr txBox="1">
            <a:spLocks noChangeArrowheads="1"/>
          </p:cNvSpPr>
          <p:nvPr/>
        </p:nvSpPr>
        <p:spPr bwMode="auto">
          <a:xfrm rot="409761" flipH="1">
            <a:off x="5760147" y="3641808"/>
            <a:ext cx="1073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srgbClr val="000000"/>
                </a:solidFill>
                <a:latin typeface="Helvetica" pitchFamily="34" charset="0"/>
                <a:sym typeface="Wingdings" pitchFamily="2" charset="2"/>
              </a:rPr>
              <a:t>FLASH2</a:t>
            </a:r>
            <a:endParaRPr lang="en-US" sz="1400" i="1" dirty="0">
              <a:solidFill>
                <a:srgbClr val="000000"/>
              </a:solidFill>
              <a:latin typeface="Helvetica" pitchFamily="34" charset="0"/>
              <a:sym typeface="Wingdings" pitchFamily="2" charset="2"/>
            </a:endParaRPr>
          </a:p>
        </p:txBody>
      </p:sp>
      <p:sp>
        <p:nvSpPr>
          <p:cNvPr id="419" name="AutoShape 77"/>
          <p:cNvSpPr>
            <a:spLocks noChangeArrowheads="1"/>
          </p:cNvSpPr>
          <p:nvPr/>
        </p:nvSpPr>
        <p:spPr bwMode="auto">
          <a:xfrm>
            <a:off x="697503" y="3514675"/>
            <a:ext cx="89606" cy="150813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420" name="Line 24"/>
          <p:cNvSpPr>
            <a:spLocks noChangeShapeType="1"/>
          </p:cNvSpPr>
          <p:nvPr/>
        </p:nvSpPr>
        <p:spPr bwMode="auto">
          <a:xfrm>
            <a:off x="696454" y="3397250"/>
            <a:ext cx="511" cy="15682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sym typeface="Wingdings" charset="0"/>
            </a:endParaRPr>
          </a:p>
        </p:txBody>
      </p:sp>
      <p:sp>
        <p:nvSpPr>
          <p:cNvPr id="421" name="AutoShape 77"/>
          <p:cNvSpPr>
            <a:spLocks noChangeArrowheads="1"/>
          </p:cNvSpPr>
          <p:nvPr/>
        </p:nvSpPr>
        <p:spPr bwMode="auto">
          <a:xfrm>
            <a:off x="574396" y="3514674"/>
            <a:ext cx="89606" cy="150813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668" name="Rectangle 203"/>
          <p:cNvSpPr>
            <a:spLocks noChangeArrowheads="1"/>
          </p:cNvSpPr>
          <p:nvPr/>
        </p:nvSpPr>
        <p:spPr bwMode="auto">
          <a:xfrm>
            <a:off x="7149392" y="6162011"/>
            <a:ext cx="1800493" cy="2192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charset="0"/>
              <a:buChar char="&gt;"/>
            </a:pPr>
            <a:r>
              <a:rPr lang="en-US" sz="900" b="1" dirty="0">
                <a:solidFill>
                  <a:srgbClr val="000000"/>
                </a:solidFill>
                <a:sym typeface="Wingdings" charset="0"/>
              </a:rPr>
              <a:t>  </a:t>
            </a:r>
            <a:r>
              <a:rPr lang="en-US" sz="900" b="1" dirty="0" smtClean="0">
                <a:solidFill>
                  <a:srgbClr val="000000"/>
                </a:solidFill>
                <a:sym typeface="Wingdings" charset="0"/>
              </a:rPr>
              <a:t>FLASH2 Hall  </a:t>
            </a:r>
            <a:r>
              <a:rPr lang="en-US" sz="900" b="1" dirty="0">
                <a:solidFill>
                  <a:srgbClr val="000000"/>
                </a:solidFill>
                <a:sym typeface="Wingdings" charset="0"/>
              </a:rPr>
              <a:t>Kai Siegbahn </a:t>
            </a:r>
          </a:p>
        </p:txBody>
      </p:sp>
      <p:pic>
        <p:nvPicPr>
          <p:cNvPr id="350" name="Content Placeholder 6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6079" y="5015534"/>
            <a:ext cx="2137342" cy="1047382"/>
          </a:xfrm>
          <a:prstGeom prst="rect">
            <a:avLst/>
          </a:prstGeom>
        </p:spPr>
      </p:pic>
      <p:sp>
        <p:nvSpPr>
          <p:cNvPr id="351" name="Freeform 57"/>
          <p:cNvSpPr>
            <a:spLocks/>
          </p:cNvSpPr>
          <p:nvPr/>
        </p:nvSpPr>
        <p:spPr bwMode="auto">
          <a:xfrm>
            <a:off x="4858925" y="3758610"/>
            <a:ext cx="93663" cy="117470"/>
          </a:xfrm>
          <a:custGeom>
            <a:avLst/>
            <a:gdLst>
              <a:gd name="T0" fmla="*/ 0 w 143"/>
              <a:gd name="T1" fmla="*/ 0 h 130"/>
              <a:gd name="T2" fmla="*/ 0 w 143"/>
              <a:gd name="T3" fmla="*/ 206375 h 130"/>
              <a:gd name="T4" fmla="*/ 3 w 143"/>
              <a:gd name="T5" fmla="*/ 206375 h 130"/>
              <a:gd name="T6" fmla="*/ 5 w 143"/>
              <a:gd name="T7" fmla="*/ 114300 h 130"/>
              <a:gd name="T8" fmla="*/ 6 w 143"/>
              <a:gd name="T9" fmla="*/ 0 h 130"/>
              <a:gd name="T10" fmla="*/ 0 w 143"/>
              <a:gd name="T11" fmla="*/ 0 h 1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3"/>
              <a:gd name="T19" fmla="*/ 0 h 130"/>
              <a:gd name="T20" fmla="*/ 143 w 143"/>
              <a:gd name="T21" fmla="*/ 130 h 1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3" h="130">
                <a:moveTo>
                  <a:pt x="0" y="0"/>
                </a:moveTo>
                <a:lnTo>
                  <a:pt x="0" y="130"/>
                </a:lnTo>
                <a:lnTo>
                  <a:pt x="78" y="130"/>
                </a:lnTo>
                <a:lnTo>
                  <a:pt x="142" y="72"/>
                </a:lnTo>
                <a:lnTo>
                  <a:pt x="143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333399">
                  <a:tint val="66000"/>
                  <a:satMod val="160000"/>
                </a:srgbClr>
              </a:gs>
              <a:gs pos="50000">
                <a:srgbClr val="333399">
                  <a:tint val="44500"/>
                  <a:satMod val="160000"/>
                </a:srgbClr>
              </a:gs>
              <a:gs pos="100000">
                <a:srgbClr val="333399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669" name="Line 55"/>
          <p:cNvSpPr>
            <a:spLocks noChangeShapeType="1"/>
          </p:cNvSpPr>
          <p:nvPr/>
        </p:nvSpPr>
        <p:spPr bwMode="auto">
          <a:xfrm rot="429407" flipV="1">
            <a:off x="5485131" y="4366543"/>
            <a:ext cx="1341801" cy="700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sym typeface="Wingdings" charset="0"/>
            </a:endParaRPr>
          </a:p>
        </p:txBody>
      </p:sp>
      <p:sp>
        <p:nvSpPr>
          <p:cNvPr id="670" name="Freeform 57"/>
          <p:cNvSpPr>
            <a:spLocks/>
          </p:cNvSpPr>
          <p:nvPr/>
        </p:nvSpPr>
        <p:spPr bwMode="auto">
          <a:xfrm rot="11229407">
            <a:off x="5450162" y="4223290"/>
            <a:ext cx="93663" cy="117470"/>
          </a:xfrm>
          <a:custGeom>
            <a:avLst/>
            <a:gdLst>
              <a:gd name="T0" fmla="*/ 0 w 143"/>
              <a:gd name="T1" fmla="*/ 0 h 130"/>
              <a:gd name="T2" fmla="*/ 0 w 143"/>
              <a:gd name="T3" fmla="*/ 206375 h 130"/>
              <a:gd name="T4" fmla="*/ 3 w 143"/>
              <a:gd name="T5" fmla="*/ 206375 h 130"/>
              <a:gd name="T6" fmla="*/ 5 w 143"/>
              <a:gd name="T7" fmla="*/ 114300 h 130"/>
              <a:gd name="T8" fmla="*/ 6 w 143"/>
              <a:gd name="T9" fmla="*/ 0 h 130"/>
              <a:gd name="T10" fmla="*/ 0 w 143"/>
              <a:gd name="T11" fmla="*/ 0 h 1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3"/>
              <a:gd name="T19" fmla="*/ 0 h 130"/>
              <a:gd name="T20" fmla="*/ 143 w 143"/>
              <a:gd name="T21" fmla="*/ 130 h 1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3" h="130">
                <a:moveTo>
                  <a:pt x="0" y="0"/>
                </a:moveTo>
                <a:lnTo>
                  <a:pt x="0" y="130"/>
                </a:lnTo>
                <a:lnTo>
                  <a:pt x="78" y="130"/>
                </a:lnTo>
                <a:lnTo>
                  <a:pt x="142" y="72"/>
                </a:lnTo>
                <a:lnTo>
                  <a:pt x="143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333399">
                  <a:tint val="66000"/>
                  <a:satMod val="160000"/>
                </a:srgbClr>
              </a:gs>
              <a:gs pos="50000">
                <a:srgbClr val="333399">
                  <a:tint val="44500"/>
                  <a:satMod val="160000"/>
                </a:srgbClr>
              </a:gs>
              <a:gs pos="100000">
                <a:srgbClr val="333399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671" name="Text Box 27"/>
          <p:cNvSpPr txBox="1">
            <a:spLocks noChangeArrowheads="1"/>
          </p:cNvSpPr>
          <p:nvPr/>
        </p:nvSpPr>
        <p:spPr bwMode="auto">
          <a:xfrm rot="422781" flipH="1">
            <a:off x="5533949" y="4100323"/>
            <a:ext cx="14206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i="1" dirty="0" err="1" smtClean="0">
                <a:solidFill>
                  <a:srgbClr val="000000"/>
                </a:solidFill>
                <a:latin typeface="Helvetica" pitchFamily="34" charset="0"/>
                <a:sym typeface="Wingdings" pitchFamily="2" charset="2"/>
              </a:rPr>
              <a:t>FLASHForward</a:t>
            </a:r>
            <a:endParaRPr lang="en-US" sz="1400" i="1" dirty="0">
              <a:solidFill>
                <a:srgbClr val="000000"/>
              </a:solidFill>
              <a:latin typeface="Helvetica" pitchFamily="34" charset="0"/>
              <a:sym typeface="Wingdings" pitchFamily="2" charset="2"/>
            </a:endParaRPr>
          </a:p>
        </p:txBody>
      </p:sp>
      <p:pic>
        <p:nvPicPr>
          <p:cNvPr id="344" name="Content Placeholder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2575" y="4668264"/>
            <a:ext cx="1862009" cy="138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Parameters </a:t>
            </a:r>
            <a:endParaRPr lang="en-GB" sz="1800" dirty="0"/>
          </a:p>
        </p:txBody>
      </p:sp>
      <p:sp>
        <p:nvSpPr>
          <p:cNvPr id="201740" name="Rectangle 12"/>
          <p:cNvSpPr>
            <a:spLocks noChangeArrowheads="1"/>
          </p:cNvSpPr>
          <p:nvPr/>
        </p:nvSpPr>
        <p:spPr bwMode="auto">
          <a:xfrm>
            <a:off x="142875" y="6055769"/>
            <a:ext cx="8685213" cy="51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63525" indent="-263525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charset="0"/>
              <a:buChar char="&gt;"/>
            </a:pPr>
            <a:r>
              <a:rPr lang="en-GB" sz="1600" dirty="0"/>
              <a:t>m</a:t>
            </a:r>
            <a:r>
              <a:rPr lang="en-GB" sz="1600" dirty="0" smtClean="0"/>
              <a:t>ore than 250 </a:t>
            </a:r>
            <a:r>
              <a:rPr lang="en-GB" sz="1600" dirty="0"/>
              <a:t>publications on </a:t>
            </a:r>
            <a:r>
              <a:rPr lang="en-GB" sz="1600" dirty="0" smtClean="0"/>
              <a:t>photon science </a:t>
            </a:r>
            <a:r>
              <a:rPr lang="en-GB" sz="1600" dirty="0"/>
              <a:t>at </a:t>
            </a:r>
            <a:r>
              <a:rPr lang="en-GB" sz="1600" dirty="0" smtClean="0"/>
              <a:t>FLASH, many </a:t>
            </a:r>
            <a:r>
              <a:rPr lang="en-GB" sz="1600" dirty="0"/>
              <a:t>in high impact journals</a:t>
            </a:r>
            <a:br>
              <a:rPr lang="en-GB" sz="1600" dirty="0"/>
            </a:br>
            <a:r>
              <a:rPr lang="en-GB" sz="1200" dirty="0"/>
              <a:t>http://</a:t>
            </a:r>
            <a:r>
              <a:rPr lang="en-GB" sz="1200" dirty="0" smtClean="0"/>
              <a:t>photon-science.desy.de/facilities/flash/publications/scientific_publications</a:t>
            </a:r>
            <a:endParaRPr lang="en-GB" sz="1600" dirty="0" smtClean="0"/>
          </a:p>
        </p:txBody>
      </p:sp>
      <p:pic>
        <p:nvPicPr>
          <p:cNvPr id="201741" name="Picture 1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5950" y="957263"/>
            <a:ext cx="1862138" cy="231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42" name="Picture 14" descr="npc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841" y="3448049"/>
            <a:ext cx="1817247" cy="2368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142875" y="842121"/>
            <a:ext cx="6686945" cy="280552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92075" indent="-6350" algn="ctr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charset="0"/>
              <a:buNone/>
              <a:tabLst>
                <a:tab pos="539750" algn="l"/>
                <a:tab pos="714375" algn="l"/>
              </a:tabLst>
            </a:pPr>
            <a:r>
              <a:rPr lang="en-US" sz="1800" dirty="0" smtClean="0"/>
              <a:t>FEL Radiation Parameter FL1 / FL2</a:t>
            </a:r>
            <a:endParaRPr lang="en-US" sz="1400" dirty="0" smtClean="0"/>
          </a:p>
          <a:p>
            <a:pPr marL="92075" indent="-635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charset="0"/>
              <a:buNone/>
              <a:tabLst>
                <a:tab pos="539750" algn="l"/>
                <a:tab pos="714375" algn="l"/>
              </a:tabLst>
            </a:pPr>
            <a:r>
              <a:rPr lang="en-US" sz="1800" dirty="0" smtClean="0"/>
              <a:t>Wavelength (fundamental)               4.2 </a:t>
            </a:r>
            <a:r>
              <a:rPr lang="en-US" sz="1800" dirty="0"/>
              <a:t>– </a:t>
            </a:r>
            <a:r>
              <a:rPr lang="en-US" sz="1800" dirty="0" smtClean="0"/>
              <a:t>51 </a:t>
            </a:r>
            <a:r>
              <a:rPr lang="en-US" sz="1800" dirty="0"/>
              <a:t>nm </a:t>
            </a:r>
            <a:r>
              <a:rPr lang="en-US" sz="1800" dirty="0" smtClean="0"/>
              <a:t> /  4 – 90 nm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S</a:t>
            </a:r>
            <a:r>
              <a:rPr lang="en-US" sz="1800" dirty="0" smtClean="0"/>
              <a:t>ingle </a:t>
            </a:r>
            <a:r>
              <a:rPr lang="en-US" sz="1800" dirty="0"/>
              <a:t>pulse energy     </a:t>
            </a:r>
            <a:r>
              <a:rPr lang="en-US" sz="1800" dirty="0" smtClean="0"/>
              <a:t>                     1 </a:t>
            </a:r>
            <a:r>
              <a:rPr lang="en-US" sz="1800" dirty="0"/>
              <a:t>– 5</a:t>
            </a:r>
            <a:r>
              <a:rPr lang="en-US" sz="1800" dirty="0" smtClean="0"/>
              <a:t>00 </a:t>
            </a:r>
            <a:r>
              <a:rPr lang="en-US" sz="1800" dirty="0" smtClean="0">
                <a:cs typeface="Arial" charset="0"/>
              </a:rPr>
              <a:t>µ</a:t>
            </a:r>
            <a:r>
              <a:rPr lang="en-US" sz="1800" dirty="0"/>
              <a:t>J </a:t>
            </a:r>
            <a:r>
              <a:rPr lang="en-US" sz="1800" dirty="0" smtClean="0"/>
              <a:t>  /  1 – 1000 </a:t>
            </a:r>
            <a:r>
              <a:rPr lang="en-US" sz="1800" dirty="0">
                <a:cs typeface="Arial" charset="0"/>
              </a:rPr>
              <a:t>µ</a:t>
            </a:r>
            <a:r>
              <a:rPr lang="en-US" sz="1800" dirty="0"/>
              <a:t>J</a:t>
            </a:r>
            <a:br>
              <a:rPr lang="en-US" sz="1800" dirty="0"/>
            </a:br>
            <a:r>
              <a:rPr lang="en-US" sz="1800" dirty="0"/>
              <a:t>Pulse duration (FWHM)	 </a:t>
            </a:r>
            <a:r>
              <a:rPr lang="en-US" sz="1800" dirty="0" smtClean="0"/>
              <a:t>                          &lt; 30 </a:t>
            </a:r>
            <a:r>
              <a:rPr lang="en-US" sz="1800" dirty="0"/>
              <a:t>– </a:t>
            </a:r>
            <a:r>
              <a:rPr lang="en-US" sz="1800" dirty="0" smtClean="0"/>
              <a:t>200 fs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Peak </a:t>
            </a:r>
            <a:r>
              <a:rPr lang="en-US" sz="1800" dirty="0" smtClean="0"/>
              <a:t>power                                                       1 </a:t>
            </a:r>
            <a:r>
              <a:rPr lang="en-US" sz="1800" dirty="0"/>
              <a:t>– </a:t>
            </a:r>
            <a:r>
              <a:rPr lang="en-US" sz="1800" dirty="0" smtClean="0"/>
              <a:t>5 GW</a:t>
            </a:r>
            <a:br>
              <a:rPr lang="en-US" sz="1800" dirty="0" smtClean="0"/>
            </a:br>
            <a:r>
              <a:rPr lang="en-US" sz="1800" dirty="0" smtClean="0"/>
              <a:t>Pulses per second                                          10 </a:t>
            </a:r>
            <a:r>
              <a:rPr lang="en-US" sz="1800" dirty="0"/>
              <a:t>– </a:t>
            </a:r>
            <a:r>
              <a:rPr lang="en-US" sz="1800" dirty="0" smtClean="0"/>
              <a:t>5000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Spectral </a:t>
            </a:r>
            <a:r>
              <a:rPr lang="en-US" sz="1800" dirty="0"/>
              <a:t>width (FWHM)                           </a:t>
            </a:r>
            <a:r>
              <a:rPr lang="en-US" sz="1800" dirty="0" smtClean="0"/>
              <a:t>0.7 </a:t>
            </a:r>
            <a:r>
              <a:rPr lang="en-US" sz="1800" dirty="0"/>
              <a:t>– </a:t>
            </a:r>
            <a:r>
              <a:rPr lang="en-US" sz="1800" dirty="0" smtClean="0"/>
              <a:t>2 % / 0.5 – 2 %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Photons per pulse                                        10</a:t>
            </a:r>
            <a:r>
              <a:rPr lang="en-US" sz="1800" baseline="30000" dirty="0" smtClean="0"/>
              <a:t>11 </a:t>
            </a:r>
            <a:r>
              <a:rPr lang="en-US" sz="1800" dirty="0"/>
              <a:t>– </a:t>
            </a:r>
            <a:r>
              <a:rPr lang="en-US" sz="1800" dirty="0" smtClean="0"/>
              <a:t>10</a:t>
            </a:r>
            <a:r>
              <a:rPr lang="en-US" sz="1800" baseline="30000" dirty="0" smtClean="0"/>
              <a:t>14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Peak </a:t>
            </a:r>
            <a:r>
              <a:rPr lang="en-US" sz="1800" dirty="0"/>
              <a:t>Brilliance                                         </a:t>
            </a:r>
            <a:r>
              <a:rPr lang="en-US" sz="1800" dirty="0" smtClean="0"/>
              <a:t>    10</a:t>
            </a:r>
            <a:r>
              <a:rPr lang="en-US" sz="1800" baseline="30000" dirty="0" smtClean="0"/>
              <a:t>28 </a:t>
            </a:r>
            <a:r>
              <a:rPr lang="en-US" sz="1800" dirty="0"/>
              <a:t>– 10</a:t>
            </a:r>
            <a:r>
              <a:rPr lang="en-US" sz="1800" baseline="30000" dirty="0"/>
              <a:t>31 </a:t>
            </a:r>
            <a:r>
              <a:rPr lang="en-US" sz="1800" dirty="0"/>
              <a:t> </a:t>
            </a:r>
            <a:r>
              <a:rPr lang="en-US" sz="1800" dirty="0" smtClean="0"/>
              <a:t>B*</a:t>
            </a:r>
            <a:endParaRPr lang="de-DE" sz="1800" dirty="0"/>
          </a:p>
          <a:p>
            <a:pPr marL="92075" indent="-635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charset="0"/>
              <a:buNone/>
              <a:tabLst>
                <a:tab pos="539750" algn="l"/>
                <a:tab pos="714375" algn="l"/>
              </a:tabLst>
            </a:pPr>
            <a:endParaRPr lang="de-DE" sz="1800" dirty="0"/>
          </a:p>
        </p:txBody>
      </p:sp>
      <p:sp>
        <p:nvSpPr>
          <p:cNvPr id="201733" name="Text Box 17"/>
          <p:cNvSpPr txBox="1">
            <a:spLocks noChangeArrowheads="1"/>
          </p:cNvSpPr>
          <p:nvPr/>
        </p:nvSpPr>
        <p:spPr bwMode="auto">
          <a:xfrm>
            <a:off x="4848470" y="3403169"/>
            <a:ext cx="20018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hangingPunct="0">
              <a:spcBef>
                <a:spcPct val="50000"/>
              </a:spcBef>
            </a:pPr>
            <a:r>
              <a:rPr lang="en-US" sz="1000" dirty="0"/>
              <a:t>* photons/s/mrad</a:t>
            </a:r>
            <a:r>
              <a:rPr lang="en-US" sz="1000" baseline="30000" dirty="0"/>
              <a:t>2</a:t>
            </a:r>
            <a:r>
              <a:rPr lang="en-US" sz="1000" dirty="0"/>
              <a:t>/mm</a:t>
            </a:r>
            <a:r>
              <a:rPr lang="en-US" sz="1000" baseline="30000" dirty="0"/>
              <a:t>2</a:t>
            </a:r>
            <a:r>
              <a:rPr lang="en-US" sz="1000" dirty="0"/>
              <a:t>/0.1%bw</a:t>
            </a:r>
          </a:p>
        </p:txBody>
      </p:sp>
      <p:pic>
        <p:nvPicPr>
          <p:cNvPr id="16" name="Picture 24" descr="56-0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6704" y="3994751"/>
            <a:ext cx="2614612" cy="1755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11" name="Group 10"/>
          <p:cNvGrpSpPr/>
          <p:nvPr/>
        </p:nvGrpSpPr>
        <p:grpSpPr>
          <a:xfrm>
            <a:off x="204839" y="3860506"/>
            <a:ext cx="3222240" cy="1959388"/>
            <a:chOff x="3854949" y="3445337"/>
            <a:chExt cx="4899055" cy="2701042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176138" y="3538800"/>
              <a:ext cx="4577865" cy="25119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7"/>
            <p:cNvSpPr txBox="1"/>
            <p:nvPr/>
          </p:nvSpPr>
          <p:spPr>
            <a:xfrm rot="16200000">
              <a:off x="2786147" y="4514139"/>
              <a:ext cx="2511956" cy="3743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  <a:sym typeface="Wingdings" charset="0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  <a:sym typeface="Wingdings" charset="0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  <a:sym typeface="Wingdings" charset="0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  <a:sym typeface="Wingdings" charset="0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  <a:sym typeface="Wingdings" charset="0"/>
                </a:defRPr>
              </a:lvl5pPr>
              <a:lvl6pPr marL="22860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  <a:sym typeface="Wingdings" charset="0"/>
                </a:defRPr>
              </a:lvl6pPr>
              <a:lvl7pPr marL="27432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  <a:sym typeface="Wingdings" charset="0"/>
                </a:defRPr>
              </a:lvl7pPr>
              <a:lvl8pPr marL="32004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  <a:sym typeface="Wingdings" charset="0"/>
                </a:defRPr>
              </a:lvl8pPr>
              <a:lvl9pPr marL="3657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  <a:sym typeface="Wingdings" charset="0"/>
                </a:defRPr>
              </a:lvl9pPr>
            </a:lstStyle>
            <a:p>
              <a:pPr algn="ctr"/>
              <a:r>
                <a:rPr lang="en-US" sz="1000" dirty="0" smtClean="0"/>
                <a:t>Energy (µJ)</a:t>
              </a:r>
              <a:endParaRPr lang="en-US" sz="1000" dirty="0"/>
            </a:p>
          </p:txBody>
        </p:sp>
        <p:sp>
          <p:nvSpPr>
            <p:cNvPr id="14" name="TextBox 2"/>
            <p:cNvSpPr txBox="1"/>
            <p:nvPr/>
          </p:nvSpPr>
          <p:spPr>
            <a:xfrm>
              <a:off x="4042124" y="5796352"/>
              <a:ext cx="4711880" cy="350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  <a:sym typeface="Wingdings" charset="0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  <a:sym typeface="Wingdings" charset="0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  <a:sym typeface="Wingdings" charset="0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  <a:sym typeface="Wingdings" charset="0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  <a:sym typeface="Wingdings" charset="0"/>
                </a:defRPr>
              </a:lvl5pPr>
              <a:lvl6pPr marL="22860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  <a:sym typeface="Wingdings" charset="0"/>
                </a:defRPr>
              </a:lvl6pPr>
              <a:lvl7pPr marL="27432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  <a:sym typeface="Wingdings" charset="0"/>
                </a:defRPr>
              </a:lvl7pPr>
              <a:lvl8pPr marL="32004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  <a:sym typeface="Wingdings" charset="0"/>
                </a:defRPr>
              </a:lvl8pPr>
              <a:lvl9pPr marL="3657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  <a:sym typeface="Wingdings" charset="0"/>
                </a:defRPr>
              </a:lvl9pPr>
            </a:lstStyle>
            <a:p>
              <a:pPr algn="ctr"/>
              <a:r>
                <a:rPr lang="en-US" sz="1050" dirty="0" smtClean="0"/>
                <a:t>Bunch number</a:t>
              </a:r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27934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Development </a:t>
            </a:r>
            <a:r>
              <a:rPr lang="en-US" dirty="0" smtClean="0"/>
              <a:t>of</a:t>
            </a:r>
            <a:r>
              <a:rPr lang="de-DE" dirty="0" smtClean="0"/>
              <a:t> super-</a:t>
            </a:r>
            <a:r>
              <a:rPr lang="de-DE" dirty="0" err="1" smtClean="0"/>
              <a:t>conducting</a:t>
            </a:r>
            <a:r>
              <a:rPr lang="de-DE" dirty="0" smtClean="0"/>
              <a:t> </a:t>
            </a:r>
            <a:r>
              <a:rPr lang="de-DE" dirty="0" err="1" smtClean="0"/>
              <a:t>rf</a:t>
            </a:r>
            <a:r>
              <a:rPr lang="de-DE" dirty="0" smtClean="0"/>
              <a:t> at DESY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Started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midd</a:t>
            </a:r>
            <a:r>
              <a:rPr lang="de-DE" dirty="0" smtClean="0"/>
              <a:t> 80-th </a:t>
            </a:r>
            <a:r>
              <a:rPr lang="de-DE" dirty="0" err="1" smtClean="0"/>
              <a:t>to</a:t>
            </a:r>
            <a:r>
              <a:rPr lang="de-DE" dirty="0" smtClean="0"/>
              <a:t> design </a:t>
            </a:r>
            <a:r>
              <a:rPr lang="de-DE" dirty="0" err="1" smtClean="0"/>
              <a:t>cavities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HERA</a:t>
            </a:r>
          </a:p>
          <a:p>
            <a:r>
              <a:rPr lang="de-DE" dirty="0" err="1" smtClean="0"/>
              <a:t>Late</a:t>
            </a:r>
            <a:r>
              <a:rPr lang="de-DE" dirty="0" smtClean="0"/>
              <a:t> 80-th </a:t>
            </a:r>
            <a:r>
              <a:rPr lang="de-DE" dirty="0" err="1" smtClean="0"/>
              <a:t>turned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linac</a:t>
            </a:r>
            <a:r>
              <a:rPr lang="de-DE" dirty="0" smtClean="0"/>
              <a:t> </a:t>
            </a:r>
            <a:r>
              <a:rPr lang="de-DE" dirty="0" err="1" smtClean="0"/>
              <a:t>structures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e-</a:t>
            </a:r>
            <a:r>
              <a:rPr lang="de-DE" dirty="0" err="1" smtClean="0"/>
              <a:t>beams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focus</a:t>
            </a:r>
            <a:r>
              <a:rPr lang="de-DE" dirty="0" smtClean="0"/>
              <a:t> on linear </a:t>
            </a:r>
            <a:r>
              <a:rPr lang="de-DE" dirty="0" err="1" smtClean="0"/>
              <a:t>Collider</a:t>
            </a:r>
            <a:endParaRPr lang="de-DE" dirty="0"/>
          </a:p>
          <a:p>
            <a:pPr lvl="1"/>
            <a:r>
              <a:rPr lang="de-DE" dirty="0" err="1" smtClean="0"/>
              <a:t>Sc</a:t>
            </a:r>
            <a:r>
              <a:rPr lang="de-DE" dirty="0" smtClean="0"/>
              <a:t> </a:t>
            </a:r>
            <a:r>
              <a:rPr lang="de-DE" dirty="0" err="1" smtClean="0"/>
              <a:t>rf</a:t>
            </a:r>
            <a:r>
              <a:rPr lang="de-DE" dirty="0" smtClean="0"/>
              <a:t> </a:t>
            </a:r>
            <a:r>
              <a:rPr lang="de-DE" dirty="0" err="1" smtClean="0"/>
              <a:t>allows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long</a:t>
            </a:r>
            <a:r>
              <a:rPr lang="de-DE" dirty="0" smtClean="0"/>
              <a:t> </a:t>
            </a:r>
            <a:r>
              <a:rPr lang="de-DE" dirty="0" err="1" smtClean="0"/>
              <a:t>pulses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even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cw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large </a:t>
            </a:r>
            <a:r>
              <a:rPr lang="de-DE" dirty="0" err="1" smtClean="0"/>
              <a:t>acc</a:t>
            </a:r>
            <a:r>
              <a:rPr lang="de-DE" dirty="0" smtClean="0"/>
              <a:t>. </a:t>
            </a:r>
            <a:r>
              <a:rPr lang="de-DE" dirty="0" err="1" smtClean="0"/>
              <a:t>gradients</a:t>
            </a:r>
            <a:endParaRPr lang="de-DE" dirty="0" smtClean="0"/>
          </a:p>
          <a:p>
            <a:r>
              <a:rPr lang="de-DE" dirty="0" smtClean="0"/>
              <a:t>Test </a:t>
            </a:r>
            <a:r>
              <a:rPr lang="de-DE" dirty="0" err="1" smtClean="0"/>
              <a:t>with</a:t>
            </a:r>
            <a:r>
              <a:rPr lang="de-DE" dirty="0" smtClean="0"/>
              <a:t> beam </a:t>
            </a:r>
            <a:r>
              <a:rPr lang="de-DE" dirty="0" err="1" smtClean="0"/>
              <a:t>within</a:t>
            </a:r>
            <a:r>
              <a:rPr lang="de-DE" dirty="0" smtClean="0"/>
              <a:t> TTF (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lasing</a:t>
            </a:r>
            <a:r>
              <a:rPr lang="de-DE" dirty="0" smtClean="0"/>
              <a:t> 2000)</a:t>
            </a:r>
          </a:p>
          <a:p>
            <a:r>
              <a:rPr lang="de-DE" dirty="0" err="1" smtClean="0"/>
              <a:t>Turning</a:t>
            </a:r>
            <a:r>
              <a:rPr lang="de-DE" dirty="0" smtClean="0"/>
              <a:t> TTF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user</a:t>
            </a:r>
            <a:r>
              <a:rPr lang="de-DE" dirty="0" smtClean="0"/>
              <a:t> </a:t>
            </a:r>
            <a:r>
              <a:rPr lang="de-DE" dirty="0" err="1" smtClean="0"/>
              <a:t>fac</a:t>
            </a:r>
            <a:r>
              <a:rPr lang="de-DE" dirty="0" smtClean="0"/>
              <a:t>. FLASH (2005)</a:t>
            </a:r>
          </a:p>
          <a:p>
            <a:endParaRPr lang="de-DE" dirty="0"/>
          </a:p>
          <a:p>
            <a:r>
              <a:rPr lang="de-DE" dirty="0" err="1" smtClean="0"/>
              <a:t>For</a:t>
            </a:r>
            <a:r>
              <a:rPr lang="de-DE" dirty="0" smtClean="0"/>
              <a:t> XFEL </a:t>
            </a:r>
            <a:r>
              <a:rPr lang="de-DE" dirty="0" err="1" smtClean="0"/>
              <a:t>further</a:t>
            </a:r>
            <a:r>
              <a:rPr lang="de-DE" dirty="0" smtClean="0"/>
              <a:t> </a:t>
            </a:r>
            <a:r>
              <a:rPr lang="de-DE" dirty="0" err="1" smtClean="0"/>
              <a:t>improvement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technology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knowledge</a:t>
            </a:r>
            <a:r>
              <a:rPr lang="de-DE" dirty="0" smtClean="0"/>
              <a:t> </a:t>
            </a:r>
            <a:r>
              <a:rPr lang="de-DE" dirty="0" err="1" smtClean="0"/>
              <a:t>transfer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industry</a:t>
            </a:r>
            <a:r>
              <a:rPr lang="de-DE" dirty="0" smtClean="0"/>
              <a:t>; </a:t>
            </a:r>
            <a:r>
              <a:rPr lang="de-DE" dirty="0" err="1" smtClean="0"/>
              <a:t>industrial</a:t>
            </a:r>
            <a:r>
              <a:rPr lang="de-DE" dirty="0" smtClean="0"/>
              <a:t> </a:t>
            </a:r>
            <a:r>
              <a:rPr lang="de-DE" dirty="0" err="1" smtClean="0"/>
              <a:t>frabication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cavities</a:t>
            </a:r>
            <a:r>
              <a:rPr lang="de-DE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4" descr="C:\Users\michelato\Desktop\TTC\companies photo\20120_10_17_photos_weise\IMG_20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353" y="1940261"/>
            <a:ext cx="2815392" cy="187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My Documents local\conferences\GL Klausur 2016\800 C Oven DES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6" y="4901676"/>
            <a:ext cx="2271958" cy="181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51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Simultaneous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6" y="977900"/>
            <a:ext cx="8689556" cy="3717405"/>
          </a:xfrm>
        </p:spPr>
        <p:txBody>
          <a:bodyPr/>
          <a:lstStyle/>
          <a:p>
            <a:r>
              <a:rPr lang="en-US" sz="1800" dirty="0" smtClean="0"/>
              <a:t>Two photon experiments - one at FLASH1 and one at FLASH2 </a:t>
            </a:r>
            <a:r>
              <a:rPr lang="mr-IN" sz="1800" dirty="0" smtClean="0"/>
              <a:t>–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/>
              <a:t>are served simultaneously, both with a 10 Hz pulse train repetition rate </a:t>
            </a:r>
          </a:p>
          <a:p>
            <a:r>
              <a:rPr lang="en-US" sz="1800" dirty="0" smtClean="0"/>
              <a:t>Take </a:t>
            </a:r>
            <a:r>
              <a:rPr lang="en-US" sz="1800" b="1" dirty="0"/>
              <a:t>advantage of superconducting accelerator: long RF pulse </a:t>
            </a:r>
            <a:r>
              <a:rPr lang="en-US" sz="1800" dirty="0"/>
              <a:t>(1 </a:t>
            </a:r>
            <a:r>
              <a:rPr lang="en-US" sz="1800" dirty="0" err="1"/>
              <a:t>ms</a:t>
            </a:r>
            <a:r>
              <a:rPr lang="en-US" sz="1800" dirty="0" smtClean="0"/>
              <a:t>) </a:t>
            </a:r>
            <a:br>
              <a:rPr lang="en-US" sz="1800" dirty="0" smtClean="0"/>
            </a:br>
            <a:r>
              <a:rPr lang="en-US" sz="1600" dirty="0" smtClean="0">
                <a:sym typeface="Wingdings" pitchFamily="2" charset="2"/>
              </a:rPr>
              <a:t></a:t>
            </a:r>
            <a:r>
              <a:rPr lang="en-US" sz="1800" dirty="0" smtClean="0">
                <a:sym typeface="Wingdings" pitchFamily="2" charset="2"/>
              </a:rPr>
              <a:t> long electron bunch train shared between FLASH1 </a:t>
            </a:r>
            <a:r>
              <a:rPr lang="en-US" sz="1800" dirty="0">
                <a:sym typeface="Wingdings" pitchFamily="2" charset="2"/>
              </a:rPr>
              <a:t>and FLASH2 </a:t>
            </a:r>
          </a:p>
          <a:p>
            <a:pPr lvl="1"/>
            <a:r>
              <a:rPr lang="en-US" dirty="0">
                <a:sym typeface="Wingdings" pitchFamily="2" charset="2"/>
              </a:rPr>
              <a:t>f</a:t>
            </a:r>
            <a:r>
              <a:rPr lang="en-US" dirty="0" smtClean="0">
                <a:sym typeface="Wingdings" pitchFamily="2" charset="2"/>
              </a:rPr>
              <a:t>ast </a:t>
            </a:r>
            <a:r>
              <a:rPr lang="en-US" dirty="0">
                <a:sym typeface="Wingdings" pitchFamily="2" charset="2"/>
              </a:rPr>
              <a:t>kicker and </a:t>
            </a:r>
            <a:r>
              <a:rPr lang="en-US" dirty="0" err="1">
                <a:sym typeface="Wingdings" pitchFamily="2" charset="2"/>
              </a:rPr>
              <a:t>Lambertson</a:t>
            </a:r>
            <a:r>
              <a:rPr lang="en-US" dirty="0">
                <a:sym typeface="Wingdings" pitchFamily="2" charset="2"/>
              </a:rPr>
              <a:t> septum </a:t>
            </a:r>
            <a:r>
              <a:rPr lang="en-US" dirty="0" smtClean="0">
                <a:sym typeface="Wingdings" pitchFamily="2" charset="2"/>
              </a:rPr>
              <a:t>to </a:t>
            </a:r>
            <a:r>
              <a:rPr lang="en-US" dirty="0">
                <a:sym typeface="Wingdings" pitchFamily="2" charset="2"/>
              </a:rPr>
              <a:t>extract a part of bunch train to </a:t>
            </a:r>
            <a:r>
              <a:rPr lang="en-US" dirty="0" smtClean="0">
                <a:sym typeface="Wingdings" pitchFamily="2" charset="2"/>
              </a:rPr>
              <a:t>FL2 </a:t>
            </a:r>
          </a:p>
          <a:p>
            <a:r>
              <a:rPr lang="en-US" dirty="0" smtClean="0">
                <a:sym typeface="Wingdings" pitchFamily="2" charset="2"/>
              </a:rPr>
              <a:t>Flexibility for photon experiments </a:t>
            </a:r>
          </a:p>
          <a:p>
            <a:pPr lvl="1"/>
            <a:r>
              <a:rPr lang="en-US" dirty="0">
                <a:sym typeface="Wingdings" pitchFamily="2" charset="2"/>
              </a:rPr>
              <a:t>t</a:t>
            </a:r>
            <a:r>
              <a:rPr lang="en-US" dirty="0" smtClean="0">
                <a:sym typeface="Wingdings" pitchFamily="2" charset="2"/>
              </a:rPr>
              <a:t>wo </a:t>
            </a:r>
            <a:r>
              <a:rPr lang="en-US" dirty="0" err="1" smtClean="0">
                <a:sym typeface="Wingdings" pitchFamily="2" charset="2"/>
              </a:rPr>
              <a:t>undulator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beamlines</a:t>
            </a:r>
            <a:r>
              <a:rPr lang="en-US" dirty="0" smtClean="0">
                <a:sym typeface="Wingdings" pitchFamily="2" charset="2"/>
              </a:rPr>
              <a:t>  different wavelengths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three photocathode lasers  different bunch pattern and bunch charge</a:t>
            </a:r>
          </a:p>
          <a:p>
            <a:pPr lvl="1"/>
            <a:r>
              <a:rPr lang="en-US" dirty="0">
                <a:sym typeface="Wingdings" pitchFamily="2" charset="2"/>
              </a:rPr>
              <a:t>f</a:t>
            </a:r>
            <a:r>
              <a:rPr lang="en-US" dirty="0" smtClean="0">
                <a:sym typeface="Wingdings" pitchFamily="2" charset="2"/>
              </a:rPr>
              <a:t>lexible RF-system  different amplitude and phase</a:t>
            </a:r>
          </a:p>
          <a:p>
            <a:pPr lvl="1"/>
            <a:r>
              <a:rPr lang="en-US" dirty="0">
                <a:sym typeface="Wingdings" pitchFamily="2" charset="2"/>
              </a:rPr>
              <a:t>d</a:t>
            </a:r>
            <a:r>
              <a:rPr lang="en-US" dirty="0" smtClean="0">
                <a:sym typeface="Wingdings" pitchFamily="2" charset="2"/>
              </a:rPr>
              <a:t>ifferent bunch charge and compression  different pulse durations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753234" y="4637708"/>
            <a:ext cx="7529878" cy="1939280"/>
            <a:chOff x="883138" y="1894976"/>
            <a:chExt cx="7529878" cy="1939280"/>
          </a:xfrm>
        </p:grpSpPr>
        <p:cxnSp>
          <p:nvCxnSpPr>
            <p:cNvPr id="5" name="Straight Arrow Connector 4"/>
            <p:cNvCxnSpPr/>
            <p:nvPr/>
          </p:nvCxnSpPr>
          <p:spPr bwMode="auto">
            <a:xfrm>
              <a:off x="883138" y="3252589"/>
              <a:ext cx="6940062" cy="0"/>
            </a:xfrm>
            <a:prstGeom prst="straightConnector1">
              <a:avLst/>
            </a:prstGeom>
            <a:solidFill>
              <a:srgbClr val="3333FF">
                <a:alpha val="65881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3269569" y="2145792"/>
              <a:ext cx="0" cy="1101519"/>
            </a:xfrm>
            <a:prstGeom prst="line">
              <a:avLst/>
            </a:prstGeom>
            <a:solidFill>
              <a:srgbClr val="3333FF">
                <a:alpha val="65881"/>
              </a:srgbClr>
            </a:solidFill>
            <a:ln w="9525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" name="TextBox 6"/>
            <p:cNvSpPr txBox="1"/>
            <p:nvPr/>
          </p:nvSpPr>
          <p:spPr>
            <a:xfrm>
              <a:off x="2236359" y="3572646"/>
              <a:ext cx="116658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100 </a:t>
              </a:r>
              <a:r>
                <a:rPr lang="en-US" sz="1100" dirty="0" err="1" smtClean="0"/>
                <a:t>ms</a:t>
              </a:r>
              <a:r>
                <a:rPr lang="en-US" sz="1100" dirty="0" smtClean="0"/>
                <a:t> (10 Hz) </a:t>
              </a:r>
              <a:endParaRPr lang="de-DE" sz="11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23199" y="3089013"/>
              <a:ext cx="5898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Time</a:t>
              </a:r>
              <a:endParaRPr lang="de-DE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42281" y="2659906"/>
              <a:ext cx="61350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No RF 99 </a:t>
              </a:r>
              <a:r>
                <a:rPr lang="en-US" sz="1100" dirty="0" err="1" smtClean="0"/>
                <a:t>ms</a:t>
              </a:r>
              <a:endParaRPr lang="de-DE" sz="1100" dirty="0"/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4801292" y="2145792"/>
              <a:ext cx="0" cy="1101519"/>
            </a:xfrm>
            <a:prstGeom prst="line">
              <a:avLst/>
            </a:prstGeom>
            <a:solidFill>
              <a:srgbClr val="3333FF">
                <a:alpha val="65881"/>
              </a:srgbClr>
            </a:solidFill>
            <a:ln w="9525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11" name="Group 10"/>
            <p:cNvGrpSpPr/>
            <p:nvPr/>
          </p:nvGrpSpPr>
          <p:grpSpPr>
            <a:xfrm>
              <a:off x="1126155" y="1894976"/>
              <a:ext cx="2125785" cy="1701386"/>
              <a:chOff x="1439503" y="1894976"/>
              <a:chExt cx="2125785" cy="1701386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1439503" y="2262997"/>
                <a:ext cx="2125785" cy="992553"/>
                <a:chOff x="1563077" y="1735415"/>
                <a:chExt cx="2125785" cy="992553"/>
              </a:xfrm>
            </p:grpSpPr>
            <p:grpSp>
              <p:nvGrpSpPr>
                <p:cNvPr id="54" name="Group 53"/>
                <p:cNvGrpSpPr/>
                <p:nvPr/>
              </p:nvGrpSpPr>
              <p:grpSpPr>
                <a:xfrm>
                  <a:off x="1563077" y="1735415"/>
                  <a:ext cx="2125785" cy="992553"/>
                  <a:chOff x="1563077" y="1735415"/>
                  <a:chExt cx="2125785" cy="992553"/>
                </a:xfrm>
              </p:grpSpPr>
              <p:grpSp>
                <p:nvGrpSpPr>
                  <p:cNvPr id="59" name="Group 58"/>
                  <p:cNvGrpSpPr/>
                  <p:nvPr/>
                </p:nvGrpSpPr>
                <p:grpSpPr>
                  <a:xfrm>
                    <a:off x="2903418" y="2309847"/>
                    <a:ext cx="437660" cy="410306"/>
                    <a:chOff x="3032370" y="2301632"/>
                    <a:chExt cx="437660" cy="410306"/>
                  </a:xfrm>
                </p:grpSpPr>
                <p:cxnSp>
                  <p:nvCxnSpPr>
                    <p:cNvPr id="77" name="Straight Connector 76"/>
                    <p:cNvCxnSpPr/>
                    <p:nvPr/>
                  </p:nvCxnSpPr>
                  <p:spPr bwMode="auto">
                    <a:xfrm>
                      <a:off x="3032370" y="2301632"/>
                      <a:ext cx="0" cy="410306"/>
                    </a:xfrm>
                    <a:prstGeom prst="line">
                      <a:avLst/>
                    </a:prstGeom>
                    <a:solidFill>
                      <a:srgbClr val="3333FF">
                        <a:alpha val="65881"/>
                      </a:srgbClr>
                    </a:solidFill>
                    <a:ln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78" name="Straight Connector 77"/>
                    <p:cNvCxnSpPr/>
                    <p:nvPr/>
                  </p:nvCxnSpPr>
                  <p:spPr bwMode="auto">
                    <a:xfrm>
                      <a:off x="3130062" y="2301632"/>
                      <a:ext cx="0" cy="410306"/>
                    </a:xfrm>
                    <a:prstGeom prst="line">
                      <a:avLst/>
                    </a:prstGeom>
                    <a:solidFill>
                      <a:srgbClr val="3333FF">
                        <a:alpha val="65881"/>
                      </a:srgbClr>
                    </a:solidFill>
                    <a:ln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79" name="Straight Connector 78"/>
                    <p:cNvCxnSpPr/>
                    <p:nvPr/>
                  </p:nvCxnSpPr>
                  <p:spPr bwMode="auto">
                    <a:xfrm>
                      <a:off x="3243385" y="2301632"/>
                      <a:ext cx="0" cy="410306"/>
                    </a:xfrm>
                    <a:prstGeom prst="line">
                      <a:avLst/>
                    </a:prstGeom>
                    <a:solidFill>
                      <a:srgbClr val="3333FF">
                        <a:alpha val="65881"/>
                      </a:srgbClr>
                    </a:solidFill>
                    <a:ln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80" name="Straight Connector 79"/>
                    <p:cNvCxnSpPr/>
                    <p:nvPr/>
                  </p:nvCxnSpPr>
                  <p:spPr bwMode="auto">
                    <a:xfrm>
                      <a:off x="3356708" y="2301632"/>
                      <a:ext cx="0" cy="410306"/>
                    </a:xfrm>
                    <a:prstGeom prst="line">
                      <a:avLst/>
                    </a:prstGeom>
                    <a:solidFill>
                      <a:srgbClr val="3333FF">
                        <a:alpha val="65881"/>
                      </a:srgbClr>
                    </a:solidFill>
                    <a:ln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81" name="Straight Connector 80"/>
                    <p:cNvCxnSpPr/>
                    <p:nvPr/>
                  </p:nvCxnSpPr>
                  <p:spPr bwMode="auto">
                    <a:xfrm>
                      <a:off x="3470030" y="2301632"/>
                      <a:ext cx="0" cy="410306"/>
                    </a:xfrm>
                    <a:prstGeom prst="line">
                      <a:avLst/>
                    </a:prstGeom>
                    <a:solidFill>
                      <a:srgbClr val="3333FF">
                        <a:alpha val="65881"/>
                      </a:srgbClr>
                    </a:solidFill>
                    <a:ln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grpSp>
                <p:nvGrpSpPr>
                  <p:cNvPr id="60" name="Group 59"/>
                  <p:cNvGrpSpPr/>
                  <p:nvPr/>
                </p:nvGrpSpPr>
                <p:grpSpPr>
                  <a:xfrm>
                    <a:off x="1917808" y="1735415"/>
                    <a:ext cx="715109" cy="984738"/>
                    <a:chOff x="1930400" y="1727200"/>
                    <a:chExt cx="715109" cy="984738"/>
                  </a:xfrm>
                </p:grpSpPr>
                <p:cxnSp>
                  <p:nvCxnSpPr>
                    <p:cNvPr id="67" name="Straight Connector 66"/>
                    <p:cNvCxnSpPr/>
                    <p:nvPr/>
                  </p:nvCxnSpPr>
                  <p:spPr bwMode="auto">
                    <a:xfrm>
                      <a:off x="1930400" y="1727200"/>
                      <a:ext cx="7815" cy="984738"/>
                    </a:xfrm>
                    <a:prstGeom prst="line">
                      <a:avLst/>
                    </a:prstGeom>
                    <a:solidFill>
                      <a:srgbClr val="3333FF">
                        <a:alpha val="65881"/>
                      </a:srgbClr>
                    </a:solidFill>
                    <a:ln w="1905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68" name="Straight Connector 67"/>
                    <p:cNvCxnSpPr/>
                    <p:nvPr/>
                  </p:nvCxnSpPr>
                  <p:spPr bwMode="auto">
                    <a:xfrm>
                      <a:off x="2008988" y="1727200"/>
                      <a:ext cx="7815" cy="984738"/>
                    </a:xfrm>
                    <a:prstGeom prst="line">
                      <a:avLst/>
                    </a:prstGeom>
                    <a:solidFill>
                      <a:srgbClr val="3333FF">
                        <a:alpha val="65881"/>
                      </a:srgbClr>
                    </a:solidFill>
                    <a:ln w="1905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69" name="Straight Connector 68"/>
                    <p:cNvCxnSpPr/>
                    <p:nvPr/>
                  </p:nvCxnSpPr>
                  <p:spPr bwMode="auto">
                    <a:xfrm>
                      <a:off x="2087576" y="1727200"/>
                      <a:ext cx="7815" cy="984738"/>
                    </a:xfrm>
                    <a:prstGeom prst="line">
                      <a:avLst/>
                    </a:prstGeom>
                    <a:solidFill>
                      <a:srgbClr val="3333FF">
                        <a:alpha val="65881"/>
                      </a:srgbClr>
                    </a:solidFill>
                    <a:ln w="1905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70" name="Straight Connector 69"/>
                    <p:cNvCxnSpPr/>
                    <p:nvPr/>
                  </p:nvCxnSpPr>
                  <p:spPr bwMode="auto">
                    <a:xfrm>
                      <a:off x="2166164" y="1727200"/>
                      <a:ext cx="7815" cy="984738"/>
                    </a:xfrm>
                    <a:prstGeom prst="line">
                      <a:avLst/>
                    </a:prstGeom>
                    <a:solidFill>
                      <a:srgbClr val="3333FF">
                        <a:alpha val="65881"/>
                      </a:srgbClr>
                    </a:solidFill>
                    <a:ln w="1905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71" name="Straight Connector 70"/>
                    <p:cNvCxnSpPr/>
                    <p:nvPr/>
                  </p:nvCxnSpPr>
                  <p:spPr bwMode="auto">
                    <a:xfrm>
                      <a:off x="2244752" y="1727200"/>
                      <a:ext cx="7815" cy="984738"/>
                    </a:xfrm>
                    <a:prstGeom prst="line">
                      <a:avLst/>
                    </a:prstGeom>
                    <a:solidFill>
                      <a:srgbClr val="3333FF">
                        <a:alpha val="65881"/>
                      </a:srgbClr>
                    </a:solidFill>
                    <a:ln w="1905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72" name="Straight Connector 71"/>
                    <p:cNvCxnSpPr/>
                    <p:nvPr/>
                  </p:nvCxnSpPr>
                  <p:spPr bwMode="auto">
                    <a:xfrm>
                      <a:off x="2323340" y="1727200"/>
                      <a:ext cx="7815" cy="984738"/>
                    </a:xfrm>
                    <a:prstGeom prst="line">
                      <a:avLst/>
                    </a:prstGeom>
                    <a:solidFill>
                      <a:srgbClr val="3333FF">
                        <a:alpha val="65881"/>
                      </a:srgbClr>
                    </a:solidFill>
                    <a:ln w="1905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73" name="Straight Connector 72"/>
                    <p:cNvCxnSpPr/>
                    <p:nvPr/>
                  </p:nvCxnSpPr>
                  <p:spPr bwMode="auto">
                    <a:xfrm>
                      <a:off x="2401928" y="1727200"/>
                      <a:ext cx="7815" cy="984738"/>
                    </a:xfrm>
                    <a:prstGeom prst="line">
                      <a:avLst/>
                    </a:prstGeom>
                    <a:solidFill>
                      <a:srgbClr val="3333FF">
                        <a:alpha val="65881"/>
                      </a:srgbClr>
                    </a:solidFill>
                    <a:ln w="1905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74" name="Straight Connector 73"/>
                    <p:cNvCxnSpPr/>
                    <p:nvPr/>
                  </p:nvCxnSpPr>
                  <p:spPr bwMode="auto">
                    <a:xfrm>
                      <a:off x="2480516" y="1727200"/>
                      <a:ext cx="7815" cy="984738"/>
                    </a:xfrm>
                    <a:prstGeom prst="line">
                      <a:avLst/>
                    </a:prstGeom>
                    <a:solidFill>
                      <a:srgbClr val="3333FF">
                        <a:alpha val="65881"/>
                      </a:srgbClr>
                    </a:solidFill>
                    <a:ln w="1905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75" name="Straight Connector 74"/>
                    <p:cNvCxnSpPr/>
                    <p:nvPr/>
                  </p:nvCxnSpPr>
                  <p:spPr bwMode="auto">
                    <a:xfrm>
                      <a:off x="2559104" y="1727200"/>
                      <a:ext cx="7815" cy="984738"/>
                    </a:xfrm>
                    <a:prstGeom prst="line">
                      <a:avLst/>
                    </a:prstGeom>
                    <a:solidFill>
                      <a:srgbClr val="3333FF">
                        <a:alpha val="65881"/>
                      </a:srgbClr>
                    </a:solidFill>
                    <a:ln w="1905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76" name="Straight Connector 75"/>
                    <p:cNvCxnSpPr/>
                    <p:nvPr/>
                  </p:nvCxnSpPr>
                  <p:spPr bwMode="auto">
                    <a:xfrm>
                      <a:off x="2637694" y="1727200"/>
                      <a:ext cx="7815" cy="984738"/>
                    </a:xfrm>
                    <a:prstGeom prst="line">
                      <a:avLst/>
                    </a:prstGeom>
                    <a:solidFill>
                      <a:srgbClr val="3333FF">
                        <a:alpha val="65881"/>
                      </a:srgbClr>
                    </a:solidFill>
                    <a:ln w="1905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grpSp>
                <p:nvGrpSpPr>
                  <p:cNvPr id="61" name="Group 60"/>
                  <p:cNvGrpSpPr/>
                  <p:nvPr/>
                </p:nvGrpSpPr>
                <p:grpSpPr>
                  <a:xfrm>
                    <a:off x="1563077" y="1969476"/>
                    <a:ext cx="2125785" cy="758492"/>
                    <a:chOff x="1563077" y="1969476"/>
                    <a:chExt cx="2125785" cy="758492"/>
                  </a:xfrm>
                </p:grpSpPr>
                <p:cxnSp>
                  <p:nvCxnSpPr>
                    <p:cNvPr id="62" name="Straight Connector 61"/>
                    <p:cNvCxnSpPr/>
                    <p:nvPr/>
                  </p:nvCxnSpPr>
                  <p:spPr bwMode="auto">
                    <a:xfrm>
                      <a:off x="1867878" y="1969476"/>
                      <a:ext cx="828430" cy="0"/>
                    </a:xfrm>
                    <a:prstGeom prst="line">
                      <a:avLst/>
                    </a:prstGeom>
                    <a:solidFill>
                      <a:srgbClr val="3333FF">
                        <a:alpha val="65881"/>
                      </a:srgbClr>
                    </a:solidFill>
                    <a:ln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63" name="Straight Connector 62"/>
                    <p:cNvCxnSpPr/>
                    <p:nvPr/>
                  </p:nvCxnSpPr>
                  <p:spPr bwMode="auto">
                    <a:xfrm flipV="1">
                      <a:off x="1563077" y="1969477"/>
                      <a:ext cx="304801" cy="750276"/>
                    </a:xfrm>
                    <a:prstGeom prst="line">
                      <a:avLst/>
                    </a:prstGeom>
                    <a:solidFill>
                      <a:srgbClr val="3333FF">
                        <a:alpha val="65881"/>
                      </a:srgbClr>
                    </a:solidFill>
                    <a:ln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64" name="Straight Connector 63"/>
                    <p:cNvCxnSpPr/>
                    <p:nvPr/>
                  </p:nvCxnSpPr>
                  <p:spPr bwMode="auto">
                    <a:xfrm>
                      <a:off x="2696308" y="1969476"/>
                      <a:ext cx="152400" cy="189523"/>
                    </a:xfrm>
                    <a:prstGeom prst="line">
                      <a:avLst/>
                    </a:prstGeom>
                    <a:solidFill>
                      <a:srgbClr val="3333FF">
                        <a:alpha val="65881"/>
                      </a:srgbClr>
                    </a:solidFill>
                    <a:ln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65" name="Straight Connector 64"/>
                    <p:cNvCxnSpPr/>
                    <p:nvPr/>
                  </p:nvCxnSpPr>
                  <p:spPr bwMode="auto">
                    <a:xfrm>
                      <a:off x="2851760" y="2158999"/>
                      <a:ext cx="508000" cy="0"/>
                    </a:xfrm>
                    <a:prstGeom prst="line">
                      <a:avLst/>
                    </a:prstGeom>
                    <a:solidFill>
                      <a:srgbClr val="3333FF">
                        <a:alpha val="65881"/>
                      </a:srgbClr>
                    </a:solidFill>
                    <a:ln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66" name="Straight Connector 65"/>
                    <p:cNvCxnSpPr/>
                    <p:nvPr/>
                  </p:nvCxnSpPr>
                  <p:spPr bwMode="auto">
                    <a:xfrm flipH="1" flipV="1">
                      <a:off x="3360621" y="2159001"/>
                      <a:ext cx="328241" cy="568967"/>
                    </a:xfrm>
                    <a:prstGeom prst="line">
                      <a:avLst/>
                    </a:prstGeom>
                    <a:solidFill>
                      <a:srgbClr val="3333FF">
                        <a:alpha val="65881"/>
                      </a:srgbClr>
                    </a:solidFill>
                    <a:ln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</p:grpSp>
            <p:grpSp>
              <p:nvGrpSpPr>
                <p:cNvPr id="55" name="Group 54"/>
                <p:cNvGrpSpPr/>
                <p:nvPr/>
              </p:nvGrpSpPr>
              <p:grpSpPr>
                <a:xfrm>
                  <a:off x="2747352" y="2435669"/>
                  <a:ext cx="772626" cy="292299"/>
                  <a:chOff x="2747352" y="2435669"/>
                  <a:chExt cx="772626" cy="292299"/>
                </a:xfrm>
              </p:grpSpPr>
              <p:cxnSp>
                <p:nvCxnSpPr>
                  <p:cNvPr id="56" name="Straight Connector 55"/>
                  <p:cNvCxnSpPr/>
                  <p:nvPr/>
                </p:nvCxnSpPr>
                <p:spPr bwMode="auto">
                  <a:xfrm flipV="1">
                    <a:off x="2747352" y="2435669"/>
                    <a:ext cx="130910" cy="276269"/>
                  </a:xfrm>
                  <a:prstGeom prst="line">
                    <a:avLst/>
                  </a:prstGeom>
                  <a:solidFill>
                    <a:srgbClr val="3333FF">
                      <a:alpha val="65881"/>
                    </a:srgbClr>
                  </a:solidFill>
                  <a:ln w="9525" cap="flat" cmpd="sng" algn="ctr">
                    <a:solidFill>
                      <a:srgbClr val="7030A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7" name="Straight Connector 56"/>
                  <p:cNvCxnSpPr/>
                  <p:nvPr/>
                </p:nvCxnSpPr>
                <p:spPr bwMode="auto">
                  <a:xfrm>
                    <a:off x="2881314" y="2435669"/>
                    <a:ext cx="494200" cy="0"/>
                  </a:xfrm>
                  <a:prstGeom prst="line">
                    <a:avLst/>
                  </a:prstGeom>
                  <a:solidFill>
                    <a:srgbClr val="3333FF">
                      <a:alpha val="65881"/>
                    </a:srgbClr>
                  </a:solidFill>
                  <a:ln w="9525" cap="flat" cmpd="sng" algn="ctr">
                    <a:solidFill>
                      <a:srgbClr val="7030A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8" name="Straight Connector 57"/>
                  <p:cNvCxnSpPr/>
                  <p:nvPr/>
                </p:nvCxnSpPr>
                <p:spPr bwMode="auto">
                  <a:xfrm flipH="1" flipV="1">
                    <a:off x="3373683" y="2435670"/>
                    <a:ext cx="146295" cy="292298"/>
                  </a:xfrm>
                  <a:prstGeom prst="line">
                    <a:avLst/>
                  </a:prstGeom>
                  <a:solidFill>
                    <a:srgbClr val="3333FF">
                      <a:alpha val="65881"/>
                    </a:srgbClr>
                  </a:solidFill>
                  <a:ln w="9525" cap="flat" cmpd="sng" algn="ctr">
                    <a:solidFill>
                      <a:srgbClr val="7030A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50" name="Straight Arrow Connector 49"/>
              <p:cNvCxnSpPr/>
              <p:nvPr/>
            </p:nvCxnSpPr>
            <p:spPr bwMode="auto">
              <a:xfrm>
                <a:off x="1731482" y="3366012"/>
                <a:ext cx="1542072" cy="0"/>
              </a:xfrm>
              <a:prstGeom prst="straightConnector1">
                <a:avLst/>
              </a:prstGeom>
              <a:solidFill>
                <a:srgbClr val="3333FF">
                  <a:alpha val="65881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51" name="TextBox 50"/>
              <p:cNvSpPr txBox="1"/>
              <p:nvPr/>
            </p:nvSpPr>
            <p:spPr>
              <a:xfrm>
                <a:off x="2158519" y="3334752"/>
                <a:ext cx="61350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/>
                  <a:t>800 us</a:t>
                </a:r>
                <a:endParaRPr lang="de-DE" sz="11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633236" y="1894976"/>
                <a:ext cx="10429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>
                    <a:solidFill>
                      <a:srgbClr val="61A1FF"/>
                    </a:solidFill>
                  </a:rPr>
                  <a:t>FLASH1 </a:t>
                </a:r>
                <a:br>
                  <a:rPr lang="en-US" sz="900" dirty="0" smtClean="0">
                    <a:solidFill>
                      <a:srgbClr val="61A1FF"/>
                    </a:solidFill>
                  </a:rPr>
                </a:br>
                <a:r>
                  <a:rPr lang="en-US" sz="900" dirty="0" smtClean="0">
                    <a:solidFill>
                      <a:srgbClr val="61A1FF"/>
                    </a:solidFill>
                  </a:rPr>
                  <a:t>bunch train</a:t>
                </a:r>
                <a:endParaRPr lang="de-DE" sz="900" dirty="0">
                  <a:solidFill>
                    <a:srgbClr val="61A1FF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522318" y="2317249"/>
                <a:ext cx="10429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>
                    <a:solidFill>
                      <a:srgbClr val="FF0000"/>
                    </a:solidFill>
                  </a:rPr>
                  <a:t>FLASH2 </a:t>
                </a:r>
                <a:br>
                  <a:rPr lang="en-US" sz="900" dirty="0" smtClean="0">
                    <a:solidFill>
                      <a:srgbClr val="FF0000"/>
                    </a:solidFill>
                  </a:rPr>
                </a:br>
                <a:r>
                  <a:rPr lang="en-US" sz="900" dirty="0" smtClean="0">
                    <a:solidFill>
                      <a:srgbClr val="FF0000"/>
                    </a:solidFill>
                  </a:rPr>
                  <a:t>bunch train</a:t>
                </a:r>
                <a:endParaRPr lang="de-DE" sz="9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832552" y="2105557"/>
              <a:ext cx="2512161" cy="1141778"/>
              <a:chOff x="4081591" y="2107268"/>
              <a:chExt cx="2512161" cy="1141778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081591" y="2264308"/>
                <a:ext cx="2117970" cy="984738"/>
                <a:chOff x="1563077" y="1743230"/>
                <a:chExt cx="2117970" cy="984738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1563077" y="1743230"/>
                  <a:ext cx="2117970" cy="984738"/>
                  <a:chOff x="1563077" y="1743230"/>
                  <a:chExt cx="2117970" cy="984738"/>
                </a:xfrm>
              </p:grpSpPr>
              <p:grpSp>
                <p:nvGrpSpPr>
                  <p:cNvPr id="26" name="Group 25"/>
                  <p:cNvGrpSpPr/>
                  <p:nvPr/>
                </p:nvGrpSpPr>
                <p:grpSpPr>
                  <a:xfrm>
                    <a:off x="2903418" y="2317662"/>
                    <a:ext cx="437660" cy="410306"/>
                    <a:chOff x="3032370" y="2309447"/>
                    <a:chExt cx="437660" cy="410306"/>
                  </a:xfrm>
                </p:grpSpPr>
                <p:cxnSp>
                  <p:nvCxnSpPr>
                    <p:cNvPr id="44" name="Straight Connector 43"/>
                    <p:cNvCxnSpPr/>
                    <p:nvPr/>
                  </p:nvCxnSpPr>
                  <p:spPr bwMode="auto">
                    <a:xfrm>
                      <a:off x="3032370" y="2309447"/>
                      <a:ext cx="0" cy="410306"/>
                    </a:xfrm>
                    <a:prstGeom prst="line">
                      <a:avLst/>
                    </a:prstGeom>
                    <a:solidFill>
                      <a:srgbClr val="3333FF">
                        <a:alpha val="65881"/>
                      </a:srgbClr>
                    </a:solidFill>
                    <a:ln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45" name="Straight Connector 44"/>
                    <p:cNvCxnSpPr/>
                    <p:nvPr/>
                  </p:nvCxnSpPr>
                  <p:spPr bwMode="auto">
                    <a:xfrm>
                      <a:off x="3130062" y="2309447"/>
                      <a:ext cx="0" cy="410306"/>
                    </a:xfrm>
                    <a:prstGeom prst="line">
                      <a:avLst/>
                    </a:prstGeom>
                    <a:solidFill>
                      <a:srgbClr val="3333FF">
                        <a:alpha val="65881"/>
                      </a:srgbClr>
                    </a:solidFill>
                    <a:ln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46" name="Straight Connector 45"/>
                    <p:cNvCxnSpPr/>
                    <p:nvPr/>
                  </p:nvCxnSpPr>
                  <p:spPr bwMode="auto">
                    <a:xfrm>
                      <a:off x="3243385" y="2309447"/>
                      <a:ext cx="0" cy="410306"/>
                    </a:xfrm>
                    <a:prstGeom prst="line">
                      <a:avLst/>
                    </a:prstGeom>
                    <a:solidFill>
                      <a:srgbClr val="3333FF">
                        <a:alpha val="65881"/>
                      </a:srgbClr>
                    </a:solidFill>
                    <a:ln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47" name="Straight Connector 46"/>
                    <p:cNvCxnSpPr/>
                    <p:nvPr/>
                  </p:nvCxnSpPr>
                  <p:spPr bwMode="auto">
                    <a:xfrm>
                      <a:off x="3356708" y="2309447"/>
                      <a:ext cx="0" cy="410306"/>
                    </a:xfrm>
                    <a:prstGeom prst="line">
                      <a:avLst/>
                    </a:prstGeom>
                    <a:solidFill>
                      <a:srgbClr val="3333FF">
                        <a:alpha val="65881"/>
                      </a:srgbClr>
                    </a:solidFill>
                    <a:ln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48" name="Straight Connector 47"/>
                    <p:cNvCxnSpPr/>
                    <p:nvPr/>
                  </p:nvCxnSpPr>
                  <p:spPr bwMode="auto">
                    <a:xfrm>
                      <a:off x="3470030" y="2309447"/>
                      <a:ext cx="0" cy="410306"/>
                    </a:xfrm>
                    <a:prstGeom prst="line">
                      <a:avLst/>
                    </a:prstGeom>
                    <a:solidFill>
                      <a:srgbClr val="3333FF">
                        <a:alpha val="65881"/>
                      </a:srgbClr>
                    </a:solidFill>
                    <a:ln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grpSp>
                <p:nvGrpSpPr>
                  <p:cNvPr id="27" name="Group 26"/>
                  <p:cNvGrpSpPr/>
                  <p:nvPr/>
                </p:nvGrpSpPr>
                <p:grpSpPr>
                  <a:xfrm>
                    <a:off x="1917808" y="1743230"/>
                    <a:ext cx="715109" cy="984738"/>
                    <a:chOff x="1930400" y="1735015"/>
                    <a:chExt cx="715109" cy="984738"/>
                  </a:xfrm>
                </p:grpSpPr>
                <p:cxnSp>
                  <p:nvCxnSpPr>
                    <p:cNvPr id="34" name="Straight Connector 33"/>
                    <p:cNvCxnSpPr/>
                    <p:nvPr/>
                  </p:nvCxnSpPr>
                  <p:spPr bwMode="auto">
                    <a:xfrm>
                      <a:off x="1930400" y="1735015"/>
                      <a:ext cx="7815" cy="984738"/>
                    </a:xfrm>
                    <a:prstGeom prst="line">
                      <a:avLst/>
                    </a:prstGeom>
                    <a:solidFill>
                      <a:srgbClr val="3333FF">
                        <a:alpha val="65881"/>
                      </a:srgbClr>
                    </a:solidFill>
                    <a:ln w="1905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35" name="Straight Connector 34"/>
                    <p:cNvCxnSpPr/>
                    <p:nvPr/>
                  </p:nvCxnSpPr>
                  <p:spPr bwMode="auto">
                    <a:xfrm>
                      <a:off x="2008988" y="1735015"/>
                      <a:ext cx="7815" cy="984738"/>
                    </a:xfrm>
                    <a:prstGeom prst="line">
                      <a:avLst/>
                    </a:prstGeom>
                    <a:solidFill>
                      <a:srgbClr val="3333FF">
                        <a:alpha val="65881"/>
                      </a:srgbClr>
                    </a:solidFill>
                    <a:ln w="1905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36" name="Straight Connector 35"/>
                    <p:cNvCxnSpPr/>
                    <p:nvPr/>
                  </p:nvCxnSpPr>
                  <p:spPr bwMode="auto">
                    <a:xfrm>
                      <a:off x="2087576" y="1735015"/>
                      <a:ext cx="7815" cy="984738"/>
                    </a:xfrm>
                    <a:prstGeom prst="line">
                      <a:avLst/>
                    </a:prstGeom>
                    <a:solidFill>
                      <a:srgbClr val="3333FF">
                        <a:alpha val="65881"/>
                      </a:srgbClr>
                    </a:solidFill>
                    <a:ln w="1905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37" name="Straight Connector 36"/>
                    <p:cNvCxnSpPr/>
                    <p:nvPr/>
                  </p:nvCxnSpPr>
                  <p:spPr bwMode="auto">
                    <a:xfrm>
                      <a:off x="2166164" y="1735015"/>
                      <a:ext cx="7815" cy="984738"/>
                    </a:xfrm>
                    <a:prstGeom prst="line">
                      <a:avLst/>
                    </a:prstGeom>
                    <a:solidFill>
                      <a:srgbClr val="3333FF">
                        <a:alpha val="65881"/>
                      </a:srgbClr>
                    </a:solidFill>
                    <a:ln w="1905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38" name="Straight Connector 37"/>
                    <p:cNvCxnSpPr/>
                    <p:nvPr/>
                  </p:nvCxnSpPr>
                  <p:spPr bwMode="auto">
                    <a:xfrm>
                      <a:off x="2244752" y="1735015"/>
                      <a:ext cx="7815" cy="984738"/>
                    </a:xfrm>
                    <a:prstGeom prst="line">
                      <a:avLst/>
                    </a:prstGeom>
                    <a:solidFill>
                      <a:srgbClr val="3333FF">
                        <a:alpha val="65881"/>
                      </a:srgbClr>
                    </a:solidFill>
                    <a:ln w="1905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39" name="Straight Connector 38"/>
                    <p:cNvCxnSpPr/>
                    <p:nvPr/>
                  </p:nvCxnSpPr>
                  <p:spPr bwMode="auto">
                    <a:xfrm>
                      <a:off x="2323340" y="1735015"/>
                      <a:ext cx="7815" cy="984738"/>
                    </a:xfrm>
                    <a:prstGeom prst="line">
                      <a:avLst/>
                    </a:prstGeom>
                    <a:solidFill>
                      <a:srgbClr val="3333FF">
                        <a:alpha val="65881"/>
                      </a:srgbClr>
                    </a:solidFill>
                    <a:ln w="1905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40" name="Straight Connector 39"/>
                    <p:cNvCxnSpPr/>
                    <p:nvPr/>
                  </p:nvCxnSpPr>
                  <p:spPr bwMode="auto">
                    <a:xfrm>
                      <a:off x="2401928" y="1735015"/>
                      <a:ext cx="7815" cy="984738"/>
                    </a:xfrm>
                    <a:prstGeom prst="line">
                      <a:avLst/>
                    </a:prstGeom>
                    <a:solidFill>
                      <a:srgbClr val="3333FF">
                        <a:alpha val="65881"/>
                      </a:srgbClr>
                    </a:solidFill>
                    <a:ln w="1905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41" name="Straight Connector 40"/>
                    <p:cNvCxnSpPr/>
                    <p:nvPr/>
                  </p:nvCxnSpPr>
                  <p:spPr bwMode="auto">
                    <a:xfrm>
                      <a:off x="2480516" y="1735015"/>
                      <a:ext cx="7815" cy="984738"/>
                    </a:xfrm>
                    <a:prstGeom prst="line">
                      <a:avLst/>
                    </a:prstGeom>
                    <a:solidFill>
                      <a:srgbClr val="3333FF">
                        <a:alpha val="65881"/>
                      </a:srgbClr>
                    </a:solidFill>
                    <a:ln w="1905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42" name="Straight Connector 41"/>
                    <p:cNvCxnSpPr/>
                    <p:nvPr/>
                  </p:nvCxnSpPr>
                  <p:spPr bwMode="auto">
                    <a:xfrm>
                      <a:off x="2559104" y="1735015"/>
                      <a:ext cx="7815" cy="984738"/>
                    </a:xfrm>
                    <a:prstGeom prst="line">
                      <a:avLst/>
                    </a:prstGeom>
                    <a:solidFill>
                      <a:srgbClr val="3333FF">
                        <a:alpha val="65881"/>
                      </a:srgbClr>
                    </a:solidFill>
                    <a:ln w="1905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43" name="Straight Connector 42"/>
                    <p:cNvCxnSpPr/>
                    <p:nvPr/>
                  </p:nvCxnSpPr>
                  <p:spPr bwMode="auto">
                    <a:xfrm>
                      <a:off x="2637694" y="1735015"/>
                      <a:ext cx="7815" cy="984738"/>
                    </a:xfrm>
                    <a:prstGeom prst="line">
                      <a:avLst/>
                    </a:prstGeom>
                    <a:solidFill>
                      <a:srgbClr val="3333FF">
                        <a:alpha val="65881"/>
                      </a:srgbClr>
                    </a:solidFill>
                    <a:ln w="1905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grpSp>
                <p:nvGrpSpPr>
                  <p:cNvPr id="28" name="Group 27"/>
                  <p:cNvGrpSpPr/>
                  <p:nvPr/>
                </p:nvGrpSpPr>
                <p:grpSpPr>
                  <a:xfrm>
                    <a:off x="1563077" y="1969476"/>
                    <a:ext cx="2117970" cy="750677"/>
                    <a:chOff x="1563077" y="1969476"/>
                    <a:chExt cx="2117970" cy="750677"/>
                  </a:xfrm>
                </p:grpSpPr>
                <p:cxnSp>
                  <p:nvCxnSpPr>
                    <p:cNvPr id="29" name="Straight Connector 28"/>
                    <p:cNvCxnSpPr/>
                    <p:nvPr/>
                  </p:nvCxnSpPr>
                  <p:spPr bwMode="auto">
                    <a:xfrm>
                      <a:off x="1867878" y="1969476"/>
                      <a:ext cx="828430" cy="0"/>
                    </a:xfrm>
                    <a:prstGeom prst="line">
                      <a:avLst/>
                    </a:prstGeom>
                    <a:solidFill>
                      <a:srgbClr val="3333FF">
                        <a:alpha val="65881"/>
                      </a:srgbClr>
                    </a:solidFill>
                    <a:ln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30" name="Straight Connector 29"/>
                    <p:cNvCxnSpPr/>
                    <p:nvPr/>
                  </p:nvCxnSpPr>
                  <p:spPr bwMode="auto">
                    <a:xfrm flipV="1">
                      <a:off x="1563077" y="1969477"/>
                      <a:ext cx="304801" cy="750276"/>
                    </a:xfrm>
                    <a:prstGeom prst="line">
                      <a:avLst/>
                    </a:prstGeom>
                    <a:solidFill>
                      <a:srgbClr val="3333FF">
                        <a:alpha val="65881"/>
                      </a:srgbClr>
                    </a:solidFill>
                    <a:ln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31" name="Straight Connector 30"/>
                    <p:cNvCxnSpPr/>
                    <p:nvPr/>
                  </p:nvCxnSpPr>
                  <p:spPr bwMode="auto">
                    <a:xfrm>
                      <a:off x="2696308" y="1969476"/>
                      <a:ext cx="152400" cy="189523"/>
                    </a:xfrm>
                    <a:prstGeom prst="line">
                      <a:avLst/>
                    </a:prstGeom>
                    <a:solidFill>
                      <a:srgbClr val="3333FF">
                        <a:alpha val="65881"/>
                      </a:srgbClr>
                    </a:solidFill>
                    <a:ln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32" name="Straight Connector 31"/>
                    <p:cNvCxnSpPr/>
                    <p:nvPr/>
                  </p:nvCxnSpPr>
                  <p:spPr bwMode="auto">
                    <a:xfrm>
                      <a:off x="2843945" y="2158999"/>
                      <a:ext cx="508000" cy="0"/>
                    </a:xfrm>
                    <a:prstGeom prst="line">
                      <a:avLst/>
                    </a:prstGeom>
                    <a:solidFill>
                      <a:srgbClr val="3333FF">
                        <a:alpha val="65881"/>
                      </a:srgbClr>
                    </a:solidFill>
                    <a:ln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33" name="Straight Connector 32"/>
                    <p:cNvCxnSpPr/>
                    <p:nvPr/>
                  </p:nvCxnSpPr>
                  <p:spPr bwMode="auto">
                    <a:xfrm flipH="1" flipV="1">
                      <a:off x="3352806" y="2151186"/>
                      <a:ext cx="328241" cy="568967"/>
                    </a:xfrm>
                    <a:prstGeom prst="line">
                      <a:avLst/>
                    </a:prstGeom>
                    <a:solidFill>
                      <a:srgbClr val="3333FF">
                        <a:alpha val="65881"/>
                      </a:srgbClr>
                    </a:solidFill>
                    <a:ln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2747352" y="2435669"/>
                  <a:ext cx="772626" cy="292299"/>
                  <a:chOff x="2747352" y="2435669"/>
                  <a:chExt cx="772626" cy="292299"/>
                </a:xfrm>
              </p:grpSpPr>
              <p:cxnSp>
                <p:nvCxnSpPr>
                  <p:cNvPr id="23" name="Straight Connector 22"/>
                  <p:cNvCxnSpPr/>
                  <p:nvPr/>
                </p:nvCxnSpPr>
                <p:spPr bwMode="auto">
                  <a:xfrm flipV="1">
                    <a:off x="2747352" y="2435669"/>
                    <a:ext cx="130910" cy="276269"/>
                  </a:xfrm>
                  <a:prstGeom prst="line">
                    <a:avLst/>
                  </a:prstGeom>
                  <a:solidFill>
                    <a:srgbClr val="3333FF">
                      <a:alpha val="65881"/>
                    </a:srgbClr>
                  </a:solidFill>
                  <a:ln w="9525" cap="flat" cmpd="sng" algn="ctr">
                    <a:solidFill>
                      <a:srgbClr val="7030A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4" name="Straight Connector 23"/>
                  <p:cNvCxnSpPr/>
                  <p:nvPr/>
                </p:nvCxnSpPr>
                <p:spPr bwMode="auto">
                  <a:xfrm>
                    <a:off x="2881314" y="2435669"/>
                    <a:ext cx="494200" cy="0"/>
                  </a:xfrm>
                  <a:prstGeom prst="line">
                    <a:avLst/>
                  </a:prstGeom>
                  <a:solidFill>
                    <a:srgbClr val="3333FF">
                      <a:alpha val="65881"/>
                    </a:srgbClr>
                  </a:solidFill>
                  <a:ln w="9525" cap="flat" cmpd="sng" algn="ctr">
                    <a:solidFill>
                      <a:srgbClr val="7030A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5" name="Straight Connector 24"/>
                  <p:cNvCxnSpPr/>
                  <p:nvPr/>
                </p:nvCxnSpPr>
                <p:spPr bwMode="auto">
                  <a:xfrm flipH="1" flipV="1">
                    <a:off x="3373683" y="2435670"/>
                    <a:ext cx="146295" cy="292298"/>
                  </a:xfrm>
                  <a:prstGeom prst="line">
                    <a:avLst/>
                  </a:prstGeom>
                  <a:solidFill>
                    <a:srgbClr val="3333FF">
                      <a:alpha val="65881"/>
                    </a:srgbClr>
                  </a:solidFill>
                  <a:ln w="9525" cap="flat" cmpd="sng" algn="ctr">
                    <a:solidFill>
                      <a:srgbClr val="7030A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17" name="TextBox 16"/>
              <p:cNvSpPr txBox="1"/>
              <p:nvPr/>
            </p:nvSpPr>
            <p:spPr>
              <a:xfrm>
                <a:off x="5214822" y="2107268"/>
                <a:ext cx="110184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smtClean="0">
                    <a:solidFill>
                      <a:srgbClr val="00B050"/>
                    </a:solidFill>
                  </a:rPr>
                  <a:t>RF signal </a:t>
                </a:r>
                <a:br>
                  <a:rPr lang="en-US" sz="800" dirty="0" smtClean="0">
                    <a:solidFill>
                      <a:srgbClr val="00B050"/>
                    </a:solidFill>
                  </a:rPr>
                </a:br>
                <a:r>
                  <a:rPr lang="en-US" sz="800" dirty="0" smtClean="0">
                    <a:solidFill>
                      <a:srgbClr val="00B050"/>
                    </a:solidFill>
                  </a:rPr>
                  <a:t>(amplitude, phase)</a:t>
                </a:r>
                <a:endParaRPr lang="de-DE" sz="8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038492" y="2687531"/>
                <a:ext cx="55526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smtClean="0">
                    <a:solidFill>
                      <a:srgbClr val="7030A0"/>
                    </a:solidFill>
                  </a:rPr>
                  <a:t>Kicker</a:t>
                </a:r>
                <a:endParaRPr lang="de-DE" sz="800" dirty="0">
                  <a:solidFill>
                    <a:srgbClr val="7030A0"/>
                  </a:solidFill>
                </a:endParaRP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 bwMode="auto">
              <a:xfrm flipH="1">
                <a:off x="5370274" y="2427821"/>
                <a:ext cx="206865" cy="175546"/>
              </a:xfrm>
              <a:prstGeom prst="straightConnector1">
                <a:avLst/>
              </a:prstGeom>
              <a:solidFill>
                <a:srgbClr val="3333FF">
                  <a:alpha val="65881"/>
                </a:srgbClr>
              </a:solidFill>
              <a:ln w="63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Straight Arrow Connector 19"/>
              <p:cNvCxnSpPr/>
              <p:nvPr/>
            </p:nvCxnSpPr>
            <p:spPr bwMode="auto">
              <a:xfrm flipH="1">
                <a:off x="5965344" y="2872197"/>
                <a:ext cx="206865" cy="175546"/>
              </a:xfrm>
              <a:prstGeom prst="straightConnector1">
                <a:avLst/>
              </a:prstGeom>
              <a:solidFill>
                <a:srgbClr val="3333FF">
                  <a:alpha val="65881"/>
                </a:srgbClr>
              </a:solidFill>
              <a:ln w="635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3" name="Group 12"/>
            <p:cNvGrpSpPr/>
            <p:nvPr/>
          </p:nvGrpSpPr>
          <p:grpSpPr>
            <a:xfrm>
              <a:off x="1051258" y="3563816"/>
              <a:ext cx="3781294" cy="16916"/>
              <a:chOff x="1051258" y="3610706"/>
              <a:chExt cx="3781294" cy="16916"/>
            </a:xfrm>
          </p:grpSpPr>
          <p:cxnSp>
            <p:nvCxnSpPr>
              <p:cNvPr id="14" name="Straight Arrow Connector 13"/>
              <p:cNvCxnSpPr/>
              <p:nvPr/>
            </p:nvCxnSpPr>
            <p:spPr bwMode="auto">
              <a:xfrm flipV="1">
                <a:off x="1051258" y="3611990"/>
                <a:ext cx="2200682" cy="15632"/>
              </a:xfrm>
              <a:prstGeom prst="straightConnector1">
                <a:avLst/>
              </a:prstGeom>
              <a:solidFill>
                <a:srgbClr val="3333FF">
                  <a:alpha val="65881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3251940" y="3610706"/>
                <a:ext cx="1580612" cy="0"/>
              </a:xfrm>
              <a:prstGeom prst="line">
                <a:avLst/>
              </a:prstGeom>
              <a:solidFill>
                <a:srgbClr val="3333FF">
                  <a:alpha val="65881"/>
                </a:srgbClr>
              </a:solidFill>
              <a:ln w="9525" cap="flat" cmpd="sng" algn="ctr">
                <a:solidFill>
                  <a:srgbClr val="000000"/>
                </a:solidFill>
                <a:prstDash val="lgDash"/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35567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1518" y="1817077"/>
            <a:ext cx="7194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C000"/>
                </a:solidFill>
              </a:rPr>
              <a:t>XFEL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47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XFEL accelerator consortium – mission completed! 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all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2054225"/>
            <a:ext cx="8748713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593725" y="1236663"/>
            <a:ext cx="2455863" cy="671512"/>
            <a:chOff x="4069757" y="3160565"/>
            <a:chExt cx="3624263" cy="990600"/>
          </a:xfrm>
        </p:grpSpPr>
        <p:pic>
          <p:nvPicPr>
            <p:cNvPr id="6" name="Picture 19" descr="DESY-Logo-cyan-RGB_Hintergrund weiss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9757" y="3160565"/>
              <a:ext cx="9906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0" descr="Helmholtz_Logo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2157" y="3185965"/>
              <a:ext cx="2201863" cy="890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143" descr="class-fondblanc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5" y="3775075"/>
            <a:ext cx="6159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1168400" y="4022725"/>
            <a:ext cx="2174875" cy="931863"/>
            <a:chOff x="1713655" y="5166039"/>
            <a:chExt cx="2175749" cy="932393"/>
          </a:xfrm>
        </p:grpSpPr>
        <p:pic>
          <p:nvPicPr>
            <p:cNvPr id="10" name="Picture 12" descr="http://www.fisica.unimi.it/templates/calcolo/images/calcolo-little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2304" y="5232371"/>
              <a:ext cx="907100" cy="799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4" descr="Vai alla homepage dell'INFN di Milano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3655" y="5166039"/>
              <a:ext cx="1243190" cy="932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400050" y="5238750"/>
            <a:ext cx="1746250" cy="1019175"/>
            <a:chOff x="4170972" y="5272831"/>
            <a:chExt cx="1745654" cy="1019175"/>
          </a:xfrm>
        </p:grpSpPr>
        <p:pic>
          <p:nvPicPr>
            <p:cNvPr id="13" name="Picture 16" descr="http://phenix-france.in2p3.fr/software/jin/Images/logo_cnrs.gif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972" y="5272831"/>
              <a:ext cx="736600" cy="101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8" descr="http://www.ipj.gov.pl/common/images/akt/50lecie/medal.gif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6064" y="5272831"/>
              <a:ext cx="690562" cy="690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852738" y="5184775"/>
            <a:ext cx="3144837" cy="1192213"/>
            <a:chOff x="5964964" y="5147882"/>
            <a:chExt cx="3144852" cy="1193097"/>
          </a:xfrm>
        </p:grpSpPr>
        <p:pic>
          <p:nvPicPr>
            <p:cNvPr id="16" name="Picture 4" descr="logomecborde_00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773" y="5147882"/>
              <a:ext cx="2986087" cy="48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4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4964" y="5775359"/>
              <a:ext cx="3144852" cy="565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17" descr="http://www.ihep.su/ihep/util2/logoihep70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8375" y="1946275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 descr="логотип Института Ядерной Физики СО РАН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4888" y="1485900"/>
            <a:ext cx="107473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1" descr="http://www.inr.troitsk.ru/romel-mp.gif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0713" y="1109663"/>
            <a:ext cx="936625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2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9638" y="2260600"/>
            <a:ext cx="10287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4" descr="Paul Scherrer Institut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3338" y="5126038"/>
            <a:ext cx="117157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6"/>
          <p:cNvGrpSpPr>
            <a:grpSpLocks/>
          </p:cNvGrpSpPr>
          <p:nvPr/>
        </p:nvGrpSpPr>
        <p:grpSpPr bwMode="auto">
          <a:xfrm>
            <a:off x="6535738" y="5511800"/>
            <a:ext cx="846137" cy="652463"/>
            <a:chOff x="989901" y="4144162"/>
            <a:chExt cx="1484851" cy="1096948"/>
          </a:xfrm>
        </p:grpSpPr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989901" y="4144162"/>
              <a:ext cx="1484851" cy="10821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ea typeface="ＭＳ Ｐゴシック" pitchFamily="112" charset="-128"/>
              </a:endParaRPr>
            </a:p>
          </p:txBody>
        </p:sp>
        <p:pic>
          <p:nvPicPr>
            <p:cNvPr id="25" name="Picture 26" descr="Stockholm University home">
              <a:hlinkClick r:id="rId19" tooltip="Stockholm University home"/>
            </p:cNvPr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4683" y="4202885"/>
              <a:ext cx="1095375" cy="103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28" descr="http://www.ifj.edu.pl/img/s.pl/head/r2c1.jp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7150" y="4764088"/>
            <a:ext cx="8572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1" descr="Uppsala universitet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1350963"/>
            <a:ext cx="919163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3" descr="http://www.portal.pwr.wroc.pl/24/sys_images/h_2.png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5525" y="4389438"/>
            <a:ext cx="277653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92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First </a:t>
            </a:r>
            <a:r>
              <a:rPr lang="de-DE" dirty="0" err="1" smtClean="0"/>
              <a:t>Lasing</a:t>
            </a:r>
            <a:r>
              <a:rPr lang="de-DE" dirty="0" smtClean="0"/>
              <a:t> (</a:t>
            </a:r>
            <a:r>
              <a:rPr lang="de-DE" dirty="0" err="1" smtClean="0"/>
              <a:t>middle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May 2017).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42325" y="114300"/>
            <a:ext cx="576263" cy="911225"/>
          </a:xfrm>
          <a:prstGeom prst="rect">
            <a:avLst/>
          </a:prstGeom>
        </p:spPr>
        <p:txBody>
          <a:bodyPr/>
          <a:lstStyle/>
          <a:p>
            <a:fld id="{8C01219B-1E0C-4AD5-9BA5-31ADD4928749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04" y="1085386"/>
            <a:ext cx="6965392" cy="533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52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1518" y="1817077"/>
            <a:ext cx="7194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C000"/>
                </a:solidFill>
              </a:rPr>
              <a:t>ARD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19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ARD: Accelerator Research &amp; Development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489" y="977900"/>
            <a:ext cx="8748889" cy="5080000"/>
          </a:xfrm>
        </p:spPr>
        <p:txBody>
          <a:bodyPr/>
          <a:lstStyle/>
          <a:p>
            <a:r>
              <a:rPr lang="en-US" dirty="0" smtClean="0"/>
              <a:t>Develop and investigate new concepts for existing and future accelerators to open new discovery reach for HEP, photon science, other applications</a:t>
            </a:r>
            <a:endParaRPr lang="en-US" sz="1800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265113" lvl="1" indent="-265113">
              <a:buClr>
                <a:srgbClr val="F28E00"/>
              </a:buClr>
              <a:buFont typeface="Arial Black" pitchFamily="34" charset="0"/>
              <a:buChar char="&gt;"/>
            </a:pPr>
            <a:r>
              <a:rPr lang="en-US" sz="1800" dirty="0" smtClean="0"/>
              <a:t>ST1: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smtClean="0"/>
              <a:t>Get SRF tech ready for efficient, high-performance CW operation of FEL </a:t>
            </a:r>
            <a:r>
              <a:rPr lang="en-US" sz="1800" dirty="0" err="1" smtClean="0"/>
              <a:t>linacs</a:t>
            </a:r>
            <a:r>
              <a:rPr lang="en-US" sz="1800" dirty="0" smtClean="0"/>
              <a:t>; high-g pulsed operation will be part of and profit from this R&amp;D for example for ILC</a:t>
            </a:r>
          </a:p>
          <a:p>
            <a:r>
              <a:rPr lang="en-US" dirty="0" smtClean="0"/>
              <a:t>ST3: Advance </a:t>
            </a:r>
            <a:r>
              <a:rPr lang="en-US" dirty="0"/>
              <a:t>beam control for ultra-fast science (SINBAD, PITZ, FLASH-R&amp;D)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Investigate generation, dynamics, characterization of (sub-) fs electron bunches with unprecedented brilliance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Develop and make usable </a:t>
            </a:r>
            <a:r>
              <a:rPr lang="en-US" dirty="0" smtClean="0">
                <a:solidFill>
                  <a:srgbClr val="0070C0"/>
                </a:solidFill>
              </a:rPr>
              <a:t>single </a:t>
            </a:r>
            <a:r>
              <a:rPr lang="en-US" dirty="0">
                <a:solidFill>
                  <a:srgbClr val="0070C0"/>
                </a:solidFill>
              </a:rPr>
              <a:t>fs diagnostics and synchronization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 ST4: Develop novel high-gradient acceleration concepts </a:t>
            </a:r>
            <a:r>
              <a:rPr lang="en-US" sz="1800" dirty="0" smtClean="0">
                <a:solidFill>
                  <a:srgbClr val="00B0F0"/>
                </a:solidFill>
                <a:sym typeface="Wingdings" panose="05000000000000000000" pitchFamily="2" charset="2"/>
              </a:rPr>
              <a:t>(plasma </a:t>
            </a:r>
            <a:r>
              <a:rPr lang="en-US" sz="1800" dirty="0" err="1" smtClean="0">
                <a:solidFill>
                  <a:srgbClr val="00B0F0"/>
                </a:solidFill>
                <a:sym typeface="Wingdings" panose="05000000000000000000" pitchFamily="2" charset="2"/>
              </a:rPr>
              <a:t>wakefields</a:t>
            </a:r>
            <a:r>
              <a:rPr lang="en-US" sz="1800" dirty="0" smtClean="0">
                <a:solidFill>
                  <a:srgbClr val="00B0F0"/>
                </a:solidFill>
                <a:sym typeface="Wingdings" panose="05000000000000000000" pitchFamily="2" charset="2"/>
              </a:rPr>
              <a:t>, dielectric structures)</a:t>
            </a:r>
            <a:r>
              <a:rPr lang="en-US" dirty="0" smtClean="0">
                <a:sym typeface="Wingdings" panose="05000000000000000000" pitchFamily="2" charset="2"/>
              </a:rPr>
              <a:t> and demonstrate usability for compact, cost effective facilities </a:t>
            </a:r>
            <a:r>
              <a:rPr lang="en-US" sz="1800" dirty="0" smtClean="0">
                <a:solidFill>
                  <a:srgbClr val="00B0F0"/>
                </a:solidFill>
                <a:sym typeface="Wingdings" panose="05000000000000000000" pitchFamily="2" charset="2"/>
              </a:rPr>
              <a:t>(X-ray sources, medical and industrial applications, eventually HEP)</a:t>
            </a:r>
          </a:p>
          <a:p>
            <a:pPr marL="265113" lvl="1" indent="-265113">
              <a:buClr>
                <a:srgbClr val="F28E00"/>
              </a:buClr>
              <a:buFont typeface="Arial Black" pitchFamily="34" charset="0"/>
              <a:buChar char="&gt;"/>
            </a:pPr>
            <a:endParaRPr lang="en-US" sz="1800" dirty="0"/>
          </a:p>
          <a:p>
            <a:pPr marL="265113" lvl="1" indent="-265113">
              <a:buClr>
                <a:srgbClr val="F28E00"/>
              </a:buClr>
              <a:buFont typeface="Arial Black" pitchFamily="34" charset="0"/>
              <a:buChar char="&gt;"/>
            </a:pPr>
            <a:endParaRPr lang="en-US" sz="1800" dirty="0">
              <a:solidFill>
                <a:srgbClr val="0070C0"/>
              </a:solidFill>
            </a:endParaRPr>
          </a:p>
          <a:p>
            <a:endParaRPr lang="en-US" sz="1800" dirty="0" smtClean="0">
              <a:solidFill>
                <a:srgbClr val="00B0F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800" dirty="0" smtClean="0">
              <a:solidFill>
                <a:srgbClr val="00B0F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7923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de-DE" smtClean="0">
              <a:ea typeface="ＭＳ Ｐゴシック" pitchFamily="34" charset="-128"/>
            </a:endParaRPr>
          </a:p>
        </p:txBody>
      </p:sp>
      <p:pic>
        <p:nvPicPr>
          <p:cNvPr id="34819" name="Picture 4" descr="gelaendeplan-eng-hh-3dmod-ou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9888" cy="636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56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Introduction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DESY Mission / </a:t>
            </a:r>
            <a:r>
              <a:rPr lang="de-DE" dirty="0" err="1" smtClean="0"/>
              <a:t>Activities</a:t>
            </a:r>
            <a:endParaRPr lang="de-DE" dirty="0" smtClean="0"/>
          </a:p>
          <a:p>
            <a:pPr lvl="1"/>
            <a:r>
              <a:rPr lang="en-US" b="1" dirty="0"/>
              <a:t>DESY</a:t>
            </a:r>
            <a:r>
              <a:rPr lang="en-US" dirty="0"/>
              <a:t> has committed itself to fundamental research into the structure and functioning of </a:t>
            </a:r>
            <a:r>
              <a:rPr lang="en-US" dirty="0" smtClean="0"/>
              <a:t>matter. Researchers at </a:t>
            </a:r>
            <a:r>
              <a:rPr lang="en-US" dirty="0"/>
              <a:t>DESY </a:t>
            </a:r>
            <a:r>
              <a:rPr lang="en-US" dirty="0" smtClean="0"/>
              <a:t>explore </a:t>
            </a:r>
            <a:r>
              <a:rPr lang="en-US" dirty="0"/>
              <a:t>the microcosm in all its variety – from the interactions of tiny elementary particles and the </a:t>
            </a:r>
            <a:r>
              <a:rPr lang="en-US" dirty="0" err="1"/>
              <a:t>behaviour</a:t>
            </a:r>
            <a:r>
              <a:rPr lang="en-US" dirty="0"/>
              <a:t> of new types of nanomaterials to biomolecular processes that are essential to life. </a:t>
            </a:r>
            <a:endParaRPr lang="en-US" dirty="0" smtClean="0"/>
          </a:p>
          <a:p>
            <a:pPr lvl="1"/>
            <a:r>
              <a:rPr lang="en-US" b="1" dirty="0" smtClean="0"/>
              <a:t>Elementary particle physics</a:t>
            </a:r>
            <a:r>
              <a:rPr lang="en-US" dirty="0" smtClean="0"/>
              <a:t>: Collaboration with CERN; taking </a:t>
            </a:r>
            <a:r>
              <a:rPr lang="en-US" dirty="0"/>
              <a:t>part in the large experiments at the LHC </a:t>
            </a:r>
            <a:r>
              <a:rPr lang="en-US" dirty="0" smtClean="0"/>
              <a:t>or at BELLE II at SUPER KEK-B. Strong and active group in theoretical </a:t>
            </a:r>
            <a:r>
              <a:rPr lang="en-US" dirty="0" err="1" smtClean="0"/>
              <a:t>particel</a:t>
            </a:r>
            <a:r>
              <a:rPr lang="en-US" dirty="0" smtClean="0"/>
              <a:t> physics. Astro-particle physics in </a:t>
            </a:r>
            <a:r>
              <a:rPr lang="en-US" dirty="0" err="1" smtClean="0"/>
              <a:t>Zeuthen</a:t>
            </a:r>
            <a:r>
              <a:rPr lang="en-US" dirty="0" smtClean="0"/>
              <a:t> (ICE-Cube, CTA)</a:t>
            </a:r>
            <a:endParaRPr lang="en-US" dirty="0"/>
          </a:p>
          <a:p>
            <a:pPr lvl="1"/>
            <a:r>
              <a:rPr lang="en-US" b="1" dirty="0" smtClean="0"/>
              <a:t>Research with Synchrotron radiation: </a:t>
            </a:r>
            <a:r>
              <a:rPr lang="en-US" dirty="0" smtClean="0"/>
              <a:t> The </a:t>
            </a:r>
            <a:r>
              <a:rPr lang="en-US" dirty="0"/>
              <a:t>light sources at DESY are based on </a:t>
            </a:r>
            <a:r>
              <a:rPr lang="en-US" dirty="0" smtClean="0"/>
              <a:t>world wide unique </a:t>
            </a:r>
            <a:r>
              <a:rPr lang="en-US" u="sng" dirty="0" smtClean="0"/>
              <a:t>particle accelerators </a:t>
            </a:r>
            <a:r>
              <a:rPr lang="en-US" dirty="0" smtClean="0"/>
              <a:t>that </a:t>
            </a:r>
            <a:r>
              <a:rPr lang="en-US" dirty="0"/>
              <a:t>generate extremely intense X-ray radiation. These “</a:t>
            </a:r>
            <a:r>
              <a:rPr lang="en-US" dirty="0" err="1"/>
              <a:t>supermicroscopes</a:t>
            </a:r>
            <a:r>
              <a:rPr lang="en-US" dirty="0"/>
              <a:t>” reveal the atomic </a:t>
            </a:r>
            <a:r>
              <a:rPr lang="en-US" dirty="0" smtClean="0"/>
              <a:t>details, the behavior </a:t>
            </a:r>
            <a:r>
              <a:rPr lang="en-US" dirty="0"/>
              <a:t>of materials and biomolecules </a:t>
            </a:r>
            <a:r>
              <a:rPr lang="en-US" dirty="0" smtClean="0"/>
              <a:t>and allow research in Physics, Chemistry, Biology, Medicine etc.</a:t>
            </a:r>
          </a:p>
          <a:p>
            <a:pPr lvl="1"/>
            <a:r>
              <a:rPr lang="en-US" b="1" dirty="0" smtClean="0"/>
              <a:t>Development, Building and operation of large scale accelerators </a:t>
            </a:r>
            <a:r>
              <a:rPr lang="en-US" dirty="0" smtClean="0"/>
              <a:t>has been one of DESYs key competences for almost 60 years that makes DESY to one </a:t>
            </a:r>
            <a:r>
              <a:rPr lang="en-US" dirty="0"/>
              <a:t>of the world’s leading accelerator </a:t>
            </a:r>
            <a:r>
              <a:rPr lang="en-US" dirty="0" err="1"/>
              <a:t>centres</a:t>
            </a:r>
            <a:r>
              <a:rPr lang="en-US" dirty="0"/>
              <a:t>.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580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Accelerator: Opportunities and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8759825" cy="4792663"/>
          </a:xfrm>
        </p:spPr>
        <p:txBody>
          <a:bodyPr/>
          <a:lstStyle/>
          <a:p>
            <a:r>
              <a:rPr lang="en-US" dirty="0" smtClean="0"/>
              <a:t>Opportunities:</a:t>
            </a:r>
          </a:p>
          <a:p>
            <a:pPr lvl="1"/>
            <a:r>
              <a:rPr lang="en-US" dirty="0" smtClean="0"/>
              <a:t>Very high accelerating fields: GV/cm 3 orders of magnitude higher than conventional </a:t>
            </a:r>
            <a:r>
              <a:rPr lang="en-US" dirty="0" err="1" smtClean="0"/>
              <a:t>rf</a:t>
            </a:r>
            <a:endParaRPr lang="en-US" dirty="0" smtClean="0"/>
          </a:p>
          <a:p>
            <a:pPr lvl="1"/>
            <a:r>
              <a:rPr lang="en-US" dirty="0" smtClean="0"/>
              <a:t>Very compact FELs (short and hopefully cost effective)</a:t>
            </a:r>
          </a:p>
          <a:p>
            <a:pPr lvl="1"/>
            <a:r>
              <a:rPr lang="de-DE" dirty="0" smtClean="0"/>
              <a:t>Solution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compact</a:t>
            </a:r>
            <a:r>
              <a:rPr lang="de-DE" dirty="0" smtClean="0"/>
              <a:t> high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colliders</a:t>
            </a:r>
            <a:endParaRPr lang="en-US" dirty="0" smtClean="0"/>
          </a:p>
          <a:p>
            <a:pPr lvl="1"/>
            <a:r>
              <a:rPr lang="en-US" dirty="0" smtClean="0"/>
              <a:t>Very powerful focusing lens (!)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Challenges:</a:t>
            </a:r>
          </a:p>
          <a:p>
            <a:pPr lvl="1"/>
            <a:r>
              <a:rPr lang="en-US" dirty="0" smtClean="0"/>
              <a:t>Efficient drivers: very power full lasers (PW); stable operation</a:t>
            </a:r>
          </a:p>
          <a:p>
            <a:pPr lvl="1"/>
            <a:r>
              <a:rPr lang="en-US" dirty="0" smtClean="0"/>
              <a:t>Diagnostic for femtosecond or even sub-femtosecond beams with very small emittance</a:t>
            </a:r>
          </a:p>
          <a:p>
            <a:pPr lvl="1"/>
            <a:r>
              <a:rPr lang="en-US" dirty="0" smtClean="0"/>
              <a:t>Control of beam parameters and preservation of small beam dimensions (very </a:t>
            </a:r>
            <a:r>
              <a:rPr lang="en-US" dirty="0" err="1" smtClean="0"/>
              <a:t>tigh</a:t>
            </a:r>
            <a:r>
              <a:rPr lang="en-US" dirty="0" smtClean="0"/>
              <a:t> tolerances)</a:t>
            </a:r>
          </a:p>
          <a:p>
            <a:pPr lvl="1"/>
            <a:r>
              <a:rPr lang="en-US" dirty="0" smtClean="0"/>
              <a:t>Synchronization stability in the </a:t>
            </a:r>
            <a:r>
              <a:rPr lang="en-US" dirty="0" err="1" smtClean="0"/>
              <a:t>femto</a:t>
            </a:r>
            <a:r>
              <a:rPr lang="en-US" dirty="0" smtClean="0"/>
              <a:t>-second range</a:t>
            </a:r>
          </a:p>
          <a:p>
            <a:pPr lvl="1"/>
            <a:r>
              <a:rPr lang="en-US" dirty="0" smtClean="0"/>
              <a:t>Staging of plasma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85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Novel Accelerator Strategy in One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68586"/>
            <a:ext cx="8784976" cy="5440735"/>
          </a:xfrm>
        </p:spPr>
        <p:txBody>
          <a:bodyPr/>
          <a:lstStyle/>
          <a:p>
            <a:r>
              <a:rPr lang="en-US" dirty="0" smtClean="0"/>
              <a:t>Exploratory experiments on plasma acceleration at various places at DESY: LAOLA@REGAE, LUX, PITZ, FLASHForward</a:t>
            </a: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SINBAD: Dedicated facility for accelerator R&amp;D at DESY.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/>
              <a:t>Aim: 	</a:t>
            </a:r>
            <a:r>
              <a:rPr lang="en-US" sz="1800" dirty="0" err="1"/>
              <a:t>Atto</a:t>
            </a:r>
            <a:r>
              <a:rPr lang="en-US" sz="1800" dirty="0"/>
              <a:t>-second electron pulses from conventional technology.</a:t>
            </a:r>
            <a:br>
              <a:rPr lang="en-US" sz="1800" dirty="0"/>
            </a:br>
            <a:r>
              <a:rPr lang="en-US" sz="1800" dirty="0"/>
              <a:t>Aim: 	</a:t>
            </a:r>
            <a:r>
              <a:rPr lang="en-US" sz="1800" u="sng" dirty="0"/>
              <a:t>Compact 1 </a:t>
            </a:r>
            <a:r>
              <a:rPr lang="en-US" sz="1800" u="sng" dirty="0" err="1"/>
              <a:t>GeV</a:t>
            </a:r>
            <a:r>
              <a:rPr lang="en-US" sz="1800" u="sng" dirty="0"/>
              <a:t> high gradient accelerator </a:t>
            </a:r>
            <a:r>
              <a:rPr lang="en-US" sz="1800" dirty="0"/>
              <a:t>with usable beam quality.</a:t>
            </a:r>
            <a:br>
              <a:rPr lang="en-US" sz="1800" dirty="0"/>
            </a:br>
            <a:r>
              <a:rPr lang="en-US" sz="1800" dirty="0"/>
              <a:t>Aim: 	Pilot user experiments.</a:t>
            </a:r>
            <a:br>
              <a:rPr lang="en-US" sz="1800" dirty="0"/>
            </a:br>
            <a:r>
              <a:rPr lang="en-US" sz="1800" dirty="0"/>
              <a:t>Options: Dielectric accelerators or plasma accelerators.</a:t>
            </a: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ATHENA: Combined program of 6 Helmholtz centers</a:t>
            </a:r>
            <a:r>
              <a:rPr lang="en-US" dirty="0" smtClean="0"/>
              <a:t> for </a:t>
            </a:r>
            <a:br>
              <a:rPr lang="en-US" dirty="0" smtClean="0"/>
            </a:br>
            <a:r>
              <a:rPr lang="en-US" dirty="0" smtClean="0"/>
              <a:t>laser-driven plasma accelerators with usable beam quality </a:t>
            </a:r>
            <a:br>
              <a:rPr lang="en-US" dirty="0" smtClean="0"/>
            </a:br>
            <a:r>
              <a:rPr lang="en-US" dirty="0" smtClean="0"/>
              <a:t>and new applications.</a:t>
            </a:r>
            <a:br>
              <a:rPr lang="en-US" dirty="0" smtClean="0"/>
            </a:br>
            <a:r>
              <a:rPr lang="en-US" sz="1800" dirty="0"/>
              <a:t>Aim: 	</a:t>
            </a:r>
            <a:r>
              <a:rPr lang="en-US" sz="1800" u="sng" dirty="0"/>
              <a:t>1 </a:t>
            </a:r>
            <a:r>
              <a:rPr lang="en-US" sz="1800" u="sng" dirty="0" err="1"/>
              <a:t>GeV</a:t>
            </a:r>
            <a:r>
              <a:rPr lang="en-US" sz="1800" u="sng" dirty="0"/>
              <a:t> compact laser plasma accelerator (e-) with FEL</a:t>
            </a:r>
            <a:r>
              <a:rPr lang="en-US" sz="1800" dirty="0"/>
              <a:t> in Hamburg.</a:t>
            </a:r>
            <a:br>
              <a:rPr lang="en-US" sz="1800" dirty="0"/>
            </a:br>
            <a:r>
              <a:rPr lang="en-US" sz="1800" dirty="0"/>
              <a:t>Aim: 	Compact laser hadron accelerator for oncology in Dresden.</a:t>
            </a:r>
            <a:br>
              <a:rPr lang="en-US" sz="1800" dirty="0"/>
            </a:br>
            <a:r>
              <a:rPr lang="en-US" sz="1800" dirty="0"/>
              <a:t>Aim: 	Pilot user operation.</a:t>
            </a:r>
          </a:p>
          <a:p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EuPRAXIA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European Plasma Accelerator for the 2020’s.</a:t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1800" dirty="0"/>
              <a:t>Aim: 	</a:t>
            </a:r>
            <a:r>
              <a:rPr lang="en-US" sz="1800" u="sng" dirty="0"/>
              <a:t>5 </a:t>
            </a:r>
            <a:r>
              <a:rPr lang="en-US" sz="1800" u="sng" dirty="0" err="1"/>
              <a:t>GeV</a:t>
            </a:r>
            <a:r>
              <a:rPr lang="en-US" sz="1800" u="sng" dirty="0"/>
              <a:t> compact plasma accelerator (e-)</a:t>
            </a:r>
            <a:r>
              <a:rPr lang="en-US" sz="1800" dirty="0"/>
              <a:t>. </a:t>
            </a:r>
            <a:br>
              <a:rPr lang="en-US" sz="1800" dirty="0"/>
            </a:br>
            <a:r>
              <a:rPr lang="en-US" sz="1800" dirty="0"/>
              <a:t>Aim: 	User areas for HEP test beams, for FEL and other applications.</a:t>
            </a:r>
            <a:br>
              <a:rPr lang="en-US" sz="1800" dirty="0"/>
            </a:br>
            <a:r>
              <a:rPr lang="en-US" sz="1800" dirty="0"/>
              <a:t>Options: Laser-driver is baseline, beam-driver included as option.</a:t>
            </a:r>
          </a:p>
        </p:txBody>
      </p:sp>
    </p:spTree>
    <p:extLst>
      <p:ext uri="{BB962C8B-B14F-4D97-AF65-F5344CB8AC3E}">
        <p14:creationId xmlns:p14="http://schemas.microsoft.com/office/powerpoint/2010/main" val="80256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4348" y="1911064"/>
            <a:ext cx="6512104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err="1" smtClean="0">
                <a:solidFill>
                  <a:srgbClr val="FFC000"/>
                </a:solidFill>
              </a:rPr>
              <a:t>Thank</a:t>
            </a:r>
            <a:r>
              <a:rPr lang="de-DE" sz="3600" b="1" dirty="0" smtClean="0">
                <a:solidFill>
                  <a:srgbClr val="FFC000"/>
                </a:solidFill>
              </a:rPr>
              <a:t> </a:t>
            </a:r>
            <a:r>
              <a:rPr lang="de-DE" sz="3600" b="1" dirty="0" err="1" smtClean="0">
                <a:solidFill>
                  <a:srgbClr val="FFC000"/>
                </a:solidFill>
              </a:rPr>
              <a:t>you</a:t>
            </a:r>
            <a:r>
              <a:rPr lang="de-DE" sz="3600" b="1" dirty="0" smtClean="0">
                <a:solidFill>
                  <a:srgbClr val="FFC000"/>
                </a:solidFill>
              </a:rPr>
              <a:t> </a:t>
            </a:r>
            <a:r>
              <a:rPr lang="de-DE" sz="3600" b="1" dirty="0" err="1" smtClean="0">
                <a:solidFill>
                  <a:srgbClr val="FFC000"/>
                </a:solidFill>
              </a:rPr>
              <a:t>for</a:t>
            </a:r>
            <a:r>
              <a:rPr lang="de-DE" sz="3600" b="1" dirty="0" smtClean="0">
                <a:solidFill>
                  <a:srgbClr val="FFC000"/>
                </a:solidFill>
              </a:rPr>
              <a:t> </a:t>
            </a:r>
            <a:r>
              <a:rPr lang="de-DE" sz="3600" b="1" dirty="0" err="1" smtClean="0">
                <a:solidFill>
                  <a:srgbClr val="FFC000"/>
                </a:solidFill>
              </a:rPr>
              <a:t>your</a:t>
            </a:r>
            <a:r>
              <a:rPr lang="de-DE" sz="3600" b="1" dirty="0" smtClean="0">
                <a:solidFill>
                  <a:srgbClr val="FFC000"/>
                </a:solidFill>
              </a:rPr>
              <a:t> </a:t>
            </a:r>
            <a:r>
              <a:rPr lang="de-DE" sz="3600" b="1" dirty="0" err="1" smtClean="0">
                <a:solidFill>
                  <a:srgbClr val="FFC000"/>
                </a:solidFill>
              </a:rPr>
              <a:t>attention</a:t>
            </a:r>
            <a:endParaRPr lang="de-DE" sz="3600" b="1" dirty="0" smtClean="0">
              <a:solidFill>
                <a:srgbClr val="FFC000"/>
              </a:solidFill>
            </a:endParaRPr>
          </a:p>
          <a:p>
            <a:endParaRPr lang="de-DE" sz="3600" b="1" dirty="0" smtClean="0">
              <a:solidFill>
                <a:srgbClr val="FFC000"/>
              </a:solidFill>
            </a:endParaRPr>
          </a:p>
          <a:p>
            <a:endParaRPr lang="de-DE" sz="3600" b="1" dirty="0">
              <a:solidFill>
                <a:srgbClr val="FFC000"/>
              </a:solidFill>
            </a:endParaRPr>
          </a:p>
          <a:p>
            <a:endParaRPr lang="de-DE" sz="3600" b="1" dirty="0">
              <a:solidFill>
                <a:srgbClr val="FFC000"/>
              </a:solidFill>
            </a:endParaRPr>
          </a:p>
          <a:p>
            <a:r>
              <a:rPr lang="de-DE" sz="2000" b="1" dirty="0" err="1" smtClean="0"/>
              <a:t>Thanks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to</a:t>
            </a:r>
            <a:r>
              <a:rPr lang="de-DE" sz="2000" b="1" dirty="0" smtClean="0"/>
              <a:t> R. Assmann, R. Brinkmann, S. Schreiber, </a:t>
            </a:r>
          </a:p>
          <a:p>
            <a:r>
              <a:rPr lang="de-DE" sz="2000" b="1" dirty="0"/>
              <a:t> </a:t>
            </a:r>
            <a:r>
              <a:rPr lang="de-DE" sz="2000" b="1" dirty="0" smtClean="0"/>
              <a:t>                  R. Wanzenberg, H. Weise, …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25902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60350"/>
            <a:ext cx="8229600" cy="561975"/>
          </a:xfrm>
        </p:spPr>
        <p:txBody>
          <a:bodyPr/>
          <a:lstStyle/>
          <a:p>
            <a:pPr eaLnBrk="1" hangingPunct="1"/>
            <a:r>
              <a:rPr lang="de-DE" sz="3200" dirty="0" err="1" smtClean="0"/>
              <a:t>Accelerators</a:t>
            </a:r>
            <a:r>
              <a:rPr lang="de-DE" sz="3200" dirty="0" smtClean="0"/>
              <a:t> at DESY</a:t>
            </a:r>
            <a:br>
              <a:rPr lang="de-DE" sz="3200" dirty="0" smtClean="0"/>
            </a:br>
            <a:r>
              <a:rPr lang="de-DE" sz="3200" dirty="0" smtClean="0"/>
              <a:t> </a:t>
            </a:r>
          </a:p>
        </p:txBody>
      </p:sp>
      <p:pic>
        <p:nvPicPr>
          <p:cNvPr id="11" name="Picture 5" descr="https://media.desy.de/DESYmediabank/ConvertAssets/2015-09-29_Luftbild_mit_Beschleunigern_RS-0045_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89" b="5597"/>
          <a:stretch/>
        </p:blipFill>
        <p:spPr bwMode="auto">
          <a:xfrm>
            <a:off x="596738" y="1652156"/>
            <a:ext cx="7892636" cy="43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83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1518" y="1817077"/>
            <a:ext cx="7194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C000"/>
                </a:solidFill>
              </a:rPr>
              <a:t>PETRA III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43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356865" y="985261"/>
            <a:ext cx="5663832" cy="5291299"/>
            <a:chOff x="368481" y="969424"/>
            <a:chExt cx="5663832" cy="5291299"/>
          </a:xfrm>
        </p:grpSpPr>
        <p:grpSp>
          <p:nvGrpSpPr>
            <p:cNvPr id="17" name="Group 16"/>
            <p:cNvGrpSpPr/>
            <p:nvPr/>
          </p:nvGrpSpPr>
          <p:grpSpPr>
            <a:xfrm>
              <a:off x="368481" y="969424"/>
              <a:ext cx="5663832" cy="5291299"/>
              <a:chOff x="368481" y="792000"/>
              <a:chExt cx="5663832" cy="5291299"/>
            </a:xfrm>
          </p:grpSpPr>
          <p:pic>
            <p:nvPicPr>
              <p:cNvPr id="19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540" t="21769" r="22937" b="17202"/>
              <a:stretch/>
            </p:blipFill>
            <p:spPr bwMode="auto">
              <a:xfrm>
                <a:off x="4325588" y="792000"/>
                <a:ext cx="1692000" cy="320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428" t="14087" r="20797" b="9991"/>
              <a:stretch/>
            </p:blipFill>
            <p:spPr bwMode="auto">
              <a:xfrm>
                <a:off x="587732" y="796274"/>
                <a:ext cx="4079800" cy="39940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5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516" t="40493" r="549" b="9985"/>
              <a:stretch/>
            </p:blipFill>
            <p:spPr bwMode="auto">
              <a:xfrm>
                <a:off x="368481" y="3442494"/>
                <a:ext cx="5663832" cy="26408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Oval 17"/>
            <p:cNvSpPr/>
            <p:nvPr/>
          </p:nvSpPr>
          <p:spPr>
            <a:xfrm>
              <a:off x="731529" y="1287478"/>
              <a:ext cx="4704071" cy="4795822"/>
            </a:xfrm>
            <a:prstGeom prst="ellipse">
              <a:avLst/>
            </a:prstGeom>
            <a:noFill/>
            <a:ln w="28575"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148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172450" y="6519863"/>
            <a:ext cx="514350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F4F58F2-1387-4BE5-9054-738ECE374163}" type="slidenum">
              <a:rPr lang="en-GB" sz="1400">
                <a:solidFill>
                  <a:schemeClr val="accent2"/>
                </a:solidFill>
              </a:rPr>
              <a:pPr eaLnBrk="1" hangingPunct="1"/>
              <a:t>5</a:t>
            </a:fld>
            <a:endParaRPr lang="en-GB" sz="1400">
              <a:solidFill>
                <a:schemeClr val="accent2"/>
              </a:solidFill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2887" y="90175"/>
            <a:ext cx="8229600" cy="561975"/>
          </a:xfrm>
        </p:spPr>
        <p:txBody>
          <a:bodyPr/>
          <a:lstStyle/>
          <a:p>
            <a:r>
              <a:rPr lang="en-US" dirty="0" smtClean="0"/>
              <a:t>PETRA III: Basic layout and Parameters</a:t>
            </a:r>
            <a:endParaRPr lang="en-US" dirty="0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51758" y="842813"/>
            <a:ext cx="3668156" cy="5339923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rgbClr val="CC0000"/>
                </a:solidFill>
              </a:rPr>
              <a:t>Parameters:</a:t>
            </a:r>
          </a:p>
          <a:p>
            <a:pPr>
              <a:lnSpc>
                <a:spcPct val="110000"/>
              </a:lnSpc>
              <a:spcBef>
                <a:spcPct val="40000"/>
              </a:spcBef>
              <a:buFontTx/>
              <a:buChar char="-"/>
            </a:pPr>
            <a:r>
              <a:rPr lang="en-US" altLang="en-US" sz="1800" dirty="0">
                <a:solidFill>
                  <a:schemeClr val="accent2"/>
                </a:solidFill>
              </a:rPr>
              <a:t> </a:t>
            </a:r>
            <a:r>
              <a:rPr lang="en-US" altLang="en-US" sz="1800" dirty="0">
                <a:solidFill>
                  <a:schemeClr val="accent5">
                    <a:lumMod val="50000"/>
                  </a:schemeClr>
                </a:solidFill>
              </a:rPr>
              <a:t>circumference:</a:t>
            </a:r>
            <a:r>
              <a:rPr lang="en-US" altLang="en-US" sz="1800" dirty="0"/>
              <a:t> </a:t>
            </a:r>
            <a:r>
              <a:rPr lang="en-US" altLang="en-US" sz="1800" b="1" dirty="0">
                <a:solidFill>
                  <a:srgbClr val="CC0000"/>
                </a:solidFill>
              </a:rPr>
              <a:t>2304 </a:t>
            </a:r>
            <a:r>
              <a:rPr lang="en-US" altLang="en-US" sz="1800" b="1" dirty="0" smtClean="0">
                <a:solidFill>
                  <a:srgbClr val="CC0000"/>
                </a:solidFill>
              </a:rPr>
              <a:t>m (!)</a:t>
            </a:r>
            <a:endParaRPr lang="en-US" altLang="en-US" sz="1800" b="1" dirty="0">
              <a:solidFill>
                <a:srgbClr val="CC0000"/>
              </a:solidFill>
            </a:endParaRPr>
          </a:p>
          <a:p>
            <a:pPr>
              <a:lnSpc>
                <a:spcPct val="110000"/>
              </a:lnSpc>
              <a:spcBef>
                <a:spcPct val="40000"/>
              </a:spcBef>
              <a:buFontTx/>
              <a:buChar char="-"/>
            </a:pPr>
            <a:r>
              <a:rPr lang="en-US" altLang="en-US" sz="1800" dirty="0">
                <a:solidFill>
                  <a:schemeClr val="accent2"/>
                </a:solidFill>
              </a:rPr>
              <a:t> </a:t>
            </a:r>
            <a:r>
              <a:rPr lang="en-US" altLang="en-US" sz="1800" b="1" u="sng" dirty="0">
                <a:solidFill>
                  <a:schemeClr val="accent5">
                    <a:lumMod val="50000"/>
                  </a:schemeClr>
                </a:solidFill>
              </a:rPr>
              <a:t>energy:</a:t>
            </a:r>
            <a:r>
              <a:rPr lang="en-US" altLang="en-US" sz="1800" b="1" u="sng" dirty="0">
                <a:solidFill>
                  <a:schemeClr val="accent2"/>
                </a:solidFill>
              </a:rPr>
              <a:t> </a:t>
            </a:r>
            <a:r>
              <a:rPr lang="en-US" altLang="en-US" sz="1800" b="1" u="sng" dirty="0">
                <a:solidFill>
                  <a:srgbClr val="CC0000"/>
                </a:solidFill>
              </a:rPr>
              <a:t>6 </a:t>
            </a:r>
            <a:r>
              <a:rPr lang="en-US" altLang="en-US" sz="1800" b="1" u="sng" dirty="0" smtClean="0">
                <a:solidFill>
                  <a:srgbClr val="CC0000"/>
                </a:solidFill>
              </a:rPr>
              <a:t>GeV (!) </a:t>
            </a:r>
            <a:endParaRPr lang="en-US" altLang="en-US" sz="1800" b="1" u="sng" dirty="0">
              <a:solidFill>
                <a:srgbClr val="CC0000"/>
              </a:solidFill>
            </a:endParaRPr>
          </a:p>
          <a:p>
            <a:pPr>
              <a:lnSpc>
                <a:spcPct val="110000"/>
              </a:lnSpc>
              <a:spcBef>
                <a:spcPct val="40000"/>
              </a:spcBef>
              <a:buFontTx/>
              <a:buChar char="-"/>
            </a:pPr>
            <a:endParaRPr lang="en-US" altLang="en-US" sz="1800" dirty="0">
              <a:solidFill>
                <a:srgbClr val="CC0000"/>
              </a:solidFill>
            </a:endParaRP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altLang="en-US" sz="1800" dirty="0">
                <a:solidFill>
                  <a:schemeClr val="accent2"/>
                </a:solidFill>
              </a:rPr>
              <a:t> </a:t>
            </a:r>
            <a:r>
              <a:rPr lang="en-US" altLang="en-US" sz="1800" b="1" u="sng" dirty="0">
                <a:solidFill>
                  <a:schemeClr val="accent5">
                    <a:lumMod val="50000"/>
                  </a:schemeClr>
                </a:solidFill>
              </a:rPr>
              <a:t>emittance:</a:t>
            </a:r>
            <a:r>
              <a:rPr lang="en-US" altLang="en-US" sz="1800" b="1" u="sng" dirty="0">
                <a:solidFill>
                  <a:schemeClr val="accent2"/>
                </a:solidFill>
              </a:rPr>
              <a:t> </a:t>
            </a:r>
            <a:r>
              <a:rPr lang="en-US" altLang="en-US" sz="1800" b="1" u="sng" dirty="0" smtClean="0">
                <a:solidFill>
                  <a:srgbClr val="CC0000"/>
                </a:solidFill>
              </a:rPr>
              <a:t>1,2 </a:t>
            </a:r>
            <a:r>
              <a:rPr lang="en-US" altLang="en-US" sz="1800" b="1" u="sng" dirty="0" err="1" smtClean="0">
                <a:solidFill>
                  <a:srgbClr val="CC0000"/>
                </a:solidFill>
              </a:rPr>
              <a:t>nmrad</a:t>
            </a:r>
            <a:r>
              <a:rPr lang="en-US" altLang="en-US" sz="1800" b="1" u="sng" dirty="0" smtClean="0">
                <a:solidFill>
                  <a:srgbClr val="CC0000"/>
                </a:solidFill>
              </a:rPr>
              <a:t> (!)</a:t>
            </a:r>
            <a:endParaRPr lang="en-US" altLang="en-US" sz="1800" b="1" u="sng" dirty="0">
              <a:solidFill>
                <a:srgbClr val="CC0000"/>
              </a:solidFill>
            </a:endParaRP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altLang="en-US" sz="1800" dirty="0">
                <a:solidFill>
                  <a:schemeClr val="accent2"/>
                </a:solidFill>
              </a:rPr>
              <a:t> </a:t>
            </a:r>
            <a:r>
              <a:rPr lang="en-US" altLang="en-US" sz="1800" dirty="0">
                <a:solidFill>
                  <a:schemeClr val="accent5">
                    <a:lumMod val="50000"/>
                  </a:schemeClr>
                </a:solidFill>
              </a:rPr>
              <a:t>emittance coup.: </a:t>
            </a:r>
            <a:r>
              <a:rPr lang="en-US" altLang="en-US" sz="1800" dirty="0">
                <a:solidFill>
                  <a:srgbClr val="CC0000"/>
                </a:solidFill>
              </a:rPr>
              <a:t>1% (10 </a:t>
            </a:r>
            <a:r>
              <a:rPr lang="en-US" altLang="en-US" sz="1800" dirty="0" err="1">
                <a:solidFill>
                  <a:srgbClr val="CC0000"/>
                </a:solidFill>
              </a:rPr>
              <a:t>pmrad</a:t>
            </a:r>
            <a:r>
              <a:rPr lang="en-US" altLang="en-US" sz="1800" dirty="0">
                <a:solidFill>
                  <a:srgbClr val="CC0000"/>
                </a:solidFill>
              </a:rPr>
              <a:t>!)</a:t>
            </a:r>
          </a:p>
          <a:p>
            <a:pPr>
              <a:lnSpc>
                <a:spcPct val="110000"/>
              </a:lnSpc>
              <a:buFontTx/>
              <a:buChar char="-"/>
            </a:pPr>
            <a:endParaRPr lang="en-US" altLang="en-US" sz="1800" dirty="0">
              <a:solidFill>
                <a:srgbClr val="CC0000"/>
              </a:solidFill>
            </a:endParaRP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altLang="en-US" sz="1800" dirty="0">
                <a:solidFill>
                  <a:schemeClr val="accent2"/>
                </a:solidFill>
              </a:rPr>
              <a:t> </a:t>
            </a:r>
            <a:r>
              <a:rPr lang="en-US" altLang="en-US" sz="1800" dirty="0">
                <a:solidFill>
                  <a:schemeClr val="accent5">
                    <a:lumMod val="50000"/>
                  </a:schemeClr>
                </a:solidFill>
              </a:rPr>
              <a:t>current:</a:t>
            </a:r>
            <a:r>
              <a:rPr lang="en-US" altLang="en-US" sz="1800" dirty="0">
                <a:solidFill>
                  <a:schemeClr val="accent2"/>
                </a:solidFill>
              </a:rPr>
              <a:t> </a:t>
            </a:r>
            <a:r>
              <a:rPr lang="en-US" altLang="en-US" sz="1800" dirty="0">
                <a:solidFill>
                  <a:srgbClr val="CC0000"/>
                </a:solidFill>
              </a:rPr>
              <a:t>100 </a:t>
            </a:r>
            <a:r>
              <a:rPr lang="en-US" altLang="en-US" sz="1800" dirty="0" smtClean="0">
                <a:solidFill>
                  <a:srgbClr val="CC0000"/>
                </a:solidFill>
              </a:rPr>
              <a:t>mA</a:t>
            </a:r>
            <a:endParaRPr lang="en-US" altLang="en-US" sz="1800" dirty="0">
              <a:solidFill>
                <a:srgbClr val="CC0000"/>
              </a:solidFill>
            </a:endParaRP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altLang="en-US" sz="1800" dirty="0">
                <a:solidFill>
                  <a:schemeClr val="hlink"/>
                </a:solidFill>
              </a:rPr>
              <a:t> </a:t>
            </a:r>
            <a:r>
              <a:rPr lang="en-US" altLang="en-US" sz="1800" dirty="0">
                <a:solidFill>
                  <a:schemeClr val="accent5">
                    <a:lumMod val="50000"/>
                  </a:schemeClr>
                </a:solidFill>
              </a:rPr>
              <a:t># </a:t>
            </a:r>
            <a:r>
              <a:rPr lang="en-US" altLang="en-US" sz="1800" dirty="0" smtClean="0">
                <a:solidFill>
                  <a:schemeClr val="accent5">
                    <a:lumMod val="50000"/>
                  </a:schemeClr>
                </a:solidFill>
              </a:rPr>
              <a:t>bunches:</a:t>
            </a:r>
            <a:r>
              <a:rPr lang="en-US" altLang="en-US" sz="1800" dirty="0" smtClean="0">
                <a:solidFill>
                  <a:schemeClr val="accent2"/>
                </a:solidFill>
              </a:rPr>
              <a:t> </a:t>
            </a:r>
            <a:r>
              <a:rPr lang="en-US" altLang="en-US" sz="1800" dirty="0" smtClean="0">
                <a:solidFill>
                  <a:srgbClr val="C00000"/>
                </a:solidFill>
              </a:rPr>
              <a:t>between </a:t>
            </a:r>
            <a:r>
              <a:rPr lang="en-US" altLang="en-US" sz="1800" dirty="0">
                <a:solidFill>
                  <a:srgbClr val="C00000"/>
                </a:solidFill>
              </a:rPr>
              <a:t>40 </a:t>
            </a:r>
            <a:r>
              <a:rPr lang="en-US" altLang="en-US" sz="1800" dirty="0" smtClean="0">
                <a:solidFill>
                  <a:srgbClr val="C00000"/>
                </a:solidFill>
              </a:rPr>
              <a:t>(192 ns b to b) and </a:t>
            </a:r>
            <a:r>
              <a:rPr lang="en-US" altLang="en-US" sz="1800" dirty="0">
                <a:solidFill>
                  <a:srgbClr val="C00000"/>
                </a:solidFill>
              </a:rPr>
              <a:t>960 </a:t>
            </a:r>
            <a:r>
              <a:rPr lang="en-US" altLang="en-US" sz="1800" dirty="0" smtClean="0">
                <a:solidFill>
                  <a:srgbClr val="C00000"/>
                </a:solidFill>
              </a:rPr>
              <a:t>(8 </a:t>
            </a:r>
            <a:r>
              <a:rPr lang="en-US" altLang="en-US" sz="1800" dirty="0">
                <a:solidFill>
                  <a:srgbClr val="C00000"/>
                </a:solidFill>
              </a:rPr>
              <a:t>ns b to b)</a:t>
            </a:r>
          </a:p>
          <a:p>
            <a:pPr>
              <a:lnSpc>
                <a:spcPct val="110000"/>
              </a:lnSpc>
            </a:pPr>
            <a:endParaRPr lang="en-US" altLang="en-US" sz="1800" dirty="0">
              <a:solidFill>
                <a:srgbClr val="CC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en-US" sz="1800" dirty="0">
                <a:solidFill>
                  <a:srgbClr val="333399"/>
                </a:solidFill>
              </a:rPr>
              <a:t>- straight sections</a:t>
            </a:r>
            <a:r>
              <a:rPr lang="en-US" altLang="en-US" sz="1800" dirty="0">
                <a:solidFill>
                  <a:srgbClr val="CC0000"/>
                </a:solidFill>
              </a:rPr>
              <a:t>: </a:t>
            </a:r>
            <a:r>
              <a:rPr lang="en-US" altLang="en-US" sz="1800" dirty="0" smtClean="0">
                <a:solidFill>
                  <a:srgbClr val="CC0000"/>
                </a:solidFill>
              </a:rPr>
              <a:t>15</a:t>
            </a:r>
            <a:endParaRPr lang="en-US" altLang="en-US" sz="1800" dirty="0">
              <a:solidFill>
                <a:srgbClr val="CC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en-US" sz="1800" dirty="0">
                <a:solidFill>
                  <a:schemeClr val="accent2"/>
                </a:solidFill>
              </a:rPr>
              <a:t>- 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undulator</a:t>
            </a:r>
            <a:r>
              <a:rPr lang="en-US" altLang="en-US" sz="1800" dirty="0" smtClean="0">
                <a:solidFill>
                  <a:srgbClr val="333399"/>
                </a:solidFill>
              </a:rPr>
              <a:t>-beam lines</a:t>
            </a:r>
            <a:r>
              <a:rPr lang="en-US" altLang="en-US" sz="1800" dirty="0" smtClean="0">
                <a:solidFill>
                  <a:schemeClr val="accent2"/>
                </a:solidFill>
              </a:rPr>
              <a:t>: </a:t>
            </a:r>
            <a:r>
              <a:rPr lang="en-US" altLang="en-US" sz="1800" dirty="0" smtClean="0">
                <a:solidFill>
                  <a:srgbClr val="CC0000"/>
                </a:solidFill>
              </a:rPr>
              <a:t>24</a:t>
            </a:r>
            <a:endParaRPr lang="en-US" altLang="en-US" sz="1800" dirty="0">
              <a:solidFill>
                <a:srgbClr val="CC0000"/>
              </a:solidFill>
            </a:endParaRP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altLang="en-US" sz="1800" dirty="0">
                <a:solidFill>
                  <a:schemeClr val="accent2"/>
                </a:solidFill>
              </a:rPr>
              <a:t> </a:t>
            </a:r>
            <a:r>
              <a:rPr lang="en-US" altLang="en-US" sz="1800" dirty="0" err="1">
                <a:solidFill>
                  <a:schemeClr val="accent5">
                    <a:lumMod val="50000"/>
                  </a:schemeClr>
                </a:solidFill>
              </a:rPr>
              <a:t>undulator</a:t>
            </a:r>
            <a:r>
              <a:rPr lang="en-US" altLang="en-US" sz="1800" dirty="0">
                <a:solidFill>
                  <a:schemeClr val="accent5">
                    <a:lumMod val="50000"/>
                  </a:schemeClr>
                </a:solidFill>
              </a:rPr>
              <a:t> length: </a:t>
            </a:r>
            <a:r>
              <a:rPr lang="en-US" altLang="en-US" sz="1800" dirty="0">
                <a:solidFill>
                  <a:srgbClr val="CC0000"/>
                </a:solidFill>
              </a:rPr>
              <a:t>2, 5, 10 </a:t>
            </a:r>
            <a:r>
              <a:rPr lang="en-US" altLang="en-US" sz="1800" dirty="0" smtClean="0">
                <a:solidFill>
                  <a:srgbClr val="CC0000"/>
                </a:solidFill>
              </a:rPr>
              <a:t>m</a:t>
            </a:r>
            <a:endParaRPr lang="en-US" altLang="en-US" sz="1800" dirty="0">
              <a:solidFill>
                <a:srgbClr val="CC0000"/>
              </a:solidFill>
            </a:endParaRPr>
          </a:p>
          <a:p>
            <a:pPr>
              <a:lnSpc>
                <a:spcPct val="110000"/>
              </a:lnSpc>
              <a:buFontTx/>
              <a:buChar char="-"/>
            </a:pPr>
            <a:endParaRPr lang="en-US" altLang="en-US" sz="2000" dirty="0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</a:pPr>
            <a:endParaRPr lang="en-US" altLang="en-US" sz="2000" dirty="0">
              <a:solidFill>
                <a:schemeClr val="accent2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8231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172450" y="6519863"/>
            <a:ext cx="514350" cy="268287"/>
          </a:xfrm>
          <a:prstGeom prst="rect">
            <a:avLst/>
          </a:prstGeom>
          <a:ln/>
        </p:spPr>
        <p:txBody>
          <a:bodyPr/>
          <a:lstStyle/>
          <a:p>
            <a:fld id="{A93082B6-63BD-46D4-8516-9B96B2D84154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272387" name="Text Box 3"/>
          <p:cNvSpPr txBox="1">
            <a:spLocks noChangeArrowheads="1"/>
          </p:cNvSpPr>
          <p:nvPr/>
        </p:nvSpPr>
        <p:spPr bwMode="auto">
          <a:xfrm>
            <a:off x="5076825" y="1052513"/>
            <a:ext cx="3167063" cy="544512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>
                <a:solidFill>
                  <a:schemeClr val="folHlink"/>
                </a:solidFill>
                <a:latin typeface="Symbol" pitchFamily="18" charset="2"/>
              </a:rPr>
              <a:t>e</a:t>
            </a:r>
            <a:r>
              <a:rPr lang="en-US" altLang="en-US" sz="2800" baseline="-25000">
                <a:solidFill>
                  <a:schemeClr val="folHlink"/>
                </a:solidFill>
                <a:latin typeface="Times New Roman" pitchFamily="18" charset="0"/>
              </a:rPr>
              <a:t>x</a:t>
            </a:r>
            <a:r>
              <a:rPr lang="en-US" altLang="en-US" sz="2800">
                <a:solidFill>
                  <a:schemeClr val="folHlink"/>
                </a:solidFill>
                <a:latin typeface="Times New Roman" pitchFamily="18" charset="0"/>
              </a:rPr>
              <a:t>: 4.5 </a:t>
            </a:r>
            <a:r>
              <a:rPr lang="en-US" altLang="en-US" sz="2800">
                <a:solidFill>
                  <a:schemeClr val="folHlink"/>
                </a:solidFill>
                <a:latin typeface="Times New Roman" pitchFamily="18" charset="0"/>
                <a:sym typeface="Symbol" pitchFamily="18" charset="2"/>
              </a:rPr>
              <a:t> 1 nmrad</a:t>
            </a:r>
            <a:endParaRPr lang="en-US" altLang="en-US" sz="28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272388" name="Text Box 4"/>
          <p:cNvSpPr txBox="1">
            <a:spLocks noChangeArrowheads="1"/>
          </p:cNvSpPr>
          <p:nvPr/>
        </p:nvSpPr>
        <p:spPr bwMode="auto">
          <a:xfrm>
            <a:off x="5940425" y="3141663"/>
            <a:ext cx="2447925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800" u="sng" dirty="0">
                <a:solidFill>
                  <a:schemeClr val="tx1"/>
                </a:solidFill>
                <a:latin typeface="Times New Roman" pitchFamily="18" charset="0"/>
              </a:rPr>
              <a:t>Damping wigglers</a:t>
            </a:r>
          </a:p>
          <a:p>
            <a:pPr eaLnBrk="0" hangingPunct="0">
              <a:buFontTx/>
              <a:buChar char="•"/>
            </a:pPr>
            <a:r>
              <a:rPr lang="en-US" altLang="en-US" sz="1800" dirty="0">
                <a:solidFill>
                  <a:schemeClr val="tx1"/>
                </a:solidFill>
                <a:latin typeface="Times New Roman" pitchFamily="18" charset="0"/>
              </a:rPr>
              <a:t> B = 1.5 T</a:t>
            </a:r>
          </a:p>
          <a:p>
            <a:pPr eaLnBrk="0" hangingPunct="0">
              <a:buFontTx/>
              <a:buChar char="•"/>
            </a:pPr>
            <a:r>
              <a:rPr lang="en-US" altLang="en-US" sz="1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1800" dirty="0">
                <a:solidFill>
                  <a:schemeClr val="tx1"/>
                </a:solidFill>
                <a:latin typeface="Symbol" pitchFamily="18" charset="2"/>
              </a:rPr>
              <a:t>l </a:t>
            </a:r>
            <a:r>
              <a:rPr lang="en-US" altLang="en-US" sz="1800" dirty="0">
                <a:solidFill>
                  <a:schemeClr val="tx1"/>
                </a:solidFill>
                <a:latin typeface="Times New Roman" pitchFamily="18" charset="0"/>
              </a:rPr>
              <a:t>= 0.2 m</a:t>
            </a:r>
          </a:p>
          <a:p>
            <a:pPr eaLnBrk="0" hangingPunct="0">
              <a:buFontTx/>
              <a:buChar char="•"/>
            </a:pPr>
            <a:r>
              <a:rPr lang="en-US" altLang="en-US" sz="1800" dirty="0">
                <a:solidFill>
                  <a:schemeClr val="tx1"/>
                </a:solidFill>
                <a:latin typeface="Times New Roman" pitchFamily="18" charset="0"/>
              </a:rPr>
              <a:t> h = 0.025 m</a:t>
            </a:r>
          </a:p>
          <a:p>
            <a:pPr eaLnBrk="0" hangingPunct="0">
              <a:buFontTx/>
              <a:buChar char="•"/>
            </a:pPr>
            <a:r>
              <a:rPr lang="en-US" altLang="en-US" sz="1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itchFamily="18" charset="0"/>
              </a:rPr>
              <a:t>L</a:t>
            </a:r>
            <a:r>
              <a:rPr lang="en-US" altLang="en-US" sz="1800" baseline="-25000" dirty="0" err="1">
                <a:solidFill>
                  <a:schemeClr val="tx1"/>
                </a:solidFill>
                <a:latin typeface="Times New Roman" pitchFamily="18" charset="0"/>
              </a:rPr>
              <a:t>tot</a:t>
            </a:r>
            <a:r>
              <a:rPr lang="en-US" altLang="en-US" sz="1800" dirty="0">
                <a:solidFill>
                  <a:schemeClr val="tx1"/>
                </a:solidFill>
                <a:latin typeface="Times New Roman" pitchFamily="18" charset="0"/>
              </a:rPr>
              <a:t> = 80 m (2x40m)</a:t>
            </a:r>
            <a:endParaRPr lang="en-US" altLang="en-US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272389" name="Group 5"/>
          <p:cNvGrpSpPr>
            <a:grpSpLocks/>
          </p:cNvGrpSpPr>
          <p:nvPr/>
        </p:nvGrpSpPr>
        <p:grpSpPr bwMode="auto">
          <a:xfrm>
            <a:off x="468313" y="1628775"/>
            <a:ext cx="5183187" cy="4464050"/>
            <a:chOff x="182" y="1389"/>
            <a:chExt cx="2222" cy="2097"/>
          </a:xfrm>
        </p:grpSpPr>
        <p:sp>
          <p:nvSpPr>
            <p:cNvPr id="272390" name="Text Box 6"/>
            <p:cNvSpPr txBox="1">
              <a:spLocks noChangeAspect="1" noChangeArrowheads="1"/>
            </p:cNvSpPr>
            <p:nvPr/>
          </p:nvSpPr>
          <p:spPr bwMode="auto">
            <a:xfrm>
              <a:off x="182" y="1389"/>
              <a:ext cx="1229" cy="1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/>
            <a:p>
              <a:pPr eaLnBrk="0" hangingPunct="0"/>
              <a:r>
                <a:rPr lang="en-US" altLang="en-US" sz="1800">
                  <a:solidFill>
                    <a:srgbClr val="0000CC"/>
                  </a:solidFill>
                </a:rPr>
                <a:t>Damping wiggler sections</a:t>
              </a:r>
              <a:endParaRPr lang="en-US" altLang="en-US" sz="1200">
                <a:solidFill>
                  <a:srgbClr val="0000CC"/>
                </a:solidFill>
              </a:endParaRPr>
            </a:p>
          </p:txBody>
        </p:sp>
        <p:grpSp>
          <p:nvGrpSpPr>
            <p:cNvPr id="272391" name="Group 7"/>
            <p:cNvGrpSpPr>
              <a:grpSpLocks/>
            </p:cNvGrpSpPr>
            <p:nvPr/>
          </p:nvGrpSpPr>
          <p:grpSpPr bwMode="auto">
            <a:xfrm>
              <a:off x="599" y="1616"/>
              <a:ext cx="1805" cy="1870"/>
              <a:chOff x="3955" y="958"/>
              <a:chExt cx="1805" cy="1870"/>
            </a:xfrm>
          </p:grpSpPr>
          <p:grpSp>
            <p:nvGrpSpPr>
              <p:cNvPr id="272392" name="Group 8"/>
              <p:cNvGrpSpPr>
                <a:grpSpLocks noChangeAspect="1"/>
              </p:cNvGrpSpPr>
              <p:nvPr/>
            </p:nvGrpSpPr>
            <p:grpSpPr bwMode="auto">
              <a:xfrm>
                <a:off x="3955" y="1162"/>
                <a:ext cx="1805" cy="1666"/>
                <a:chOff x="156" y="784"/>
                <a:chExt cx="3022" cy="2790"/>
              </a:xfrm>
            </p:grpSpPr>
            <p:pic>
              <p:nvPicPr>
                <p:cNvPr id="272393" name="Picture 9" descr="P3_plan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" y="784"/>
                  <a:ext cx="3022" cy="27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2394" name="Rectangle 10"/>
                <p:cNvSpPr>
                  <a:spLocks noChangeAspect="1" noChangeArrowheads="1"/>
                </p:cNvSpPr>
                <p:nvPr/>
              </p:nvSpPr>
              <p:spPr bwMode="auto">
                <a:xfrm>
                  <a:off x="1111" y="1026"/>
                  <a:ext cx="406" cy="32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2395" name="Rectangle 11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108" y="2007"/>
                  <a:ext cx="408" cy="34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2396" name="Line 12"/>
              <p:cNvSpPr>
                <a:spLocks noChangeShapeType="1"/>
              </p:cNvSpPr>
              <p:nvPr/>
            </p:nvSpPr>
            <p:spPr bwMode="auto">
              <a:xfrm>
                <a:off x="4445" y="958"/>
                <a:ext cx="159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397" name="Line 13"/>
              <p:cNvSpPr>
                <a:spLocks noChangeShapeType="1"/>
              </p:cNvSpPr>
              <p:nvPr/>
            </p:nvSpPr>
            <p:spPr bwMode="auto">
              <a:xfrm flipH="1">
                <a:off x="4082" y="958"/>
                <a:ext cx="363" cy="79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 dirty="0"/>
              <a:t>PETRA III :damping wiggler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5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4294967295"/>
          </p:nvPr>
        </p:nvSpPr>
        <p:spPr>
          <a:xfrm>
            <a:off x="541338" y="6526213"/>
            <a:ext cx="1150937" cy="287337"/>
          </a:xfrm>
          <a:prstGeom prst="rect">
            <a:avLst/>
          </a:prstGeom>
          <a:ln/>
        </p:spPr>
        <p:txBody>
          <a:bodyPr/>
          <a:lstStyle/>
          <a:p>
            <a:r>
              <a:rPr lang="en-US" altLang="en-US"/>
              <a:t>25.02.2009</a:t>
            </a:r>
            <a:endParaRPr lang="en-GB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2124075" y="6511925"/>
            <a:ext cx="5761038" cy="268288"/>
          </a:xfrm>
          <a:prstGeom prst="rect">
            <a:avLst/>
          </a:prstGeom>
          <a:ln/>
        </p:spPr>
        <p:txBody>
          <a:bodyPr/>
          <a:lstStyle/>
          <a:p>
            <a:r>
              <a:rPr lang="en-GB" altLang="en-US"/>
              <a:t>PETRA III                                                   Balewski - MPE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172450" y="6519863"/>
            <a:ext cx="514350" cy="268287"/>
          </a:xfrm>
          <a:prstGeom prst="rect">
            <a:avLst/>
          </a:prstGeom>
          <a:ln/>
        </p:spPr>
        <p:txBody>
          <a:bodyPr/>
          <a:lstStyle/>
          <a:p>
            <a:fld id="{51FE4A63-342B-4BEF-9FD2-12A612E52AFD}" type="slidenum">
              <a:rPr lang="en-GB" altLang="en-US"/>
              <a:pPr/>
              <a:t>7</a:t>
            </a:fld>
            <a:endParaRPr lang="en-GB" altLang="en-US"/>
          </a:p>
        </p:txBody>
      </p:sp>
      <p:pic>
        <p:nvPicPr>
          <p:cNvPr id="285698" name="Picture 2" descr="_DSC26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36838"/>
            <a:ext cx="5903912" cy="392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5699" name="Rectangle 3"/>
          <p:cNvSpPr>
            <a:spLocks noChangeArrowheads="1"/>
          </p:cNvSpPr>
          <p:nvPr/>
        </p:nvSpPr>
        <p:spPr bwMode="auto">
          <a:xfrm>
            <a:off x="468313" y="147907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2800" b="1">
                <a:solidFill>
                  <a:srgbClr val="A50021"/>
                </a:solidFill>
                <a:latin typeface="Arial" pitchFamily="34" charset="0"/>
                <a:ea typeface="MS PGothic" pitchFamily="34" charset="-128"/>
              </a:defRPr>
            </a:lvl1pPr>
            <a:lvl2pPr algn="ctr" eaLnBrk="0" hangingPunct="0">
              <a:defRPr sz="2800" b="1">
                <a:solidFill>
                  <a:srgbClr val="A50021"/>
                </a:solidFill>
                <a:latin typeface="Arial" pitchFamily="34" charset="0"/>
                <a:ea typeface="MS PGothic" pitchFamily="34" charset="-128"/>
              </a:defRPr>
            </a:lvl2pPr>
            <a:lvl3pPr algn="ctr" eaLnBrk="0" hangingPunct="0">
              <a:defRPr sz="2800" b="1">
                <a:solidFill>
                  <a:srgbClr val="A50021"/>
                </a:solidFill>
                <a:latin typeface="Arial" pitchFamily="34" charset="0"/>
                <a:ea typeface="MS PGothic" pitchFamily="34" charset="-128"/>
              </a:defRPr>
            </a:lvl3pPr>
            <a:lvl4pPr algn="ctr" eaLnBrk="0" hangingPunct="0">
              <a:defRPr sz="2800" b="1">
                <a:solidFill>
                  <a:srgbClr val="A50021"/>
                </a:solidFill>
                <a:latin typeface="Arial" pitchFamily="34" charset="0"/>
                <a:ea typeface="MS PGothic" pitchFamily="34" charset="-128"/>
              </a:defRPr>
            </a:lvl4pPr>
            <a:lvl5pPr algn="ctr" eaLnBrk="0" hangingPunct="0">
              <a:defRPr sz="2800" b="1">
                <a:solidFill>
                  <a:srgbClr val="A50021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50021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50021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50021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5002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de-DE" altLang="en-US" sz="2400" dirty="0" err="1"/>
              <a:t>Damping</a:t>
            </a:r>
            <a:r>
              <a:rPr lang="de-DE" altLang="en-US" sz="2400" dirty="0"/>
              <a:t> </a:t>
            </a:r>
            <a:r>
              <a:rPr lang="de-DE" altLang="en-US" sz="2400" dirty="0" err="1"/>
              <a:t>Wiggler</a:t>
            </a:r>
            <a:r>
              <a:rPr lang="de-DE" altLang="en-US" sz="2400" dirty="0"/>
              <a:t> </a:t>
            </a:r>
            <a:r>
              <a:rPr lang="de-DE" altLang="en-US" sz="2400" dirty="0" err="1" smtClean="0"/>
              <a:t>Sections</a:t>
            </a:r>
            <a:r>
              <a:rPr lang="de-DE" altLang="en-US" sz="2400" dirty="0" smtClean="0"/>
              <a:t> (North &amp; West)</a:t>
            </a:r>
            <a:endParaRPr lang="en-GB" altLang="en-US" sz="2400" dirty="0"/>
          </a:p>
        </p:txBody>
      </p:sp>
      <p:pic>
        <p:nvPicPr>
          <p:cNvPr id="285704" name="Picture 8" descr="P10108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365625"/>
            <a:ext cx="2808288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79388" y="868363"/>
            <a:ext cx="7200900" cy="8318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 smtClean="0">
                <a:solidFill>
                  <a:srgbClr val="CC0000"/>
                </a:solidFill>
                <a:latin typeface="Times New Roman" pitchFamily="18" charset="0"/>
              </a:rPr>
              <a:t>220 </a:t>
            </a:r>
            <a:r>
              <a:rPr lang="en-US" altLang="en-US" sz="2400" b="1" dirty="0">
                <a:solidFill>
                  <a:srgbClr val="CC0000"/>
                </a:solidFill>
                <a:latin typeface="Times New Roman" pitchFamily="18" charset="0"/>
              </a:rPr>
              <a:t>kW </a:t>
            </a:r>
            <a:r>
              <a:rPr lang="en-US" altLang="en-US" sz="2400" b="0" dirty="0">
                <a:solidFill>
                  <a:srgbClr val="CC0000"/>
                </a:solidFill>
                <a:latin typeface="Times New Roman" pitchFamily="18" charset="0"/>
              </a:rPr>
              <a:t>@ </a:t>
            </a:r>
            <a:r>
              <a:rPr lang="en-US" altLang="en-US" sz="2400" b="0" dirty="0" smtClean="0">
                <a:solidFill>
                  <a:srgbClr val="CC0000"/>
                </a:solidFill>
                <a:latin typeface="Times New Roman" pitchFamily="18" charset="0"/>
              </a:rPr>
              <a:t>100 </a:t>
            </a:r>
            <a:r>
              <a:rPr lang="en-US" altLang="en-US" sz="2400" b="0" dirty="0">
                <a:solidFill>
                  <a:srgbClr val="CC0000"/>
                </a:solidFill>
                <a:latin typeface="Times New Roman" pitchFamily="18" charset="0"/>
              </a:rPr>
              <a:t>mA, </a:t>
            </a:r>
            <a:r>
              <a:rPr lang="en-US" altLang="en-US" sz="2400" b="1" dirty="0" err="1">
                <a:solidFill>
                  <a:srgbClr val="CC0000"/>
                </a:solidFill>
                <a:latin typeface="Symbol" pitchFamily="18" charset="2"/>
              </a:rPr>
              <a:t>e</a:t>
            </a:r>
            <a:r>
              <a:rPr lang="en-US" altLang="en-US" sz="2400" b="1" baseline="-25000" dirty="0" err="1">
                <a:solidFill>
                  <a:srgbClr val="CC0000"/>
                </a:solidFill>
                <a:latin typeface="Times New Roman" pitchFamily="18" charset="0"/>
              </a:rPr>
              <a:t>c</a:t>
            </a:r>
            <a:r>
              <a:rPr lang="en-US" altLang="en-US" sz="2400" b="1" dirty="0">
                <a:solidFill>
                  <a:srgbClr val="CC0000"/>
                </a:solidFill>
                <a:latin typeface="Times New Roman" pitchFamily="18" charset="0"/>
              </a:rPr>
              <a:t>=36 </a:t>
            </a:r>
            <a:r>
              <a:rPr lang="en-US" altLang="en-US" sz="2400" b="1" dirty="0" err="1">
                <a:solidFill>
                  <a:srgbClr val="CC0000"/>
                </a:solidFill>
                <a:latin typeface="Times New Roman" pitchFamily="18" charset="0"/>
              </a:rPr>
              <a:t>keV</a:t>
            </a:r>
            <a:endParaRPr lang="en-US" altLang="en-US" sz="2400" b="1" dirty="0">
              <a:solidFill>
                <a:srgbClr val="CC0000"/>
              </a:solidFill>
              <a:latin typeface="Times New Roman" pitchFamily="18" charset="0"/>
            </a:endParaRPr>
          </a:p>
          <a:p>
            <a:r>
              <a:rPr lang="en-US" altLang="en-US" sz="2400" b="0" dirty="0">
                <a:solidFill>
                  <a:srgbClr val="CC0000"/>
                </a:solidFill>
                <a:latin typeface="Times New Roman" pitchFamily="18" charset="0"/>
              </a:rPr>
              <a:t>Opening angle: 5 </a:t>
            </a:r>
            <a:r>
              <a:rPr lang="en-US" altLang="en-US" sz="2400" b="0" dirty="0" err="1">
                <a:solidFill>
                  <a:srgbClr val="CC0000"/>
                </a:solidFill>
                <a:latin typeface="Times New Roman" pitchFamily="18" charset="0"/>
              </a:rPr>
              <a:t>mrad</a:t>
            </a:r>
            <a:r>
              <a:rPr lang="en-US" altLang="en-US" sz="2400" b="0" dirty="0">
                <a:solidFill>
                  <a:srgbClr val="CC0000"/>
                </a:solidFill>
                <a:latin typeface="Times New Roman" pitchFamily="18" charset="0"/>
              </a:rPr>
              <a:t> horizontal,  0.085 </a:t>
            </a:r>
            <a:r>
              <a:rPr lang="en-US" altLang="en-US" sz="2400" b="0" dirty="0" err="1">
                <a:solidFill>
                  <a:srgbClr val="CC0000"/>
                </a:solidFill>
                <a:latin typeface="Times New Roman" pitchFamily="18" charset="0"/>
              </a:rPr>
              <a:t>mrad</a:t>
            </a:r>
            <a:r>
              <a:rPr lang="en-US" altLang="en-US" sz="2400" b="0" dirty="0">
                <a:solidFill>
                  <a:srgbClr val="CC0000"/>
                </a:solidFill>
                <a:latin typeface="Times New Roman" pitchFamily="18" charset="0"/>
              </a:rPr>
              <a:t> vertical</a:t>
            </a:r>
          </a:p>
        </p:txBody>
      </p:sp>
      <p:pic>
        <p:nvPicPr>
          <p:cNvPr id="12" name="Picture 9" descr="P10108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130725"/>
            <a:ext cx="2788353" cy="209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52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 txBox="1">
            <a:spLocks noChangeArrowheads="1"/>
          </p:cNvSpPr>
          <p:nvPr/>
        </p:nvSpPr>
        <p:spPr bwMode="auto">
          <a:xfrm>
            <a:off x="292100" y="103188"/>
            <a:ext cx="85185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57200" eaLnBrk="0" hangingPunct="0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Arial" charset="0"/>
              </a:defRPr>
            </a:lvl1pPr>
            <a:lvl2pPr marL="628650" indent="-184150" defTabSz="457200" eaLnBrk="0" hangingPunct="0"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236663" indent="-228600" defTabSz="457200" eaLnBrk="0" hangingPunct="0"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44650" indent="-228600" defTabSz="457200" eaLnBrk="0" hangingPunct="0"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/>
            </a:pPr>
            <a:r>
              <a:rPr lang="en-US" altLang="en-US" sz="2400" dirty="0" smtClean="0">
                <a:solidFill>
                  <a:srgbClr val="FFFFFF"/>
                </a:solidFill>
                <a:ea typeface="+mn-ea"/>
                <a:cs typeface="Arial" charset="0"/>
              </a:rPr>
              <a:t>PETRA IV – Upgrade Plans for PETRA</a:t>
            </a:r>
          </a:p>
        </p:txBody>
      </p:sp>
      <p:pic>
        <p:nvPicPr>
          <p:cNvPr id="4099" name="Picture 3" descr="Screen Shot 2015-05-24 at 11.26.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825"/>
            <a:ext cx="6848475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52413" y="1341438"/>
          <a:ext cx="5472112" cy="2163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606"/>
                <a:gridCol w="2972506"/>
              </a:tblGrid>
              <a:tr h="3091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PETRA IV  Parameter</a:t>
                      </a:r>
                      <a:endParaRPr lang="en-US" sz="1400" dirty="0"/>
                    </a:p>
                  </a:txBody>
                  <a:tcPr marL="91427" marR="91427" marT="45761" marB="45761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27" marR="91427" marT="45761" marB="45761"/>
                </a:tc>
              </a:tr>
              <a:tr h="3091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Energy</a:t>
                      </a:r>
                      <a:endParaRPr lang="en-US" sz="1400" dirty="0"/>
                    </a:p>
                  </a:txBody>
                  <a:tcPr marL="91427" marR="91427" marT="45761" marB="4576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 </a:t>
                      </a:r>
                      <a:r>
                        <a:rPr lang="en-US" sz="1400" dirty="0" smtClean="0">
                          <a:solidFill>
                            <a:srgbClr val="1D22EB"/>
                          </a:solidFill>
                        </a:rPr>
                        <a:t>6 GeV</a:t>
                      </a:r>
                      <a:r>
                        <a:rPr lang="en-US" sz="1400" dirty="0" smtClean="0"/>
                        <a:t>          (4.5 – </a:t>
                      </a:r>
                      <a:r>
                        <a:rPr lang="en-US" sz="1400" b="0" dirty="0" smtClean="0"/>
                        <a:t>6 GeV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 marL="91427" marR="91427" marT="45761" marB="45761"/>
                </a:tc>
              </a:tr>
              <a:tr h="3091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Current</a:t>
                      </a:r>
                      <a:endParaRPr lang="en-US" sz="1400" dirty="0"/>
                    </a:p>
                  </a:txBody>
                  <a:tcPr marL="91427" marR="91427" marT="45761" marB="4576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 mA            (100 – 200 mA)</a:t>
                      </a:r>
                      <a:endParaRPr lang="en-US" sz="1400" dirty="0"/>
                    </a:p>
                  </a:txBody>
                  <a:tcPr marL="91427" marR="91427" marT="45761" marB="45761"/>
                </a:tc>
              </a:tr>
              <a:tr h="3091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 of bunches</a:t>
                      </a:r>
                      <a:endParaRPr lang="en-US" sz="1400" dirty="0"/>
                    </a:p>
                  </a:txBody>
                  <a:tcPr marL="91427" marR="91427" marT="45761" marB="4576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~ 1000</a:t>
                      </a:r>
                      <a:endParaRPr lang="en-US" sz="1400" dirty="0"/>
                    </a:p>
                  </a:txBody>
                  <a:tcPr marL="91427" marR="91427" marT="45761" marB="45761"/>
                </a:tc>
              </a:tr>
              <a:tr h="3091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Emittance   </a:t>
                      </a:r>
                      <a:r>
                        <a:rPr lang="en-US" sz="1400" dirty="0" err="1" smtClean="0"/>
                        <a:t>horz</a:t>
                      </a:r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 marL="91427" marR="91427" marT="45761" marB="4576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</a:t>
                      </a:r>
                      <a:r>
                        <a:rPr lang="en-US" sz="1400" dirty="0" smtClean="0">
                          <a:solidFill>
                            <a:srgbClr val="1D22EB"/>
                          </a:solidFill>
                        </a:rPr>
                        <a:t>10 pm rad</a:t>
                      </a:r>
                      <a:r>
                        <a:rPr lang="en-US" sz="1400" dirty="0" smtClean="0"/>
                        <a:t>      (</a:t>
                      </a:r>
                      <a:r>
                        <a:rPr lang="en-US" sz="1400" b="0" dirty="0" smtClean="0"/>
                        <a:t>10</a:t>
                      </a:r>
                      <a:r>
                        <a:rPr lang="en-US" sz="1400" dirty="0" smtClean="0"/>
                        <a:t> –</a:t>
                      </a:r>
                      <a:r>
                        <a:rPr lang="en-US" sz="1400" baseline="0" dirty="0" smtClean="0"/>
                        <a:t> 30 pm rad)</a:t>
                      </a:r>
                    </a:p>
                  </a:txBody>
                  <a:tcPr marL="91427" marR="91427" marT="45761" marB="45761"/>
                </a:tc>
              </a:tr>
              <a:tr h="3091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                vert.</a:t>
                      </a:r>
                      <a:endParaRPr lang="en-US" sz="1400" dirty="0"/>
                    </a:p>
                  </a:txBody>
                  <a:tcPr marL="91427" marR="91427" marT="45761" marB="4576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10 pm rad      (</a:t>
                      </a:r>
                      <a:r>
                        <a:rPr lang="en-US" sz="1400" b="0" dirty="0" smtClean="0"/>
                        <a:t>10</a:t>
                      </a:r>
                      <a:r>
                        <a:rPr lang="en-US" sz="1400" dirty="0" smtClean="0"/>
                        <a:t> –</a:t>
                      </a:r>
                      <a:r>
                        <a:rPr lang="en-US" sz="1400" baseline="0" dirty="0" smtClean="0"/>
                        <a:t> 30 pm rad)</a:t>
                      </a:r>
                    </a:p>
                  </a:txBody>
                  <a:tcPr marL="91427" marR="91427" marT="45761" marB="45761"/>
                </a:tc>
              </a:tr>
              <a:tr h="3091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Bunch length</a:t>
                      </a:r>
                      <a:endParaRPr lang="en-US" sz="1400" dirty="0"/>
                    </a:p>
                  </a:txBody>
                  <a:tcPr marL="91427" marR="91427" marT="45761" marB="4576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~ 100 </a:t>
                      </a:r>
                      <a:r>
                        <a:rPr lang="en-US" sz="1400" dirty="0" err="1" smtClean="0"/>
                        <a:t>ps</a:t>
                      </a:r>
                      <a:endParaRPr lang="en-US" sz="1400" dirty="0"/>
                    </a:p>
                  </a:txBody>
                  <a:tcPr marL="91427" marR="91427" marT="45761" marB="45761"/>
                </a:tc>
              </a:tr>
            </a:tbl>
          </a:graphicData>
        </a:graphic>
      </p:graphicFrame>
      <p:sp>
        <p:nvSpPr>
          <p:cNvPr id="4126" name="TextBox 1"/>
          <p:cNvSpPr txBox="1">
            <a:spLocks noChangeArrowheads="1"/>
          </p:cNvSpPr>
          <p:nvPr/>
        </p:nvSpPr>
        <p:spPr bwMode="auto">
          <a:xfrm>
            <a:off x="5759450" y="836613"/>
            <a:ext cx="33115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de-DE">
                <a:solidFill>
                  <a:schemeClr val="tx1"/>
                </a:solidFill>
              </a:rPr>
              <a:t>Approach:</a:t>
            </a:r>
          </a:p>
          <a:p>
            <a:endParaRPr lang="en-US" altLang="de-DE">
              <a:solidFill>
                <a:schemeClr val="tx1"/>
              </a:solidFill>
            </a:endParaRPr>
          </a:p>
          <a:p>
            <a:r>
              <a:rPr lang="en-US" altLang="de-DE">
                <a:solidFill>
                  <a:schemeClr val="tx1"/>
                </a:solidFill>
              </a:rPr>
              <a:t>Investigate most challenging </a:t>
            </a:r>
          </a:p>
          <a:p>
            <a:r>
              <a:rPr lang="en-US" altLang="de-DE">
                <a:solidFill>
                  <a:schemeClr val="tx1"/>
                </a:solidFill>
              </a:rPr>
              <a:t>design parameters</a:t>
            </a:r>
          </a:p>
          <a:p>
            <a:r>
              <a:rPr lang="en-US" altLang="de-DE">
                <a:solidFill>
                  <a:srgbClr val="1D22EB"/>
                </a:solidFill>
              </a:rPr>
              <a:t>(6 GeV, 10 pm) !</a:t>
            </a:r>
          </a:p>
          <a:p>
            <a:endParaRPr lang="en-US" altLang="de-DE">
              <a:solidFill>
                <a:srgbClr val="1D22EB"/>
              </a:solidFill>
            </a:endParaRPr>
          </a:p>
          <a:p>
            <a:r>
              <a:rPr lang="en-US" altLang="de-DE">
                <a:solidFill>
                  <a:srgbClr val="1D22EB"/>
                </a:solidFill>
              </a:rPr>
              <a:t>bare lattice emittance ~ 20 pm</a:t>
            </a:r>
          </a:p>
          <a:p>
            <a:r>
              <a:rPr lang="en-US" altLang="de-DE">
                <a:solidFill>
                  <a:schemeClr val="tx1"/>
                </a:solidFill>
              </a:rPr>
              <a:t>use damping undulators /</a:t>
            </a:r>
          </a:p>
          <a:p>
            <a:r>
              <a:rPr lang="en-US" altLang="de-DE">
                <a:solidFill>
                  <a:schemeClr val="tx1"/>
                </a:solidFill>
              </a:rPr>
              <a:t>wigglers to mitigate IBS</a:t>
            </a:r>
          </a:p>
          <a:p>
            <a:r>
              <a:rPr lang="en-US" altLang="de-DE">
                <a:solidFill>
                  <a:schemeClr val="tx1"/>
                </a:solidFill>
              </a:rPr>
              <a:t>and reduce the emittance</a:t>
            </a:r>
          </a:p>
          <a:p>
            <a:r>
              <a:rPr lang="en-US" altLang="de-DE">
                <a:solidFill>
                  <a:schemeClr val="tx1"/>
                </a:solidFill>
              </a:rPr>
              <a:t> ~10 pm (low bunch charge)</a:t>
            </a:r>
          </a:p>
        </p:txBody>
      </p:sp>
      <p:sp>
        <p:nvSpPr>
          <p:cNvPr id="4127" name="Rectangle 2"/>
          <p:cNvSpPr>
            <a:spLocks noChangeArrowheads="1"/>
          </p:cNvSpPr>
          <p:nvPr/>
        </p:nvSpPr>
        <p:spPr bwMode="auto">
          <a:xfrm>
            <a:off x="107950" y="836613"/>
            <a:ext cx="5537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SzTx/>
            </a:pPr>
            <a:r>
              <a:rPr lang="en-US" altLang="en-US">
                <a:solidFill>
                  <a:schemeClr val="tx1"/>
                </a:solidFill>
                <a:cs typeface="Arial" pitchFamily="34" charset="0"/>
              </a:rPr>
              <a:t>parameters from the application for road map process:</a:t>
            </a:r>
          </a:p>
        </p:txBody>
      </p:sp>
    </p:spTree>
    <p:extLst>
      <p:ext uri="{BB962C8B-B14F-4D97-AF65-F5344CB8AC3E}">
        <p14:creationId xmlns:p14="http://schemas.microsoft.com/office/powerpoint/2010/main" val="32256162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1518" y="1817077"/>
            <a:ext cx="7194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C000"/>
                </a:solidFill>
              </a:rPr>
              <a:t>FLASH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4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1099</Words>
  <Application>Microsoft Office PowerPoint</Application>
  <PresentationFormat>On-screen Show (4:3)</PresentationFormat>
  <Paragraphs>189</Paragraphs>
  <Slides>22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2_DESY_Vortrag_3-1</vt:lpstr>
      <vt:lpstr>Accelerator research and development at DESY</vt:lpstr>
      <vt:lpstr>Introduction</vt:lpstr>
      <vt:lpstr>Accelerators at DESY  </vt:lpstr>
      <vt:lpstr>PowerPoint Presentation</vt:lpstr>
      <vt:lpstr>PETRA III: Basic layout and Parameters</vt:lpstr>
      <vt:lpstr>PETRA III :damping wiggler</vt:lpstr>
      <vt:lpstr>PowerPoint Presentation</vt:lpstr>
      <vt:lpstr>PowerPoint Presentation</vt:lpstr>
      <vt:lpstr>PowerPoint Presentation</vt:lpstr>
      <vt:lpstr>FLASH Layout 2017 </vt:lpstr>
      <vt:lpstr>FLASH Parameters </vt:lpstr>
      <vt:lpstr>Development of super-conducting rf at DESY</vt:lpstr>
      <vt:lpstr>Simultaneous Operation</vt:lpstr>
      <vt:lpstr>PowerPoint Presentation</vt:lpstr>
      <vt:lpstr>PowerPoint Presentation</vt:lpstr>
      <vt:lpstr>First Lasing (middle of May 2017).</vt:lpstr>
      <vt:lpstr>PowerPoint Presentation</vt:lpstr>
      <vt:lpstr>ARD: Accelerator Research &amp; Development</vt:lpstr>
      <vt:lpstr>PowerPoint Presentation</vt:lpstr>
      <vt:lpstr>Plasma Accelerator: Opportunities and Challenges</vt:lpstr>
      <vt:lpstr>Our Novel Accelerator Strategy in One Slide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sommera</dc:creator>
  <cp:lastModifiedBy>Balewski, Klaus</cp:lastModifiedBy>
  <cp:revision>354</cp:revision>
  <cp:lastPrinted>2016-01-14T13:55:16Z</cp:lastPrinted>
  <dcterms:created xsi:type="dcterms:W3CDTF">2008-04-14T12:45:38Z</dcterms:created>
  <dcterms:modified xsi:type="dcterms:W3CDTF">2017-09-18T06:36:08Z</dcterms:modified>
</cp:coreProperties>
</file>