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25"/>
  </p:notesMasterIdLst>
  <p:sldIdLst>
    <p:sldId id="265" r:id="rId2"/>
    <p:sldId id="356" r:id="rId3"/>
    <p:sldId id="364" r:id="rId4"/>
    <p:sldId id="365" r:id="rId5"/>
    <p:sldId id="366" r:id="rId6"/>
    <p:sldId id="367" r:id="rId7"/>
    <p:sldId id="371" r:id="rId8"/>
    <p:sldId id="375" r:id="rId9"/>
    <p:sldId id="376" r:id="rId10"/>
    <p:sldId id="369" r:id="rId11"/>
    <p:sldId id="368" r:id="rId12"/>
    <p:sldId id="370" r:id="rId13"/>
    <p:sldId id="373" r:id="rId14"/>
    <p:sldId id="338" r:id="rId15"/>
    <p:sldId id="348" r:id="rId16"/>
    <p:sldId id="342" r:id="rId17"/>
    <p:sldId id="346" r:id="rId18"/>
    <p:sldId id="374" r:id="rId19"/>
    <p:sldId id="347" r:id="rId20"/>
    <p:sldId id="358" r:id="rId21"/>
    <p:sldId id="357" r:id="rId22"/>
    <p:sldId id="355" r:id="rId23"/>
    <p:sldId id="377" r:id="rId24"/>
  </p:sldIdLst>
  <p:sldSz cx="9144000" cy="6858000" type="screen4x3"/>
  <p:notesSz cx="6858000" cy="9144000"/>
  <p:defaultTextStyle>
    <a:defPPr>
      <a:defRPr lang="ru-RU"/>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121"/>
    <a:srgbClr val="0000FF"/>
    <a:srgbClr val="0033CC"/>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426" autoAdjust="0"/>
    <p:restoredTop sz="94624" autoAdjust="0"/>
  </p:normalViewPr>
  <p:slideViewPr>
    <p:cSldViewPr>
      <p:cViewPr varScale="1">
        <p:scale>
          <a:sx n="65" d="100"/>
          <a:sy n="65" d="100"/>
        </p:scale>
        <p:origin x="-120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ru-RU"/>
          </a:p>
        </p:txBody>
      </p:sp>
      <p:sp>
        <p:nvSpPr>
          <p:cNvPr id="58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ru-RU"/>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Click to edit Master text styles</a:t>
            </a:r>
          </a:p>
          <a:p>
            <a:pPr lvl="1"/>
            <a:r>
              <a:rPr lang="ru-RU" noProof="0"/>
              <a:t>Second level</a:t>
            </a:r>
          </a:p>
          <a:p>
            <a:pPr lvl="2"/>
            <a:r>
              <a:rPr lang="ru-RU" noProof="0"/>
              <a:t>Third level</a:t>
            </a:r>
          </a:p>
          <a:p>
            <a:pPr lvl="3"/>
            <a:r>
              <a:rPr lang="ru-RU" noProof="0"/>
              <a:t>Fourth level</a:t>
            </a:r>
          </a:p>
          <a:p>
            <a:pPr lvl="4"/>
            <a:r>
              <a:rPr lang="ru-RU" noProof="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cs typeface="Arial" pitchFamily="34" charset="0"/>
              </a:defRPr>
            </a:lvl1pPr>
          </a:lstStyle>
          <a:p>
            <a:pPr>
              <a:defRPr/>
            </a:pPr>
            <a:endParaRPr lang="ru-RU"/>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BFA5223D-4DFD-4998-9FEC-274AB1C84552}"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pPr>
              <a:defRPr/>
            </a:pPr>
            <a:fld id="{BFA5223D-4DFD-4998-9FEC-274AB1C84552}" type="slidenum">
              <a:rPr lang="ru-RU" smtClean="0"/>
              <a:pPr>
                <a:defRPr/>
              </a:pPr>
              <a:t>22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pPr>
              <a:defRPr/>
            </a:pPr>
            <a:fld id="{BFA5223D-4DFD-4998-9FEC-274AB1C84552}" type="slidenum">
              <a:rPr lang="ru-RU" smtClean="0"/>
              <a:pPr>
                <a:defRPr/>
              </a:pPr>
              <a:t>23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A2C74BE-C82A-46AC-9A67-302E4634DBB0}" type="slidenum">
              <a:rPr lang="ru-RU"/>
              <a:pPr>
                <a:defRPr/>
              </a:pPr>
              <a:t>‹#›</a:t>
            </a:fld>
            <a:endParaRPr lang="ru-RU"/>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4893326-9EB0-444C-958E-DC45B85D74BA}" type="slidenum">
              <a:rPr lang="ru-RU"/>
              <a:pPr>
                <a:defRPr/>
              </a:pPr>
              <a:t>‹#›</a:t>
            </a:fld>
            <a:endParaRPr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A3A21C5-DC75-452F-8383-6F5D6F85E60E}" type="slidenum">
              <a:rPr lang="ru-RU"/>
              <a:pPr>
                <a:defRPr/>
              </a:pPr>
              <a:t>‹#›</a:t>
            </a:fld>
            <a:endParaRPr lang="ru-RU"/>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57D0B910-1A1F-4D91-B2F4-44F445F35071}" type="slidenum">
              <a:rPr lang="ru-RU"/>
              <a:pPr>
                <a:defRPr/>
              </a:pPr>
              <a:t>‹#›</a:t>
            </a:fld>
            <a:endParaRPr lang="ru-RU"/>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474FDA87-D399-4EE9-A329-FBABC86F3F13}" type="slidenum">
              <a:rPr lang="ru-RU"/>
              <a:pPr>
                <a:defRPr/>
              </a:pPr>
              <a:t>‹#›</a:t>
            </a:fld>
            <a:endParaRPr lang="ru-R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6FA65ED-0385-4224-B6E0-C51DE34AD900}" type="slidenum">
              <a:rPr lang="ru-RU"/>
              <a:pPr>
                <a:defRPr/>
              </a:pPr>
              <a:t>‹#›</a:t>
            </a:fld>
            <a:endParaRPr lang="ru-R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0FCD529-4C6A-4942-B160-001D401F9B07}" type="slidenum">
              <a:rPr lang="ru-RU"/>
              <a:pPr>
                <a:defRPr/>
              </a:pPr>
              <a:t>‹#›</a:t>
            </a:fld>
            <a:endParaRPr lang="ru-RU"/>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5387855-2AF8-4178-BF1E-85B4211206C7}" type="slidenum">
              <a:rPr lang="ru-RU"/>
              <a:pPr>
                <a:defRPr/>
              </a:pPr>
              <a:t>‹#›</a:t>
            </a:fld>
            <a:endParaRPr lang="ru-R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08E505B-1B2D-4D69-8B51-0C33A8082BE4}" type="slidenum">
              <a:rPr lang="ru-RU"/>
              <a:pPr>
                <a:defRPr/>
              </a:pPr>
              <a:t>‹#›</a:t>
            </a:fld>
            <a:endParaRPr lang="ru-R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FF69D603-F3DC-4F04-BF86-C4A6CE4296BB}" type="slidenum">
              <a:rPr lang="ru-RU"/>
              <a:pPr>
                <a:defRPr/>
              </a:pPr>
              <a:t>‹#›</a:t>
            </a:fld>
            <a:endParaRPr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0E2CF2ED-3924-4B81-A1C9-721FDD353C9E}" type="slidenum">
              <a:rPr lang="ru-RU"/>
              <a:pPr>
                <a:defRPr/>
              </a:pPr>
              <a:t>‹#›</a:t>
            </a:fld>
            <a:endParaRPr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47FAF46-BDCF-4B3C-A696-0B6B922D9922}" type="slidenum">
              <a:rPr lang="ru-RU"/>
              <a:pPr>
                <a:defRPr/>
              </a:pPr>
              <a:t>‹#›</a:t>
            </a:fld>
            <a:endParaRPr lang="ru-R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6688657-AF58-4CFD-82FC-02382A4F2F1D}" type="slidenum">
              <a:rPr lang="ru-RU"/>
              <a:pPr>
                <a:defRPr/>
              </a:pPr>
              <a:t>‹#›</a:t>
            </a:fld>
            <a:endParaRPr lang="ru-R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cs typeface="Arial" pitchFamily="34"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26D43466-9981-4D48-B5C9-1638892B583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srcRect/>
          <a:stretch>
            <a:fillRect/>
          </a:stretch>
        </p:blipFill>
        <p:spPr bwMode="auto">
          <a:xfrm>
            <a:off x="5692" y="-24"/>
            <a:ext cx="9144000" cy="2727884"/>
          </a:xfrm>
          <a:prstGeom prst="rect">
            <a:avLst/>
          </a:prstGeom>
          <a:noFill/>
          <a:ln w="9525">
            <a:noFill/>
            <a:miter lim="800000"/>
            <a:headEnd/>
            <a:tailEnd/>
          </a:ln>
          <a:effectLst>
            <a:softEdge rad="635000"/>
          </a:effectLst>
        </p:spPr>
      </p:pic>
      <p:sp>
        <p:nvSpPr>
          <p:cNvPr id="9" name="Rectangle 8"/>
          <p:cNvSpPr/>
          <p:nvPr/>
        </p:nvSpPr>
        <p:spPr>
          <a:xfrm>
            <a:off x="2714612" y="3786190"/>
            <a:ext cx="3714776" cy="584775"/>
          </a:xfrm>
          <a:prstGeom prst="rect">
            <a:avLst/>
          </a:prstGeom>
        </p:spPr>
        <p:txBody>
          <a:bodyPr wrap="square">
            <a:spAutoFit/>
          </a:bodyPr>
          <a:lstStyle/>
          <a:p>
            <a:r>
              <a:rPr lang="en-US" sz="3200" b="1" i="1" dirty="0" smtClean="0">
                <a:latin typeface="Times New Roman" pitchFamily="18" charset="0"/>
                <a:cs typeface="Times New Roman" pitchFamily="18" charset="0"/>
              </a:rPr>
              <a:t>V.R. </a:t>
            </a:r>
            <a:r>
              <a:rPr lang="en-US" sz="3200" b="1" i="1" dirty="0" err="1" smtClean="0">
                <a:latin typeface="Times New Roman" pitchFamily="18" charset="0"/>
                <a:cs typeface="Times New Roman" pitchFamily="18" charset="0"/>
              </a:rPr>
              <a:t>Kocharyan</a:t>
            </a:r>
            <a:endParaRPr lang="en-US" sz="3200" b="1" i="1" dirty="0">
              <a:latin typeface="Times New Roman" pitchFamily="18" charset="0"/>
              <a:cs typeface="Times New Roman" pitchFamily="18" charset="0"/>
            </a:endParaRPr>
          </a:p>
        </p:txBody>
      </p:sp>
      <p:sp>
        <p:nvSpPr>
          <p:cNvPr id="10" name="Rectangle 9"/>
          <p:cNvSpPr/>
          <p:nvPr/>
        </p:nvSpPr>
        <p:spPr>
          <a:xfrm>
            <a:off x="404758" y="4544335"/>
            <a:ext cx="8286808" cy="1384995"/>
          </a:xfrm>
          <a:prstGeom prst="rect">
            <a:avLst/>
          </a:prstGeom>
        </p:spPr>
        <p:txBody>
          <a:bodyPr wrap="square">
            <a:spAutoFit/>
          </a:bodyPr>
          <a:lstStyle/>
          <a:p>
            <a:r>
              <a:rPr lang="en-US" sz="2800" dirty="0" smtClean="0"/>
              <a:t>Institute of Applied Problems of Physics of NAS RA</a:t>
            </a:r>
          </a:p>
          <a:p>
            <a:r>
              <a:rPr lang="en-US" sz="2800" dirty="0" smtClean="0"/>
              <a:t>Yerevan, Armenia</a:t>
            </a:r>
          </a:p>
          <a:p>
            <a:r>
              <a:rPr lang="en-US" sz="2800" i="1" dirty="0" smtClean="0">
                <a:solidFill>
                  <a:srgbClr val="0000FF"/>
                </a:solidFill>
                <a:latin typeface="Times New Roman" pitchFamily="18" charset="0"/>
                <a:cs typeface="Times New Roman" pitchFamily="18" charset="0"/>
              </a:rPr>
              <a:t>e-mail</a:t>
            </a:r>
            <a:r>
              <a:rPr lang="en-US" sz="2800" i="1" dirty="0">
                <a:solidFill>
                  <a:srgbClr val="0000FF"/>
                </a:solidFill>
                <a:latin typeface="Times New Roman" pitchFamily="18" charset="0"/>
                <a:cs typeface="Times New Roman" pitchFamily="18" charset="0"/>
              </a:rPr>
              <a:t>: vahan2@yandex.ru</a:t>
            </a:r>
            <a:endParaRPr lang="en-US" dirty="0">
              <a:latin typeface="Times New Roman" pitchFamily="18" charset="0"/>
              <a:cs typeface="Times New Roman" pitchFamily="18" charset="0"/>
            </a:endParaRPr>
          </a:p>
        </p:txBody>
      </p:sp>
      <p:sp>
        <p:nvSpPr>
          <p:cNvPr id="12" name="Rectangle 11"/>
          <p:cNvSpPr/>
          <p:nvPr/>
        </p:nvSpPr>
        <p:spPr>
          <a:xfrm>
            <a:off x="0" y="6315038"/>
            <a:ext cx="9144000" cy="400110"/>
          </a:xfrm>
          <a:prstGeom prst="rect">
            <a:avLst/>
          </a:prstGeom>
        </p:spPr>
        <p:txBody>
          <a:bodyPr wrap="square">
            <a:spAutoFit/>
          </a:bodyPr>
          <a:lstStyle/>
          <a:p>
            <a:r>
              <a:rPr lang="en-US" sz="2000" b="1" dirty="0" smtClean="0">
                <a:latin typeface="Times New Roman" pitchFamily="18" charset="0"/>
                <a:cs typeface="Times New Roman" pitchFamily="18" charset="0"/>
              </a:rPr>
              <a:t>RREPS-2017</a:t>
            </a:r>
            <a:endParaRPr lang="en-US" sz="2000" b="1" dirty="0">
              <a:latin typeface="Times New Roman" pitchFamily="18" charset="0"/>
              <a:cs typeface="Times New Roman" pitchFamily="18" charset="0"/>
            </a:endParaRPr>
          </a:p>
        </p:txBody>
      </p:sp>
      <p:sp>
        <p:nvSpPr>
          <p:cNvPr id="7" name="TextBox 6"/>
          <p:cNvSpPr txBox="1"/>
          <p:nvPr/>
        </p:nvSpPr>
        <p:spPr>
          <a:xfrm>
            <a:off x="285720" y="2566096"/>
            <a:ext cx="8572560" cy="1077218"/>
          </a:xfrm>
          <a:prstGeom prst="rect">
            <a:avLst/>
          </a:prstGeom>
          <a:noFill/>
        </p:spPr>
        <p:txBody>
          <a:bodyPr wrap="square" rtlCol="0">
            <a:spAutoFit/>
          </a:bodyPr>
          <a:lstStyle/>
          <a:p>
            <a:r>
              <a:rPr lang="en-GB" sz="3200" b="1" dirty="0" smtClean="0">
                <a:latin typeface="Times New Roman" pitchFamily="18" charset="0"/>
                <a:cs typeface="Times New Roman" pitchFamily="18" charset="0"/>
              </a:rPr>
              <a:t>Laue lens development for hard X-ray and neutron with controllable parameters</a:t>
            </a:r>
            <a:endParaRPr lang="en-US" sz="3200" dirty="0" smtClean="0">
              <a:latin typeface="Times New Roman" pitchFamily="18" charset="0"/>
              <a:cs typeface="Times New Roman" pitchFamily="18" charset="0"/>
            </a:endParaRPr>
          </a:p>
        </p:txBody>
      </p:sp>
      <p:graphicFrame>
        <p:nvGraphicFramePr>
          <p:cNvPr id="13" name="Object 2"/>
          <p:cNvGraphicFramePr>
            <a:graphicFrameLocks noChangeAspect="1"/>
          </p:cNvGraphicFramePr>
          <p:nvPr>
            <p:extLst>
              <p:ext uri="{D42A27DB-BD31-4B8C-83A1-F6EECF244321}">
                <p14:modId xmlns:p14="http://schemas.microsoft.com/office/powerpoint/2010/main" xmlns="" val="2490949204"/>
              </p:ext>
            </p:extLst>
          </p:nvPr>
        </p:nvGraphicFramePr>
        <p:xfrm>
          <a:off x="9030" y="115114"/>
          <a:ext cx="1763065" cy="1684705"/>
        </p:xfrm>
        <a:graphic>
          <a:graphicData uri="http://schemas.openxmlformats.org/presentationml/2006/ole">
            <p:oleObj spid="_x0000_s1054" name="Document" r:id="rId4" imgW="1975104" imgH="1887543" progId="">
              <p:embed/>
            </p:oleObj>
          </a:graphicData>
        </a:graphic>
      </p:graphicFrame>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FA65ED-0385-4224-B6E0-C51DE34AD900}" type="slidenum">
              <a:rPr lang="ru-RU" smtClean="0"/>
              <a:pPr>
                <a:defRPr/>
              </a:pPr>
              <a:t>10</a:t>
            </a:fld>
            <a:endParaRPr lang="ru-RU"/>
          </a:p>
        </p:txBody>
      </p:sp>
      <p:sp>
        <p:nvSpPr>
          <p:cNvPr id="5" name="Rectangle 4"/>
          <p:cNvSpPr/>
          <p:nvPr/>
        </p:nvSpPr>
        <p:spPr>
          <a:xfrm>
            <a:off x="500034" y="500042"/>
            <a:ext cx="8358246" cy="2739211"/>
          </a:xfrm>
          <a:prstGeom prst="rect">
            <a:avLst/>
          </a:prstGeom>
        </p:spPr>
        <p:txBody>
          <a:bodyPr wrap="square">
            <a:spAutoFit/>
          </a:bodyPr>
          <a:lstStyle/>
          <a:p>
            <a:pPr algn="just"/>
            <a:r>
              <a:rPr lang="en-GB" sz="2400" dirty="0" smtClean="0">
                <a:latin typeface="Times New Roman" pitchFamily="18" charset="0"/>
                <a:cs typeface="Times New Roman" pitchFamily="18" charset="0"/>
              </a:rPr>
              <a:t>In our institute (IAPP NAS Armenia) it has been experimentally and theoretically shown that with the help of the presence of external acoustic field and temperature gradient in the </a:t>
            </a:r>
            <a:r>
              <a:rPr lang="en-GB" sz="2400" dirty="0" smtClean="0">
                <a:latin typeface="Times New Roman" pitchFamily="18" charset="0"/>
                <a:ea typeface="Calibri" pitchFamily="34" charset="0"/>
                <a:cs typeface="Times New Roman" pitchFamily="18" charset="0"/>
              </a:rPr>
              <a:t>quartz</a:t>
            </a:r>
            <a:r>
              <a:rPr lang="en-GB" sz="2400" dirty="0" smtClean="0">
                <a:latin typeface="Times New Roman" pitchFamily="18" charset="0"/>
                <a:cs typeface="Times New Roman" pitchFamily="18" charset="0"/>
              </a:rPr>
              <a:t> crystals it is possible to fully pumped X-ray beams from the passing direction to the reflection direction, angular width of fully pumped X-rays is directly proportional to the thickness, to control of the reflected X-rays intensity and the focus location.</a:t>
            </a:r>
            <a:endParaRPr lang="en-US" sz="2400" dirty="0">
              <a:latin typeface="Times New Roman" pitchFamily="18" charset="0"/>
              <a:cs typeface="Times New Roman" pitchFamily="18" charset="0"/>
            </a:endParaRPr>
          </a:p>
        </p:txBody>
      </p:sp>
      <p:pic>
        <p:nvPicPr>
          <p:cNvPr id="7" name="Picture 9" descr="IMG_0123"/>
          <p:cNvPicPr>
            <a:picLocks noChangeAspect="1" noChangeArrowheads="1"/>
          </p:cNvPicPr>
          <p:nvPr/>
        </p:nvPicPr>
        <p:blipFill>
          <a:blip r:embed="rId2"/>
          <a:srcRect/>
          <a:stretch>
            <a:fillRect/>
          </a:stretch>
        </p:blipFill>
        <p:spPr bwMode="auto">
          <a:xfrm>
            <a:off x="1142976" y="3643314"/>
            <a:ext cx="2500313" cy="1874838"/>
          </a:xfrm>
          <a:prstGeom prst="rect">
            <a:avLst/>
          </a:prstGeom>
          <a:noFill/>
          <a:ln w="9525">
            <a:noFill/>
            <a:miter lim="800000"/>
            <a:headEnd/>
            <a:tailEnd/>
          </a:ln>
        </p:spPr>
      </p:pic>
      <p:pic>
        <p:nvPicPr>
          <p:cNvPr id="61442" name="Picture 2"/>
          <p:cNvPicPr>
            <a:picLocks noChangeAspect="1" noChangeArrowheads="1"/>
          </p:cNvPicPr>
          <p:nvPr/>
        </p:nvPicPr>
        <p:blipFill>
          <a:blip r:embed="rId3"/>
          <a:srcRect/>
          <a:stretch>
            <a:fillRect/>
          </a:stretch>
        </p:blipFill>
        <p:spPr bwMode="auto">
          <a:xfrm>
            <a:off x="4929190" y="3571876"/>
            <a:ext cx="2539466" cy="2000264"/>
          </a:xfrm>
          <a:prstGeom prst="rect">
            <a:avLst/>
          </a:prstGeom>
          <a:noFill/>
          <a:ln w="9525">
            <a:noFill/>
            <a:miter lim="800000"/>
            <a:headEnd/>
            <a:tailEnd/>
          </a:ln>
          <a:effectLst/>
        </p:spPr>
      </p:pic>
      <p:sp>
        <p:nvSpPr>
          <p:cNvPr id="6" name="Rectangle 5"/>
          <p:cNvSpPr/>
          <p:nvPr/>
        </p:nvSpPr>
        <p:spPr>
          <a:xfrm>
            <a:off x="0" y="6315038"/>
            <a:ext cx="9144000" cy="400110"/>
          </a:xfrm>
          <a:prstGeom prst="rect">
            <a:avLst/>
          </a:prstGeom>
        </p:spPr>
        <p:txBody>
          <a:bodyPr wrap="square">
            <a:spAutoFit/>
          </a:bodyPr>
          <a:lstStyle/>
          <a:p>
            <a:r>
              <a:rPr lang="en-US" sz="2000" b="1" dirty="0" smtClean="0">
                <a:latin typeface="Times New Roman" pitchFamily="18" charset="0"/>
                <a:cs typeface="Times New Roman" pitchFamily="18" charset="0"/>
              </a:rPr>
              <a:t>RREPS-2017</a:t>
            </a:r>
            <a:endParaRPr lang="en-US" sz="20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FA65ED-0385-4224-B6E0-C51DE34AD900}" type="slidenum">
              <a:rPr lang="ru-RU" smtClean="0"/>
              <a:pPr>
                <a:defRPr/>
              </a:pPr>
              <a:t>11</a:t>
            </a:fld>
            <a:endParaRPr lang="ru-RU" dirty="0"/>
          </a:p>
        </p:txBody>
      </p:sp>
      <p:sp>
        <p:nvSpPr>
          <p:cNvPr id="60417" name="Rectangle 1"/>
          <p:cNvSpPr>
            <a:spLocks noChangeArrowheads="1"/>
          </p:cNvSpPr>
          <p:nvPr/>
        </p:nvSpPr>
        <p:spPr bwMode="auto">
          <a:xfrm>
            <a:off x="285720" y="740048"/>
            <a:ext cx="850112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a:r>
              <a:rPr kumimoji="0" lang="en-GB"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As the thermal neutrons are absorbed much less as compared with X-rays (the absorption length ~50 cm), one can separate from a primary beam a neutron beam with large spectral and angular with used quartz crystal of several centimetres thickness  with a temperature gradient or acoustic field. Taking into account the fact that a </a:t>
            </a:r>
            <a:r>
              <a:rPr lang="en-GB" sz="2800" dirty="0" smtClean="0">
                <a:latin typeface="Times New Roman" pitchFamily="18" charset="0"/>
                <a:ea typeface="Calibri" pitchFamily="34" charset="0"/>
                <a:cs typeface="Times New Roman" pitchFamily="18" charset="0"/>
              </a:rPr>
              <a:t>thermal </a:t>
            </a:r>
            <a:r>
              <a:rPr kumimoji="0" lang="en-GB"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neutron De Broglie wavelength is comparable with the wavelength of electromagnetic radiation in the X-ray range, the expected effects for neutrons should be the same as for hard X-rays, for which absorption is also small.</a:t>
            </a: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0" y="6315038"/>
            <a:ext cx="9144000" cy="400110"/>
          </a:xfrm>
          <a:prstGeom prst="rect">
            <a:avLst/>
          </a:prstGeom>
        </p:spPr>
        <p:txBody>
          <a:bodyPr wrap="square">
            <a:spAutoFit/>
          </a:bodyPr>
          <a:lstStyle/>
          <a:p>
            <a:r>
              <a:rPr lang="en-US" sz="2000" b="1" dirty="0" smtClean="0">
                <a:latin typeface="Times New Roman" pitchFamily="18" charset="0"/>
                <a:cs typeface="Times New Roman" pitchFamily="18" charset="0"/>
              </a:rPr>
              <a:t>RREPS-2017</a:t>
            </a:r>
            <a:endParaRPr lang="en-US" sz="20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FA65ED-0385-4224-B6E0-C51DE34AD900}" type="slidenum">
              <a:rPr lang="ru-RU" smtClean="0"/>
              <a:pPr>
                <a:defRPr/>
              </a:pPr>
              <a:t>12</a:t>
            </a:fld>
            <a:endParaRPr lang="ru-RU" dirty="0"/>
          </a:p>
        </p:txBody>
      </p:sp>
      <p:pic>
        <p:nvPicPr>
          <p:cNvPr id="62466" name="Picture 2" descr="C:\Users\1.1LAB\Desktop\Hodvats\Kocharyan_contemporary_2017\fig1.png"/>
          <p:cNvPicPr>
            <a:picLocks noChangeAspect="1" noChangeArrowheads="1"/>
          </p:cNvPicPr>
          <p:nvPr/>
        </p:nvPicPr>
        <p:blipFill>
          <a:blip r:embed="rId2" cstate="print"/>
          <a:srcRect/>
          <a:stretch>
            <a:fillRect/>
          </a:stretch>
        </p:blipFill>
        <p:spPr bwMode="auto">
          <a:xfrm>
            <a:off x="642910" y="2143116"/>
            <a:ext cx="7825654" cy="2857544"/>
          </a:xfrm>
          <a:prstGeom prst="rect">
            <a:avLst/>
          </a:prstGeom>
          <a:noFill/>
        </p:spPr>
      </p:pic>
      <p:sp>
        <p:nvSpPr>
          <p:cNvPr id="6" name="Rectangle 5"/>
          <p:cNvSpPr/>
          <p:nvPr/>
        </p:nvSpPr>
        <p:spPr>
          <a:xfrm>
            <a:off x="357158" y="5143512"/>
            <a:ext cx="8501122" cy="1200329"/>
          </a:xfrm>
          <a:prstGeom prst="rect">
            <a:avLst/>
          </a:prstGeom>
        </p:spPr>
        <p:txBody>
          <a:bodyPr wrap="square">
            <a:spAutoFit/>
          </a:bodyPr>
          <a:lstStyle/>
          <a:p>
            <a:pPr algn="just"/>
            <a:r>
              <a:rPr lang="en-GB" sz="2400" dirty="0" smtClean="0">
                <a:solidFill>
                  <a:srgbClr val="FF0000"/>
                </a:solidFill>
                <a:latin typeface="Times New Roman" pitchFamily="18" charset="0"/>
                <a:cs typeface="Times New Roman" pitchFamily="18" charset="0"/>
              </a:rPr>
              <a:t>In the experiment the white spectrum of X-rays was used</a:t>
            </a:r>
            <a:r>
              <a:rPr lang="en-GB" sz="2400" dirty="0" smtClean="0">
                <a:latin typeface="Times New Roman" pitchFamily="18" charset="0"/>
                <a:cs typeface="Times New Roman" pitchFamily="18" charset="0"/>
              </a:rPr>
              <a:t>, generated from the X-tube Mo BSV-29 with the anode current of 10 </a:t>
            </a:r>
            <a:r>
              <a:rPr lang="en-GB" sz="2400" dirty="0" err="1" smtClean="0">
                <a:latin typeface="Times New Roman" pitchFamily="18" charset="0"/>
                <a:cs typeface="Times New Roman" pitchFamily="18" charset="0"/>
              </a:rPr>
              <a:t>mA</a:t>
            </a:r>
            <a:r>
              <a:rPr lang="en-GB" sz="2400" dirty="0" smtClean="0">
                <a:latin typeface="Times New Roman" pitchFamily="18" charset="0"/>
                <a:cs typeface="Times New Roman" pitchFamily="18" charset="0"/>
              </a:rPr>
              <a:t> under the voltage up to 50 kV. </a:t>
            </a:r>
            <a:endParaRPr lang="en-US" sz="2400" dirty="0">
              <a:latin typeface="Times New Roman" pitchFamily="18" charset="0"/>
              <a:cs typeface="Times New Roman" pitchFamily="18" charset="0"/>
            </a:endParaRPr>
          </a:p>
        </p:txBody>
      </p:sp>
      <p:sp>
        <p:nvSpPr>
          <p:cNvPr id="62467" name="Rectangle 3"/>
          <p:cNvSpPr>
            <a:spLocks noChangeArrowheads="1"/>
          </p:cNvSpPr>
          <p:nvPr/>
        </p:nvSpPr>
        <p:spPr bwMode="auto">
          <a:xfrm>
            <a:off x="214282" y="0"/>
            <a:ext cx="8643998"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GB" sz="2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this work, aiming to obtain basic elements of hard X-ray and neutron optics with controllable parameters, </a:t>
            </a:r>
            <a:r>
              <a:rPr kumimoji="0" lang="en-GB" sz="2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we consider the principles and features of the reflection of hard X-rays from quartz single crystal in Laue geometry under the influence of temperature gradient in the range higher than 30 </a:t>
            </a:r>
            <a:r>
              <a:rPr kumimoji="0" lang="en-GB" sz="26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keV</a:t>
            </a:r>
            <a:r>
              <a:rPr kumimoji="0" lang="en-GB" sz="2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en-GB" sz="26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7" name="Rectangle 6"/>
          <p:cNvSpPr/>
          <p:nvPr/>
        </p:nvSpPr>
        <p:spPr>
          <a:xfrm>
            <a:off x="0" y="6315038"/>
            <a:ext cx="9144000" cy="400110"/>
          </a:xfrm>
          <a:prstGeom prst="rect">
            <a:avLst/>
          </a:prstGeom>
        </p:spPr>
        <p:txBody>
          <a:bodyPr wrap="square">
            <a:spAutoFit/>
          </a:bodyPr>
          <a:lstStyle/>
          <a:p>
            <a:r>
              <a:rPr lang="en-US" sz="2000" b="1" dirty="0" smtClean="0">
                <a:latin typeface="Times New Roman" pitchFamily="18" charset="0"/>
                <a:cs typeface="Times New Roman" pitchFamily="18" charset="0"/>
              </a:rPr>
              <a:t>RREPS-2017</a:t>
            </a:r>
            <a:endParaRPr lang="en-US" sz="20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FA65ED-0385-4224-B6E0-C51DE34AD900}" type="slidenum">
              <a:rPr lang="ru-RU" smtClean="0"/>
              <a:pPr>
                <a:defRPr/>
              </a:pPr>
              <a:t>13</a:t>
            </a:fld>
            <a:endParaRPr lang="ru-RU" dirty="0"/>
          </a:p>
        </p:txBody>
      </p:sp>
      <p:sp>
        <p:nvSpPr>
          <p:cNvPr id="7" name="Rectangle 6"/>
          <p:cNvSpPr/>
          <p:nvPr/>
        </p:nvSpPr>
        <p:spPr>
          <a:xfrm>
            <a:off x="500034" y="214290"/>
            <a:ext cx="8358246" cy="461665"/>
          </a:xfrm>
          <a:prstGeom prst="rect">
            <a:avLst/>
          </a:prstGeom>
        </p:spPr>
        <p:txBody>
          <a:bodyPr wrap="square">
            <a:spAutoFit/>
          </a:bodyPr>
          <a:lstStyle/>
          <a:p>
            <a:r>
              <a:rPr lang="en-US" sz="2400" b="1" i="1" dirty="0" smtClean="0">
                <a:solidFill>
                  <a:srgbClr val="0000FF"/>
                </a:solidFill>
                <a:latin typeface="Times New Roman" pitchFamily="18" charset="0"/>
              </a:rPr>
              <a:t>Temperature distribution on the surface of a crystal</a:t>
            </a:r>
          </a:p>
        </p:txBody>
      </p:sp>
      <p:sp>
        <p:nvSpPr>
          <p:cNvPr id="11" name="Rectangle 10"/>
          <p:cNvSpPr/>
          <p:nvPr/>
        </p:nvSpPr>
        <p:spPr>
          <a:xfrm>
            <a:off x="357158" y="4643446"/>
            <a:ext cx="8429684" cy="1631216"/>
          </a:xfrm>
          <a:prstGeom prst="rect">
            <a:avLst/>
          </a:prstGeom>
        </p:spPr>
        <p:txBody>
          <a:bodyPr wrap="square">
            <a:spAutoFit/>
          </a:bodyPr>
          <a:lstStyle/>
          <a:p>
            <a:pPr marL="280988" indent="-280988" algn="just"/>
            <a:r>
              <a:rPr lang="en-US" sz="2000" b="1" i="1" dirty="0" smtClean="0">
                <a:latin typeface="Times New Roman" pitchFamily="18" charset="0"/>
                <a:cs typeface="Times New Roman" pitchFamily="18" charset="0"/>
              </a:rPr>
              <a:t>a) Dependences of temperature at the points t</a:t>
            </a:r>
            <a:r>
              <a:rPr lang="en-US" sz="1200" b="1" i="1" dirty="0" smtClean="0">
                <a:latin typeface="Times New Roman" pitchFamily="18" charset="0"/>
                <a:cs typeface="Times New Roman" pitchFamily="18" charset="0"/>
              </a:rPr>
              <a:t>1</a:t>
            </a:r>
            <a:r>
              <a:rPr lang="en-US" sz="2000" b="1" i="1" dirty="0" smtClean="0">
                <a:latin typeface="Times New Roman" pitchFamily="18" charset="0"/>
                <a:cs typeface="Times New Roman" pitchFamily="18" charset="0"/>
              </a:rPr>
              <a:t> = 0 mm (curve 1), t</a:t>
            </a:r>
            <a:r>
              <a:rPr lang="en-US" sz="1200" b="1" i="1" dirty="0" smtClean="0">
                <a:latin typeface="Times New Roman" pitchFamily="18" charset="0"/>
                <a:cs typeface="Times New Roman" pitchFamily="18" charset="0"/>
              </a:rPr>
              <a:t>2</a:t>
            </a:r>
            <a:r>
              <a:rPr lang="en-US" sz="2000" b="1" i="1" dirty="0" smtClean="0">
                <a:latin typeface="Times New Roman" pitchFamily="18" charset="0"/>
                <a:cs typeface="Times New Roman" pitchFamily="18" charset="0"/>
              </a:rPr>
              <a:t> = 4 mm (curve 2),  t</a:t>
            </a:r>
            <a:r>
              <a:rPr lang="en-US" sz="1200" b="1" i="1" dirty="0" smtClean="0">
                <a:latin typeface="Times New Roman" pitchFamily="18" charset="0"/>
                <a:cs typeface="Times New Roman" pitchFamily="18" charset="0"/>
              </a:rPr>
              <a:t>3</a:t>
            </a:r>
            <a:r>
              <a:rPr lang="en-US" sz="2000" b="1" i="1" dirty="0" smtClean="0">
                <a:latin typeface="Times New Roman" pitchFamily="18" charset="0"/>
                <a:cs typeface="Times New Roman" pitchFamily="18" charset="0"/>
              </a:rPr>
              <a:t>  = 15 mm (curve 3) and t</a:t>
            </a:r>
            <a:r>
              <a:rPr lang="en-US" sz="1200" b="1" i="1" dirty="0" smtClean="0">
                <a:latin typeface="Times New Roman" pitchFamily="18" charset="0"/>
                <a:cs typeface="Times New Roman" pitchFamily="18" charset="0"/>
              </a:rPr>
              <a:t>4</a:t>
            </a:r>
            <a:r>
              <a:rPr lang="en-US" sz="2000" b="1" i="1" dirty="0" smtClean="0">
                <a:latin typeface="Times New Roman" pitchFamily="18" charset="0"/>
                <a:cs typeface="Times New Roman" pitchFamily="18" charset="0"/>
              </a:rPr>
              <a:t> = 30 mm (curve 4) of the current value of the heater spiral.</a:t>
            </a:r>
          </a:p>
          <a:p>
            <a:pPr marL="398463" indent="-398463" algn="just"/>
            <a:r>
              <a:rPr lang="en-US" sz="2000" b="1" i="1" dirty="0" smtClean="0">
                <a:latin typeface="Times New Roman" pitchFamily="18" charset="0"/>
                <a:cs typeface="Times New Roman" pitchFamily="18" charset="0"/>
              </a:rPr>
              <a:t>b) Dependences of temperature gradient of the current value in the region between the points t</a:t>
            </a:r>
            <a:r>
              <a:rPr lang="en-US" sz="1200" b="1" i="1" dirty="0" smtClean="0">
                <a:latin typeface="Times New Roman" pitchFamily="18" charset="0"/>
                <a:cs typeface="Times New Roman" pitchFamily="18" charset="0"/>
              </a:rPr>
              <a:t>1</a:t>
            </a:r>
            <a:r>
              <a:rPr lang="en-US" sz="2000" b="1" i="1" dirty="0" smtClean="0">
                <a:latin typeface="Times New Roman" pitchFamily="18" charset="0"/>
                <a:cs typeface="Times New Roman" pitchFamily="18" charset="0"/>
              </a:rPr>
              <a:t> and t</a:t>
            </a:r>
            <a:r>
              <a:rPr lang="en-US" sz="1200" b="1" i="1" dirty="0" smtClean="0">
                <a:latin typeface="Times New Roman" pitchFamily="18" charset="0"/>
                <a:cs typeface="Times New Roman" pitchFamily="18" charset="0"/>
              </a:rPr>
              <a:t>2 </a:t>
            </a:r>
            <a:r>
              <a:rPr lang="en-US" sz="2000" b="1" i="1" dirty="0" smtClean="0">
                <a:latin typeface="Times New Roman" pitchFamily="18" charset="0"/>
                <a:cs typeface="Times New Roman" pitchFamily="18" charset="0"/>
              </a:rPr>
              <a:t>, where was incident X-rays.</a:t>
            </a:r>
            <a:endParaRPr lang="en-US" sz="2000" b="1" i="1" dirty="0">
              <a:latin typeface="Times New Roman" pitchFamily="18" charset="0"/>
              <a:cs typeface="Times New Roman" pitchFamily="18" charset="0"/>
            </a:endParaRPr>
          </a:p>
        </p:txBody>
      </p:sp>
      <p:pic>
        <p:nvPicPr>
          <p:cNvPr id="56323" name="Picture 3"/>
          <p:cNvPicPr>
            <a:picLocks noChangeAspect="1" noChangeArrowheads="1"/>
          </p:cNvPicPr>
          <p:nvPr/>
        </p:nvPicPr>
        <p:blipFill>
          <a:blip r:embed="rId2"/>
          <a:srcRect/>
          <a:stretch>
            <a:fillRect/>
          </a:stretch>
        </p:blipFill>
        <p:spPr bwMode="auto">
          <a:xfrm>
            <a:off x="287657" y="1071546"/>
            <a:ext cx="4641533" cy="3373755"/>
          </a:xfrm>
          <a:prstGeom prst="rect">
            <a:avLst/>
          </a:prstGeom>
          <a:noFill/>
          <a:ln w="9525">
            <a:noFill/>
            <a:miter lim="800000"/>
            <a:headEnd/>
            <a:tailEnd/>
          </a:ln>
          <a:effectLst/>
        </p:spPr>
      </p:pic>
      <p:pic>
        <p:nvPicPr>
          <p:cNvPr id="56324" name="Picture 4"/>
          <p:cNvPicPr>
            <a:picLocks noChangeAspect="1" noChangeArrowheads="1"/>
          </p:cNvPicPr>
          <p:nvPr/>
        </p:nvPicPr>
        <p:blipFill>
          <a:blip r:embed="rId3" cstate="print"/>
          <a:srcRect/>
          <a:stretch>
            <a:fillRect/>
          </a:stretch>
        </p:blipFill>
        <p:spPr bwMode="auto">
          <a:xfrm>
            <a:off x="5026505" y="1357298"/>
            <a:ext cx="3760337" cy="2715201"/>
          </a:xfrm>
          <a:prstGeom prst="rect">
            <a:avLst/>
          </a:prstGeom>
          <a:noFill/>
          <a:ln w="9525">
            <a:noFill/>
            <a:miter lim="800000"/>
            <a:headEnd/>
            <a:tailEnd/>
          </a:ln>
          <a:effectLst/>
        </p:spPr>
      </p:pic>
      <p:sp>
        <p:nvSpPr>
          <p:cNvPr id="9" name="Rectangle 8"/>
          <p:cNvSpPr/>
          <p:nvPr/>
        </p:nvSpPr>
        <p:spPr>
          <a:xfrm>
            <a:off x="0" y="6315038"/>
            <a:ext cx="9144000" cy="400110"/>
          </a:xfrm>
          <a:prstGeom prst="rect">
            <a:avLst/>
          </a:prstGeom>
        </p:spPr>
        <p:txBody>
          <a:bodyPr wrap="square">
            <a:spAutoFit/>
          </a:bodyPr>
          <a:lstStyle/>
          <a:p>
            <a:r>
              <a:rPr lang="en-US" sz="2000" b="1" dirty="0" smtClean="0">
                <a:latin typeface="Times New Roman" pitchFamily="18" charset="0"/>
                <a:cs typeface="Times New Roman" pitchFamily="18" charset="0"/>
              </a:rPr>
              <a:t>RREPS-2017</a:t>
            </a:r>
            <a:endParaRPr lang="en-US" sz="20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FA65ED-0385-4224-B6E0-C51DE34AD900}" type="slidenum">
              <a:rPr lang="ru-RU" smtClean="0"/>
              <a:pPr>
                <a:defRPr/>
              </a:pPr>
              <a:t>14</a:t>
            </a:fld>
            <a:endParaRPr lang="ru-RU"/>
          </a:p>
        </p:txBody>
      </p:sp>
      <p:sp>
        <p:nvSpPr>
          <p:cNvPr id="6" name="Rectangle 5"/>
          <p:cNvSpPr/>
          <p:nvPr/>
        </p:nvSpPr>
        <p:spPr>
          <a:xfrm>
            <a:off x="428596" y="4071942"/>
            <a:ext cx="8501122" cy="1785104"/>
          </a:xfrm>
          <a:prstGeom prst="rect">
            <a:avLst/>
          </a:prstGeom>
        </p:spPr>
        <p:txBody>
          <a:bodyPr wrap="square">
            <a:spAutoFit/>
          </a:bodyPr>
          <a:lstStyle/>
          <a:p>
            <a:pPr algn="just"/>
            <a:r>
              <a:rPr lang="en-US" sz="2200" b="1" i="1" dirty="0" smtClean="0">
                <a:latin typeface="Times New Roman" pitchFamily="18" charset="0"/>
                <a:cs typeface="Times New Roman" pitchFamily="18" charset="0"/>
              </a:rPr>
              <a:t>The dependence of the intensity of the reflected X-rays on the value of temperature gradient. The thickness of a single crystal is 6mm  (1) and 9mm (2). </a:t>
            </a:r>
          </a:p>
          <a:p>
            <a:pPr marL="342900" indent="-342900" algn="just">
              <a:buAutoNum type="alphaLcParenR"/>
            </a:pPr>
            <a:r>
              <a:rPr lang="en-US" sz="2200" b="1" i="1" dirty="0" smtClean="0">
                <a:latin typeface="Times New Roman" pitchFamily="18" charset="0"/>
                <a:cs typeface="Times New Roman" pitchFamily="18" charset="0"/>
              </a:rPr>
              <a:t>For energy 30keV,</a:t>
            </a:r>
          </a:p>
          <a:p>
            <a:pPr marL="342900" indent="-342900" algn="just">
              <a:buAutoNum type="alphaLcParenR"/>
            </a:pPr>
            <a:r>
              <a:rPr lang="en-US" sz="2200" b="1" i="1" dirty="0" smtClean="0">
                <a:latin typeface="Times New Roman" pitchFamily="18" charset="0"/>
                <a:cs typeface="Times New Roman" pitchFamily="18" charset="0"/>
              </a:rPr>
              <a:t>For energy 40keV.</a:t>
            </a:r>
            <a:endParaRPr lang="en-US" sz="2200" b="1" i="1" dirty="0">
              <a:latin typeface="Times New Roman" pitchFamily="18" charset="0"/>
              <a:cs typeface="Times New Roman" pitchFamily="18" charset="0"/>
            </a:endParaRPr>
          </a:p>
        </p:txBody>
      </p:sp>
      <p:sp>
        <p:nvSpPr>
          <p:cNvPr id="7" name="Rectangle 6"/>
          <p:cNvSpPr/>
          <p:nvPr/>
        </p:nvSpPr>
        <p:spPr>
          <a:xfrm>
            <a:off x="428596" y="142852"/>
            <a:ext cx="8501122" cy="954107"/>
          </a:xfrm>
          <a:prstGeom prst="rect">
            <a:avLst/>
          </a:prstGeom>
        </p:spPr>
        <p:txBody>
          <a:bodyPr wrap="square">
            <a:spAutoFit/>
          </a:bodyPr>
          <a:lstStyle/>
          <a:p>
            <a:r>
              <a:rPr lang="en-US" sz="2800" b="1" i="1" dirty="0" smtClean="0">
                <a:solidFill>
                  <a:srgbClr val="0000FF"/>
                </a:solidFill>
                <a:latin typeface="Times New Roman" pitchFamily="18" charset="0"/>
              </a:rPr>
              <a:t>The pumping of  hard X-rays from the direction of the passage in the direction of reflection</a:t>
            </a:r>
          </a:p>
        </p:txBody>
      </p:sp>
      <p:pic>
        <p:nvPicPr>
          <p:cNvPr id="8" name="Picture 7" descr="fig3a.png"/>
          <p:cNvPicPr>
            <a:picLocks noChangeAspect="1"/>
          </p:cNvPicPr>
          <p:nvPr/>
        </p:nvPicPr>
        <p:blipFill>
          <a:blip r:embed="rId2"/>
          <a:stretch>
            <a:fillRect/>
          </a:stretch>
        </p:blipFill>
        <p:spPr>
          <a:xfrm>
            <a:off x="357158" y="1142984"/>
            <a:ext cx="4162357" cy="2926086"/>
          </a:xfrm>
          <a:prstGeom prst="rect">
            <a:avLst/>
          </a:prstGeom>
        </p:spPr>
      </p:pic>
      <p:pic>
        <p:nvPicPr>
          <p:cNvPr id="9" name="Picture 8" descr="fig3b1.png"/>
          <p:cNvPicPr>
            <a:picLocks noChangeAspect="1"/>
          </p:cNvPicPr>
          <p:nvPr/>
        </p:nvPicPr>
        <p:blipFill>
          <a:blip r:embed="rId3"/>
          <a:stretch>
            <a:fillRect/>
          </a:stretch>
        </p:blipFill>
        <p:spPr>
          <a:xfrm>
            <a:off x="4695923" y="1142984"/>
            <a:ext cx="4162357" cy="2926086"/>
          </a:xfrm>
          <a:prstGeom prst="rect">
            <a:avLst/>
          </a:prstGeom>
        </p:spPr>
      </p:pic>
      <p:sp>
        <p:nvSpPr>
          <p:cNvPr id="10" name="Rectangle 9"/>
          <p:cNvSpPr/>
          <p:nvPr/>
        </p:nvSpPr>
        <p:spPr>
          <a:xfrm>
            <a:off x="4143372" y="4929198"/>
            <a:ext cx="4286280" cy="1200329"/>
          </a:xfrm>
          <a:prstGeom prst="rect">
            <a:avLst/>
          </a:prstGeom>
        </p:spPr>
        <p:txBody>
          <a:bodyPr wrap="square">
            <a:spAutoFit/>
          </a:bodyPr>
          <a:lstStyle/>
          <a:p>
            <a:pPr algn="just"/>
            <a:r>
              <a:rPr lang="en-US" i="1" dirty="0" smtClean="0">
                <a:latin typeface="Times New Roman" pitchFamily="18" charset="0"/>
                <a:cs typeface="Times New Roman" pitchFamily="18" charset="0"/>
              </a:rPr>
              <a:t>It is seen in the figure that the intensity of reflected beam increases with temperature gradient, reaches the maximum value, and then slowly decreases.</a:t>
            </a:r>
            <a:endParaRPr lang="en-US" i="1" dirty="0">
              <a:latin typeface="Times New Roman" pitchFamily="18" charset="0"/>
              <a:cs typeface="Times New Roman" pitchFamily="18" charset="0"/>
            </a:endParaRPr>
          </a:p>
        </p:txBody>
      </p:sp>
      <p:sp>
        <p:nvSpPr>
          <p:cNvPr id="11" name="Rectangle 10"/>
          <p:cNvSpPr/>
          <p:nvPr/>
        </p:nvSpPr>
        <p:spPr>
          <a:xfrm>
            <a:off x="0" y="6315038"/>
            <a:ext cx="9144000" cy="400110"/>
          </a:xfrm>
          <a:prstGeom prst="rect">
            <a:avLst/>
          </a:prstGeom>
        </p:spPr>
        <p:txBody>
          <a:bodyPr wrap="square">
            <a:spAutoFit/>
          </a:bodyPr>
          <a:lstStyle/>
          <a:p>
            <a:r>
              <a:rPr lang="en-US" sz="2000" b="1" dirty="0" smtClean="0">
                <a:latin typeface="Times New Roman" pitchFamily="18" charset="0"/>
                <a:cs typeface="Times New Roman" pitchFamily="18" charset="0"/>
              </a:rPr>
              <a:t>RREPS-2017</a:t>
            </a:r>
            <a:endParaRPr lang="en-US" sz="20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FA65ED-0385-4224-B6E0-C51DE34AD900}" type="slidenum">
              <a:rPr lang="ru-RU" smtClean="0"/>
              <a:pPr>
                <a:defRPr/>
              </a:pPr>
              <a:t>15</a:t>
            </a:fld>
            <a:endParaRPr lang="ru-RU" dirty="0"/>
          </a:p>
        </p:txBody>
      </p:sp>
      <p:sp>
        <p:nvSpPr>
          <p:cNvPr id="5" name="Rectangle 4"/>
          <p:cNvSpPr/>
          <p:nvPr/>
        </p:nvSpPr>
        <p:spPr>
          <a:xfrm>
            <a:off x="642910" y="214290"/>
            <a:ext cx="7500990" cy="523220"/>
          </a:xfrm>
          <a:prstGeom prst="rect">
            <a:avLst/>
          </a:prstGeom>
        </p:spPr>
        <p:txBody>
          <a:bodyPr wrap="square">
            <a:spAutoFit/>
          </a:bodyPr>
          <a:lstStyle/>
          <a:p>
            <a:r>
              <a:rPr lang="en-US" sz="2800" b="1" i="1" dirty="0" smtClean="0">
                <a:solidFill>
                  <a:srgbClr val="0000FF"/>
                </a:solidFill>
                <a:latin typeface="Times New Roman" pitchFamily="18" charset="0"/>
              </a:rPr>
              <a:t>The spectral distribution of the reflected beam</a:t>
            </a:r>
            <a:endParaRPr lang="ru-RU" sz="2800" b="1" i="1" dirty="0">
              <a:solidFill>
                <a:srgbClr val="0000FF"/>
              </a:solidFill>
              <a:latin typeface="Times New Roman" pitchFamily="18" charset="0"/>
            </a:endParaRPr>
          </a:p>
        </p:txBody>
      </p:sp>
      <p:sp>
        <p:nvSpPr>
          <p:cNvPr id="10" name="Rectangle 9"/>
          <p:cNvSpPr/>
          <p:nvPr/>
        </p:nvSpPr>
        <p:spPr>
          <a:xfrm>
            <a:off x="285752" y="4542076"/>
            <a:ext cx="8715404" cy="1815882"/>
          </a:xfrm>
          <a:prstGeom prst="rect">
            <a:avLst/>
          </a:prstGeom>
        </p:spPr>
        <p:txBody>
          <a:bodyPr wrap="square">
            <a:spAutoFit/>
          </a:bodyPr>
          <a:lstStyle/>
          <a:p>
            <a:pPr algn="just"/>
            <a:r>
              <a:rPr lang="en-US" sz="1600" b="1" i="1" dirty="0" smtClean="0">
                <a:latin typeface="Times New Roman" pitchFamily="18" charset="0"/>
                <a:cs typeface="Times New Roman" pitchFamily="18" charset="0"/>
              </a:rPr>
              <a:t>The spectra were taken by the XR-100CR detector with a resolution of 270eV at line Am241 17.74 </a:t>
            </a:r>
            <a:r>
              <a:rPr lang="en-US" sz="1600" b="1" i="1" dirty="0" err="1" smtClean="0">
                <a:latin typeface="Times New Roman" pitchFamily="18" charset="0"/>
                <a:cs typeface="Times New Roman" pitchFamily="18" charset="0"/>
              </a:rPr>
              <a:t>keV</a:t>
            </a:r>
            <a:r>
              <a:rPr lang="en-US" sz="1600" b="1" i="1" dirty="0" smtClean="0">
                <a:latin typeface="Times New Roman" pitchFamily="18" charset="0"/>
                <a:cs typeface="Times New Roman" pitchFamily="18" charset="0"/>
              </a:rPr>
              <a:t>. </a:t>
            </a:r>
            <a:r>
              <a:rPr lang="en-US" sz="1600" b="1" i="1" dirty="0" smtClean="0">
                <a:solidFill>
                  <a:srgbClr val="FF0000"/>
                </a:solidFill>
                <a:latin typeface="Times New Roman" pitchFamily="18" charset="0"/>
                <a:cs typeface="Times New Roman" pitchFamily="18" charset="0"/>
              </a:rPr>
              <a:t>As seen from the figures, depending on the thickness of the quartz crystal it is possible to select from the primary beam of X-rays with a different energy strip and throw it in the direction of reflection. </a:t>
            </a:r>
            <a:r>
              <a:rPr lang="en-US" sz="1600" b="1" i="1" dirty="0" smtClean="0">
                <a:latin typeface="Times New Roman" pitchFamily="18" charset="0"/>
                <a:cs typeface="Times New Roman" pitchFamily="18" charset="0"/>
              </a:rPr>
              <a:t>Thus from the spectra of the reflected X-rays seen that with increasing values of the temperature gradient occur multiple increase in the intensity and broadening of the spectrum (that is caused by the curvature of the reflecting atomic planes) and displacement of the spectrum to the direction of low energy (due to the increase in the </a:t>
            </a:r>
            <a:r>
              <a:rPr lang="en-US" sz="1600" b="1" i="1" dirty="0" err="1" smtClean="0">
                <a:latin typeface="Times New Roman" pitchFamily="18" charset="0"/>
                <a:cs typeface="Times New Roman" pitchFamily="18" charset="0"/>
              </a:rPr>
              <a:t>interplanar</a:t>
            </a:r>
            <a:r>
              <a:rPr lang="en-US" sz="1600" b="1" i="1" dirty="0" smtClean="0">
                <a:latin typeface="Times New Roman" pitchFamily="18" charset="0"/>
                <a:cs typeface="Times New Roman" pitchFamily="18" charset="0"/>
              </a:rPr>
              <a:t> distances reflecting atomic planes).</a:t>
            </a:r>
            <a:endParaRPr lang="en-US" sz="1600" b="1" i="1" dirty="0">
              <a:latin typeface="Times New Roman" pitchFamily="18" charset="0"/>
              <a:cs typeface="Times New Roman" pitchFamily="18" charset="0"/>
            </a:endParaRPr>
          </a:p>
        </p:txBody>
      </p:sp>
      <p:pic>
        <p:nvPicPr>
          <p:cNvPr id="51201" name="Picture 1" descr="C:\Users\1.1LAB\Desktop\Hodvats\Kocharyan_contemporary_2017\fig4a.png"/>
          <p:cNvPicPr>
            <a:picLocks noChangeAspect="1" noChangeArrowheads="1"/>
          </p:cNvPicPr>
          <p:nvPr/>
        </p:nvPicPr>
        <p:blipFill>
          <a:blip r:embed="rId2"/>
          <a:srcRect/>
          <a:stretch>
            <a:fillRect/>
          </a:stretch>
        </p:blipFill>
        <p:spPr bwMode="auto">
          <a:xfrm>
            <a:off x="785786" y="1857364"/>
            <a:ext cx="3642063" cy="2560325"/>
          </a:xfrm>
          <a:prstGeom prst="rect">
            <a:avLst/>
          </a:prstGeom>
          <a:noFill/>
        </p:spPr>
      </p:pic>
      <p:pic>
        <p:nvPicPr>
          <p:cNvPr id="51202" name="Picture 2" descr="C:\Users\1.1LAB\Desktop\Hodvats\Kocharyan_contemporary_2017\fig4b.png"/>
          <p:cNvPicPr>
            <a:picLocks noChangeAspect="1" noChangeArrowheads="1"/>
          </p:cNvPicPr>
          <p:nvPr/>
        </p:nvPicPr>
        <p:blipFill>
          <a:blip r:embed="rId3"/>
          <a:srcRect/>
          <a:stretch>
            <a:fillRect/>
          </a:stretch>
        </p:blipFill>
        <p:spPr bwMode="auto">
          <a:xfrm>
            <a:off x="4429124" y="1857364"/>
            <a:ext cx="3642063" cy="2560325"/>
          </a:xfrm>
          <a:prstGeom prst="rect">
            <a:avLst/>
          </a:prstGeom>
          <a:noFill/>
        </p:spPr>
      </p:pic>
      <p:sp>
        <p:nvSpPr>
          <p:cNvPr id="16" name="Rectangle 15"/>
          <p:cNvSpPr/>
          <p:nvPr/>
        </p:nvSpPr>
        <p:spPr>
          <a:xfrm>
            <a:off x="285720" y="642918"/>
            <a:ext cx="8786874" cy="1200329"/>
          </a:xfrm>
          <a:prstGeom prst="rect">
            <a:avLst/>
          </a:prstGeom>
        </p:spPr>
        <p:txBody>
          <a:bodyPr wrap="square">
            <a:spAutoFit/>
          </a:bodyPr>
          <a:lstStyle/>
          <a:p>
            <a:pPr algn="just"/>
            <a:r>
              <a:rPr lang="en-US" b="1" dirty="0" smtClean="0">
                <a:latin typeface="Times New Roman" pitchFamily="18" charset="0"/>
                <a:cs typeface="Times New Roman" pitchFamily="18" charset="0"/>
              </a:rPr>
              <a:t>The spectral distribution of the reflected beam from the (10-11) atomic planes of quartz crystals with thicknesses of 6mm (a) and 9mm (b).</a:t>
            </a:r>
          </a:p>
          <a:p>
            <a:pPr algn="just"/>
            <a:r>
              <a:rPr lang="en-US" b="1" dirty="0" smtClean="0">
                <a:latin typeface="Times New Roman" pitchFamily="18" charset="0"/>
                <a:cs typeface="Times New Roman" pitchFamily="18" charset="0"/>
              </a:rPr>
              <a:t>1) </a:t>
            </a:r>
            <a:r>
              <a:rPr lang="en-US" b="1" dirty="0" smtClean="0">
                <a:latin typeface="Times New Roman" pitchFamily="18" charset="0"/>
                <a:ea typeface="Ebrima"/>
                <a:cs typeface="Times New Roman" pitchFamily="18" charset="0"/>
              </a:rPr>
              <a:t>ߡT/ߡx=0 K/cm, 2</a:t>
            </a:r>
            <a:r>
              <a:rPr lang="en-US" b="1" dirty="0" smtClean="0">
                <a:latin typeface="Times New Roman" pitchFamily="18" charset="0"/>
                <a:cs typeface="Times New Roman" pitchFamily="18" charset="0"/>
              </a:rPr>
              <a:t>) </a:t>
            </a:r>
            <a:r>
              <a:rPr lang="en-US" b="1" dirty="0" smtClean="0">
                <a:latin typeface="Times New Roman" pitchFamily="18" charset="0"/>
                <a:ea typeface="Ebrima"/>
                <a:cs typeface="Times New Roman" pitchFamily="18" charset="0"/>
              </a:rPr>
              <a:t>ߡT/ߡx=50 K/cm, 3</a:t>
            </a:r>
            <a:r>
              <a:rPr lang="en-US" b="1" dirty="0" smtClean="0">
                <a:latin typeface="Times New Roman" pitchFamily="18" charset="0"/>
                <a:cs typeface="Times New Roman" pitchFamily="18" charset="0"/>
              </a:rPr>
              <a:t>) </a:t>
            </a:r>
            <a:r>
              <a:rPr lang="en-US" b="1" dirty="0" smtClean="0">
                <a:latin typeface="Times New Roman" pitchFamily="18" charset="0"/>
                <a:ea typeface="Ebrima"/>
                <a:cs typeface="Times New Roman" pitchFamily="18" charset="0"/>
              </a:rPr>
              <a:t>ߡT/ߡx=180 K/cm, 4</a:t>
            </a:r>
            <a:r>
              <a:rPr lang="en-US" b="1" dirty="0" smtClean="0">
                <a:latin typeface="Times New Roman" pitchFamily="18" charset="0"/>
                <a:cs typeface="Times New Roman" pitchFamily="18" charset="0"/>
              </a:rPr>
              <a:t>) </a:t>
            </a:r>
            <a:r>
              <a:rPr lang="en-US" b="1" dirty="0" smtClean="0">
                <a:latin typeface="Times New Roman" pitchFamily="18" charset="0"/>
                <a:ea typeface="Ebrima"/>
                <a:cs typeface="Times New Roman" pitchFamily="18" charset="0"/>
              </a:rPr>
              <a:t>ߡT/ߡx=270 K/cm, 5</a:t>
            </a:r>
            <a:r>
              <a:rPr lang="en-US" b="1" dirty="0" smtClean="0">
                <a:latin typeface="Times New Roman" pitchFamily="18" charset="0"/>
                <a:cs typeface="Times New Roman" pitchFamily="18" charset="0"/>
              </a:rPr>
              <a:t>) </a:t>
            </a:r>
            <a:r>
              <a:rPr lang="en-US" b="1" dirty="0" smtClean="0">
                <a:latin typeface="Times New Roman" pitchFamily="18" charset="0"/>
                <a:ea typeface="Ebrima"/>
                <a:cs typeface="Times New Roman" pitchFamily="18" charset="0"/>
              </a:rPr>
              <a:t>ߡT/ߡx=360 K/cm, 6</a:t>
            </a:r>
            <a:r>
              <a:rPr lang="en-US" b="1" dirty="0" smtClean="0">
                <a:latin typeface="Times New Roman" pitchFamily="18" charset="0"/>
                <a:cs typeface="Times New Roman" pitchFamily="18" charset="0"/>
              </a:rPr>
              <a:t>) </a:t>
            </a:r>
            <a:r>
              <a:rPr lang="en-US" b="1" dirty="0" smtClean="0">
                <a:latin typeface="Times New Roman" pitchFamily="18" charset="0"/>
                <a:ea typeface="Ebrima"/>
                <a:cs typeface="Times New Roman" pitchFamily="18" charset="0"/>
              </a:rPr>
              <a:t>ߡT/ߡx=450 K/cm.</a:t>
            </a:r>
            <a:endParaRPr lang="en-US" b="1" dirty="0">
              <a:latin typeface="Times New Roman" pitchFamily="18" charset="0"/>
              <a:cs typeface="Times New Roman" pitchFamily="18" charset="0"/>
            </a:endParaRPr>
          </a:p>
        </p:txBody>
      </p:sp>
      <p:sp>
        <p:nvSpPr>
          <p:cNvPr id="8" name="Rectangle 7"/>
          <p:cNvSpPr/>
          <p:nvPr/>
        </p:nvSpPr>
        <p:spPr>
          <a:xfrm>
            <a:off x="0" y="6315038"/>
            <a:ext cx="9144000" cy="400110"/>
          </a:xfrm>
          <a:prstGeom prst="rect">
            <a:avLst/>
          </a:prstGeom>
        </p:spPr>
        <p:txBody>
          <a:bodyPr wrap="square">
            <a:spAutoFit/>
          </a:bodyPr>
          <a:lstStyle/>
          <a:p>
            <a:r>
              <a:rPr lang="en-US" sz="2000" b="1" dirty="0" smtClean="0">
                <a:latin typeface="Times New Roman" pitchFamily="18" charset="0"/>
                <a:cs typeface="Times New Roman" pitchFamily="18" charset="0"/>
              </a:rPr>
              <a:t>RREPS-2017</a:t>
            </a:r>
            <a:endParaRPr lang="en-US" sz="20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FA65ED-0385-4224-B6E0-C51DE34AD900}" type="slidenum">
              <a:rPr lang="ru-RU" smtClean="0"/>
              <a:pPr>
                <a:defRPr/>
              </a:pPr>
              <a:t>16</a:t>
            </a:fld>
            <a:endParaRPr lang="ru-RU"/>
          </a:p>
        </p:txBody>
      </p:sp>
      <p:sp>
        <p:nvSpPr>
          <p:cNvPr id="20" name="Rectangle 19"/>
          <p:cNvSpPr/>
          <p:nvPr/>
        </p:nvSpPr>
        <p:spPr>
          <a:xfrm>
            <a:off x="285720" y="5282999"/>
            <a:ext cx="8643998" cy="646331"/>
          </a:xfrm>
          <a:prstGeom prst="rect">
            <a:avLst/>
          </a:prstGeom>
        </p:spPr>
        <p:txBody>
          <a:bodyPr wrap="square">
            <a:spAutoFit/>
          </a:bodyPr>
          <a:lstStyle/>
          <a:p>
            <a:pPr algn="just"/>
            <a:r>
              <a:rPr lang="en-US" dirty="0" smtClean="0">
                <a:latin typeface="Times New Roman" pitchFamily="18" charset="0"/>
                <a:cs typeface="Times New Roman" pitchFamily="18" charset="0"/>
              </a:rPr>
              <a:t>The spectral distribution of the reflected and passing beams from the (10-11) atomic planes of quartz crystals with thicknesses of </a:t>
            </a:r>
            <a:r>
              <a:rPr lang="en-GB" dirty="0" smtClean="0">
                <a:latin typeface="Times New Roman" pitchFamily="18" charset="0"/>
                <a:cs typeface="Times New Roman" pitchFamily="18" charset="0"/>
              </a:rPr>
              <a:t>10 mm, when </a:t>
            </a:r>
            <a:r>
              <a:rPr lang="en-US" dirty="0" smtClean="0">
                <a:latin typeface="Times New Roman" pitchFamily="18" charset="0"/>
                <a:ea typeface="Ebrima"/>
                <a:cs typeface="Times New Roman" pitchFamily="18" charset="0"/>
              </a:rPr>
              <a:t>ߡT/ߡx=360 K/cm.</a:t>
            </a:r>
            <a:endParaRPr lang="en-US" dirty="0" smtClean="0">
              <a:latin typeface="Times New Roman" pitchFamily="18" charset="0"/>
              <a:cs typeface="Times New Roman" pitchFamily="18" charset="0"/>
            </a:endParaRPr>
          </a:p>
        </p:txBody>
      </p:sp>
      <p:pic>
        <p:nvPicPr>
          <p:cNvPr id="23" name="Picture 22" descr="fig3.png"/>
          <p:cNvPicPr/>
          <p:nvPr/>
        </p:nvPicPr>
        <p:blipFill rotWithShape="1">
          <a:blip r:embed="rId2"/>
          <a:srcRect l="3871" t="7489" r="10354"/>
          <a:stretch/>
        </p:blipFill>
        <p:spPr bwMode="auto">
          <a:xfrm>
            <a:off x="1857356" y="1785950"/>
            <a:ext cx="4357718" cy="3429000"/>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sp>
        <p:nvSpPr>
          <p:cNvPr id="24" name="Rectangle 23"/>
          <p:cNvSpPr/>
          <p:nvPr/>
        </p:nvSpPr>
        <p:spPr>
          <a:xfrm>
            <a:off x="428596" y="285728"/>
            <a:ext cx="8358246" cy="1200329"/>
          </a:xfrm>
          <a:prstGeom prst="rect">
            <a:avLst/>
          </a:prstGeom>
        </p:spPr>
        <p:txBody>
          <a:bodyPr wrap="square">
            <a:spAutoFit/>
          </a:bodyPr>
          <a:lstStyle/>
          <a:p>
            <a:pPr algn="just"/>
            <a:r>
              <a:rPr lang="en-GB" sz="2400" b="1" dirty="0" smtClean="0">
                <a:latin typeface="Times New Roman" pitchFamily="18" charset="0"/>
                <a:cs typeface="Times New Roman" pitchFamily="18" charset="0"/>
              </a:rPr>
              <a:t>It is seen that for the certain value of temperature gradient the X-rays of ≈2keV width are fully pumped from the passing direction into the reflection direction. </a:t>
            </a:r>
            <a:endParaRPr lang="en-US" sz="2400" b="1" dirty="0" smtClean="0">
              <a:latin typeface="Times New Roman" pitchFamily="18" charset="0"/>
              <a:cs typeface="Times New Roman" pitchFamily="18" charset="0"/>
            </a:endParaRPr>
          </a:p>
        </p:txBody>
      </p:sp>
      <p:sp>
        <p:nvSpPr>
          <p:cNvPr id="6" name="Rectangle 5"/>
          <p:cNvSpPr/>
          <p:nvPr/>
        </p:nvSpPr>
        <p:spPr>
          <a:xfrm>
            <a:off x="0" y="6315038"/>
            <a:ext cx="9144000" cy="400110"/>
          </a:xfrm>
          <a:prstGeom prst="rect">
            <a:avLst/>
          </a:prstGeom>
        </p:spPr>
        <p:txBody>
          <a:bodyPr wrap="square">
            <a:spAutoFit/>
          </a:bodyPr>
          <a:lstStyle/>
          <a:p>
            <a:r>
              <a:rPr lang="en-US" sz="2000" b="1" dirty="0" smtClean="0">
                <a:latin typeface="Times New Roman" pitchFamily="18" charset="0"/>
                <a:cs typeface="Times New Roman" pitchFamily="18" charset="0"/>
              </a:rPr>
              <a:t>RREPS-2017</a:t>
            </a:r>
            <a:endParaRPr lang="en-US" sz="20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 name="Прямоугольник 4"/>
          <p:cNvSpPr/>
          <p:nvPr/>
        </p:nvSpPr>
        <p:spPr>
          <a:xfrm>
            <a:off x="214282" y="498629"/>
            <a:ext cx="8715436" cy="1938992"/>
          </a:xfrm>
          <a:prstGeom prst="rect">
            <a:avLst/>
          </a:prstGeom>
        </p:spPr>
        <p:txBody>
          <a:bodyPr wrap="square">
            <a:spAutoFit/>
          </a:bodyPr>
          <a:lstStyle/>
          <a:p>
            <a:pPr algn="just">
              <a:spcAft>
                <a:spcPts val="0"/>
              </a:spcAft>
              <a:defRPr/>
            </a:pPr>
            <a:r>
              <a:rPr lang="en-US" sz="2000" dirty="0" smtClean="0">
                <a:latin typeface="Times New Roman" pitchFamily="18" charset="0"/>
                <a:cs typeface="Times New Roman" pitchFamily="18" charset="0"/>
              </a:rPr>
              <a:t>Experimentally considered the dependence of focus position of the reflected X-rays on the value of the temperature gradient.</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To find the location of the focus of X-rays at the distances of </a:t>
            </a:r>
            <a:r>
              <a:rPr lang="en-US" sz="2000" dirty="0" smtClean="0">
                <a:solidFill>
                  <a:srgbClr val="FF2121"/>
                </a:solidFill>
                <a:latin typeface="Times New Roman" pitchFamily="18" charset="0"/>
                <a:cs typeface="Times New Roman" pitchFamily="18" charset="0"/>
              </a:rPr>
              <a:t>L</a:t>
            </a:r>
            <a:r>
              <a:rPr lang="en-US" sz="1400" dirty="0" smtClean="0">
                <a:solidFill>
                  <a:srgbClr val="FF2121"/>
                </a:solidFill>
                <a:latin typeface="Times New Roman" pitchFamily="18" charset="0"/>
                <a:cs typeface="Times New Roman" pitchFamily="18" charset="0"/>
              </a:rPr>
              <a:t>1</a:t>
            </a:r>
            <a:r>
              <a:rPr lang="en-US" sz="2000" dirty="0" smtClean="0">
                <a:solidFill>
                  <a:srgbClr val="FF2121"/>
                </a:solidFill>
                <a:latin typeface="Times New Roman" pitchFamily="18" charset="0"/>
                <a:cs typeface="Times New Roman" pitchFamily="18" charset="0"/>
              </a:rPr>
              <a:t> (4 cm), L</a:t>
            </a:r>
            <a:r>
              <a:rPr lang="en-US" sz="1400" dirty="0" smtClean="0">
                <a:solidFill>
                  <a:srgbClr val="FF2121"/>
                </a:solidFill>
                <a:latin typeface="Times New Roman" pitchFamily="18" charset="0"/>
                <a:cs typeface="Times New Roman" pitchFamily="18" charset="0"/>
              </a:rPr>
              <a:t>2</a:t>
            </a:r>
            <a:r>
              <a:rPr lang="en-US" sz="2000" dirty="0" smtClean="0">
                <a:solidFill>
                  <a:srgbClr val="FF2121"/>
                </a:solidFill>
                <a:latin typeface="Times New Roman" pitchFamily="18" charset="0"/>
                <a:cs typeface="Times New Roman" pitchFamily="18" charset="0"/>
              </a:rPr>
              <a:t> (35cm), L</a:t>
            </a:r>
            <a:r>
              <a:rPr lang="en-US" sz="1400" dirty="0" smtClean="0">
                <a:solidFill>
                  <a:srgbClr val="FF2121"/>
                </a:solidFill>
                <a:latin typeface="Times New Roman" pitchFamily="18" charset="0"/>
                <a:cs typeface="Times New Roman" pitchFamily="18" charset="0"/>
              </a:rPr>
              <a:t>3</a:t>
            </a:r>
            <a:r>
              <a:rPr lang="en-US" sz="2000" dirty="0" smtClean="0">
                <a:solidFill>
                  <a:srgbClr val="FF2121"/>
                </a:solidFill>
                <a:latin typeface="Times New Roman" pitchFamily="18" charset="0"/>
                <a:cs typeface="Times New Roman" pitchFamily="18" charset="0"/>
              </a:rPr>
              <a:t> (70cm) and L</a:t>
            </a:r>
            <a:r>
              <a:rPr lang="en-US" sz="1400" dirty="0" smtClean="0">
                <a:solidFill>
                  <a:srgbClr val="FF2121"/>
                </a:solidFill>
                <a:latin typeface="Times New Roman" pitchFamily="18" charset="0"/>
                <a:cs typeface="Times New Roman" pitchFamily="18" charset="0"/>
              </a:rPr>
              <a:t>4</a:t>
            </a:r>
            <a:r>
              <a:rPr lang="en-US" sz="2000" dirty="0" smtClean="0">
                <a:solidFill>
                  <a:srgbClr val="FF2121"/>
                </a:solidFill>
                <a:latin typeface="Times New Roman" pitchFamily="18" charset="0"/>
                <a:cs typeface="Times New Roman" pitchFamily="18" charset="0"/>
              </a:rPr>
              <a:t> (110cm) </a:t>
            </a:r>
            <a:r>
              <a:rPr lang="en-US" sz="2000" dirty="0" smtClean="0">
                <a:latin typeface="Times New Roman" pitchFamily="18" charset="0"/>
                <a:cs typeface="Times New Roman" pitchFamily="18" charset="0"/>
              </a:rPr>
              <a:t>from the sample were taken frontal section of the beam with and without influence of a temperature gradient.</a:t>
            </a:r>
            <a:r>
              <a:rPr lang="en-GB" sz="2000" b="1" dirty="0" smtClean="0">
                <a:latin typeface="Times New Roman" pitchFamily="18" charset="0"/>
                <a:cs typeface="Times New Roman" pitchFamily="18" charset="0"/>
              </a:rPr>
              <a:t> </a:t>
            </a:r>
            <a:r>
              <a:rPr lang="en-GB" sz="2000" dirty="0" smtClean="0">
                <a:solidFill>
                  <a:srgbClr val="FF2121"/>
                </a:solidFill>
                <a:latin typeface="Times New Roman" pitchFamily="18" charset="0"/>
                <a:cs typeface="Times New Roman" pitchFamily="18" charset="0"/>
              </a:rPr>
              <a:t>It is seen </a:t>
            </a:r>
            <a:r>
              <a:rPr lang="en-US" sz="2000" dirty="0" smtClean="0">
                <a:solidFill>
                  <a:srgbClr val="FF2121"/>
                </a:solidFill>
                <a:latin typeface="Times New Roman" pitchFamily="18" charset="0"/>
                <a:cs typeface="Times New Roman" pitchFamily="18" charset="0"/>
              </a:rPr>
              <a:t>that with the increase of temperature gradient</a:t>
            </a:r>
            <a:r>
              <a:rPr lang="ru-RU" sz="2000" dirty="0" smtClean="0">
                <a:solidFill>
                  <a:srgbClr val="FF2121"/>
                </a:solidFill>
                <a:latin typeface="Times New Roman" pitchFamily="18" charset="0"/>
                <a:cs typeface="Times New Roman" pitchFamily="18" charset="0"/>
              </a:rPr>
              <a:t> </a:t>
            </a:r>
            <a:r>
              <a:rPr lang="en-US" sz="2000" dirty="0" smtClean="0">
                <a:solidFill>
                  <a:srgbClr val="FF2121"/>
                </a:solidFill>
                <a:latin typeface="Times New Roman" pitchFamily="18" charset="0"/>
                <a:cs typeface="Times New Roman" pitchFamily="18" charset="0"/>
              </a:rPr>
              <a:t>the focus of X-rays become closer to the crystal.</a:t>
            </a:r>
            <a:endParaRPr lang="en-US" sz="2000" dirty="0">
              <a:solidFill>
                <a:srgbClr val="FF2121"/>
              </a:solidFill>
              <a:latin typeface="Times New Roman" pitchFamily="18" charset="0"/>
              <a:cs typeface="Times New Roman" pitchFamily="18" charset="0"/>
            </a:endParaRPr>
          </a:p>
        </p:txBody>
      </p:sp>
      <p:pic>
        <p:nvPicPr>
          <p:cNvPr id="12293" name="Picture 500" descr="C:\Users\1.1LAB\Desktop\saqo\plyonkaner\bd,20,70,120=16-20.png"/>
          <p:cNvPicPr>
            <a:picLocks noChangeAspect="1" noChangeArrowheads="1"/>
          </p:cNvPicPr>
          <p:nvPr/>
        </p:nvPicPr>
        <p:blipFill>
          <a:blip r:embed="rId4"/>
          <a:srcRect/>
          <a:stretch>
            <a:fillRect/>
          </a:stretch>
        </p:blipFill>
        <p:spPr bwMode="auto">
          <a:xfrm>
            <a:off x="785786" y="2760678"/>
            <a:ext cx="3143250" cy="2857500"/>
          </a:xfrm>
          <a:prstGeom prst="rect">
            <a:avLst/>
          </a:prstGeom>
          <a:noFill/>
          <a:ln w="9525">
            <a:noFill/>
            <a:miter lim="800000"/>
            <a:headEnd/>
            <a:tailEnd/>
          </a:ln>
        </p:spPr>
      </p:pic>
      <p:sp>
        <p:nvSpPr>
          <p:cNvPr id="17" name="Прямоугольник 16"/>
          <p:cNvSpPr/>
          <p:nvPr/>
        </p:nvSpPr>
        <p:spPr>
          <a:xfrm>
            <a:off x="7920837" y="2832096"/>
            <a:ext cx="659155" cy="369332"/>
          </a:xfrm>
          <a:prstGeom prst="rect">
            <a:avLst/>
          </a:prstGeom>
        </p:spPr>
        <p:txBody>
          <a:bodyPr wrap="none">
            <a:spAutoFit/>
          </a:bodyPr>
          <a:lstStyle/>
          <a:p>
            <a:pPr algn="ctr">
              <a:defRPr/>
            </a:pPr>
            <a:r>
              <a:rPr lang="ru-RU" b="1" i="1" dirty="0" smtClean="0">
                <a:solidFill>
                  <a:srgbClr val="0000FF"/>
                </a:solidFill>
                <a:latin typeface="Times New Roman" pitchFamily="18" charset="0"/>
                <a:cs typeface="Times New Roman" pitchFamily="18" charset="0"/>
              </a:rPr>
              <a:t>6</a:t>
            </a:r>
            <a:r>
              <a:rPr lang="en-US" b="1" i="1" dirty="0" smtClean="0">
                <a:solidFill>
                  <a:srgbClr val="0000FF"/>
                </a:solidFill>
                <a:latin typeface="Times New Roman" pitchFamily="18" charset="0"/>
                <a:cs typeface="Times New Roman" pitchFamily="18" charset="0"/>
              </a:rPr>
              <a:t>mm</a:t>
            </a:r>
            <a:endParaRPr lang="en-US" b="1" i="1" dirty="0">
              <a:solidFill>
                <a:srgbClr val="0000FF"/>
              </a:solidFill>
              <a:latin typeface="Times New Roman" pitchFamily="18" charset="0"/>
              <a:cs typeface="Times New Roman" pitchFamily="18" charset="0"/>
            </a:endParaRPr>
          </a:p>
        </p:txBody>
      </p:sp>
      <p:sp>
        <p:nvSpPr>
          <p:cNvPr id="18" name="Прямоугольник 17"/>
          <p:cNvSpPr/>
          <p:nvPr/>
        </p:nvSpPr>
        <p:spPr>
          <a:xfrm>
            <a:off x="7992275" y="3617914"/>
            <a:ext cx="659155" cy="369332"/>
          </a:xfrm>
          <a:prstGeom prst="rect">
            <a:avLst/>
          </a:prstGeom>
        </p:spPr>
        <p:txBody>
          <a:bodyPr wrap="none">
            <a:spAutoFit/>
          </a:bodyPr>
          <a:lstStyle/>
          <a:p>
            <a:pPr algn="ctr">
              <a:defRPr/>
            </a:pPr>
            <a:r>
              <a:rPr lang="ru-RU" b="1" i="1" dirty="0" smtClean="0">
                <a:solidFill>
                  <a:srgbClr val="0000FF"/>
                </a:solidFill>
                <a:latin typeface="Times New Roman" pitchFamily="18" charset="0"/>
                <a:cs typeface="Times New Roman" pitchFamily="18" charset="0"/>
              </a:rPr>
              <a:t>9</a:t>
            </a:r>
            <a:r>
              <a:rPr lang="en-US" b="1" i="1" dirty="0" smtClean="0">
                <a:solidFill>
                  <a:srgbClr val="0000FF"/>
                </a:solidFill>
                <a:latin typeface="Times New Roman" pitchFamily="18" charset="0"/>
                <a:cs typeface="Times New Roman" pitchFamily="18" charset="0"/>
              </a:rPr>
              <a:t>mm</a:t>
            </a:r>
            <a:endParaRPr lang="en-US" b="1" i="1" dirty="0">
              <a:solidFill>
                <a:srgbClr val="0000FF"/>
              </a:solidFill>
              <a:latin typeface="Times New Roman" pitchFamily="18" charset="0"/>
              <a:cs typeface="Times New Roman" pitchFamily="18" charset="0"/>
            </a:endParaRPr>
          </a:p>
        </p:txBody>
      </p:sp>
      <p:cxnSp>
        <p:nvCxnSpPr>
          <p:cNvPr id="21" name="Прямая со стрелкой 20"/>
          <p:cNvCxnSpPr/>
          <p:nvPr/>
        </p:nvCxnSpPr>
        <p:spPr>
          <a:xfrm rot="10800000">
            <a:off x="7635085" y="3832228"/>
            <a:ext cx="285752" cy="1588"/>
          </a:xfrm>
          <a:prstGeom prst="straightConnector1">
            <a:avLst/>
          </a:prstGeom>
          <a:ln>
            <a:solidFill>
              <a:srgbClr val="0000FF"/>
            </a:solidFill>
            <a:tailEnd type="arrow"/>
          </a:ln>
        </p:spPr>
        <p:style>
          <a:lnRef idx="2">
            <a:schemeClr val="dk1"/>
          </a:lnRef>
          <a:fillRef idx="0">
            <a:schemeClr val="dk1"/>
          </a:fillRef>
          <a:effectRef idx="1">
            <a:schemeClr val="dk1"/>
          </a:effectRef>
          <a:fontRef idx="minor">
            <a:schemeClr val="tx1"/>
          </a:fontRef>
        </p:style>
      </p:cxnSp>
      <p:sp>
        <p:nvSpPr>
          <p:cNvPr id="15" name="Rectangle 14"/>
          <p:cNvSpPr/>
          <p:nvPr/>
        </p:nvSpPr>
        <p:spPr>
          <a:xfrm>
            <a:off x="1714480" y="71414"/>
            <a:ext cx="6357982" cy="523220"/>
          </a:xfrm>
          <a:prstGeom prst="rect">
            <a:avLst/>
          </a:prstGeom>
        </p:spPr>
        <p:txBody>
          <a:bodyPr wrap="square">
            <a:spAutoFit/>
          </a:bodyPr>
          <a:lstStyle/>
          <a:p>
            <a:r>
              <a:rPr lang="en-US" sz="2800" b="1" dirty="0" smtClean="0">
                <a:solidFill>
                  <a:srgbClr val="0000FF"/>
                </a:solidFill>
                <a:latin typeface="Times New Roman" pitchFamily="18" charset="0"/>
              </a:rPr>
              <a:t>The focus of the reflected X-rays</a:t>
            </a:r>
            <a:endParaRPr lang="en-US" sz="2800" dirty="0">
              <a:solidFill>
                <a:srgbClr val="0000FF"/>
              </a:solidFill>
            </a:endParaRPr>
          </a:p>
        </p:txBody>
      </p:sp>
      <p:pic>
        <p:nvPicPr>
          <p:cNvPr id="19457" name="Picture 1"/>
          <p:cNvPicPr>
            <a:picLocks noChangeAspect="1" noChangeArrowheads="1"/>
          </p:cNvPicPr>
          <p:nvPr/>
        </p:nvPicPr>
        <p:blipFill>
          <a:blip r:embed="rId5"/>
          <a:srcRect/>
          <a:stretch>
            <a:fillRect/>
          </a:stretch>
        </p:blipFill>
        <p:spPr bwMode="auto">
          <a:xfrm>
            <a:off x="5849145" y="2760658"/>
            <a:ext cx="1714512" cy="1357322"/>
          </a:xfrm>
          <a:prstGeom prst="rect">
            <a:avLst/>
          </a:prstGeom>
          <a:noFill/>
          <a:ln w="9525">
            <a:noFill/>
            <a:miter lim="800000"/>
            <a:headEnd/>
            <a:tailEnd/>
          </a:ln>
          <a:effectLst/>
        </p:spPr>
      </p:pic>
      <p:sp>
        <p:nvSpPr>
          <p:cNvPr id="19" name="Rectangle 18"/>
          <p:cNvSpPr/>
          <p:nvPr/>
        </p:nvSpPr>
        <p:spPr>
          <a:xfrm>
            <a:off x="500034" y="2903543"/>
            <a:ext cx="490840" cy="400110"/>
          </a:xfrm>
          <a:prstGeom prst="rect">
            <a:avLst/>
          </a:prstGeom>
        </p:spPr>
        <p:txBody>
          <a:bodyPr wrap="none">
            <a:spAutoFit/>
          </a:bodyPr>
          <a:lstStyle/>
          <a:p>
            <a:r>
              <a:rPr lang="ru-RU" sz="2000" b="1" i="1" dirty="0">
                <a:latin typeface="Times New Roman" pitchFamily="18" charset="0"/>
                <a:cs typeface="Times New Roman" pitchFamily="18" charset="0"/>
              </a:rPr>
              <a:t>L</a:t>
            </a:r>
            <a:r>
              <a:rPr lang="ru-RU" sz="2000" b="1" i="1" baseline="-25000" dirty="0">
                <a:latin typeface="Times New Roman" pitchFamily="18" charset="0"/>
                <a:cs typeface="Times New Roman" pitchFamily="18" charset="0"/>
              </a:rPr>
              <a:t>1</a:t>
            </a:r>
            <a:r>
              <a:rPr lang="ru-RU" dirty="0"/>
              <a:t> </a:t>
            </a:r>
            <a:endParaRPr lang="en-US" dirty="0"/>
          </a:p>
        </p:txBody>
      </p:sp>
      <p:sp>
        <p:nvSpPr>
          <p:cNvPr id="22" name="Rectangle 21"/>
          <p:cNvSpPr/>
          <p:nvPr/>
        </p:nvSpPr>
        <p:spPr>
          <a:xfrm>
            <a:off x="428596" y="3617923"/>
            <a:ext cx="490840" cy="400110"/>
          </a:xfrm>
          <a:prstGeom prst="rect">
            <a:avLst/>
          </a:prstGeom>
        </p:spPr>
        <p:txBody>
          <a:bodyPr wrap="none">
            <a:spAutoFit/>
          </a:bodyPr>
          <a:lstStyle/>
          <a:p>
            <a:r>
              <a:rPr lang="ru-RU" sz="2000" b="1" i="1" dirty="0">
                <a:latin typeface="Times New Roman" pitchFamily="18" charset="0"/>
                <a:cs typeface="Times New Roman" pitchFamily="18" charset="0"/>
              </a:rPr>
              <a:t>L</a:t>
            </a:r>
            <a:r>
              <a:rPr lang="ru-RU" sz="2000" b="1" i="1" baseline="-25000" dirty="0">
                <a:latin typeface="Times New Roman" pitchFamily="18" charset="0"/>
                <a:cs typeface="Times New Roman" pitchFamily="18" charset="0"/>
              </a:rPr>
              <a:t>2</a:t>
            </a:r>
            <a:r>
              <a:rPr lang="ru-RU" dirty="0"/>
              <a:t> </a:t>
            </a:r>
            <a:endParaRPr lang="en-US" dirty="0"/>
          </a:p>
        </p:txBody>
      </p:sp>
      <p:sp>
        <p:nvSpPr>
          <p:cNvPr id="23" name="Rectangle 22"/>
          <p:cNvSpPr/>
          <p:nvPr/>
        </p:nvSpPr>
        <p:spPr>
          <a:xfrm>
            <a:off x="428596" y="4332303"/>
            <a:ext cx="490840" cy="400110"/>
          </a:xfrm>
          <a:prstGeom prst="rect">
            <a:avLst/>
          </a:prstGeom>
        </p:spPr>
        <p:txBody>
          <a:bodyPr wrap="none">
            <a:spAutoFit/>
          </a:bodyPr>
          <a:lstStyle/>
          <a:p>
            <a:r>
              <a:rPr lang="ru-RU" sz="2000" b="1" i="1" dirty="0">
                <a:latin typeface="Times New Roman" pitchFamily="18" charset="0"/>
                <a:cs typeface="Times New Roman" pitchFamily="18" charset="0"/>
              </a:rPr>
              <a:t>L</a:t>
            </a:r>
            <a:r>
              <a:rPr lang="ru-RU" sz="2000" b="1" i="1" baseline="-25000" dirty="0">
                <a:latin typeface="Times New Roman" pitchFamily="18" charset="0"/>
                <a:cs typeface="Times New Roman" pitchFamily="18" charset="0"/>
              </a:rPr>
              <a:t>3</a:t>
            </a:r>
            <a:r>
              <a:rPr lang="ru-RU" dirty="0"/>
              <a:t> </a:t>
            </a:r>
            <a:endParaRPr lang="en-US" dirty="0"/>
          </a:p>
        </p:txBody>
      </p:sp>
      <p:sp>
        <p:nvSpPr>
          <p:cNvPr id="24" name="Rectangle 23"/>
          <p:cNvSpPr/>
          <p:nvPr/>
        </p:nvSpPr>
        <p:spPr>
          <a:xfrm>
            <a:off x="500034" y="5046683"/>
            <a:ext cx="490840" cy="400110"/>
          </a:xfrm>
          <a:prstGeom prst="rect">
            <a:avLst/>
          </a:prstGeom>
        </p:spPr>
        <p:txBody>
          <a:bodyPr wrap="none">
            <a:spAutoFit/>
          </a:bodyPr>
          <a:lstStyle/>
          <a:p>
            <a:r>
              <a:rPr lang="ru-RU" sz="2000" b="1" i="1" dirty="0">
                <a:latin typeface="Times New Roman" pitchFamily="18" charset="0"/>
                <a:cs typeface="Times New Roman" pitchFamily="18" charset="0"/>
              </a:rPr>
              <a:t>L</a:t>
            </a:r>
            <a:r>
              <a:rPr lang="ru-RU" sz="2000" b="1" i="1" baseline="-25000" dirty="0">
                <a:latin typeface="Times New Roman" pitchFamily="18" charset="0"/>
                <a:cs typeface="Times New Roman" pitchFamily="18" charset="0"/>
              </a:rPr>
              <a:t>4</a:t>
            </a:r>
            <a:r>
              <a:rPr lang="ru-RU" dirty="0"/>
              <a:t> </a:t>
            </a:r>
            <a:endParaRPr lang="en-US" dirty="0"/>
          </a:p>
        </p:txBody>
      </p:sp>
      <p:sp>
        <p:nvSpPr>
          <p:cNvPr id="25" name="Rectangle 24"/>
          <p:cNvSpPr/>
          <p:nvPr/>
        </p:nvSpPr>
        <p:spPr>
          <a:xfrm>
            <a:off x="642910" y="2393895"/>
            <a:ext cx="4286280" cy="400110"/>
          </a:xfrm>
          <a:prstGeom prst="rect">
            <a:avLst/>
          </a:prstGeom>
        </p:spPr>
        <p:txBody>
          <a:bodyPr wrap="square">
            <a:spAutoFit/>
          </a:bodyPr>
          <a:lstStyle/>
          <a:p>
            <a:r>
              <a:rPr lang="ru-RU" sz="2000" b="1" i="1" dirty="0">
                <a:latin typeface="Times New Roman" pitchFamily="18" charset="0"/>
                <a:cs typeface="Times New Roman" pitchFamily="18" charset="0"/>
              </a:rPr>
              <a:t>0     100   150    200   250   </a:t>
            </a:r>
            <a:r>
              <a:rPr lang="en-US" sz="2000" b="1" i="1" dirty="0" smtClean="0">
                <a:latin typeface="Times New Roman" pitchFamily="18" charset="0"/>
                <a:cs typeface="Times New Roman" pitchFamily="18" charset="0"/>
              </a:rPr>
              <a:t>K</a:t>
            </a:r>
            <a:r>
              <a:rPr lang="ru-RU" sz="2000" b="1" i="1"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rPr>
              <a:t>cm</a:t>
            </a:r>
            <a:endParaRPr lang="en-US" b="1" i="1" dirty="0">
              <a:latin typeface="Times New Roman" pitchFamily="18" charset="0"/>
              <a:cs typeface="Times New Roman" pitchFamily="18" charset="0"/>
            </a:endParaRPr>
          </a:p>
        </p:txBody>
      </p:sp>
      <p:sp>
        <p:nvSpPr>
          <p:cNvPr id="26" name="Rectangle 25"/>
          <p:cNvSpPr/>
          <p:nvPr/>
        </p:nvSpPr>
        <p:spPr>
          <a:xfrm>
            <a:off x="5920573" y="2332030"/>
            <a:ext cx="490840" cy="400110"/>
          </a:xfrm>
          <a:prstGeom prst="rect">
            <a:avLst/>
          </a:prstGeom>
        </p:spPr>
        <p:txBody>
          <a:bodyPr wrap="none">
            <a:spAutoFit/>
          </a:bodyPr>
          <a:lstStyle/>
          <a:p>
            <a:r>
              <a:rPr lang="ru-RU" sz="2000" b="1" i="1" dirty="0">
                <a:latin typeface="Times New Roman" pitchFamily="18" charset="0"/>
                <a:cs typeface="Times New Roman" pitchFamily="18" charset="0"/>
              </a:rPr>
              <a:t>L</a:t>
            </a:r>
            <a:r>
              <a:rPr lang="ru-RU" sz="2000" b="1" i="1" baseline="-25000" dirty="0">
                <a:latin typeface="Times New Roman" pitchFamily="18" charset="0"/>
                <a:cs typeface="Times New Roman" pitchFamily="18" charset="0"/>
              </a:rPr>
              <a:t>1</a:t>
            </a:r>
            <a:r>
              <a:rPr lang="ru-RU" dirty="0"/>
              <a:t> </a:t>
            </a:r>
            <a:endParaRPr lang="en-US" dirty="0"/>
          </a:p>
        </p:txBody>
      </p:sp>
      <p:sp>
        <p:nvSpPr>
          <p:cNvPr id="27" name="Rectangle 26"/>
          <p:cNvSpPr/>
          <p:nvPr/>
        </p:nvSpPr>
        <p:spPr>
          <a:xfrm>
            <a:off x="6492077" y="2332030"/>
            <a:ext cx="490840" cy="400110"/>
          </a:xfrm>
          <a:prstGeom prst="rect">
            <a:avLst/>
          </a:prstGeom>
        </p:spPr>
        <p:txBody>
          <a:bodyPr wrap="none">
            <a:spAutoFit/>
          </a:bodyPr>
          <a:lstStyle/>
          <a:p>
            <a:r>
              <a:rPr lang="ru-RU" sz="2000" b="1" i="1" dirty="0">
                <a:latin typeface="Times New Roman" pitchFamily="18" charset="0"/>
                <a:cs typeface="Times New Roman" pitchFamily="18" charset="0"/>
              </a:rPr>
              <a:t>L</a:t>
            </a:r>
            <a:r>
              <a:rPr lang="ru-RU" sz="2000" b="1" i="1" baseline="-25000" dirty="0">
                <a:latin typeface="Times New Roman" pitchFamily="18" charset="0"/>
                <a:cs typeface="Times New Roman" pitchFamily="18" charset="0"/>
              </a:rPr>
              <a:t>2</a:t>
            </a:r>
            <a:r>
              <a:rPr lang="ru-RU" dirty="0"/>
              <a:t> </a:t>
            </a:r>
            <a:endParaRPr lang="en-US" dirty="0"/>
          </a:p>
        </p:txBody>
      </p:sp>
      <p:sp>
        <p:nvSpPr>
          <p:cNvPr id="28" name="Rectangle 27"/>
          <p:cNvSpPr/>
          <p:nvPr/>
        </p:nvSpPr>
        <p:spPr>
          <a:xfrm>
            <a:off x="7063581" y="2332030"/>
            <a:ext cx="490840" cy="400110"/>
          </a:xfrm>
          <a:prstGeom prst="rect">
            <a:avLst/>
          </a:prstGeom>
        </p:spPr>
        <p:txBody>
          <a:bodyPr wrap="none">
            <a:spAutoFit/>
          </a:bodyPr>
          <a:lstStyle/>
          <a:p>
            <a:r>
              <a:rPr lang="ru-RU" sz="2000" b="1" i="1" dirty="0">
                <a:latin typeface="Times New Roman" pitchFamily="18" charset="0"/>
                <a:cs typeface="Times New Roman" pitchFamily="18" charset="0"/>
              </a:rPr>
              <a:t>L</a:t>
            </a:r>
            <a:r>
              <a:rPr lang="ru-RU" sz="2000" b="1" i="1" baseline="-25000" dirty="0">
                <a:latin typeface="Times New Roman" pitchFamily="18" charset="0"/>
                <a:cs typeface="Times New Roman" pitchFamily="18" charset="0"/>
              </a:rPr>
              <a:t>3</a:t>
            </a:r>
            <a:r>
              <a:rPr lang="ru-RU" dirty="0"/>
              <a:t> </a:t>
            </a:r>
            <a:endParaRPr lang="en-US" dirty="0"/>
          </a:p>
        </p:txBody>
      </p:sp>
      <p:sp>
        <p:nvSpPr>
          <p:cNvPr id="29" name="Rectangle 28"/>
          <p:cNvSpPr/>
          <p:nvPr/>
        </p:nvSpPr>
        <p:spPr>
          <a:xfrm>
            <a:off x="6134887" y="4260856"/>
            <a:ext cx="1285852" cy="369332"/>
          </a:xfrm>
          <a:prstGeom prst="rect">
            <a:avLst/>
          </a:prstGeom>
        </p:spPr>
        <p:txBody>
          <a:bodyPr wrap="square">
            <a:spAutoFit/>
          </a:bodyPr>
          <a:lstStyle/>
          <a:p>
            <a:r>
              <a:rPr lang="ru-RU" b="1" i="1" dirty="0">
                <a:latin typeface="Times New Roman" pitchFamily="18" charset="0"/>
                <a:cs typeface="Times New Roman" pitchFamily="18" charset="0"/>
              </a:rPr>
              <a:t>250 </a:t>
            </a:r>
            <a:r>
              <a:rPr lang="en-US" b="1" i="1" dirty="0" smtClean="0">
                <a:latin typeface="Times New Roman" pitchFamily="18" charset="0"/>
                <a:cs typeface="Times New Roman" pitchFamily="18" charset="0"/>
              </a:rPr>
              <a:t>K</a:t>
            </a:r>
            <a:r>
              <a:rPr lang="ru-RU" b="1" i="1" dirty="0" smtClean="0">
                <a:latin typeface="Times New Roman" pitchFamily="18" charset="0"/>
                <a:cs typeface="Times New Roman" pitchFamily="18" charset="0"/>
              </a:rPr>
              <a:t>/</a:t>
            </a:r>
            <a:r>
              <a:rPr lang="en-US" b="1" i="1" dirty="0" smtClean="0">
                <a:latin typeface="Times New Roman" pitchFamily="18" charset="0"/>
                <a:cs typeface="Times New Roman" pitchFamily="18" charset="0"/>
              </a:rPr>
              <a:t>mm</a:t>
            </a:r>
            <a:endParaRPr lang="en-US" b="1" i="1" dirty="0">
              <a:latin typeface="Times New Roman" pitchFamily="18" charset="0"/>
              <a:cs typeface="Times New Roman" pitchFamily="18" charset="0"/>
            </a:endParaRPr>
          </a:p>
        </p:txBody>
      </p:sp>
      <p:sp>
        <p:nvSpPr>
          <p:cNvPr id="30" name="Rectangle 29"/>
          <p:cNvSpPr/>
          <p:nvPr/>
        </p:nvSpPr>
        <p:spPr>
          <a:xfrm>
            <a:off x="7492209" y="2285992"/>
            <a:ext cx="1609735" cy="584775"/>
          </a:xfrm>
          <a:prstGeom prst="rect">
            <a:avLst/>
          </a:prstGeom>
        </p:spPr>
        <p:txBody>
          <a:bodyPr wrap="none">
            <a:spAutoFit/>
          </a:bodyPr>
          <a:lstStyle/>
          <a:p>
            <a:r>
              <a:rPr lang="en-US" sz="1600" b="1" i="1" dirty="0" smtClean="0">
                <a:solidFill>
                  <a:srgbClr val="0000FF"/>
                </a:solidFill>
                <a:cs typeface="Times New Roman" pitchFamily="18" charset="0"/>
              </a:rPr>
              <a:t>The thickness </a:t>
            </a:r>
          </a:p>
          <a:p>
            <a:r>
              <a:rPr lang="en-US" sz="1600" b="1" i="1" dirty="0" smtClean="0">
                <a:solidFill>
                  <a:srgbClr val="0000FF"/>
                </a:solidFill>
                <a:cs typeface="Times New Roman" pitchFamily="18" charset="0"/>
              </a:rPr>
              <a:t>of the crystal</a:t>
            </a:r>
            <a:endParaRPr lang="en-US" sz="1600" b="1" i="1" dirty="0">
              <a:solidFill>
                <a:srgbClr val="0000FF"/>
              </a:solidFill>
              <a:latin typeface="Times New Roman" pitchFamily="18" charset="0"/>
              <a:cs typeface="Times New Roman" pitchFamily="18" charset="0"/>
            </a:endParaRPr>
          </a:p>
        </p:txBody>
      </p:sp>
      <p:cxnSp>
        <p:nvCxnSpPr>
          <p:cNvPr id="34" name="Прямая со стрелкой 20"/>
          <p:cNvCxnSpPr/>
          <p:nvPr/>
        </p:nvCxnSpPr>
        <p:spPr>
          <a:xfrm rot="10800000">
            <a:off x="7635085" y="3046410"/>
            <a:ext cx="285752" cy="1588"/>
          </a:xfrm>
          <a:prstGeom prst="straightConnector1">
            <a:avLst/>
          </a:prstGeom>
          <a:ln>
            <a:solidFill>
              <a:srgbClr val="0000FF"/>
            </a:solidFill>
            <a:tailEnd type="arrow"/>
          </a:ln>
        </p:spPr>
        <p:style>
          <a:lnRef idx="2">
            <a:schemeClr val="dk1"/>
          </a:lnRef>
          <a:fillRef idx="0">
            <a:schemeClr val="dk1"/>
          </a:fillRef>
          <a:effectRef idx="1">
            <a:schemeClr val="dk1"/>
          </a:effectRef>
          <a:fontRef idx="minor">
            <a:schemeClr val="tx1"/>
          </a:fontRef>
        </p:style>
      </p:cxnSp>
      <p:sp>
        <p:nvSpPr>
          <p:cNvPr id="38" name="Right Brace 37"/>
          <p:cNvSpPr/>
          <p:nvPr/>
        </p:nvSpPr>
        <p:spPr bwMode="auto">
          <a:xfrm rot="5400000">
            <a:off x="6599234" y="3296443"/>
            <a:ext cx="214314" cy="1857388"/>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9" name="Прямоугольник 16"/>
          <p:cNvSpPr/>
          <p:nvPr/>
        </p:nvSpPr>
        <p:spPr>
          <a:xfrm>
            <a:off x="4429124" y="4046542"/>
            <a:ext cx="659156" cy="369332"/>
          </a:xfrm>
          <a:prstGeom prst="rect">
            <a:avLst/>
          </a:prstGeom>
        </p:spPr>
        <p:txBody>
          <a:bodyPr wrap="none">
            <a:spAutoFit/>
          </a:bodyPr>
          <a:lstStyle/>
          <a:p>
            <a:pPr algn="ctr">
              <a:defRPr/>
            </a:pPr>
            <a:r>
              <a:rPr lang="ru-RU" b="1" i="1" dirty="0" smtClean="0">
                <a:solidFill>
                  <a:srgbClr val="0000FF"/>
                </a:solidFill>
                <a:latin typeface="Times New Roman" pitchFamily="18" charset="0"/>
                <a:cs typeface="Times New Roman" pitchFamily="18" charset="0"/>
              </a:rPr>
              <a:t>6</a:t>
            </a:r>
            <a:r>
              <a:rPr lang="en-US" b="1" i="1" dirty="0" smtClean="0">
                <a:solidFill>
                  <a:srgbClr val="0000FF"/>
                </a:solidFill>
                <a:latin typeface="Times New Roman" pitchFamily="18" charset="0"/>
                <a:cs typeface="Times New Roman" pitchFamily="18" charset="0"/>
              </a:rPr>
              <a:t>mm</a:t>
            </a:r>
            <a:endParaRPr lang="en-US" b="1" i="1" dirty="0">
              <a:solidFill>
                <a:srgbClr val="0000FF"/>
              </a:solidFill>
              <a:latin typeface="Times New Roman" pitchFamily="18" charset="0"/>
              <a:cs typeface="Times New Roman" pitchFamily="18" charset="0"/>
            </a:endParaRPr>
          </a:p>
        </p:txBody>
      </p:sp>
      <p:sp>
        <p:nvSpPr>
          <p:cNvPr id="40" name="Rectangle 39"/>
          <p:cNvSpPr/>
          <p:nvPr/>
        </p:nvSpPr>
        <p:spPr>
          <a:xfrm>
            <a:off x="4000496" y="3533205"/>
            <a:ext cx="1609735" cy="584775"/>
          </a:xfrm>
          <a:prstGeom prst="rect">
            <a:avLst/>
          </a:prstGeom>
        </p:spPr>
        <p:txBody>
          <a:bodyPr wrap="none">
            <a:spAutoFit/>
          </a:bodyPr>
          <a:lstStyle/>
          <a:p>
            <a:r>
              <a:rPr lang="en-US" sz="1600" b="1" i="1" dirty="0" smtClean="0">
                <a:solidFill>
                  <a:srgbClr val="0000FF"/>
                </a:solidFill>
                <a:cs typeface="Times New Roman" pitchFamily="18" charset="0"/>
              </a:rPr>
              <a:t>The thickness </a:t>
            </a:r>
          </a:p>
          <a:p>
            <a:r>
              <a:rPr lang="en-US" sz="1600" b="1" i="1" dirty="0" smtClean="0">
                <a:solidFill>
                  <a:srgbClr val="0000FF"/>
                </a:solidFill>
                <a:cs typeface="Times New Roman" pitchFamily="18" charset="0"/>
              </a:rPr>
              <a:t>of the crystal</a:t>
            </a:r>
            <a:endParaRPr lang="en-US" sz="1600" b="1" i="1" dirty="0">
              <a:solidFill>
                <a:srgbClr val="0000FF"/>
              </a:solidFill>
              <a:latin typeface="Times New Roman" pitchFamily="18" charset="0"/>
              <a:cs typeface="Times New Roman" pitchFamily="18" charset="0"/>
            </a:endParaRPr>
          </a:p>
        </p:txBody>
      </p:sp>
      <p:cxnSp>
        <p:nvCxnSpPr>
          <p:cNvPr id="41" name="Прямая со стрелкой 20"/>
          <p:cNvCxnSpPr/>
          <p:nvPr/>
        </p:nvCxnSpPr>
        <p:spPr>
          <a:xfrm rot="10800000">
            <a:off x="4143372" y="4222756"/>
            <a:ext cx="285752" cy="1588"/>
          </a:xfrm>
          <a:prstGeom prst="straightConnector1">
            <a:avLst/>
          </a:prstGeom>
          <a:ln>
            <a:solidFill>
              <a:srgbClr val="0000FF"/>
            </a:solidFill>
            <a:tailEnd type="arrow"/>
          </a:ln>
        </p:spPr>
        <p:style>
          <a:lnRef idx="2">
            <a:schemeClr val="dk1"/>
          </a:lnRef>
          <a:fillRef idx="0">
            <a:schemeClr val="dk1"/>
          </a:fillRef>
          <a:effectRef idx="1">
            <a:schemeClr val="dk1"/>
          </a:effectRef>
          <a:fontRef idx="minor">
            <a:schemeClr val="tx1"/>
          </a:fontRef>
        </p:style>
      </p:cxnSp>
      <p:grpSp>
        <p:nvGrpSpPr>
          <p:cNvPr id="43" name="Group 42"/>
          <p:cNvGrpSpPr/>
          <p:nvPr/>
        </p:nvGrpSpPr>
        <p:grpSpPr>
          <a:xfrm>
            <a:off x="500034" y="5475302"/>
            <a:ext cx="8143932" cy="789207"/>
            <a:chOff x="500034" y="5357826"/>
            <a:chExt cx="8143932" cy="789207"/>
          </a:xfrm>
        </p:grpSpPr>
        <p:sp>
          <p:nvSpPr>
            <p:cNvPr id="16" name="Прямоугольник 15"/>
            <p:cNvSpPr/>
            <p:nvPr/>
          </p:nvSpPr>
          <p:spPr>
            <a:xfrm>
              <a:off x="500034" y="5500702"/>
              <a:ext cx="8143932" cy="646331"/>
            </a:xfrm>
            <a:prstGeom prst="rect">
              <a:avLst/>
            </a:prstGeom>
          </p:spPr>
          <p:txBody>
            <a:bodyPr wrap="square">
              <a:spAutoFit/>
            </a:bodyPr>
            <a:lstStyle/>
            <a:p>
              <a:pPr algn="just">
                <a:defRPr/>
              </a:pPr>
              <a:r>
                <a:rPr lang="en-US" b="1" i="1" dirty="0" smtClean="0">
                  <a:latin typeface="Times New Roman" pitchFamily="18" charset="0"/>
                  <a:cs typeface="Times New Roman" pitchFamily="18" charset="0"/>
                </a:rPr>
                <a:t>The frontal section of the reflected X-rays from the reflecting atomic planes (1011) of single crystal quartz with different values of the temperature gradient.  </a:t>
              </a:r>
              <a:endParaRPr lang="en-US" b="1" i="1" dirty="0">
                <a:latin typeface="Times New Roman" pitchFamily="18" charset="0"/>
                <a:cs typeface="Times New Roman" pitchFamily="18" charset="0"/>
              </a:endParaRPr>
            </a:p>
          </p:txBody>
        </p:sp>
        <p:sp>
          <p:nvSpPr>
            <p:cNvPr id="42" name="Rectangle 41"/>
            <p:cNvSpPr/>
            <p:nvPr/>
          </p:nvSpPr>
          <p:spPr>
            <a:xfrm>
              <a:off x="8215338" y="5357826"/>
              <a:ext cx="285752" cy="369332"/>
            </a:xfrm>
            <a:prstGeom prst="rect">
              <a:avLst/>
            </a:prstGeom>
          </p:spPr>
          <p:txBody>
            <a:bodyPr wrap="square">
              <a:spAutoFit/>
            </a:bodyPr>
            <a:lstStyle/>
            <a:p>
              <a:r>
                <a:rPr lang="en-US" b="1" i="1" dirty="0">
                  <a:solidFill>
                    <a:srgbClr val="FF0000"/>
                  </a:solidFill>
                  <a:latin typeface="Times New Roman" pitchFamily="18" charset="0"/>
                  <a:cs typeface="Times New Roman" pitchFamily="18" charset="0"/>
                </a:rPr>
                <a:t>-</a:t>
              </a:r>
              <a:endParaRPr lang="en-US" dirty="0"/>
            </a:p>
          </p:txBody>
        </p:sp>
      </p:grpSp>
      <p:sp>
        <p:nvSpPr>
          <p:cNvPr id="31" name="Rectangle 30"/>
          <p:cNvSpPr/>
          <p:nvPr/>
        </p:nvSpPr>
        <p:spPr>
          <a:xfrm>
            <a:off x="0" y="6315038"/>
            <a:ext cx="9144000" cy="400110"/>
          </a:xfrm>
          <a:prstGeom prst="rect">
            <a:avLst/>
          </a:prstGeom>
        </p:spPr>
        <p:txBody>
          <a:bodyPr wrap="square">
            <a:spAutoFit/>
          </a:bodyPr>
          <a:lstStyle/>
          <a:p>
            <a:r>
              <a:rPr lang="en-US" sz="2000" b="1" dirty="0" smtClean="0">
                <a:latin typeface="Times New Roman" pitchFamily="18" charset="0"/>
                <a:cs typeface="Times New Roman" pitchFamily="18" charset="0"/>
              </a:rPr>
              <a:t>RREPS-2017</a:t>
            </a:r>
            <a:endParaRPr lang="en-US" sz="2000" b="1" dirty="0">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FA65ED-0385-4224-B6E0-C51DE34AD900}" type="slidenum">
              <a:rPr lang="ru-RU" smtClean="0"/>
              <a:pPr>
                <a:defRPr/>
              </a:pPr>
              <a:t>18</a:t>
            </a:fld>
            <a:endParaRPr lang="ru-RU"/>
          </a:p>
        </p:txBody>
      </p:sp>
      <p:sp>
        <p:nvSpPr>
          <p:cNvPr id="68612" name="Rectangle 4"/>
          <p:cNvSpPr>
            <a:spLocks noChangeArrowheads="1"/>
          </p:cNvSpPr>
          <p:nvPr/>
        </p:nvSpPr>
        <p:spPr bwMode="auto">
          <a:xfrm>
            <a:off x="5286380" y="3044983"/>
            <a:ext cx="3500461"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sz="2000" dirty="0" smtClean="0" bmk="_Hlk471739763">
                <a:latin typeface="Times New Roman" pitchFamily="18" charset="0"/>
                <a:ea typeface="Calibri" pitchFamily="34" charset="0"/>
                <a:cs typeface="Times New Roman" pitchFamily="18" charset="0"/>
              </a:rPr>
              <a:t>The frontal distribution of the intensity of the reflected X-rays from atomic planes (10-11) of a single quartz crystal of 6 mm thickness at different distances a) without the influence of a temperature gradient </a:t>
            </a:r>
          </a:p>
          <a:p>
            <a:pPr lvl="0" algn="just"/>
            <a:r>
              <a:rPr lang="en-US" sz="2000" dirty="0" smtClean="0" bmk="_Hlk471739763">
                <a:latin typeface="Times New Roman" pitchFamily="18" charset="0"/>
                <a:ea typeface="Calibri" pitchFamily="34" charset="0"/>
                <a:cs typeface="Times New Roman" pitchFamily="18" charset="0"/>
              </a:rPr>
              <a:t>b) under the influence of a temperature gradient of 260ºC/cm.</a:t>
            </a:r>
          </a:p>
        </p:txBody>
      </p:sp>
      <p:pic>
        <p:nvPicPr>
          <p:cNvPr id="55298" name="Picture 2"/>
          <p:cNvPicPr>
            <a:picLocks noChangeAspect="1" noChangeArrowheads="1"/>
          </p:cNvPicPr>
          <p:nvPr/>
        </p:nvPicPr>
        <p:blipFill>
          <a:blip r:embed="rId2"/>
          <a:srcRect/>
          <a:stretch>
            <a:fillRect/>
          </a:stretch>
        </p:blipFill>
        <p:spPr bwMode="auto">
          <a:xfrm>
            <a:off x="-33" y="3214686"/>
            <a:ext cx="5180838" cy="3249168"/>
          </a:xfrm>
          <a:prstGeom prst="rect">
            <a:avLst/>
          </a:prstGeom>
          <a:noFill/>
          <a:ln w="9525">
            <a:noFill/>
            <a:miter lim="800000"/>
            <a:headEnd/>
            <a:tailEnd/>
          </a:ln>
          <a:effectLst/>
        </p:spPr>
      </p:pic>
      <p:pic>
        <p:nvPicPr>
          <p:cNvPr id="55299" name="Picture 3"/>
          <p:cNvPicPr>
            <a:picLocks noChangeAspect="1" noChangeArrowheads="1"/>
          </p:cNvPicPr>
          <p:nvPr/>
        </p:nvPicPr>
        <p:blipFill>
          <a:blip r:embed="rId3"/>
          <a:srcRect/>
          <a:stretch>
            <a:fillRect/>
          </a:stretch>
        </p:blipFill>
        <p:spPr bwMode="auto">
          <a:xfrm>
            <a:off x="0" y="-8"/>
            <a:ext cx="5163312" cy="3215545"/>
          </a:xfrm>
          <a:prstGeom prst="rect">
            <a:avLst/>
          </a:prstGeom>
          <a:noFill/>
          <a:ln w="9525">
            <a:noFill/>
            <a:miter lim="800000"/>
            <a:headEnd/>
            <a:tailEnd/>
          </a:ln>
          <a:effectLst/>
        </p:spPr>
      </p:pic>
      <p:sp>
        <p:nvSpPr>
          <p:cNvPr id="8" name="Rectangle 7"/>
          <p:cNvSpPr/>
          <p:nvPr/>
        </p:nvSpPr>
        <p:spPr>
          <a:xfrm>
            <a:off x="5429256" y="214290"/>
            <a:ext cx="3429024" cy="1631216"/>
          </a:xfrm>
          <a:prstGeom prst="rect">
            <a:avLst/>
          </a:prstGeom>
        </p:spPr>
        <p:txBody>
          <a:bodyPr wrap="square">
            <a:spAutoFit/>
          </a:bodyPr>
          <a:lstStyle/>
          <a:p>
            <a:pPr algn="just">
              <a:spcAft>
                <a:spcPts val="0"/>
              </a:spcAft>
              <a:defRPr/>
            </a:pPr>
            <a:r>
              <a:rPr lang="en-US" sz="2000" dirty="0" smtClean="0">
                <a:latin typeface="Times New Roman" pitchFamily="18" charset="0"/>
                <a:cs typeface="Times New Roman" pitchFamily="18" charset="0"/>
              </a:rPr>
              <a:t>As seen from the figures with the temperature gradient</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X-ray focus closer to the crystal and there is a multiply increases of the intensity.</a:t>
            </a:r>
            <a:endParaRPr lang="en-US" sz="2000" dirty="0">
              <a:latin typeface="Times New Roman" pitchFamily="18" charset="0"/>
              <a:cs typeface="Times New Roman" pitchFamily="18" charset="0"/>
            </a:endParaRPr>
          </a:p>
        </p:txBody>
      </p:sp>
      <p:sp>
        <p:nvSpPr>
          <p:cNvPr id="7" name="Rectangle 6"/>
          <p:cNvSpPr/>
          <p:nvPr/>
        </p:nvSpPr>
        <p:spPr>
          <a:xfrm>
            <a:off x="0" y="6315038"/>
            <a:ext cx="9144000" cy="400110"/>
          </a:xfrm>
          <a:prstGeom prst="rect">
            <a:avLst/>
          </a:prstGeom>
        </p:spPr>
        <p:txBody>
          <a:bodyPr wrap="square">
            <a:spAutoFit/>
          </a:bodyPr>
          <a:lstStyle/>
          <a:p>
            <a:r>
              <a:rPr lang="en-US" sz="2000" b="1" dirty="0" smtClean="0">
                <a:latin typeface="Times New Roman" pitchFamily="18" charset="0"/>
                <a:cs typeface="Times New Roman" pitchFamily="18" charset="0"/>
              </a:rPr>
              <a:t>RREPS-2017</a:t>
            </a:r>
            <a:endParaRPr lang="en-US" sz="20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3" name="Rectangle 12"/>
          <p:cNvSpPr/>
          <p:nvPr/>
        </p:nvSpPr>
        <p:spPr>
          <a:xfrm>
            <a:off x="4105272" y="474642"/>
            <a:ext cx="287259" cy="461665"/>
          </a:xfrm>
          <a:prstGeom prst="rect">
            <a:avLst/>
          </a:prstGeom>
        </p:spPr>
        <p:txBody>
          <a:bodyPr wrap="none">
            <a:spAutoFit/>
          </a:bodyPr>
          <a:lstStyle/>
          <a:p>
            <a:r>
              <a:rPr lang="ru-RU" sz="2400" b="1" i="1" dirty="0">
                <a:latin typeface="Times New Roman" pitchFamily="18" charset="0"/>
                <a:cs typeface="Times New Roman" pitchFamily="18" charset="0"/>
              </a:rPr>
              <a:t>-</a:t>
            </a:r>
            <a:endParaRPr lang="en-US" sz="2400" i="1" dirty="0"/>
          </a:p>
        </p:txBody>
      </p:sp>
      <p:sp>
        <p:nvSpPr>
          <p:cNvPr id="11" name="Rectangle 10"/>
          <p:cNvSpPr/>
          <p:nvPr/>
        </p:nvSpPr>
        <p:spPr>
          <a:xfrm>
            <a:off x="357158" y="285728"/>
            <a:ext cx="8429684" cy="1200329"/>
          </a:xfrm>
          <a:prstGeom prst="rect">
            <a:avLst/>
          </a:prstGeom>
        </p:spPr>
        <p:txBody>
          <a:bodyPr wrap="square">
            <a:spAutoFit/>
          </a:bodyPr>
          <a:lstStyle/>
          <a:p>
            <a:pPr algn="just"/>
            <a:r>
              <a:rPr lang="en-US" sz="2400" b="1" i="1" dirty="0" smtClean="0">
                <a:latin typeface="Times New Roman" pitchFamily="18" charset="0"/>
                <a:cs typeface="Times New Roman" pitchFamily="18" charset="0"/>
              </a:rPr>
              <a:t>The dependence of the focal length of the reflected beam for the reflecting atomic planes (1011) of single crystal quartz on the value of the temperature gradient.</a:t>
            </a:r>
            <a:endParaRPr lang="en-US" sz="2400" b="1" i="1" dirty="0">
              <a:latin typeface="Times New Roman" pitchFamily="18" charset="0"/>
              <a:cs typeface="Times New Roman" pitchFamily="18" charset="0"/>
            </a:endParaRPr>
          </a:p>
        </p:txBody>
      </p:sp>
      <p:pic>
        <p:nvPicPr>
          <p:cNvPr id="8" name="Picture 7" descr="fig6.png"/>
          <p:cNvPicPr>
            <a:picLocks noChangeAspect="1"/>
          </p:cNvPicPr>
          <p:nvPr/>
        </p:nvPicPr>
        <p:blipFill>
          <a:blip r:embed="rId2"/>
          <a:stretch>
            <a:fillRect/>
          </a:stretch>
        </p:blipFill>
        <p:spPr>
          <a:xfrm>
            <a:off x="1428728" y="1571612"/>
            <a:ext cx="6347595" cy="4462281"/>
          </a:xfrm>
          <a:prstGeom prst="rect">
            <a:avLst/>
          </a:prstGeom>
        </p:spPr>
      </p:pic>
      <p:sp>
        <p:nvSpPr>
          <p:cNvPr id="6" name="Rectangle 5"/>
          <p:cNvSpPr/>
          <p:nvPr/>
        </p:nvSpPr>
        <p:spPr>
          <a:xfrm>
            <a:off x="0" y="6315038"/>
            <a:ext cx="9144000" cy="400110"/>
          </a:xfrm>
          <a:prstGeom prst="rect">
            <a:avLst/>
          </a:prstGeom>
        </p:spPr>
        <p:txBody>
          <a:bodyPr wrap="square">
            <a:spAutoFit/>
          </a:bodyPr>
          <a:lstStyle/>
          <a:p>
            <a:r>
              <a:rPr lang="en-US" sz="2000" b="1" dirty="0" smtClean="0">
                <a:latin typeface="Times New Roman" pitchFamily="18" charset="0"/>
                <a:cs typeface="Times New Roman" pitchFamily="18" charset="0"/>
              </a:rPr>
              <a:t>RREPS-2017</a:t>
            </a:r>
            <a:endParaRPr lang="en-US" sz="20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FA65ED-0385-4224-B6E0-C51DE34AD900}" type="slidenum">
              <a:rPr lang="ru-RU" smtClean="0"/>
              <a:pPr>
                <a:defRPr/>
              </a:pPr>
              <a:t>2</a:t>
            </a:fld>
            <a:endParaRPr lang="ru-RU"/>
          </a:p>
        </p:txBody>
      </p:sp>
      <p:sp>
        <p:nvSpPr>
          <p:cNvPr id="7" name="Rectangle 6"/>
          <p:cNvSpPr/>
          <p:nvPr/>
        </p:nvSpPr>
        <p:spPr>
          <a:xfrm>
            <a:off x="642910" y="511333"/>
            <a:ext cx="7786742" cy="5016758"/>
          </a:xfrm>
          <a:prstGeom prst="rect">
            <a:avLst/>
          </a:prstGeom>
        </p:spPr>
        <p:txBody>
          <a:bodyPr wrap="square">
            <a:spAutoFit/>
          </a:bodyPr>
          <a:lstStyle/>
          <a:p>
            <a:pPr algn="just"/>
            <a:r>
              <a:rPr lang="en-US" sz="3200" dirty="0" smtClean="0">
                <a:latin typeface="Times New Roman" pitchFamily="18" charset="0"/>
                <a:cs typeface="Times New Roman" pitchFamily="18" charset="0"/>
              </a:rPr>
              <a:t>The reflection of hard X-ray (over 30 </a:t>
            </a:r>
            <a:r>
              <a:rPr lang="en-US" sz="3200" dirty="0" err="1" smtClean="0">
                <a:latin typeface="Times New Roman" pitchFamily="18" charset="0"/>
                <a:cs typeface="Times New Roman" pitchFamily="18" charset="0"/>
              </a:rPr>
              <a:t>keV</a:t>
            </a:r>
            <a:r>
              <a:rPr lang="en-US" sz="3200" dirty="0" smtClean="0">
                <a:latin typeface="Times New Roman" pitchFamily="18" charset="0"/>
                <a:cs typeface="Times New Roman" pitchFamily="18" charset="0"/>
              </a:rPr>
              <a:t>) and thermal neutron beams from a quartz single crystal was investigated in the Laue geometry under the external influences. </a:t>
            </a:r>
          </a:p>
          <a:p>
            <a:pPr algn="just"/>
            <a:r>
              <a:rPr lang="en-US" sz="3200" dirty="0" smtClean="0">
                <a:latin typeface="Times New Roman" pitchFamily="18" charset="0"/>
                <a:cs typeface="Times New Roman" pitchFamily="18" charset="0"/>
              </a:rPr>
              <a:t>	</a:t>
            </a:r>
          </a:p>
          <a:p>
            <a:pPr algn="just"/>
            <a:r>
              <a:rPr lang="en-US" sz="3200" dirty="0" smtClean="0">
                <a:latin typeface="Times New Roman" pitchFamily="18" charset="0"/>
                <a:cs typeface="Times New Roman" pitchFamily="18" charset="0"/>
              </a:rPr>
              <a:t>The controllability of X-ray and neutron beam in space and time is analyzed and its parameters are estimated (relative maximum intensity, the angular and energy distribution of obtained beams etc.). </a:t>
            </a:r>
          </a:p>
        </p:txBody>
      </p:sp>
      <p:sp>
        <p:nvSpPr>
          <p:cNvPr id="5" name="Rectangle 4"/>
          <p:cNvSpPr/>
          <p:nvPr/>
        </p:nvSpPr>
        <p:spPr>
          <a:xfrm>
            <a:off x="0" y="6315038"/>
            <a:ext cx="9144000" cy="400110"/>
          </a:xfrm>
          <a:prstGeom prst="rect">
            <a:avLst/>
          </a:prstGeom>
        </p:spPr>
        <p:txBody>
          <a:bodyPr wrap="square">
            <a:spAutoFit/>
          </a:bodyPr>
          <a:lstStyle/>
          <a:p>
            <a:r>
              <a:rPr lang="en-US" sz="2000" b="1" dirty="0" smtClean="0">
                <a:latin typeface="Times New Roman" pitchFamily="18" charset="0"/>
                <a:cs typeface="Times New Roman" pitchFamily="18" charset="0"/>
              </a:rPr>
              <a:t>RREPS-2017</a:t>
            </a:r>
            <a:endParaRPr lang="en-US" sz="20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FA65ED-0385-4224-B6E0-C51DE34AD900}" type="slidenum">
              <a:rPr lang="ru-RU" smtClean="0"/>
              <a:pPr>
                <a:defRPr/>
              </a:pPr>
              <a:t>20</a:t>
            </a:fld>
            <a:endParaRPr lang="ru-RU"/>
          </a:p>
        </p:txBody>
      </p:sp>
      <p:sp>
        <p:nvSpPr>
          <p:cNvPr id="5" name="Прямоугольник 17"/>
          <p:cNvSpPr/>
          <p:nvPr/>
        </p:nvSpPr>
        <p:spPr>
          <a:xfrm>
            <a:off x="285720" y="737789"/>
            <a:ext cx="8501122" cy="4832092"/>
          </a:xfrm>
          <a:prstGeom prst="rect">
            <a:avLst/>
          </a:prstGeom>
        </p:spPr>
        <p:txBody>
          <a:bodyPr wrap="square">
            <a:spAutoFit/>
          </a:bodyPr>
          <a:lstStyle/>
          <a:p>
            <a:pPr algn="just">
              <a:defRPr/>
            </a:pPr>
            <a:r>
              <a:rPr lang="en-US" sz="2800" b="1" i="1" dirty="0" smtClean="0">
                <a:latin typeface="Times New Roman" pitchFamily="18" charset="0"/>
                <a:cs typeface="Times New Roman" pitchFamily="18" charset="0"/>
              </a:rPr>
              <a:t>Thus, experimentally and theoretically shown, that an increase of the value of the temperature gradient</a:t>
            </a:r>
            <a:r>
              <a:rPr lang="ru-RU" sz="2800" b="1" i="1" dirty="0" smtClean="0">
                <a:solidFill>
                  <a:srgbClr val="FF0000"/>
                </a:solidFill>
                <a:latin typeface="Times New Roman" pitchFamily="18" charset="0"/>
                <a:cs typeface="Times New Roman" pitchFamily="18" charset="0"/>
              </a:rPr>
              <a:t> </a:t>
            </a:r>
            <a:endParaRPr lang="en-US" sz="2800" b="1" i="1" dirty="0" smtClean="0">
              <a:solidFill>
                <a:srgbClr val="FF0000"/>
              </a:solidFill>
              <a:latin typeface="Times New Roman" pitchFamily="18" charset="0"/>
              <a:cs typeface="Times New Roman" pitchFamily="18" charset="0"/>
            </a:endParaRPr>
          </a:p>
          <a:p>
            <a:pPr algn="just">
              <a:defRPr/>
            </a:pPr>
            <a:endParaRPr lang="en-US" sz="2800" b="1" i="1" dirty="0">
              <a:solidFill>
                <a:srgbClr val="FF0000"/>
              </a:solidFill>
              <a:latin typeface="Times New Roman" pitchFamily="18" charset="0"/>
              <a:cs typeface="Times New Roman" pitchFamily="18" charset="0"/>
            </a:endParaRPr>
          </a:p>
          <a:p>
            <a:pPr algn="just">
              <a:buFont typeface="Arial" pitchFamily="34" charset="0"/>
              <a:buChar char="•"/>
              <a:defRPr/>
            </a:pPr>
            <a:r>
              <a:rPr lang="en-US" sz="2800" b="1" i="1" dirty="0">
                <a:solidFill>
                  <a:srgbClr val="0000FF"/>
                </a:solidFill>
                <a:latin typeface="Times New Roman" pitchFamily="18" charset="0"/>
                <a:cs typeface="Times New Roman" pitchFamily="18" charset="0"/>
              </a:rPr>
              <a:t> </a:t>
            </a:r>
            <a:r>
              <a:rPr lang="en-US" sz="2800" b="1" i="1" dirty="0" smtClean="0">
                <a:solidFill>
                  <a:srgbClr val="0000FF"/>
                </a:solidFill>
                <a:latin typeface="Times New Roman" pitchFamily="18" charset="0"/>
                <a:cs typeface="Times New Roman" pitchFamily="18" charset="0"/>
              </a:rPr>
              <a:t>focus closer to the crystal, </a:t>
            </a:r>
            <a:endParaRPr lang="en-US" sz="2800" b="1" i="1" dirty="0">
              <a:solidFill>
                <a:srgbClr val="0000FF"/>
              </a:solidFill>
              <a:latin typeface="Times New Roman" pitchFamily="18" charset="0"/>
              <a:cs typeface="Times New Roman" pitchFamily="18" charset="0"/>
            </a:endParaRPr>
          </a:p>
          <a:p>
            <a:pPr algn="just">
              <a:defRPr/>
            </a:pPr>
            <a:endParaRPr lang="en-US" sz="2800" b="1" i="1" dirty="0">
              <a:solidFill>
                <a:srgbClr val="0000FF"/>
              </a:solidFill>
              <a:latin typeface="Times New Roman" pitchFamily="18" charset="0"/>
              <a:cs typeface="Times New Roman" pitchFamily="18" charset="0"/>
            </a:endParaRPr>
          </a:p>
          <a:p>
            <a:pPr algn="just">
              <a:buFont typeface="Arial" pitchFamily="34" charset="0"/>
              <a:buChar char="•"/>
              <a:defRPr/>
            </a:pPr>
            <a:r>
              <a:rPr lang="en-US" sz="2800" b="1" i="1" dirty="0">
                <a:solidFill>
                  <a:srgbClr val="0000FF"/>
                </a:solidFill>
                <a:latin typeface="Times New Roman" pitchFamily="18" charset="0"/>
                <a:cs typeface="Times New Roman" pitchFamily="18" charset="0"/>
              </a:rPr>
              <a:t> </a:t>
            </a:r>
            <a:r>
              <a:rPr lang="en-US" sz="2800" b="1" i="1" dirty="0" smtClean="0">
                <a:solidFill>
                  <a:srgbClr val="0000FF"/>
                </a:solidFill>
                <a:latin typeface="Times New Roman" pitchFamily="18" charset="0"/>
                <a:cs typeface="Times New Roman" pitchFamily="18" charset="0"/>
              </a:rPr>
              <a:t>there is a multiple increase of the intensity</a:t>
            </a:r>
            <a:endParaRPr lang="en-US" sz="2800" b="1" i="1" dirty="0">
              <a:solidFill>
                <a:srgbClr val="0000FF"/>
              </a:solidFill>
              <a:latin typeface="Times New Roman" pitchFamily="18" charset="0"/>
              <a:cs typeface="Times New Roman" pitchFamily="18" charset="0"/>
            </a:endParaRPr>
          </a:p>
          <a:p>
            <a:pPr algn="just">
              <a:buFont typeface="Arial" pitchFamily="34" charset="0"/>
              <a:buChar char="•"/>
              <a:defRPr/>
            </a:pPr>
            <a:endParaRPr lang="en-US" sz="2800" b="1" i="1" dirty="0">
              <a:solidFill>
                <a:srgbClr val="0000FF"/>
              </a:solidFill>
              <a:latin typeface="Times New Roman" pitchFamily="18" charset="0"/>
              <a:cs typeface="Times New Roman" pitchFamily="18" charset="0"/>
            </a:endParaRPr>
          </a:p>
          <a:p>
            <a:pPr algn="just">
              <a:buFont typeface="Arial" pitchFamily="34" charset="0"/>
              <a:buChar char="•"/>
              <a:defRPr/>
            </a:pPr>
            <a:r>
              <a:rPr lang="en-US" sz="2800" b="1" i="1" dirty="0">
                <a:solidFill>
                  <a:srgbClr val="0000FF"/>
                </a:solidFill>
                <a:latin typeface="Times New Roman" pitchFamily="18" charset="0"/>
                <a:cs typeface="Times New Roman" pitchFamily="18" charset="0"/>
              </a:rPr>
              <a:t> </a:t>
            </a:r>
            <a:r>
              <a:rPr lang="en-US" sz="2800" b="1" i="1" dirty="0" smtClean="0">
                <a:solidFill>
                  <a:srgbClr val="0000FF"/>
                </a:solidFill>
                <a:latin typeface="Times New Roman" pitchFamily="18" charset="0"/>
                <a:cs typeface="Times New Roman" pitchFamily="18" charset="0"/>
              </a:rPr>
              <a:t>with the change in the thickness of a single crystal of quartz it is possible to select from the primary beam of X-rays or thermal neutron beams with a different energy strip and throw it in the direction of reflection.</a:t>
            </a:r>
            <a:endParaRPr lang="en-US" sz="2800" b="1" i="1" dirty="0">
              <a:solidFill>
                <a:srgbClr val="0000FF"/>
              </a:solidFill>
              <a:latin typeface="Times New Roman" pitchFamily="18" charset="0"/>
              <a:cs typeface="Times New Roman" pitchFamily="18" charset="0"/>
            </a:endParaRPr>
          </a:p>
        </p:txBody>
      </p:sp>
      <p:sp>
        <p:nvSpPr>
          <p:cNvPr id="6" name="Rectangle 5"/>
          <p:cNvSpPr/>
          <p:nvPr/>
        </p:nvSpPr>
        <p:spPr>
          <a:xfrm>
            <a:off x="0" y="6315038"/>
            <a:ext cx="9144000" cy="400110"/>
          </a:xfrm>
          <a:prstGeom prst="rect">
            <a:avLst/>
          </a:prstGeom>
        </p:spPr>
        <p:txBody>
          <a:bodyPr wrap="square">
            <a:spAutoFit/>
          </a:bodyPr>
          <a:lstStyle/>
          <a:p>
            <a:r>
              <a:rPr lang="en-US" sz="2000" b="1" dirty="0" smtClean="0">
                <a:latin typeface="Times New Roman" pitchFamily="18" charset="0"/>
                <a:cs typeface="Times New Roman" pitchFamily="18" charset="0"/>
              </a:rPr>
              <a:t>RREPS-2017</a:t>
            </a:r>
            <a:endParaRPr lang="en-US" sz="20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FA65ED-0385-4224-B6E0-C51DE34AD900}" type="slidenum">
              <a:rPr lang="ru-RU" smtClean="0"/>
              <a:pPr>
                <a:defRPr/>
              </a:pPr>
              <a:t>21</a:t>
            </a:fld>
            <a:endParaRPr lang="ru-RU"/>
          </a:p>
        </p:txBody>
      </p:sp>
      <p:pic>
        <p:nvPicPr>
          <p:cNvPr id="5" name="Picture 4" descr="C:\Users\Dell\Desktop\Diso NKARNER\Рис. 2.2.jpg"/>
          <p:cNvPicPr>
            <a:picLocks noChangeAspect="1" noChangeArrowheads="1"/>
          </p:cNvPicPr>
          <p:nvPr/>
        </p:nvPicPr>
        <p:blipFill>
          <a:blip r:embed="rId2"/>
          <a:srcRect/>
          <a:stretch>
            <a:fillRect/>
          </a:stretch>
        </p:blipFill>
        <p:spPr bwMode="auto">
          <a:xfrm>
            <a:off x="2123729" y="1935513"/>
            <a:ext cx="4248472" cy="4309712"/>
          </a:xfrm>
          <a:prstGeom prst="rect">
            <a:avLst/>
          </a:prstGeom>
          <a:noFill/>
          <a:ln w="9525">
            <a:noFill/>
            <a:miter lim="800000"/>
            <a:headEnd/>
            <a:tailEnd/>
          </a:ln>
        </p:spPr>
      </p:pic>
      <p:sp>
        <p:nvSpPr>
          <p:cNvPr id="6" name="Rectangle 5"/>
          <p:cNvSpPr/>
          <p:nvPr/>
        </p:nvSpPr>
        <p:spPr>
          <a:xfrm>
            <a:off x="395536" y="350388"/>
            <a:ext cx="8461018" cy="1323439"/>
          </a:xfrm>
          <a:prstGeom prst="rect">
            <a:avLst/>
          </a:prstGeom>
        </p:spPr>
        <p:txBody>
          <a:bodyPr wrap="square">
            <a:spAutoFit/>
          </a:bodyPr>
          <a:lstStyle/>
          <a:p>
            <a:pPr algn="just"/>
            <a:r>
              <a:rPr lang="en-US" sz="2600" b="1" i="1" dirty="0" smtClean="0">
                <a:latin typeface="Times New Roman" pitchFamily="18" charset="0"/>
                <a:cs typeface="Times New Roman" pitchFamily="18" charset="0"/>
              </a:rPr>
              <a:t>Based on the above research works designed laboratory prototype of the hard X-ray and thermal neutron beam lenses with controlled parameters.</a:t>
            </a:r>
            <a:endParaRPr lang="en-US" sz="2600" b="1" i="1" dirty="0">
              <a:latin typeface="Times New Roman" pitchFamily="18" charset="0"/>
              <a:cs typeface="Times New Roman" pitchFamily="18" charset="0"/>
            </a:endParaRPr>
          </a:p>
        </p:txBody>
      </p:sp>
      <p:sp>
        <p:nvSpPr>
          <p:cNvPr id="7" name="Rectangle 6"/>
          <p:cNvSpPr/>
          <p:nvPr/>
        </p:nvSpPr>
        <p:spPr>
          <a:xfrm>
            <a:off x="0" y="6315038"/>
            <a:ext cx="9144000" cy="400110"/>
          </a:xfrm>
          <a:prstGeom prst="rect">
            <a:avLst/>
          </a:prstGeom>
        </p:spPr>
        <p:txBody>
          <a:bodyPr wrap="square">
            <a:spAutoFit/>
          </a:bodyPr>
          <a:lstStyle/>
          <a:p>
            <a:r>
              <a:rPr lang="en-US" sz="2000" b="1" dirty="0" smtClean="0">
                <a:latin typeface="Times New Roman" pitchFamily="18" charset="0"/>
                <a:cs typeface="Times New Roman" pitchFamily="18" charset="0"/>
              </a:rPr>
              <a:t>RREPS-2017</a:t>
            </a:r>
            <a:endParaRPr lang="en-US" sz="20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1.1LAB\Desktop\Nu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16386" name="Slide Number Placeholder 3"/>
          <p:cNvSpPr>
            <a:spLocks noGrp="1"/>
          </p:cNvSpPr>
          <p:nvPr>
            <p:ph type="sldNum" sz="quarter" idx="12"/>
          </p:nvPr>
        </p:nvSpPr>
        <p:spPr>
          <a:noFill/>
        </p:spPr>
        <p:txBody>
          <a:bodyPr/>
          <a:lstStyle/>
          <a:p>
            <a:fld id="{113201F9-FDF7-4369-824B-65655D98BCAC}" type="slidenum">
              <a:rPr lang="ru-RU" smtClean="0">
                <a:latin typeface="Arial" charset="0"/>
                <a:cs typeface="Arial" charset="0"/>
              </a:rPr>
              <a:pPr/>
              <a:t>22</a:t>
            </a:fld>
            <a:endParaRPr lang="ru-RU" dirty="0">
              <a:latin typeface="Arial" charset="0"/>
              <a:cs typeface="Arial" charset="0"/>
            </a:endParaRPr>
          </a:p>
        </p:txBody>
      </p:sp>
      <p:sp>
        <p:nvSpPr>
          <p:cNvPr id="16387" name="Text Box 4"/>
          <p:cNvSpPr txBox="1">
            <a:spLocks noChangeArrowheads="1"/>
          </p:cNvSpPr>
          <p:nvPr/>
        </p:nvSpPr>
        <p:spPr bwMode="auto">
          <a:xfrm>
            <a:off x="1671638" y="2152650"/>
            <a:ext cx="184150" cy="366713"/>
          </a:xfrm>
          <a:prstGeom prst="rect">
            <a:avLst/>
          </a:prstGeom>
          <a:noFill/>
          <a:ln w="9525">
            <a:noFill/>
            <a:miter lim="800000"/>
            <a:headEnd/>
            <a:tailEnd/>
          </a:ln>
        </p:spPr>
        <p:txBody>
          <a:bodyPr wrap="none">
            <a:spAutoFit/>
          </a:bodyPr>
          <a:lstStyle/>
          <a:p>
            <a:endParaRPr lang="en-US"/>
          </a:p>
        </p:txBody>
      </p:sp>
      <p:sp>
        <p:nvSpPr>
          <p:cNvPr id="16388" name="Rectangle 5"/>
          <p:cNvSpPr>
            <a:spLocks noChangeArrowheads="1"/>
          </p:cNvSpPr>
          <p:nvPr/>
        </p:nvSpPr>
        <p:spPr bwMode="auto">
          <a:xfrm>
            <a:off x="387350" y="1714488"/>
            <a:ext cx="8052204" cy="2554545"/>
          </a:xfrm>
          <a:prstGeom prst="rect">
            <a:avLst/>
          </a:prstGeom>
          <a:noFill/>
          <a:ln w="9525">
            <a:noFill/>
            <a:miter lim="800000"/>
            <a:headEnd/>
            <a:tailEnd/>
          </a:ln>
        </p:spPr>
        <p:txBody>
          <a:bodyPr wrap="none">
            <a:spAutoFit/>
          </a:bodyPr>
          <a:lstStyle/>
          <a:p>
            <a:r>
              <a:rPr lang="en-US" sz="8000" b="1" i="1" dirty="0" smtClean="0">
                <a:solidFill>
                  <a:srgbClr val="0000CC"/>
                </a:solidFill>
                <a:latin typeface="Times New Roman" pitchFamily="18" charset="0"/>
              </a:rPr>
              <a:t>Thank you</a:t>
            </a:r>
          </a:p>
          <a:p>
            <a:r>
              <a:rPr lang="en-US" sz="8000" b="1" i="1" dirty="0" smtClean="0">
                <a:solidFill>
                  <a:srgbClr val="0000CC"/>
                </a:solidFill>
                <a:latin typeface="Times New Roman" pitchFamily="18" charset="0"/>
              </a:rPr>
              <a:t>for your attention!</a:t>
            </a:r>
            <a:endParaRPr lang="ru-RU" sz="8000" b="1" i="1" dirty="0">
              <a:solidFill>
                <a:srgbClr val="0000CC"/>
              </a:solidFill>
              <a:latin typeface="Times New Roman" pitchFamily="18" charset="0"/>
            </a:endParaRPr>
          </a:p>
        </p:txBody>
      </p:sp>
      <p:sp>
        <p:nvSpPr>
          <p:cNvPr id="16389" name="Rectangle 6"/>
          <p:cNvSpPr>
            <a:spLocks noChangeArrowheads="1"/>
          </p:cNvSpPr>
          <p:nvPr/>
        </p:nvSpPr>
        <p:spPr bwMode="auto">
          <a:xfrm>
            <a:off x="571472" y="5282999"/>
            <a:ext cx="7489825" cy="646331"/>
          </a:xfrm>
          <a:prstGeom prst="rect">
            <a:avLst/>
          </a:prstGeom>
          <a:noFill/>
          <a:ln w="9525">
            <a:noFill/>
            <a:miter lim="800000"/>
            <a:headEnd/>
            <a:tailEnd/>
          </a:ln>
        </p:spPr>
        <p:txBody>
          <a:bodyPr>
            <a:spAutoFit/>
          </a:bodyPr>
          <a:lstStyle/>
          <a:p>
            <a:r>
              <a:rPr lang="en-US" b="1" dirty="0" smtClean="0">
                <a:latin typeface="Times New Roman" pitchFamily="18" charset="0"/>
                <a:cs typeface="Times New Roman" pitchFamily="18" charset="0"/>
              </a:rPr>
              <a:t>Institute of Applied Problems of Physics of NAS RA, Yerevan, Armenia</a:t>
            </a:r>
          </a:p>
          <a:p>
            <a:r>
              <a:rPr lang="en-US" b="1" i="1" u="sng" dirty="0" smtClean="0">
                <a:solidFill>
                  <a:srgbClr val="0000FF"/>
                </a:solidFill>
                <a:latin typeface="Times New Roman" pitchFamily="18" charset="0"/>
                <a:cs typeface="Times New Roman" pitchFamily="18" charset="0"/>
              </a:rPr>
              <a:t>Vahan2@yandex.ru</a:t>
            </a:r>
            <a:endParaRPr lang="ru-RU" b="1" i="1" u="sng" dirty="0">
              <a:solidFill>
                <a:srgbClr val="0000FF"/>
              </a:solidFill>
              <a:latin typeface="Times New Roman" pitchFamily="18" charset="0"/>
              <a:cs typeface="Times New Roman" pitchFamily="18" charset="0"/>
            </a:endParaRPr>
          </a:p>
        </p:txBody>
      </p:sp>
      <p:sp>
        <p:nvSpPr>
          <p:cNvPr id="8" name="Rectangle 7"/>
          <p:cNvSpPr/>
          <p:nvPr/>
        </p:nvSpPr>
        <p:spPr>
          <a:xfrm>
            <a:off x="0" y="6315038"/>
            <a:ext cx="9144000" cy="400110"/>
          </a:xfrm>
          <a:prstGeom prst="rect">
            <a:avLst/>
          </a:prstGeom>
        </p:spPr>
        <p:txBody>
          <a:bodyPr wrap="square">
            <a:spAutoFit/>
          </a:bodyPr>
          <a:lstStyle/>
          <a:p>
            <a:r>
              <a:rPr lang="en-US" sz="2000" b="1" dirty="0" smtClean="0">
                <a:latin typeface="Times New Roman" pitchFamily="18" charset="0"/>
                <a:cs typeface="Times New Roman" pitchFamily="18" charset="0"/>
              </a:rPr>
              <a:t>RREPS-2017</a:t>
            </a:r>
            <a:endParaRPr lang="en-US" sz="20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1.1LAB\Desktop\Nur.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16386" name="Slide Number Placeholder 3"/>
          <p:cNvSpPr>
            <a:spLocks noGrp="1"/>
          </p:cNvSpPr>
          <p:nvPr>
            <p:ph type="sldNum" sz="quarter" idx="12"/>
          </p:nvPr>
        </p:nvSpPr>
        <p:spPr>
          <a:noFill/>
        </p:spPr>
        <p:txBody>
          <a:bodyPr/>
          <a:lstStyle/>
          <a:p>
            <a:fld id="{113201F9-FDF7-4369-824B-65655D98BCAC}" type="slidenum">
              <a:rPr lang="ru-RU" smtClean="0">
                <a:latin typeface="Arial" charset="0"/>
                <a:cs typeface="Arial" charset="0"/>
              </a:rPr>
              <a:pPr/>
              <a:t>23</a:t>
            </a:fld>
            <a:endParaRPr lang="ru-RU" dirty="0">
              <a:latin typeface="Arial" charset="0"/>
              <a:cs typeface="Arial" charset="0"/>
            </a:endParaRPr>
          </a:p>
        </p:txBody>
      </p:sp>
      <p:sp>
        <p:nvSpPr>
          <p:cNvPr id="16387" name="Text Box 4"/>
          <p:cNvSpPr txBox="1">
            <a:spLocks noChangeArrowheads="1"/>
          </p:cNvSpPr>
          <p:nvPr/>
        </p:nvSpPr>
        <p:spPr bwMode="auto">
          <a:xfrm>
            <a:off x="1671638" y="2152650"/>
            <a:ext cx="184150" cy="366713"/>
          </a:xfrm>
          <a:prstGeom prst="rect">
            <a:avLst/>
          </a:prstGeom>
          <a:noFill/>
          <a:ln w="9525">
            <a:noFill/>
            <a:miter lim="800000"/>
            <a:headEnd/>
            <a:tailEnd/>
          </a:ln>
        </p:spPr>
        <p:txBody>
          <a:bodyPr wrap="none">
            <a:spAutoFit/>
          </a:bodyPr>
          <a:lstStyle/>
          <a:p>
            <a:endParaRPr lang="en-US"/>
          </a:p>
        </p:txBody>
      </p:sp>
      <p:sp>
        <p:nvSpPr>
          <p:cNvPr id="16388" name="Rectangle 5"/>
          <p:cNvSpPr>
            <a:spLocks noChangeArrowheads="1"/>
          </p:cNvSpPr>
          <p:nvPr/>
        </p:nvSpPr>
        <p:spPr bwMode="auto">
          <a:xfrm>
            <a:off x="381000" y="228600"/>
            <a:ext cx="8763000" cy="5509200"/>
          </a:xfrm>
          <a:prstGeom prst="rect">
            <a:avLst/>
          </a:prstGeom>
          <a:noFill/>
          <a:ln w="9525">
            <a:noFill/>
            <a:miter lim="800000"/>
            <a:headEnd/>
            <a:tailEnd/>
          </a:ln>
        </p:spPr>
        <p:txBody>
          <a:bodyPr wrap="square">
            <a:spAutoFit/>
          </a:bodyPr>
          <a:lstStyle/>
          <a:p>
            <a:r>
              <a:rPr lang="en-US" sz="4400" b="1" i="1" dirty="0" smtClean="0">
                <a:solidFill>
                  <a:srgbClr val="0000CC"/>
                </a:solidFill>
                <a:latin typeface="Times New Roman" pitchFamily="18" charset="0"/>
                <a:cs typeface="Times New Roman" pitchFamily="18" charset="0"/>
              </a:rPr>
              <a:t>Thank you for your attention!</a:t>
            </a:r>
            <a:endParaRPr lang="ru-RU" sz="4400" b="1" i="1" dirty="0" smtClean="0">
              <a:solidFill>
                <a:srgbClr val="0000CC"/>
              </a:solidFill>
              <a:latin typeface="Times New Roman" pitchFamily="18" charset="0"/>
              <a:cs typeface="Times New Roman" pitchFamily="18" charset="0"/>
            </a:endParaRPr>
          </a:p>
          <a:p>
            <a:endParaRPr lang="en-US" sz="4400" b="1" i="1" dirty="0" smtClean="0">
              <a:solidFill>
                <a:srgbClr val="0000CC"/>
              </a:solidFill>
              <a:latin typeface="Times New Roman" pitchFamily="18" charset="0"/>
              <a:cs typeface="Times New Roman" pitchFamily="18" charset="0"/>
            </a:endParaRPr>
          </a:p>
          <a:p>
            <a:r>
              <a:rPr lang="en-US" sz="4000" b="1" i="1" dirty="0" smtClean="0">
                <a:solidFill>
                  <a:srgbClr val="0000CC"/>
                </a:solidFill>
                <a:latin typeface="Times New Roman" pitchFamily="18" charset="0"/>
                <a:cs typeface="Times New Roman" pitchFamily="18" charset="0"/>
              </a:rPr>
              <a:t>International  Conference Meghri-17</a:t>
            </a:r>
          </a:p>
          <a:p>
            <a:r>
              <a:rPr lang="en-US" sz="4400" b="1" i="1" dirty="0" smtClean="0">
                <a:solidFill>
                  <a:srgbClr val="0000CC"/>
                </a:solidFill>
                <a:latin typeface="Times New Roman" pitchFamily="18" charset="0"/>
                <a:cs typeface="Times New Roman" pitchFamily="18" charset="0"/>
              </a:rPr>
              <a:t>Organizer committee</a:t>
            </a:r>
          </a:p>
          <a:p>
            <a:r>
              <a:rPr lang="en-US" sz="4400" b="1" i="1" dirty="0" smtClean="0">
                <a:solidFill>
                  <a:srgbClr val="0000CC"/>
                </a:solidFill>
                <a:latin typeface="Times New Roman" pitchFamily="18" charset="0"/>
                <a:cs typeface="Times New Roman" pitchFamily="18" charset="0"/>
              </a:rPr>
              <a:t>and</a:t>
            </a:r>
          </a:p>
          <a:p>
            <a:r>
              <a:rPr lang="en-US" sz="4400" b="1" i="1" dirty="0" smtClean="0">
                <a:solidFill>
                  <a:srgbClr val="0000CC"/>
                </a:solidFill>
                <a:latin typeface="Times New Roman" pitchFamily="18" charset="0"/>
                <a:cs typeface="Times New Roman" pitchFamily="18" charset="0"/>
              </a:rPr>
              <a:t>IAPP NAS Armenia</a:t>
            </a:r>
          </a:p>
          <a:p>
            <a:r>
              <a:rPr lang="en-US" sz="4400" b="1" i="1" dirty="0" smtClean="0">
                <a:solidFill>
                  <a:srgbClr val="0000CC"/>
                </a:solidFill>
                <a:latin typeface="Times New Roman" pitchFamily="18" charset="0"/>
                <a:cs typeface="Times New Roman" pitchFamily="18" charset="0"/>
              </a:rPr>
              <a:t>with Pleasure are Inviting  You </a:t>
            </a:r>
          </a:p>
          <a:p>
            <a:r>
              <a:rPr lang="en-US" sz="4400" b="1" i="1" dirty="0" smtClean="0">
                <a:solidFill>
                  <a:srgbClr val="0000CC"/>
                </a:solidFill>
                <a:latin typeface="Times New Roman" pitchFamily="18" charset="0"/>
                <a:cs typeface="Times New Roman" pitchFamily="18" charset="0"/>
              </a:rPr>
              <a:t>to Armenia, October 16 – 22, 2017.</a:t>
            </a:r>
            <a:endParaRPr lang="ru-RU" sz="4400" b="1" i="1" dirty="0">
              <a:solidFill>
                <a:srgbClr val="0000CC"/>
              </a:solidFill>
              <a:latin typeface="Times New Roman" pitchFamily="18" charset="0"/>
              <a:cs typeface="Times New Roman" pitchFamily="18" charset="0"/>
            </a:endParaRPr>
          </a:p>
        </p:txBody>
      </p:sp>
      <p:sp>
        <p:nvSpPr>
          <p:cNvPr id="16389" name="Rectangle 6"/>
          <p:cNvSpPr>
            <a:spLocks noChangeArrowheads="1"/>
          </p:cNvSpPr>
          <p:nvPr/>
        </p:nvSpPr>
        <p:spPr bwMode="auto">
          <a:xfrm>
            <a:off x="571472" y="6283131"/>
            <a:ext cx="7489825" cy="646331"/>
          </a:xfrm>
          <a:prstGeom prst="rect">
            <a:avLst/>
          </a:prstGeom>
          <a:noFill/>
          <a:ln w="9525">
            <a:noFill/>
            <a:miter lim="800000"/>
            <a:headEnd/>
            <a:tailEnd/>
          </a:ln>
        </p:spPr>
        <p:txBody>
          <a:bodyPr>
            <a:spAutoFit/>
          </a:bodyPr>
          <a:lstStyle/>
          <a:p>
            <a:r>
              <a:rPr lang="en-US" b="1" dirty="0" smtClean="0">
                <a:latin typeface="Times New Roman" pitchFamily="18" charset="0"/>
                <a:cs typeface="Times New Roman" pitchFamily="18" charset="0"/>
              </a:rPr>
              <a:t>Institute of Applied Problems of Physics of NAS RA, Yerevan, </a:t>
            </a:r>
            <a:r>
              <a:rPr lang="en-US" b="1" dirty="0" smtClean="0">
                <a:latin typeface="Times New Roman" pitchFamily="18" charset="0"/>
                <a:cs typeface="Times New Roman" pitchFamily="18" charset="0"/>
              </a:rPr>
              <a:t>Armenia</a:t>
            </a:r>
          </a:p>
          <a:p>
            <a:endParaRPr lang="en-US" b="1" dirty="0" smtClean="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FA65ED-0385-4224-B6E0-C51DE34AD900}" type="slidenum">
              <a:rPr lang="ru-RU" smtClean="0"/>
              <a:pPr>
                <a:defRPr/>
              </a:pPr>
              <a:t>3</a:t>
            </a:fld>
            <a:endParaRPr lang="ru-RU"/>
          </a:p>
        </p:txBody>
      </p:sp>
      <p:sp>
        <p:nvSpPr>
          <p:cNvPr id="5" name="Rectangle 4"/>
          <p:cNvSpPr/>
          <p:nvPr/>
        </p:nvSpPr>
        <p:spPr>
          <a:xfrm>
            <a:off x="142844" y="428604"/>
            <a:ext cx="8858312" cy="707886"/>
          </a:xfrm>
          <a:prstGeom prst="rect">
            <a:avLst/>
          </a:prstGeom>
        </p:spPr>
        <p:txBody>
          <a:bodyPr wrap="square">
            <a:spAutoFit/>
          </a:bodyPr>
          <a:lstStyle/>
          <a:p>
            <a:r>
              <a:rPr lang="en-US" sz="2000" b="1" i="1" dirty="0" smtClean="0">
                <a:solidFill>
                  <a:srgbClr val="0000FF"/>
                </a:solidFill>
                <a:latin typeface="Times New Roman" pitchFamily="18" charset="0"/>
                <a:cs typeface="Times New Roman" pitchFamily="18" charset="0"/>
              </a:rPr>
              <a:t>DIFFRACTION OF THERMAL NEUTRONS FROM QUARTZ </a:t>
            </a:r>
            <a:r>
              <a:rPr lang="hy-AM" sz="2000" b="1" i="1" dirty="0" smtClean="0">
                <a:solidFill>
                  <a:srgbClr val="0000FF"/>
                </a:solidFill>
                <a:latin typeface="Times New Roman" pitchFamily="18" charset="0"/>
                <a:cs typeface="Times New Roman" pitchFamily="18" charset="0"/>
              </a:rPr>
              <a:t> </a:t>
            </a:r>
            <a:r>
              <a:rPr lang="en-US" sz="2000" b="1" i="1" dirty="0" smtClean="0">
                <a:solidFill>
                  <a:srgbClr val="0000FF"/>
                </a:solidFill>
                <a:latin typeface="Times New Roman" pitchFamily="18" charset="0"/>
                <a:cs typeface="Times New Roman" pitchFamily="18" charset="0"/>
              </a:rPr>
              <a:t>CRYSTAL</a:t>
            </a:r>
          </a:p>
          <a:p>
            <a:r>
              <a:rPr lang="en-US" sz="2000" b="1" i="1" dirty="0" smtClean="0">
                <a:solidFill>
                  <a:srgbClr val="0000FF"/>
                </a:solidFill>
                <a:latin typeface="Times New Roman" pitchFamily="18" charset="0"/>
                <a:cs typeface="Times New Roman" pitchFamily="18" charset="0"/>
              </a:rPr>
              <a:t>UNDER THE EXTERNAL TEMPERATURE GRADIENT</a:t>
            </a:r>
            <a:endParaRPr lang="en-US" sz="2000" b="1" i="1" dirty="0">
              <a:solidFill>
                <a:srgbClr val="0000FF"/>
              </a:solidFill>
              <a:latin typeface="Times New Roman" pitchFamily="18" charset="0"/>
              <a:cs typeface="Times New Roman" pitchFamily="18" charset="0"/>
            </a:endParaRPr>
          </a:p>
        </p:txBody>
      </p:sp>
      <p:sp>
        <p:nvSpPr>
          <p:cNvPr id="6" name="Rectangle 5"/>
          <p:cNvSpPr/>
          <p:nvPr/>
        </p:nvSpPr>
        <p:spPr>
          <a:xfrm>
            <a:off x="428596" y="1214422"/>
            <a:ext cx="7429552" cy="830997"/>
          </a:xfrm>
          <a:prstGeom prst="rect">
            <a:avLst/>
          </a:prstGeom>
        </p:spPr>
        <p:txBody>
          <a:bodyPr wrap="square">
            <a:spAutoFit/>
          </a:bodyPr>
          <a:lstStyle/>
          <a:p>
            <a:pPr algn="l"/>
            <a:r>
              <a:rPr lang="en-US" sz="2400" dirty="0" smtClean="0">
                <a:latin typeface="Times New Roman" pitchFamily="18" charset="0"/>
                <a:cs typeface="Times New Roman" pitchFamily="18" charset="0"/>
              </a:rPr>
              <a:t>The scattering of thermal neutrons in crystal is described by the Schrödinger equation</a:t>
            </a:r>
            <a:endParaRPr lang="en-US" sz="2400" dirty="0">
              <a:latin typeface="Times New Roman" pitchFamily="18" charset="0"/>
              <a:cs typeface="Times New Roman" pitchFamily="18" charset="0"/>
            </a:endParaRPr>
          </a:p>
        </p:txBody>
      </p:sp>
      <p:sp>
        <p:nvSpPr>
          <p:cNvPr id="7" name="Rectangle 6"/>
          <p:cNvSpPr/>
          <p:nvPr/>
        </p:nvSpPr>
        <p:spPr>
          <a:xfrm>
            <a:off x="357158" y="3000372"/>
            <a:ext cx="8358246" cy="1015663"/>
          </a:xfrm>
          <a:prstGeom prst="rect">
            <a:avLst/>
          </a:prstGeom>
        </p:spPr>
        <p:txBody>
          <a:bodyPr wrap="square">
            <a:spAutoFit/>
          </a:bodyPr>
          <a:lstStyle/>
          <a:p>
            <a:pPr algn="just"/>
            <a:r>
              <a:rPr lang="en-US" sz="2000" dirty="0" smtClean="0">
                <a:latin typeface="Times New Roman" pitchFamily="18" charset="0"/>
                <a:cs typeface="Times New Roman" pitchFamily="18" charset="0"/>
              </a:rPr>
              <a:t>where </a:t>
            </a:r>
            <a:r>
              <a:rPr lang="en-US" sz="2000" b="1" i="1" dirty="0" smtClean="0">
                <a:latin typeface="Times New Roman" pitchFamily="18" charset="0"/>
                <a:cs typeface="Times New Roman" pitchFamily="18" charset="0"/>
              </a:rPr>
              <a:t>Ψ(r)</a:t>
            </a:r>
            <a:r>
              <a:rPr lang="en-US" sz="2000" b="1" dirty="0" smtClean="0">
                <a:latin typeface="Times New Roman" pitchFamily="18" charset="0"/>
                <a:cs typeface="Times New Roman" pitchFamily="18" charset="0"/>
              </a:rPr>
              <a:t> - </a:t>
            </a:r>
            <a:r>
              <a:rPr lang="en-US" sz="2000" dirty="0" smtClean="0">
                <a:latin typeface="Times New Roman" pitchFamily="18" charset="0"/>
                <a:cs typeface="Times New Roman" pitchFamily="18" charset="0"/>
              </a:rPr>
              <a:t>is the neutron wave function, </a:t>
            </a:r>
            <a:r>
              <a:rPr lang="en-US" sz="2000" b="1" i="1" dirty="0" smtClean="0">
                <a:latin typeface="Times New Roman" pitchFamily="18" charset="0"/>
                <a:cs typeface="Times New Roman" pitchFamily="18" charset="0"/>
              </a:rPr>
              <a:t>V (r)</a:t>
            </a:r>
            <a:r>
              <a:rPr lang="en-US" sz="2000" i="1" dirty="0" smtClean="0">
                <a:latin typeface="Times New Roman" pitchFamily="18" charset="0"/>
                <a:cs typeface="Times New Roman" pitchFamily="18" charset="0"/>
              </a:rPr>
              <a:t> - </a:t>
            </a:r>
            <a:r>
              <a:rPr lang="en-US" sz="2000" dirty="0" smtClean="0">
                <a:latin typeface="Times New Roman" pitchFamily="18" charset="0"/>
                <a:cs typeface="Times New Roman" pitchFamily="18" charset="0"/>
              </a:rPr>
              <a:t>the interaction potential of neutron in crystal,</a:t>
            </a:r>
            <a:r>
              <a:rPr lang="en-US" sz="2000" i="1" dirty="0" smtClean="0">
                <a:latin typeface="Times New Roman" pitchFamily="18" charset="0"/>
                <a:cs typeface="Times New Roman" pitchFamily="18" charset="0"/>
              </a:rPr>
              <a:t> k </a:t>
            </a:r>
            <a:r>
              <a:rPr lang="en-US" sz="2000" dirty="0" smtClean="0">
                <a:latin typeface="Times New Roman" pitchFamily="18" charset="0"/>
                <a:cs typeface="Times New Roman" pitchFamily="18" charset="0"/>
              </a:rPr>
              <a:t>and</a:t>
            </a:r>
            <a:r>
              <a:rPr lang="en-US" sz="2000" i="1" dirty="0" smtClean="0">
                <a:latin typeface="Times New Roman" pitchFamily="18" charset="0"/>
                <a:cs typeface="Times New Roman" pitchFamily="18" charset="0"/>
              </a:rPr>
              <a:t> m - </a:t>
            </a:r>
            <a:r>
              <a:rPr lang="en-US" sz="2000" dirty="0" smtClean="0">
                <a:latin typeface="Times New Roman" pitchFamily="18" charset="0"/>
                <a:cs typeface="Times New Roman" pitchFamily="18" charset="0"/>
              </a:rPr>
              <a:t>the wave number and mass of neutron, correspondingly, and </a:t>
            </a:r>
            <a:r>
              <a:rPr lang="en-US" sz="2000" i="1" dirty="0" smtClean="0">
                <a:latin typeface="Times New Roman" pitchFamily="18" charset="0"/>
                <a:ea typeface="Ebrima"/>
                <a:cs typeface="Times New Roman" pitchFamily="18" charset="0"/>
              </a:rPr>
              <a:t>ħ</a:t>
            </a:r>
            <a:r>
              <a:rPr lang="en-US" sz="2000" dirty="0" smtClean="0">
                <a:latin typeface="Times New Roman" pitchFamily="18" charset="0"/>
                <a:ea typeface="Ebrima"/>
                <a:cs typeface="Times New Roman" pitchFamily="18" charset="0"/>
              </a:rPr>
              <a:t> - </a:t>
            </a:r>
            <a:r>
              <a:rPr lang="en-US" sz="2000" dirty="0" smtClean="0">
                <a:latin typeface="Times New Roman" pitchFamily="18" charset="0"/>
                <a:cs typeface="Times New Roman" pitchFamily="18" charset="0"/>
              </a:rPr>
              <a:t>the Plank constant.</a:t>
            </a:r>
            <a:endParaRPr lang="en-US" sz="2000" dirty="0">
              <a:latin typeface="Times New Roman" pitchFamily="18" charset="0"/>
              <a:cs typeface="Times New Roman" pitchFamily="18" charset="0"/>
            </a:endParaRPr>
          </a:p>
        </p:txBody>
      </p: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7889" name="Object 1"/>
          <p:cNvGraphicFramePr>
            <a:graphicFrameLocks noChangeAspect="1"/>
          </p:cNvGraphicFramePr>
          <p:nvPr/>
        </p:nvGraphicFramePr>
        <p:xfrm>
          <a:off x="1500166" y="2015031"/>
          <a:ext cx="4714908" cy="913903"/>
        </p:xfrm>
        <a:graphic>
          <a:graphicData uri="http://schemas.openxmlformats.org/presentationml/2006/ole">
            <p:oleObj spid="_x0000_s37889" name="Equation" r:id="rId3" imgW="2158920" imgH="419040" progId="">
              <p:embed/>
            </p:oleObj>
          </a:graphicData>
        </a:graphic>
      </p:graphicFrame>
      <p:sp>
        <p:nvSpPr>
          <p:cNvPr id="378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p:nvPr/>
        </p:nvSpPr>
        <p:spPr>
          <a:xfrm>
            <a:off x="285720" y="4038905"/>
            <a:ext cx="8429684" cy="461665"/>
          </a:xfrm>
          <a:prstGeom prst="rect">
            <a:avLst/>
          </a:prstGeom>
        </p:spPr>
        <p:txBody>
          <a:bodyPr wrap="square">
            <a:spAutoFit/>
          </a:bodyPr>
          <a:lstStyle/>
          <a:p>
            <a:pPr algn="l"/>
            <a:r>
              <a:rPr lang="en-US" sz="2400" dirty="0" smtClean="0">
                <a:latin typeface="Times New Roman" pitchFamily="18" charset="0"/>
                <a:cs typeface="Times New Roman" pitchFamily="18" charset="0"/>
              </a:rPr>
              <a:t>The interaction potential for deformed crystals is as follows:</a:t>
            </a:r>
          </a:p>
        </p:txBody>
      </p:sp>
      <p:sp>
        <p:nvSpPr>
          <p:cNvPr id="378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7893" name="Object 5"/>
          <p:cNvGraphicFramePr>
            <a:graphicFrameLocks noChangeAspect="1"/>
          </p:cNvGraphicFramePr>
          <p:nvPr/>
        </p:nvGraphicFramePr>
        <p:xfrm>
          <a:off x="3357554" y="4470949"/>
          <a:ext cx="3429024" cy="815439"/>
        </p:xfrm>
        <a:graphic>
          <a:graphicData uri="http://schemas.openxmlformats.org/presentationml/2006/ole">
            <p:oleObj spid="_x0000_s37893" name="Equation" r:id="rId4" imgW="1562100" imgH="368300" progId="">
              <p:embed/>
            </p:oleObj>
          </a:graphicData>
        </a:graphic>
      </p:graphicFrame>
      <p:sp>
        <p:nvSpPr>
          <p:cNvPr id="15" name="Rectangle 14"/>
          <p:cNvSpPr/>
          <p:nvPr/>
        </p:nvSpPr>
        <p:spPr>
          <a:xfrm>
            <a:off x="357158" y="5214950"/>
            <a:ext cx="8715436" cy="1015663"/>
          </a:xfrm>
          <a:prstGeom prst="rect">
            <a:avLst/>
          </a:prstGeom>
        </p:spPr>
        <p:txBody>
          <a:bodyPr wrap="square">
            <a:spAutoFit/>
          </a:bodyPr>
          <a:lstStyle/>
          <a:p>
            <a:pPr algn="l"/>
            <a:r>
              <a:rPr lang="en-US" sz="2000" dirty="0" smtClean="0">
                <a:latin typeface="Times New Roman" pitchFamily="18" charset="0"/>
                <a:cs typeface="Times New Roman" pitchFamily="18" charset="0"/>
              </a:rPr>
              <a:t>where </a:t>
            </a:r>
            <a:r>
              <a:rPr lang="en-US" sz="2000" i="1" dirty="0" err="1" smtClean="0">
                <a:latin typeface="Times New Roman" pitchFamily="18" charset="0"/>
                <a:cs typeface="Times New Roman" pitchFamily="18" charset="0"/>
              </a:rPr>
              <a:t>V</a:t>
            </a:r>
            <a:r>
              <a:rPr lang="en-US" sz="1400" i="1" dirty="0" err="1" smtClean="0">
                <a:latin typeface="Times New Roman" pitchFamily="18" charset="0"/>
                <a:cs typeface="Times New Roman" pitchFamily="18" charset="0"/>
              </a:rPr>
              <a:t>m</a:t>
            </a:r>
            <a:r>
              <a:rPr lang="en-US" sz="2000" dirty="0" smtClean="0">
                <a:latin typeface="Times New Roman" pitchFamily="18" charset="0"/>
                <a:cs typeface="Times New Roman" pitchFamily="18" charset="0"/>
              </a:rPr>
              <a:t> -are the Fourier amplitudes of the potential, </a:t>
            </a:r>
            <a:r>
              <a:rPr lang="en-US" sz="2000" i="1" dirty="0" err="1" smtClean="0">
                <a:latin typeface="Times New Roman" pitchFamily="18" charset="0"/>
                <a:cs typeface="Times New Roman" pitchFamily="18" charset="0"/>
              </a:rPr>
              <a:t>h</a:t>
            </a:r>
            <a:r>
              <a:rPr lang="en-US" sz="1400" i="1" dirty="0" err="1" smtClean="0">
                <a:latin typeface="Times New Roman" pitchFamily="18" charset="0"/>
                <a:cs typeface="Times New Roman" pitchFamily="18" charset="0"/>
              </a:rPr>
              <a:t>m</a:t>
            </a:r>
            <a:r>
              <a:rPr lang="en-US" sz="2000" dirty="0" smtClean="0">
                <a:latin typeface="Times New Roman" pitchFamily="18" charset="0"/>
                <a:cs typeface="Times New Roman" pitchFamily="18" charset="0"/>
              </a:rPr>
              <a:t> -the vector of reciprocal lattice and </a:t>
            </a:r>
            <a:r>
              <a:rPr lang="en-US" sz="2000" i="1" dirty="0" smtClean="0">
                <a:latin typeface="Times New Roman" pitchFamily="18" charset="0"/>
                <a:cs typeface="Times New Roman" pitchFamily="18" charset="0"/>
              </a:rPr>
              <a:t>r</a:t>
            </a:r>
            <a:r>
              <a:rPr lang="en-US" sz="2000" dirty="0" smtClean="0">
                <a:latin typeface="Times New Roman" pitchFamily="18" charset="0"/>
                <a:cs typeface="Times New Roman" pitchFamily="18" charset="0"/>
              </a:rPr>
              <a:t> the radius vector,</a:t>
            </a:r>
            <a:r>
              <a:rPr lang="en-US" sz="2000" b="1" dirty="0" smtClean="0"/>
              <a:t> </a:t>
            </a:r>
            <a:r>
              <a:rPr lang="en-US" sz="2000" i="1" dirty="0" smtClean="0">
                <a:latin typeface="Times New Roman" pitchFamily="18" charset="0"/>
                <a:cs typeface="Times New Roman" pitchFamily="18" charset="0"/>
              </a:rPr>
              <a:t>U(r) </a:t>
            </a:r>
            <a:r>
              <a:rPr lang="en-US" sz="2000" dirty="0" smtClean="0">
                <a:latin typeface="Times New Roman" pitchFamily="18" charset="0"/>
                <a:cs typeface="Times New Roman" pitchFamily="18" charset="0"/>
              </a:rPr>
              <a:t>is a function of atomic displacement in crystal from equilibrium position.</a:t>
            </a:r>
          </a:p>
        </p:txBody>
      </p:sp>
      <p:sp>
        <p:nvSpPr>
          <p:cNvPr id="13" name="Rectangle 12"/>
          <p:cNvSpPr/>
          <p:nvPr/>
        </p:nvSpPr>
        <p:spPr>
          <a:xfrm>
            <a:off x="0" y="6315038"/>
            <a:ext cx="9144000" cy="400110"/>
          </a:xfrm>
          <a:prstGeom prst="rect">
            <a:avLst/>
          </a:prstGeom>
        </p:spPr>
        <p:txBody>
          <a:bodyPr wrap="square">
            <a:spAutoFit/>
          </a:bodyPr>
          <a:lstStyle/>
          <a:p>
            <a:r>
              <a:rPr lang="en-US" sz="2000" b="1" dirty="0" smtClean="0">
                <a:latin typeface="Times New Roman" pitchFamily="18" charset="0"/>
                <a:cs typeface="Times New Roman" pitchFamily="18" charset="0"/>
              </a:rPr>
              <a:t>RREPS-2017</a:t>
            </a:r>
            <a:endParaRPr lang="en-US" sz="20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FA65ED-0385-4224-B6E0-C51DE34AD900}" type="slidenum">
              <a:rPr lang="ru-RU" smtClean="0"/>
              <a:pPr>
                <a:defRPr/>
              </a:pPr>
              <a:t>4</a:t>
            </a:fld>
            <a:endParaRPr lang="ru-RU"/>
          </a:p>
        </p:txBody>
      </p:sp>
      <p:sp>
        <p:nvSpPr>
          <p:cNvPr id="5" name="Rectangle 4"/>
          <p:cNvSpPr/>
          <p:nvPr/>
        </p:nvSpPr>
        <p:spPr>
          <a:xfrm>
            <a:off x="285720" y="214290"/>
            <a:ext cx="8643998" cy="830997"/>
          </a:xfrm>
          <a:prstGeom prst="rect">
            <a:avLst/>
          </a:prstGeom>
        </p:spPr>
        <p:txBody>
          <a:bodyPr wrap="square">
            <a:spAutoFit/>
          </a:bodyPr>
          <a:lstStyle/>
          <a:p>
            <a:pPr algn="l"/>
            <a:r>
              <a:rPr lang="en-US" sz="2400" dirty="0" smtClean="0">
                <a:latin typeface="Times New Roman" pitchFamily="18" charset="0"/>
                <a:cs typeface="Times New Roman" pitchFamily="18" charset="0"/>
              </a:rPr>
              <a:t>The wave function of neutrons in the crystal is described by the Bloch function with variable amplitudes</a:t>
            </a:r>
            <a:endParaRPr lang="en-US" sz="2400" dirty="0">
              <a:latin typeface="Times New Roman" pitchFamily="18" charset="0"/>
              <a:cs typeface="Times New Roman" pitchFamily="18" charset="0"/>
            </a:endParaRPr>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5057" name="Object 1"/>
          <p:cNvGraphicFramePr>
            <a:graphicFrameLocks noChangeAspect="1"/>
          </p:cNvGraphicFramePr>
          <p:nvPr/>
        </p:nvGraphicFramePr>
        <p:xfrm>
          <a:off x="2500300" y="1071546"/>
          <a:ext cx="3857650" cy="928694"/>
        </p:xfrm>
        <a:graphic>
          <a:graphicData uri="http://schemas.openxmlformats.org/presentationml/2006/ole">
            <p:oleObj spid="_x0000_s45057" name="Equation" r:id="rId3" imgW="1549400" imgH="368300" progId="">
              <p:embed/>
            </p:oleObj>
          </a:graphicData>
        </a:graphic>
      </p:graphicFrame>
      <p:sp>
        <p:nvSpPr>
          <p:cNvPr id="8" name="Rectangle 7"/>
          <p:cNvSpPr/>
          <p:nvPr/>
        </p:nvSpPr>
        <p:spPr>
          <a:xfrm>
            <a:off x="571472" y="2000240"/>
            <a:ext cx="8286808" cy="369332"/>
          </a:xfrm>
          <a:prstGeom prst="rect">
            <a:avLst/>
          </a:prstGeom>
        </p:spPr>
        <p:txBody>
          <a:bodyPr wrap="square">
            <a:spAutoFit/>
          </a:bodyPr>
          <a:lstStyle/>
          <a:p>
            <a:pPr algn="just"/>
            <a:r>
              <a:rPr lang="en-US" dirty="0" smtClean="0">
                <a:latin typeface="Times New Roman" pitchFamily="18" charset="0"/>
                <a:cs typeface="Times New Roman" pitchFamily="18" charset="0"/>
              </a:rPr>
              <a:t>where </a:t>
            </a:r>
            <a:r>
              <a:rPr lang="en-US" b="1" i="1" dirty="0" err="1" smtClean="0">
                <a:latin typeface="Times New Roman" pitchFamily="18" charset="0"/>
                <a:cs typeface="Times New Roman" pitchFamily="18" charset="0"/>
              </a:rPr>
              <a:t>Ψ</a:t>
            </a:r>
            <a:r>
              <a:rPr lang="en-US" sz="1200" b="1" i="1" dirty="0" err="1" smtClean="0">
                <a:latin typeface="Times New Roman" pitchFamily="18" charset="0"/>
                <a:cs typeface="Times New Roman" pitchFamily="18" charset="0"/>
              </a:rPr>
              <a:t>n</a:t>
            </a:r>
            <a:r>
              <a:rPr lang="en-US" b="1" i="1" dirty="0" smtClean="0">
                <a:latin typeface="Times New Roman" pitchFamily="18" charset="0"/>
                <a:cs typeface="Times New Roman" pitchFamily="18" charset="0"/>
              </a:rPr>
              <a:t>(r)</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slowly varies in stretches about de Broglie wavelength for neutrons.</a:t>
            </a:r>
          </a:p>
        </p:txBody>
      </p:sp>
      <p:sp>
        <p:nvSpPr>
          <p:cNvPr id="9" name="Rectangle 8"/>
          <p:cNvSpPr/>
          <p:nvPr/>
        </p:nvSpPr>
        <p:spPr>
          <a:xfrm>
            <a:off x="500034" y="2357430"/>
            <a:ext cx="8358246" cy="646331"/>
          </a:xfrm>
          <a:prstGeom prst="rect">
            <a:avLst/>
          </a:prstGeom>
        </p:spPr>
        <p:txBody>
          <a:bodyPr wrap="square">
            <a:spAutoFit/>
          </a:bodyPr>
          <a:lstStyle/>
          <a:p>
            <a:pPr algn="just"/>
            <a:r>
              <a:rPr lang="en-US" dirty="0" smtClean="0">
                <a:solidFill>
                  <a:srgbClr val="FF0000"/>
                </a:solidFill>
                <a:latin typeface="Times New Roman" pitchFamily="18" charset="0"/>
                <a:cs typeface="Times New Roman" pitchFamily="18" charset="0"/>
              </a:rPr>
              <a:t>After substitution of (</a:t>
            </a:r>
            <a:r>
              <a:rPr lang="en-US" b="1" i="1" dirty="0" smtClean="0">
                <a:solidFill>
                  <a:srgbClr val="FF0000"/>
                </a:solidFill>
                <a:latin typeface="Times New Roman" pitchFamily="18" charset="0"/>
                <a:cs typeface="Times New Roman" pitchFamily="18" charset="0"/>
              </a:rPr>
              <a:t>V(r)</a:t>
            </a:r>
            <a:r>
              <a:rPr lang="en-US" dirty="0" smtClean="0">
                <a:solidFill>
                  <a:srgbClr val="FF0000"/>
                </a:solidFill>
                <a:latin typeface="Times New Roman" pitchFamily="18" charset="0"/>
                <a:cs typeface="Times New Roman" pitchFamily="18" charset="0"/>
              </a:rPr>
              <a:t>) and (</a:t>
            </a:r>
            <a:r>
              <a:rPr lang="en-US" b="1" i="1" dirty="0" err="1" smtClean="0">
                <a:solidFill>
                  <a:srgbClr val="FF0000"/>
                </a:solidFill>
                <a:latin typeface="Times New Roman" pitchFamily="18" charset="0"/>
                <a:cs typeface="Times New Roman" pitchFamily="18" charset="0"/>
              </a:rPr>
              <a:t>Ψ</a:t>
            </a:r>
            <a:r>
              <a:rPr lang="en-US" sz="1200" b="1" i="1" dirty="0" err="1" smtClean="0">
                <a:solidFill>
                  <a:srgbClr val="FF0000"/>
                </a:solidFill>
                <a:latin typeface="Times New Roman" pitchFamily="18" charset="0"/>
                <a:cs typeface="Times New Roman" pitchFamily="18" charset="0"/>
              </a:rPr>
              <a:t>n</a:t>
            </a:r>
            <a:r>
              <a:rPr lang="en-US" b="1" i="1" dirty="0" smtClean="0">
                <a:solidFill>
                  <a:srgbClr val="FF0000"/>
                </a:solidFill>
                <a:latin typeface="Times New Roman" pitchFamily="18" charset="0"/>
                <a:cs typeface="Times New Roman" pitchFamily="18" charset="0"/>
              </a:rPr>
              <a:t>(r)</a:t>
            </a:r>
            <a:r>
              <a:rPr lang="en-US" dirty="0" smtClean="0">
                <a:solidFill>
                  <a:srgbClr val="FF0000"/>
                </a:solidFill>
                <a:latin typeface="Times New Roman" pitchFamily="18" charset="0"/>
                <a:cs typeface="Times New Roman" pitchFamily="18" charset="0"/>
              </a:rPr>
              <a:t>), and neglect of the second order infinitesimal terms In the two-wave approximation the Schrödinger equation takes the following form:</a:t>
            </a:r>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5059" name="Object 3"/>
          <p:cNvGraphicFramePr>
            <a:graphicFrameLocks noChangeAspect="1"/>
          </p:cNvGraphicFramePr>
          <p:nvPr/>
        </p:nvGraphicFramePr>
        <p:xfrm>
          <a:off x="474057" y="3929066"/>
          <a:ext cx="8384223" cy="809004"/>
        </p:xfrm>
        <a:graphic>
          <a:graphicData uri="http://schemas.openxmlformats.org/presentationml/2006/ole">
            <p:oleObj spid="_x0000_s45059" name="Equation" r:id="rId4" imgW="4343400" imgH="419100" progId="">
              <p:embed/>
            </p:oleObj>
          </a:graphicData>
        </a:graphic>
      </p:graphicFrame>
      <p:sp>
        <p:nvSpPr>
          <p:cNvPr id="450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5061" name="Object 5"/>
          <p:cNvGraphicFramePr>
            <a:graphicFrameLocks noChangeAspect="1"/>
          </p:cNvGraphicFramePr>
          <p:nvPr/>
        </p:nvGraphicFramePr>
        <p:xfrm>
          <a:off x="642910" y="3071810"/>
          <a:ext cx="7500990" cy="799137"/>
        </p:xfrm>
        <a:graphic>
          <a:graphicData uri="http://schemas.openxmlformats.org/presentationml/2006/ole">
            <p:oleObj spid="_x0000_s45061" name="Equation" r:id="rId5" imgW="3937000" imgH="419100" progId="">
              <p:embed/>
            </p:oleObj>
          </a:graphicData>
        </a:graphic>
      </p:graphicFrame>
      <p:sp>
        <p:nvSpPr>
          <p:cNvPr id="4506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 name="Object 6"/>
          <p:cNvGraphicFramePr>
            <a:graphicFrameLocks noChangeAspect="1"/>
          </p:cNvGraphicFramePr>
          <p:nvPr/>
        </p:nvGraphicFramePr>
        <p:xfrm>
          <a:off x="428596" y="4822825"/>
          <a:ext cx="8259763" cy="1141413"/>
        </p:xfrm>
        <a:graphic>
          <a:graphicData uri="http://schemas.openxmlformats.org/presentationml/2006/ole">
            <p:oleObj spid="_x0000_s45062" name="Equation" r:id="rId6" imgW="5613120" imgH="799920" progId="">
              <p:embed/>
            </p:oleObj>
          </a:graphicData>
        </a:graphic>
      </p:graphicFrame>
      <p:sp>
        <p:nvSpPr>
          <p:cNvPr id="14" name="Rectangle 13"/>
          <p:cNvSpPr/>
          <p:nvPr/>
        </p:nvSpPr>
        <p:spPr>
          <a:xfrm>
            <a:off x="0" y="6315038"/>
            <a:ext cx="9144000" cy="400110"/>
          </a:xfrm>
          <a:prstGeom prst="rect">
            <a:avLst/>
          </a:prstGeom>
        </p:spPr>
        <p:txBody>
          <a:bodyPr wrap="square">
            <a:spAutoFit/>
          </a:bodyPr>
          <a:lstStyle/>
          <a:p>
            <a:r>
              <a:rPr lang="en-US" sz="2000" b="1" dirty="0" smtClean="0">
                <a:latin typeface="Times New Roman" pitchFamily="18" charset="0"/>
                <a:cs typeface="Times New Roman" pitchFamily="18" charset="0"/>
              </a:rPr>
              <a:t>RREPS-2017</a:t>
            </a:r>
            <a:endParaRPr lang="en-US" sz="20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FA65ED-0385-4224-B6E0-C51DE34AD900}" type="slidenum">
              <a:rPr lang="ru-RU" smtClean="0"/>
              <a:pPr>
                <a:defRPr/>
              </a:pPr>
              <a:t>5</a:t>
            </a:fld>
            <a:endParaRPr lang="ru-RU"/>
          </a:p>
        </p:txBody>
      </p:sp>
      <p:sp>
        <p:nvSpPr>
          <p:cNvPr id="6" name="Rectangle 5"/>
          <p:cNvSpPr/>
          <p:nvPr/>
        </p:nvSpPr>
        <p:spPr>
          <a:xfrm>
            <a:off x="285720" y="357166"/>
            <a:ext cx="8358246" cy="1631216"/>
          </a:xfrm>
          <a:prstGeom prst="rect">
            <a:avLst/>
          </a:prstGeom>
        </p:spPr>
        <p:txBody>
          <a:bodyPr wrap="square">
            <a:spAutoFit/>
          </a:bodyPr>
          <a:lstStyle/>
          <a:p>
            <a:pPr algn="just"/>
            <a:r>
              <a:rPr lang="en-US" sz="2000" dirty="0" smtClean="0">
                <a:solidFill>
                  <a:srgbClr val="FF0000"/>
                </a:solidFill>
                <a:latin typeface="Times New Roman" pitchFamily="18" charset="0"/>
                <a:cs typeface="Times New Roman" pitchFamily="18" charset="0"/>
              </a:rPr>
              <a:t>We consider the diffraction of thermal neutrons on </a:t>
            </a:r>
            <a:r>
              <a:rPr lang="en-US" sz="2000" i="1" dirty="0" smtClean="0">
                <a:solidFill>
                  <a:srgbClr val="FF0000"/>
                </a:solidFill>
                <a:latin typeface="Times New Roman" pitchFamily="18" charset="0"/>
                <a:cs typeface="Times New Roman" pitchFamily="18" charset="0"/>
              </a:rPr>
              <a:t>X</a:t>
            </a:r>
            <a:r>
              <a:rPr lang="en-US" sz="2000" dirty="0" smtClean="0">
                <a:solidFill>
                  <a:srgbClr val="FF0000"/>
                </a:solidFill>
                <a:latin typeface="Times New Roman" pitchFamily="18" charset="0"/>
                <a:cs typeface="Times New Roman" pitchFamily="18" charset="0"/>
              </a:rPr>
              <a:t>-cut quartz crystal for the symmetric Laue geometry under temperature gradient perpendicular to the reflecting atomic planes (10-11). In this case </a:t>
            </a:r>
            <a:r>
              <a:rPr lang="en-US" sz="2000" i="1" dirty="0" smtClean="0">
                <a:latin typeface="Times New Roman" pitchFamily="18" charset="0"/>
                <a:cs typeface="Times New Roman" pitchFamily="18" charset="0"/>
              </a:rPr>
              <a:t>h</a:t>
            </a:r>
            <a:r>
              <a:rPr lang="en-US" sz="2000" dirty="0" smtClean="0">
                <a:latin typeface="Times New Roman" pitchFamily="18" charset="0"/>
                <a:cs typeface="Times New Roman" pitchFamily="18" charset="0"/>
              </a:rPr>
              <a:t> has only </a:t>
            </a:r>
            <a:r>
              <a:rPr lang="en-US" sz="2000" i="1" dirty="0" err="1" smtClean="0">
                <a:latin typeface="Times New Roman" pitchFamily="18" charset="0"/>
                <a:cs typeface="Times New Roman" pitchFamily="18" charset="0"/>
              </a:rPr>
              <a:t>h</a:t>
            </a:r>
            <a:r>
              <a:rPr lang="en-US" sz="1400" i="1" dirty="0" err="1" smtClean="0">
                <a:latin typeface="Times New Roman" pitchFamily="18" charset="0"/>
                <a:cs typeface="Times New Roman" pitchFamily="18" charset="0"/>
              </a:rPr>
              <a:t>x</a:t>
            </a:r>
            <a:r>
              <a:rPr lang="en-US" sz="2000" dirty="0" smtClean="0">
                <a:latin typeface="Times New Roman" pitchFamily="18" charset="0"/>
                <a:cs typeface="Times New Roman" pitchFamily="18" charset="0"/>
              </a:rPr>
              <a:t> component and, hence, </a:t>
            </a:r>
            <a:r>
              <a:rPr lang="en-US" sz="2000" dirty="0" smtClean="0">
                <a:solidFill>
                  <a:srgbClr val="FF0000"/>
                </a:solidFill>
                <a:latin typeface="Times New Roman" pitchFamily="18" charset="0"/>
                <a:cs typeface="Times New Roman" pitchFamily="18" charset="0"/>
              </a:rPr>
              <a:t>only </a:t>
            </a:r>
            <a:r>
              <a:rPr lang="en-US" sz="2000" i="1" dirty="0" err="1" smtClean="0">
                <a:solidFill>
                  <a:srgbClr val="FF0000"/>
                </a:solidFill>
                <a:latin typeface="Times New Roman" pitchFamily="18" charset="0"/>
                <a:cs typeface="Times New Roman" pitchFamily="18" charset="0"/>
              </a:rPr>
              <a:t>U</a:t>
            </a:r>
            <a:r>
              <a:rPr lang="en-US" sz="1400" i="1" dirty="0" err="1" smtClean="0">
                <a:solidFill>
                  <a:srgbClr val="FF0000"/>
                </a:solidFill>
                <a:latin typeface="Times New Roman" pitchFamily="18" charset="0"/>
                <a:cs typeface="Times New Roman" pitchFamily="18" charset="0"/>
              </a:rPr>
              <a:t>x</a:t>
            </a:r>
            <a:r>
              <a:rPr lang="en-US" sz="2000" i="1" dirty="0" smtClean="0">
                <a:solidFill>
                  <a:srgbClr val="FF0000"/>
                </a:solidFill>
                <a:latin typeface="Times New Roman" pitchFamily="18" charset="0"/>
                <a:cs typeface="Times New Roman" pitchFamily="18" charset="0"/>
              </a:rPr>
              <a:t>(x, z) </a:t>
            </a:r>
            <a:r>
              <a:rPr lang="en-US" sz="2000" dirty="0" smtClean="0">
                <a:solidFill>
                  <a:srgbClr val="FF0000"/>
                </a:solidFill>
                <a:latin typeface="Times New Roman" pitchFamily="18" charset="0"/>
                <a:cs typeface="Times New Roman" pitchFamily="18" charset="0"/>
              </a:rPr>
              <a:t>component of displacement function can be considered</a:t>
            </a:r>
            <a:r>
              <a:rPr lang="en-US" sz="2000" dirty="0" smtClean="0">
                <a:latin typeface="Times New Roman" pitchFamily="18" charset="0"/>
                <a:cs typeface="Times New Roman" pitchFamily="18" charset="0"/>
              </a:rPr>
              <a:t>, and at definite distance from a heating face of crystal </a:t>
            </a:r>
            <a:r>
              <a:rPr lang="en-US" sz="2000" i="1" dirty="0" err="1" smtClean="0">
                <a:latin typeface="Times New Roman" pitchFamily="18" charset="0"/>
                <a:cs typeface="Times New Roman" pitchFamily="18" charset="0"/>
              </a:rPr>
              <a:t>U</a:t>
            </a:r>
            <a:r>
              <a:rPr lang="en-US" sz="1400" i="1" dirty="0" err="1" smtClean="0">
                <a:latin typeface="Times New Roman" pitchFamily="18" charset="0"/>
                <a:cs typeface="Times New Roman" pitchFamily="18" charset="0"/>
              </a:rPr>
              <a:t>x</a:t>
            </a:r>
            <a:r>
              <a:rPr lang="en-US" sz="2000" dirty="0" smtClean="0">
                <a:latin typeface="Times New Roman" pitchFamily="18" charset="0"/>
                <a:cs typeface="Times New Roman" pitchFamily="18" charset="0"/>
              </a:rPr>
              <a:t> may be represented as</a:t>
            </a:r>
          </a:p>
        </p:txBody>
      </p:sp>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9153" name="Object 1"/>
          <p:cNvGraphicFramePr>
            <a:graphicFrameLocks noChangeAspect="1"/>
          </p:cNvGraphicFramePr>
          <p:nvPr/>
        </p:nvGraphicFramePr>
        <p:xfrm>
          <a:off x="3000364" y="2143116"/>
          <a:ext cx="3143272" cy="1101292"/>
        </p:xfrm>
        <a:graphic>
          <a:graphicData uri="http://schemas.openxmlformats.org/presentationml/2006/ole">
            <p:oleObj spid="_x0000_s49153" name="Equation" r:id="rId3" imgW="1308100" imgH="469900" progId="">
              <p:embed/>
            </p:oleObj>
          </a:graphicData>
        </a:graphic>
      </p:graphicFrame>
      <p:sp>
        <p:nvSpPr>
          <p:cNvPr id="9" name="Rectangle 8"/>
          <p:cNvSpPr/>
          <p:nvPr/>
        </p:nvSpPr>
        <p:spPr>
          <a:xfrm>
            <a:off x="357158" y="3292618"/>
            <a:ext cx="7643834" cy="707886"/>
          </a:xfrm>
          <a:prstGeom prst="rect">
            <a:avLst/>
          </a:prstGeom>
        </p:spPr>
        <p:txBody>
          <a:bodyPr wrap="square">
            <a:spAutoFit/>
          </a:bodyPr>
          <a:lstStyle/>
          <a:p>
            <a:pPr algn="l"/>
            <a:r>
              <a:rPr lang="en-US" sz="2000" dirty="0" smtClean="0">
                <a:latin typeface="Times New Roman" pitchFamily="18" charset="0"/>
                <a:cs typeface="Times New Roman" pitchFamily="18" charset="0"/>
              </a:rPr>
              <a:t>where</a:t>
            </a:r>
            <a:r>
              <a:rPr lang="en-US" sz="2000" i="1" dirty="0" smtClean="0">
                <a:latin typeface="Times New Roman" pitchFamily="18" charset="0"/>
                <a:cs typeface="Times New Roman" pitchFamily="18" charset="0"/>
              </a:rPr>
              <a:t> t - </a:t>
            </a:r>
            <a:r>
              <a:rPr lang="en-US" sz="2000" dirty="0" smtClean="0">
                <a:latin typeface="Times New Roman" pitchFamily="18" charset="0"/>
                <a:cs typeface="Times New Roman" pitchFamily="18" charset="0"/>
              </a:rPr>
              <a:t>is the crystal thickness, </a:t>
            </a:r>
            <a:r>
              <a:rPr lang="en-US" sz="2000" i="1" dirty="0" smtClean="0">
                <a:latin typeface="Times New Roman" pitchFamily="18" charset="0"/>
                <a:cs typeface="Times New Roman" pitchFamily="18" charset="0"/>
              </a:rPr>
              <a:t>R -</a:t>
            </a:r>
            <a:r>
              <a:rPr lang="en-US" sz="2000" dirty="0" smtClean="0">
                <a:latin typeface="Times New Roman" pitchFamily="18" charset="0"/>
                <a:cs typeface="Times New Roman" pitchFamily="18" charset="0"/>
              </a:rPr>
              <a:t> the radius of curvature of reflecting atomic planes.</a:t>
            </a:r>
          </a:p>
        </p:txBody>
      </p:sp>
      <p:sp>
        <p:nvSpPr>
          <p:cNvPr id="10" name="Rectangle 9"/>
          <p:cNvSpPr/>
          <p:nvPr/>
        </p:nvSpPr>
        <p:spPr>
          <a:xfrm>
            <a:off x="357158" y="3929066"/>
            <a:ext cx="8072494" cy="1015663"/>
          </a:xfrm>
          <a:prstGeom prst="rect">
            <a:avLst/>
          </a:prstGeom>
        </p:spPr>
        <p:txBody>
          <a:bodyPr wrap="square">
            <a:spAutoFit/>
          </a:bodyPr>
          <a:lstStyle/>
          <a:p>
            <a:pPr algn="just"/>
            <a:r>
              <a:rPr lang="en-US" sz="2000" dirty="0" smtClean="0">
                <a:latin typeface="Times New Roman" pitchFamily="18" charset="0"/>
                <a:cs typeface="Times New Roman" pitchFamily="18" charset="0"/>
              </a:rPr>
              <a:t>Assuming that a plane monochromatic wave is incident on the crystal, the boundary conditions on the front surface of crystal corresponding to z = 0 , will be:</a:t>
            </a:r>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9155" name="Object 3"/>
          <p:cNvGraphicFramePr>
            <a:graphicFrameLocks noChangeAspect="1"/>
          </p:cNvGraphicFramePr>
          <p:nvPr/>
        </p:nvGraphicFramePr>
        <p:xfrm>
          <a:off x="2857488" y="4929198"/>
          <a:ext cx="2428892" cy="1261156"/>
        </p:xfrm>
        <a:graphic>
          <a:graphicData uri="http://schemas.openxmlformats.org/presentationml/2006/ole">
            <p:oleObj spid="_x0000_s49155" name="Equation" r:id="rId4" imgW="990600" imgH="508000" progId="">
              <p:embed/>
            </p:oleObj>
          </a:graphicData>
        </a:graphic>
      </p:graphicFrame>
      <p:sp>
        <p:nvSpPr>
          <p:cNvPr id="11" name="Rectangle 10"/>
          <p:cNvSpPr/>
          <p:nvPr/>
        </p:nvSpPr>
        <p:spPr>
          <a:xfrm>
            <a:off x="0" y="6315038"/>
            <a:ext cx="9144000" cy="400110"/>
          </a:xfrm>
          <a:prstGeom prst="rect">
            <a:avLst/>
          </a:prstGeom>
        </p:spPr>
        <p:txBody>
          <a:bodyPr wrap="square">
            <a:spAutoFit/>
          </a:bodyPr>
          <a:lstStyle/>
          <a:p>
            <a:r>
              <a:rPr lang="en-US" sz="2000" b="1" dirty="0" smtClean="0">
                <a:latin typeface="Times New Roman" pitchFamily="18" charset="0"/>
                <a:cs typeface="Times New Roman" pitchFamily="18" charset="0"/>
              </a:rPr>
              <a:t>RREPS-2017</a:t>
            </a:r>
            <a:endParaRPr lang="en-US" sz="20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FA65ED-0385-4224-B6E0-C51DE34AD900}" type="slidenum">
              <a:rPr lang="ru-RU" smtClean="0"/>
              <a:pPr>
                <a:defRPr/>
              </a:pPr>
              <a:t>6</a:t>
            </a:fld>
            <a:endParaRPr lang="ru-RU"/>
          </a:p>
        </p:txBody>
      </p:sp>
      <p:sp>
        <p:nvSpPr>
          <p:cNvPr id="5" name="Rectangle 4"/>
          <p:cNvSpPr/>
          <p:nvPr/>
        </p:nvSpPr>
        <p:spPr>
          <a:xfrm>
            <a:off x="642910" y="428604"/>
            <a:ext cx="7715304" cy="923330"/>
          </a:xfrm>
          <a:prstGeom prst="rect">
            <a:avLst/>
          </a:prstGeom>
        </p:spPr>
        <p:txBody>
          <a:bodyPr wrap="square">
            <a:spAutoFit/>
          </a:bodyPr>
          <a:lstStyle/>
          <a:p>
            <a:pPr algn="l"/>
            <a:r>
              <a:rPr lang="en-US" sz="2600" dirty="0" smtClean="0">
                <a:latin typeface="Times New Roman" pitchFamily="18" charset="0"/>
                <a:cs typeface="Times New Roman" pitchFamily="18" charset="0"/>
              </a:rPr>
              <a:t>Using boundary conditions and displacement function, we finally have for  </a:t>
            </a:r>
            <a:r>
              <a:rPr lang="en-US" sz="2400" dirty="0" err="1" smtClean="0">
                <a:latin typeface="Times New Roman" pitchFamily="18" charset="0"/>
                <a:cs typeface="Times New Roman" pitchFamily="18" charset="0"/>
              </a:rPr>
              <a:t>Ψ</a:t>
            </a:r>
            <a:r>
              <a:rPr lang="en-US" sz="1400" i="1" dirty="0" err="1" smtClean="0">
                <a:latin typeface="Times New Roman" pitchFamily="18" charset="0"/>
                <a:cs typeface="Times New Roman" pitchFamily="18" charset="0"/>
              </a:rPr>
              <a:t>h</a:t>
            </a:r>
            <a:r>
              <a:rPr lang="en-US" sz="2400" i="1" dirty="0" smtClean="0">
                <a:latin typeface="Times New Roman" pitchFamily="18" charset="0"/>
                <a:cs typeface="Times New Roman" pitchFamily="18" charset="0"/>
              </a:rPr>
              <a:t> (z)</a:t>
            </a:r>
            <a:endParaRPr lang="en-US" sz="2800" dirty="0">
              <a:latin typeface="Times New Roman" pitchFamily="18" charset="0"/>
              <a:cs typeface="Times New Roman" pitchFamily="18" charset="0"/>
            </a:endParaRPr>
          </a:p>
        </p:txBody>
      </p:sp>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3249" name="Object 1"/>
          <p:cNvGraphicFramePr>
            <a:graphicFrameLocks noChangeAspect="1"/>
          </p:cNvGraphicFramePr>
          <p:nvPr/>
        </p:nvGraphicFramePr>
        <p:xfrm>
          <a:off x="428596" y="1643050"/>
          <a:ext cx="8429684" cy="1657177"/>
        </p:xfrm>
        <a:graphic>
          <a:graphicData uri="http://schemas.openxmlformats.org/presentationml/2006/ole">
            <p:oleObj spid="_x0000_s53249" name="Equation" r:id="rId3" imgW="5410080" imgH="1066680" progId="">
              <p:embed/>
            </p:oleObj>
          </a:graphicData>
        </a:graphic>
      </p:graphicFrame>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3251" name="Object 3"/>
          <p:cNvGraphicFramePr>
            <a:graphicFrameLocks noChangeAspect="1"/>
          </p:cNvGraphicFramePr>
          <p:nvPr/>
        </p:nvGraphicFramePr>
        <p:xfrm>
          <a:off x="642910" y="3857628"/>
          <a:ext cx="4929222" cy="847884"/>
        </p:xfrm>
        <a:graphic>
          <a:graphicData uri="http://schemas.openxmlformats.org/presentationml/2006/ole">
            <p:oleObj spid="_x0000_s53251" name="Equation" r:id="rId4" imgW="3263900" imgH="558800" progId="">
              <p:embed/>
            </p:oleObj>
          </a:graphicData>
        </a:graphic>
      </p:graphicFrame>
      <p:sp>
        <p:nvSpPr>
          <p:cNvPr id="532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3253" name="Object 5"/>
          <p:cNvGraphicFramePr>
            <a:graphicFrameLocks noChangeAspect="1"/>
          </p:cNvGraphicFramePr>
          <p:nvPr/>
        </p:nvGraphicFramePr>
        <p:xfrm>
          <a:off x="667691" y="4857760"/>
          <a:ext cx="8047713" cy="714380"/>
        </p:xfrm>
        <a:graphic>
          <a:graphicData uri="http://schemas.openxmlformats.org/presentationml/2006/ole">
            <p:oleObj spid="_x0000_s53253" name="Equation" r:id="rId5" imgW="5257800" imgH="469900" progId="">
              <p:embed/>
            </p:oleObj>
          </a:graphicData>
        </a:graphic>
      </p:graphicFrame>
      <p:sp>
        <p:nvSpPr>
          <p:cNvPr id="532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3255" name="Object 7"/>
          <p:cNvGraphicFramePr>
            <a:graphicFrameLocks noChangeAspect="1"/>
          </p:cNvGraphicFramePr>
          <p:nvPr/>
        </p:nvGraphicFramePr>
        <p:xfrm>
          <a:off x="642910" y="5643578"/>
          <a:ext cx="5643576" cy="610924"/>
        </p:xfrm>
        <a:graphic>
          <a:graphicData uri="http://schemas.openxmlformats.org/presentationml/2006/ole">
            <p:oleObj spid="_x0000_s53255" name="Equation" r:id="rId6" imgW="3695700" imgH="393700" progId="">
              <p:embed/>
            </p:oleObj>
          </a:graphicData>
        </a:graphic>
      </p:graphicFrame>
      <p:sp>
        <p:nvSpPr>
          <p:cNvPr id="12" name="Rectangle 11"/>
          <p:cNvSpPr/>
          <p:nvPr/>
        </p:nvSpPr>
        <p:spPr>
          <a:xfrm>
            <a:off x="571472" y="3357562"/>
            <a:ext cx="997389" cy="492443"/>
          </a:xfrm>
          <a:prstGeom prst="rect">
            <a:avLst/>
          </a:prstGeom>
        </p:spPr>
        <p:txBody>
          <a:bodyPr wrap="none">
            <a:spAutoFit/>
          </a:bodyPr>
          <a:lstStyle/>
          <a:p>
            <a:r>
              <a:rPr lang="en-US" sz="2600" dirty="0" smtClean="0">
                <a:latin typeface="Times New Roman" pitchFamily="18" charset="0"/>
                <a:cs typeface="Times New Roman" pitchFamily="18" charset="0"/>
              </a:rPr>
              <a:t>where</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FA65ED-0385-4224-B6E0-C51DE34AD900}" type="slidenum">
              <a:rPr lang="ru-RU" smtClean="0"/>
              <a:pPr>
                <a:defRPr/>
              </a:pPr>
              <a:t>7</a:t>
            </a:fld>
            <a:endParaRPr lang="ru-RU"/>
          </a:p>
        </p:txBody>
      </p:sp>
      <p:sp>
        <p:nvSpPr>
          <p:cNvPr id="5" name="Rectangle 4"/>
          <p:cNvSpPr/>
          <p:nvPr/>
        </p:nvSpPr>
        <p:spPr>
          <a:xfrm>
            <a:off x="714348" y="285728"/>
            <a:ext cx="7858180" cy="646331"/>
          </a:xfrm>
          <a:prstGeom prst="rect">
            <a:avLst/>
          </a:prstGeom>
        </p:spPr>
        <p:txBody>
          <a:bodyPr wrap="square">
            <a:spAutoFit/>
          </a:bodyPr>
          <a:lstStyle/>
          <a:p>
            <a:r>
              <a:rPr lang="en-US" b="1" i="1" dirty="0" smtClean="0">
                <a:solidFill>
                  <a:srgbClr val="0000FF"/>
                </a:solidFill>
                <a:latin typeface="Times New Roman" pitchFamily="18" charset="0"/>
              </a:rPr>
              <a:t>The pumping of  neutron beam from the direction of the passage in the direction of reflection</a:t>
            </a:r>
          </a:p>
        </p:txBody>
      </p:sp>
      <p:pic>
        <p:nvPicPr>
          <p:cNvPr id="6" name="Picture 5" descr="C:\Users\1.1LAB\Desktop\Neutron_t.png"/>
          <p:cNvPicPr/>
          <p:nvPr/>
        </p:nvPicPr>
        <p:blipFill>
          <a:blip r:embed="rId2" cstate="print"/>
          <a:srcRect/>
          <a:stretch>
            <a:fillRect/>
          </a:stretch>
        </p:blipFill>
        <p:spPr bwMode="auto">
          <a:xfrm>
            <a:off x="4643438" y="2371547"/>
            <a:ext cx="3571900" cy="2500330"/>
          </a:xfrm>
          <a:prstGeom prst="rect">
            <a:avLst/>
          </a:prstGeom>
          <a:noFill/>
          <a:ln w="9525">
            <a:noFill/>
            <a:miter lim="800000"/>
            <a:headEnd/>
            <a:tailEnd/>
          </a:ln>
        </p:spPr>
      </p:pic>
      <p:pic>
        <p:nvPicPr>
          <p:cNvPr id="7" name="Picture 6" descr="C:\Users\1.1LAB\Desktop\Neutron_Inten.png"/>
          <p:cNvPicPr>
            <a:picLocks noChangeAspect="1"/>
          </p:cNvPicPr>
          <p:nvPr/>
        </p:nvPicPr>
        <p:blipFill>
          <a:blip r:embed="rId3" cstate="print"/>
          <a:srcRect/>
          <a:stretch>
            <a:fillRect/>
          </a:stretch>
        </p:blipFill>
        <p:spPr bwMode="auto">
          <a:xfrm>
            <a:off x="714348" y="2357430"/>
            <a:ext cx="3647385" cy="2447178"/>
          </a:xfrm>
          <a:prstGeom prst="rect">
            <a:avLst/>
          </a:prstGeom>
          <a:noFill/>
          <a:ln w="9525">
            <a:noFill/>
            <a:miter lim="800000"/>
            <a:headEnd/>
            <a:tailEnd/>
          </a:ln>
        </p:spPr>
      </p:pic>
      <p:sp>
        <p:nvSpPr>
          <p:cNvPr id="8" name="Rectangle 7"/>
          <p:cNvSpPr/>
          <p:nvPr/>
        </p:nvSpPr>
        <p:spPr>
          <a:xfrm>
            <a:off x="571472" y="4929198"/>
            <a:ext cx="7858180" cy="1569660"/>
          </a:xfrm>
          <a:prstGeom prst="rect">
            <a:avLst/>
          </a:prstGeom>
        </p:spPr>
        <p:txBody>
          <a:bodyPr wrap="square">
            <a:spAutoFit/>
          </a:bodyPr>
          <a:lstStyle/>
          <a:p>
            <a:pPr algn="just"/>
            <a:r>
              <a:rPr lang="en-US" sz="2400" dirty="0" smtClean="0">
                <a:latin typeface="Times New Roman" pitchFamily="18" charset="0"/>
                <a:cs typeface="Times New Roman" pitchFamily="18" charset="0"/>
              </a:rPr>
              <a:t>Intensity of reflected beam of thermal neutrons with energy of 50 </a:t>
            </a:r>
            <a:r>
              <a:rPr lang="en-US" sz="2400" dirty="0" err="1" smtClean="0">
                <a:latin typeface="Times New Roman" pitchFamily="18" charset="0"/>
                <a:cs typeface="Times New Roman" pitchFamily="18" charset="0"/>
              </a:rPr>
              <a:t>meV</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vs</a:t>
            </a:r>
            <a:r>
              <a:rPr lang="en-US" sz="2400" dirty="0" smtClean="0">
                <a:latin typeface="Times New Roman" pitchFamily="18" charset="0"/>
                <a:cs typeface="Times New Roman" pitchFamily="18" charset="0"/>
              </a:rPr>
              <a:t> the deformation parameter of (10 11)</a:t>
            </a:r>
            <a:r>
              <a:rPr lang="hy-AM"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reflecting atomic planes for thicknesses of quartz single crystal: </a:t>
            </a:r>
          </a:p>
          <a:p>
            <a:pPr algn="just"/>
            <a:r>
              <a:rPr lang="en-US" sz="2400"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1) t = 1 cm, (2) t = 3 cm and (3) t = 5 cm.</a:t>
            </a:r>
            <a:endParaRPr lang="en-US" sz="2400" dirty="0">
              <a:latin typeface="Times New Roman" pitchFamily="18" charset="0"/>
              <a:cs typeface="Times New Roman" pitchFamily="18" charset="0"/>
            </a:endParaRPr>
          </a:p>
        </p:txBody>
      </p:sp>
      <p:sp>
        <p:nvSpPr>
          <p:cNvPr id="10" name="Rectangle 9"/>
          <p:cNvSpPr/>
          <p:nvPr/>
        </p:nvSpPr>
        <p:spPr>
          <a:xfrm>
            <a:off x="428596" y="928670"/>
            <a:ext cx="8072494" cy="1323439"/>
          </a:xfrm>
          <a:prstGeom prst="rect">
            <a:avLst/>
          </a:prstGeom>
        </p:spPr>
        <p:txBody>
          <a:bodyPr wrap="square">
            <a:spAutoFit/>
          </a:bodyPr>
          <a:lstStyle/>
          <a:p>
            <a:pPr algn="just"/>
            <a:r>
              <a:rPr lang="en-US" sz="2000" dirty="0" smtClean="0">
                <a:latin typeface="Times New Roman" pitchFamily="18" charset="0"/>
                <a:cs typeface="Times New Roman" pitchFamily="18" charset="0"/>
              </a:rPr>
              <a:t>It is seen in the figure that the intensity of reflected beam increases with decreasing curvature in reflecting atomic planes, reaches the maximum value (i.e. the plane monochromatic beam of thermal neutrons </a:t>
            </a:r>
            <a:r>
              <a:rPr lang="en-GB" sz="2000" dirty="0" smtClean="0">
                <a:latin typeface="Times New Roman" pitchFamily="18" charset="0"/>
                <a:cs typeface="Times New Roman" pitchFamily="18" charset="0"/>
              </a:rPr>
              <a:t>fully pumped </a:t>
            </a:r>
            <a:r>
              <a:rPr lang="en-US" sz="2000" dirty="0" smtClean="0">
                <a:latin typeface="Times New Roman" pitchFamily="18" charset="0"/>
                <a:cs typeface="Times New Roman" pitchFamily="18" charset="0"/>
              </a:rPr>
              <a:t>to the reflection direction), and then slowly decreases.-</a:t>
            </a:r>
            <a:endParaRPr lang="en-US" sz="2000" dirty="0">
              <a:latin typeface="Times New Roman" pitchFamily="18" charset="0"/>
              <a:cs typeface="Times New Roman" pitchFamily="18" charset="0"/>
            </a:endParaRPr>
          </a:p>
        </p:txBody>
      </p:sp>
      <p:sp>
        <p:nvSpPr>
          <p:cNvPr id="11" name="Rectangle 10"/>
          <p:cNvSpPr/>
          <p:nvPr/>
        </p:nvSpPr>
        <p:spPr>
          <a:xfrm>
            <a:off x="0" y="6315038"/>
            <a:ext cx="9144000" cy="400110"/>
          </a:xfrm>
          <a:prstGeom prst="rect">
            <a:avLst/>
          </a:prstGeom>
        </p:spPr>
        <p:txBody>
          <a:bodyPr wrap="square">
            <a:spAutoFit/>
          </a:bodyPr>
          <a:lstStyle/>
          <a:p>
            <a:r>
              <a:rPr lang="en-US" sz="2000" b="1" dirty="0" smtClean="0">
                <a:latin typeface="Times New Roman" pitchFamily="18" charset="0"/>
                <a:cs typeface="Times New Roman" pitchFamily="18" charset="0"/>
              </a:rPr>
              <a:t>RREPS-2017</a:t>
            </a:r>
            <a:endParaRPr lang="en-US" sz="20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FA65ED-0385-4224-B6E0-C51DE34AD900}" type="slidenum">
              <a:rPr lang="ru-RU" smtClean="0"/>
              <a:pPr>
                <a:defRPr/>
              </a:pPr>
              <a:t>8</a:t>
            </a:fld>
            <a:endParaRPr lang="ru-RU"/>
          </a:p>
        </p:txBody>
      </p:sp>
      <p:pic>
        <p:nvPicPr>
          <p:cNvPr id="5" name="Picture 4" descr="C:\Users\1.1LAB\Desktop\Neutron_RC.png"/>
          <p:cNvPicPr>
            <a:picLocks noChangeAspect="1"/>
          </p:cNvPicPr>
          <p:nvPr/>
        </p:nvPicPr>
        <p:blipFill>
          <a:blip r:embed="rId2" cstate="print"/>
          <a:srcRect/>
          <a:stretch>
            <a:fillRect/>
          </a:stretch>
        </p:blipFill>
        <p:spPr bwMode="auto">
          <a:xfrm>
            <a:off x="2014052" y="2303472"/>
            <a:ext cx="4703568" cy="3197230"/>
          </a:xfrm>
          <a:prstGeom prst="rect">
            <a:avLst/>
          </a:prstGeom>
          <a:noFill/>
          <a:ln w="9525">
            <a:noFill/>
            <a:miter lim="800000"/>
            <a:headEnd/>
            <a:tailEnd/>
          </a:ln>
        </p:spPr>
      </p:pic>
      <p:sp>
        <p:nvSpPr>
          <p:cNvPr id="8" name="Rectangle 7"/>
          <p:cNvSpPr/>
          <p:nvPr/>
        </p:nvSpPr>
        <p:spPr>
          <a:xfrm>
            <a:off x="571472" y="5413733"/>
            <a:ext cx="7929618" cy="1015663"/>
          </a:xfrm>
          <a:prstGeom prst="rect">
            <a:avLst/>
          </a:prstGeom>
        </p:spPr>
        <p:txBody>
          <a:bodyPr wrap="square">
            <a:spAutoFit/>
          </a:bodyPr>
          <a:lstStyle/>
          <a:p>
            <a:r>
              <a:rPr lang="en-US" sz="2000" dirty="0" smtClean="0">
                <a:latin typeface="Times New Roman" pitchFamily="18" charset="0"/>
                <a:cs typeface="Times New Roman" pitchFamily="18" charset="0"/>
              </a:rPr>
              <a:t>Rocking curves of reflecting atomic planes (10 11) of 3 cm thickness quartz single crystal for different values of </a:t>
            </a:r>
            <a:r>
              <a:rPr lang="en-US" sz="2000" i="1" dirty="0" smtClean="0">
                <a:latin typeface="Times New Roman" pitchFamily="18" charset="0"/>
                <a:cs typeface="Times New Roman" pitchFamily="18" charset="0"/>
              </a:rPr>
              <a:t>A parameter: (1) A = 0, (2) A = 70, (3) A = 250, (4) A = 500 and (5) A = 1000.</a:t>
            </a:r>
            <a:endParaRPr lang="en-US" sz="2000" dirty="0">
              <a:latin typeface="Times New Roman" pitchFamily="18" charset="0"/>
              <a:cs typeface="Times New Roman" pitchFamily="18" charset="0"/>
            </a:endParaRPr>
          </a:p>
        </p:txBody>
      </p:sp>
      <p:sp>
        <p:nvSpPr>
          <p:cNvPr id="9" name="Rectangle 8"/>
          <p:cNvSpPr/>
          <p:nvPr/>
        </p:nvSpPr>
        <p:spPr>
          <a:xfrm>
            <a:off x="285720" y="285728"/>
            <a:ext cx="8643998" cy="1692771"/>
          </a:xfrm>
          <a:prstGeom prst="rect">
            <a:avLst/>
          </a:prstGeom>
        </p:spPr>
        <p:txBody>
          <a:bodyPr wrap="square">
            <a:spAutoFit/>
          </a:bodyPr>
          <a:lstStyle/>
          <a:p>
            <a:pPr algn="just"/>
            <a:r>
              <a:rPr lang="en-US" sz="2000" dirty="0" smtClean="0">
                <a:solidFill>
                  <a:srgbClr val="FF0000"/>
                </a:solidFill>
                <a:latin typeface="Times New Roman" pitchFamily="18" charset="0"/>
                <a:cs typeface="Times New Roman" pitchFamily="18" charset="0"/>
              </a:rPr>
              <a:t>As is seen in the figure, with increasing </a:t>
            </a:r>
            <a:r>
              <a:rPr lang="en-US" sz="2000" i="1" dirty="0" smtClean="0">
                <a:solidFill>
                  <a:srgbClr val="FF0000"/>
                </a:solidFill>
                <a:latin typeface="Times New Roman" pitchFamily="18" charset="0"/>
                <a:cs typeface="Times New Roman" pitchFamily="18" charset="0"/>
              </a:rPr>
              <a:t>A (</a:t>
            </a:r>
            <a:r>
              <a:rPr lang="en-US" sz="2000" i="1" dirty="0" smtClean="0">
                <a:latin typeface="Times New Roman" pitchFamily="18" charset="0"/>
                <a:cs typeface="Times New Roman" pitchFamily="18" charset="0"/>
              </a:rPr>
              <a:t>decreasing radius of </a:t>
            </a:r>
            <a:r>
              <a:rPr lang="en-US" sz="2000" dirty="0" smtClean="0">
                <a:latin typeface="Times New Roman" pitchFamily="18" charset="0"/>
                <a:cs typeface="Times New Roman" pitchFamily="18" charset="0"/>
              </a:rPr>
              <a:t>curvature</a:t>
            </a:r>
            <a:r>
              <a:rPr lang="en-US" sz="2000" dirty="0" smtClean="0">
                <a:solidFill>
                  <a:srgbClr val="FF0000"/>
                </a:solidFill>
                <a:latin typeface="Times New Roman" pitchFamily="18" charset="0"/>
                <a:cs typeface="Times New Roman" pitchFamily="18" charset="0"/>
              </a:rPr>
              <a:t>) the rocking curve is slowly widened, and the maximum value of relative intensity is increased by reaching unity (case of </a:t>
            </a:r>
            <a:r>
              <a:rPr lang="en-GB" sz="2000" dirty="0" smtClean="0">
                <a:solidFill>
                  <a:srgbClr val="FF0000"/>
                </a:solidFill>
                <a:latin typeface="Times New Roman" pitchFamily="18" charset="0"/>
                <a:cs typeface="Times New Roman" pitchFamily="18" charset="0"/>
              </a:rPr>
              <a:t>full pumping</a:t>
            </a:r>
            <a:r>
              <a:rPr lang="en-US" sz="2000" dirty="0" smtClean="0">
                <a:solidFill>
                  <a:srgbClr val="FF0000"/>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The rocking curves abruptly widen as the radius of curvature of reflecting plane further decreases. Later, we will be seen similar behavior in the X-ray beam experiments</a:t>
            </a:r>
            <a:endParaRPr lang="en-US" sz="2000" dirty="0">
              <a:latin typeface="Times New Roman" pitchFamily="18" charset="0"/>
              <a:cs typeface="Times New Roman" pitchFamily="18" charset="0"/>
            </a:endParaRPr>
          </a:p>
        </p:txBody>
      </p:sp>
      <p:sp>
        <p:nvSpPr>
          <p:cNvPr id="6" name="Rectangle 5"/>
          <p:cNvSpPr/>
          <p:nvPr/>
        </p:nvSpPr>
        <p:spPr>
          <a:xfrm>
            <a:off x="0" y="6315038"/>
            <a:ext cx="9144000" cy="400110"/>
          </a:xfrm>
          <a:prstGeom prst="rect">
            <a:avLst/>
          </a:prstGeom>
        </p:spPr>
        <p:txBody>
          <a:bodyPr wrap="square">
            <a:spAutoFit/>
          </a:bodyPr>
          <a:lstStyle/>
          <a:p>
            <a:r>
              <a:rPr lang="en-US" sz="2000" b="1" dirty="0" smtClean="0">
                <a:latin typeface="Times New Roman" pitchFamily="18" charset="0"/>
                <a:cs typeface="Times New Roman" pitchFamily="18" charset="0"/>
              </a:rPr>
              <a:t>RREPS-2017</a:t>
            </a:r>
            <a:endParaRPr lang="en-US" sz="20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FA65ED-0385-4224-B6E0-C51DE34AD900}" type="slidenum">
              <a:rPr lang="ru-RU" smtClean="0"/>
              <a:pPr>
                <a:defRPr/>
              </a:pPr>
              <a:t>9</a:t>
            </a:fld>
            <a:endParaRPr lang="ru-RU"/>
          </a:p>
        </p:txBody>
      </p:sp>
      <p:sp>
        <p:nvSpPr>
          <p:cNvPr id="6" name="Rectangle 5"/>
          <p:cNvSpPr/>
          <p:nvPr/>
        </p:nvSpPr>
        <p:spPr>
          <a:xfrm>
            <a:off x="4286248" y="3857628"/>
            <a:ext cx="4429124" cy="1938992"/>
          </a:xfrm>
          <a:prstGeom prst="rect">
            <a:avLst/>
          </a:prstGeom>
        </p:spPr>
        <p:txBody>
          <a:bodyPr wrap="square">
            <a:spAutoFit/>
          </a:bodyPr>
          <a:lstStyle/>
          <a:p>
            <a:pPr algn="just"/>
            <a:r>
              <a:rPr lang="en-US" sz="2000" dirty="0" smtClean="0">
                <a:latin typeface="Times New Roman" pitchFamily="18" charset="0"/>
                <a:cs typeface="Times New Roman" pitchFamily="18" charset="0"/>
              </a:rPr>
              <a:t>Rocking curves of reflecting atomic planes (10 11) of quartz single crystal for the value of </a:t>
            </a:r>
            <a:r>
              <a:rPr lang="en-US" sz="2000" i="1" dirty="0" smtClean="0">
                <a:latin typeface="Times New Roman" pitchFamily="18" charset="0"/>
                <a:cs typeface="Times New Roman" pitchFamily="18" charset="0"/>
              </a:rPr>
              <a:t>A = 10000 (radius of </a:t>
            </a:r>
            <a:r>
              <a:rPr lang="en-US" sz="2000" dirty="0" smtClean="0">
                <a:latin typeface="Times New Roman" pitchFamily="18" charset="0"/>
                <a:cs typeface="Times New Roman" pitchFamily="18" charset="0"/>
              </a:rPr>
              <a:t>curvature 10m) for thermal neutrons with an energy of 50meV: </a:t>
            </a:r>
          </a:p>
          <a:p>
            <a:pPr algn="just"/>
            <a:r>
              <a:rPr lang="en-US" sz="2000" dirty="0" smtClean="0">
                <a:latin typeface="Times New Roman" pitchFamily="18" charset="0"/>
                <a:cs typeface="Times New Roman" pitchFamily="18" charset="0"/>
              </a:rPr>
              <a:t>(1) </a:t>
            </a:r>
            <a:r>
              <a:rPr lang="en-US" sz="2000" i="1" dirty="0" smtClean="0">
                <a:latin typeface="Times New Roman" pitchFamily="18" charset="0"/>
                <a:cs typeface="Times New Roman" pitchFamily="18" charset="0"/>
              </a:rPr>
              <a:t>t = 1 cm, (2) t = 3 cm, (3) t = 5 cm.</a:t>
            </a:r>
            <a:endParaRPr lang="en-US" sz="2000" dirty="0">
              <a:latin typeface="Times New Roman" pitchFamily="18" charset="0"/>
              <a:cs typeface="Times New Roman" pitchFamily="18" charset="0"/>
            </a:endParaRPr>
          </a:p>
        </p:txBody>
      </p:sp>
      <p:sp>
        <p:nvSpPr>
          <p:cNvPr id="7" name="Rectangle 6"/>
          <p:cNvSpPr/>
          <p:nvPr/>
        </p:nvSpPr>
        <p:spPr>
          <a:xfrm>
            <a:off x="214282" y="357166"/>
            <a:ext cx="3929090" cy="5693866"/>
          </a:xfrm>
          <a:prstGeom prst="rect">
            <a:avLst/>
          </a:prstGeom>
        </p:spPr>
        <p:txBody>
          <a:bodyPr wrap="square">
            <a:spAutoFit/>
          </a:bodyPr>
          <a:lstStyle/>
          <a:p>
            <a:pPr algn="just"/>
            <a:r>
              <a:rPr lang="en-US" sz="2000" dirty="0" smtClean="0">
                <a:latin typeface="Times New Roman" pitchFamily="18" charset="0"/>
                <a:cs typeface="Times New Roman" pitchFamily="18" charset="0"/>
              </a:rPr>
              <a:t>It is seen from the figure that </a:t>
            </a:r>
            <a:r>
              <a:rPr lang="en-US" sz="2000" dirty="0" smtClean="0">
                <a:solidFill>
                  <a:srgbClr val="FF0000"/>
                </a:solidFill>
                <a:latin typeface="Times New Roman" pitchFamily="18" charset="0"/>
                <a:cs typeface="Times New Roman" pitchFamily="18" charset="0"/>
              </a:rPr>
              <a:t>at a certain value of </a:t>
            </a:r>
            <a:r>
              <a:rPr lang="en-US" sz="2000" i="1" dirty="0" smtClean="0">
                <a:solidFill>
                  <a:srgbClr val="FF0000"/>
                </a:solidFill>
                <a:latin typeface="Times New Roman" pitchFamily="18" charset="0"/>
                <a:cs typeface="Times New Roman" pitchFamily="18" charset="0"/>
              </a:rPr>
              <a:t>A </a:t>
            </a:r>
            <a:r>
              <a:rPr lang="en-US" sz="2000" dirty="0" smtClean="0">
                <a:solidFill>
                  <a:srgbClr val="FF0000"/>
                </a:solidFill>
                <a:latin typeface="Times New Roman" pitchFamily="18" charset="0"/>
                <a:cs typeface="Times New Roman" pitchFamily="18" charset="0"/>
              </a:rPr>
              <a:t>parameter</a:t>
            </a:r>
            <a:r>
              <a:rPr lang="en-US" sz="2000" i="1" dirty="0" smtClean="0">
                <a:solidFill>
                  <a:srgbClr val="FF0000"/>
                </a:solidFill>
                <a:latin typeface="Times New Roman" pitchFamily="18" charset="0"/>
                <a:cs typeface="Times New Roman" pitchFamily="18" charset="0"/>
              </a:rPr>
              <a:t> the thicker is the crystal, the </a:t>
            </a:r>
            <a:r>
              <a:rPr lang="en-US" sz="2000" dirty="0" smtClean="0">
                <a:solidFill>
                  <a:srgbClr val="FF0000"/>
                </a:solidFill>
                <a:latin typeface="Times New Roman" pitchFamily="18" charset="0"/>
                <a:cs typeface="Times New Roman" pitchFamily="18" charset="0"/>
              </a:rPr>
              <a:t>wider is the rocking curve, i.e., the greater is the angular aperture of </a:t>
            </a:r>
            <a:r>
              <a:rPr lang="en-GB" sz="2000" dirty="0" smtClean="0">
                <a:solidFill>
                  <a:srgbClr val="FF0000"/>
                </a:solidFill>
                <a:latin typeface="Times New Roman" pitchFamily="18" charset="0"/>
                <a:cs typeface="Times New Roman" pitchFamily="18" charset="0"/>
              </a:rPr>
              <a:t>fully pumped</a:t>
            </a:r>
            <a:r>
              <a:rPr lang="en-US" sz="2000" dirty="0" smtClean="0">
                <a:solidFill>
                  <a:srgbClr val="FF0000"/>
                </a:solidFill>
                <a:latin typeface="Times New Roman" pitchFamily="18" charset="0"/>
                <a:cs typeface="Times New Roman" pitchFamily="18" charset="0"/>
              </a:rPr>
              <a:t> beam of thermal neutrons.</a:t>
            </a:r>
            <a:r>
              <a:rPr lang="en-US" sz="2000" dirty="0" smtClean="0">
                <a:latin typeface="Times New Roman" pitchFamily="18" charset="0"/>
                <a:cs typeface="Times New Roman" pitchFamily="18" charset="0"/>
              </a:rPr>
              <a:t> For example, 1 cm thickness quartz single crystal, the atomic planes of which have 10m curvature of camber, completely reflects thermal neutrons with angular aperture ~6–7', and 5 cm thickness crystal completely reflects ~30'. When the radius of curvature of reflecting atomic planes (1011) of the quartz single crystal is ~1 m, thermal neutrons </a:t>
            </a:r>
            <a:r>
              <a:rPr lang="en-GB" sz="2000" dirty="0" smtClean="0">
                <a:latin typeface="Times New Roman" pitchFamily="18" charset="0"/>
                <a:cs typeface="Times New Roman" pitchFamily="18" charset="0"/>
              </a:rPr>
              <a:t>fully pumped</a:t>
            </a:r>
            <a:r>
              <a:rPr lang="en-US" sz="2000" dirty="0" smtClean="0">
                <a:latin typeface="Times New Roman" pitchFamily="18" charset="0"/>
                <a:cs typeface="Times New Roman" pitchFamily="18" charset="0"/>
              </a:rPr>
              <a:t> with angular aperture of ~3°.</a:t>
            </a:r>
            <a:endParaRPr lang="en-US" sz="2000" dirty="0">
              <a:latin typeface="Times New Roman" pitchFamily="18" charset="0"/>
              <a:cs typeface="Times New Roman" pitchFamily="18" charset="0"/>
            </a:endParaRPr>
          </a:p>
        </p:txBody>
      </p:sp>
      <p:pic>
        <p:nvPicPr>
          <p:cNvPr id="54274" name="Picture 2"/>
          <p:cNvPicPr>
            <a:picLocks noChangeAspect="1" noChangeArrowheads="1"/>
          </p:cNvPicPr>
          <p:nvPr/>
        </p:nvPicPr>
        <p:blipFill>
          <a:blip r:embed="rId2"/>
          <a:srcRect/>
          <a:stretch>
            <a:fillRect/>
          </a:stretch>
        </p:blipFill>
        <p:spPr bwMode="auto">
          <a:xfrm>
            <a:off x="4386289" y="762001"/>
            <a:ext cx="3971925" cy="2809875"/>
          </a:xfrm>
          <a:prstGeom prst="rect">
            <a:avLst/>
          </a:prstGeom>
          <a:noFill/>
          <a:ln w="9525">
            <a:noFill/>
            <a:miter lim="800000"/>
            <a:headEnd/>
            <a:tailEnd/>
          </a:ln>
          <a:effectLst/>
        </p:spPr>
      </p:pic>
      <p:sp>
        <p:nvSpPr>
          <p:cNvPr id="9" name="Rectangle 8"/>
          <p:cNvSpPr/>
          <p:nvPr/>
        </p:nvSpPr>
        <p:spPr>
          <a:xfrm>
            <a:off x="0" y="6315038"/>
            <a:ext cx="9144000" cy="400110"/>
          </a:xfrm>
          <a:prstGeom prst="rect">
            <a:avLst/>
          </a:prstGeom>
        </p:spPr>
        <p:txBody>
          <a:bodyPr wrap="square">
            <a:spAutoFit/>
          </a:bodyPr>
          <a:lstStyle/>
          <a:p>
            <a:r>
              <a:rPr lang="en-US" sz="2000" b="1" dirty="0" smtClean="0">
                <a:latin typeface="Times New Roman" pitchFamily="18" charset="0"/>
                <a:cs typeface="Times New Roman" pitchFamily="18" charset="0"/>
              </a:rPr>
              <a:t>RREPS-2017</a:t>
            </a:r>
            <a:endParaRPr lang="en-US" sz="20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6629</TotalTime>
  <Words>1930</Words>
  <Application>Microsoft Office PowerPoint</Application>
  <PresentationFormat>On-screen Show (4:3)</PresentationFormat>
  <Paragraphs>138</Paragraphs>
  <Slides>23</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6" baseType="lpstr">
      <vt:lpstr>Default Design</vt:lpstr>
      <vt:lpstr>Document</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IAPP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Vahan</dc:creator>
  <cp:lastModifiedBy>Dell</cp:lastModifiedBy>
  <cp:revision>565</cp:revision>
  <dcterms:created xsi:type="dcterms:W3CDTF">2009-08-25T06:02:24Z</dcterms:created>
  <dcterms:modified xsi:type="dcterms:W3CDTF">2017-09-21T07:20:39Z</dcterms:modified>
</cp:coreProperties>
</file>