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7" r:id="rId3"/>
    <p:sldId id="315" r:id="rId4"/>
    <p:sldId id="347" r:id="rId5"/>
    <p:sldId id="327" r:id="rId6"/>
    <p:sldId id="357" r:id="rId7"/>
    <p:sldId id="358" r:id="rId8"/>
    <p:sldId id="333" r:id="rId9"/>
    <p:sldId id="323" r:id="rId10"/>
    <p:sldId id="288" r:id="rId11"/>
    <p:sldId id="289" r:id="rId12"/>
    <p:sldId id="291" r:id="rId13"/>
    <p:sldId id="294" r:id="rId14"/>
    <p:sldId id="295" r:id="rId15"/>
    <p:sldId id="297" r:id="rId16"/>
    <p:sldId id="298" r:id="rId17"/>
    <p:sldId id="269" r:id="rId18"/>
    <p:sldId id="274" r:id="rId19"/>
    <p:sldId id="277" r:id="rId20"/>
    <p:sldId id="350" r:id="rId21"/>
    <p:sldId id="282" r:id="rId22"/>
    <p:sldId id="345" r:id="rId23"/>
    <p:sldId id="359" r:id="rId24"/>
    <p:sldId id="301" r:id="rId25"/>
    <p:sldId id="299" r:id="rId26"/>
    <p:sldId id="300" r:id="rId27"/>
    <p:sldId id="338" r:id="rId28"/>
    <p:sldId id="303" r:id="rId29"/>
    <p:sldId id="306" r:id="rId30"/>
    <p:sldId id="339" r:id="rId31"/>
    <p:sldId id="342" r:id="rId32"/>
    <p:sldId id="337" r:id="rId33"/>
    <p:sldId id="353" r:id="rId34"/>
    <p:sldId id="354" r:id="rId35"/>
    <p:sldId id="355" r:id="rId36"/>
    <p:sldId id="356" r:id="rId37"/>
    <p:sldId id="257" r:id="rId38"/>
    <p:sldId id="259" r:id="rId39"/>
    <p:sldId id="258" r:id="rId40"/>
    <p:sldId id="340" r:id="rId41"/>
    <p:sldId id="360" r:id="rId42"/>
    <p:sldId id="343" r:id="rId43"/>
    <p:sldId id="344" r:id="rId44"/>
  </p:sldIdLst>
  <p:sldSz cx="9144000" cy="6858000" type="screen4x3"/>
  <p:notesSz cx="973455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7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-758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1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8305" cy="343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13992" y="0"/>
            <a:ext cx="4218305" cy="343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BDF-70DC-4C75-AABC-C2D43B2B17B8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4653"/>
            <a:ext cx="4218305" cy="343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13992" y="6514653"/>
            <a:ext cx="4218305" cy="343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228AE-D443-4719-A77B-A9ADAB80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13992" y="0"/>
            <a:ext cx="4218305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6341-E99D-4A37-BAE4-628541E8E8B2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24225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73455" y="3300413"/>
            <a:ext cx="778764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13992" y="6513911"/>
            <a:ext cx="4218305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B710-7C82-41B4-A24C-32CA63CB8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768B6-D8F8-4A2A-B34F-3110541E3DA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>
          <a:xfrm>
            <a:off x="5708006" y="7290830"/>
            <a:ext cx="4366726" cy="383798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>
              <a:defRPr/>
            </a:pPr>
            <a:fld id="{B5DE68E1-378D-49CA-9C62-36C9485E01FC}" type="slidenum">
              <a:rPr lang="en-US" sz="1300">
                <a:solidFill>
                  <a:prstClr val="black"/>
                </a:solidFill>
              </a:rPr>
              <a:pPr algn="r">
                <a:defRPr/>
              </a:pPr>
              <a:t>21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5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069105-02A1-4E89-8888-3A9E69BFE697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79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Part </a:t>
            </a:r>
            <a:r>
              <a:rPr lang="de-DE" dirty="0" err="1" smtClean="0"/>
              <a:t>of</a:t>
            </a:r>
            <a:r>
              <a:rPr lang="de-DE" dirty="0" smtClean="0"/>
              <a:t> Fig. 3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Kosyuk</a:t>
            </a:r>
            <a:r>
              <a:rPr lang="de-DE" dirty="0" smtClean="0"/>
              <a:t>: arXiv:1303.5034v1 [</a:t>
            </a:r>
            <a:r>
              <a:rPr lang="de-DE" dirty="0" err="1" smtClean="0"/>
              <a:t>physics.acc-ph</a:t>
            </a:r>
            <a:r>
              <a:rPr lang="de-DE" dirty="0" smtClean="0"/>
              <a:t>] 20 Mar 2013. 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tiny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amplitude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frequency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undulator</a:t>
            </a:r>
            <a:r>
              <a:rPr lang="de-DE" baseline="0" dirty="0" smtClean="0"/>
              <a:t> (in 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E3FD-8804-4980-B0EF-EB0CAA414D68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50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Scattering855-corr-2_Ferrara11bDiam1708.nb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B710-7C82-41B4-A24C-32CA63CB86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Scattering855-corr-2_Ferrara11bDiam1708.nb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B710-7C82-41B4-A24C-32CA63CB86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646" indent="-3094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7918" indent="-2475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084" indent="-2475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252" indent="-2475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418" indent="-247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8585" indent="-247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3754" indent="-247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8920" indent="-247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3DBB20-34F7-4F8C-9D4B-008EF217D418}" type="slidenum">
              <a:rPr 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82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069105-02A1-4E89-8888-3A9E69BFE69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679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D3CF-67EE-4C2A-AE84-D86457C6FF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D3CF-67EE-4C2A-AE84-D86457C6FF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4067B-044F-4921-9F72-D891AC53E810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As it was shown by the Aarhus group and Ulrik </a:t>
            </a:r>
            <a:r>
              <a:rPr lang="en-US" dirty="0" err="1" smtClean="0">
                <a:latin typeface="Arial" charset="0"/>
              </a:rPr>
              <a:t>Uggerhoj</a:t>
            </a:r>
            <a:r>
              <a:rPr lang="en-US" dirty="0" smtClean="0">
                <a:latin typeface="Arial" charset="0"/>
              </a:rPr>
              <a:t>, with this method also periodic graded composition strained layers can be produced.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6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0FA2-2DFA-43D5-9C1D-66F227844C6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The </a:t>
            </a:r>
            <a:r>
              <a:rPr lang="de-DE" dirty="0" err="1" smtClean="0"/>
              <a:t>Aarhus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grown</a:t>
            </a:r>
            <a:r>
              <a:rPr lang="de-DE" dirty="0" smtClean="0"/>
              <a:t> </a:t>
            </a:r>
            <a:r>
              <a:rPr lang="de-DE" dirty="0" err="1" smtClean="0"/>
              <a:t>epitaxially</a:t>
            </a:r>
            <a:r>
              <a:rPr lang="de-DE" dirty="0" smtClean="0"/>
              <a:t> a Si</a:t>
            </a:r>
            <a:r>
              <a:rPr lang="de-DE" baseline="-25000" dirty="0" smtClean="0"/>
              <a:t>1-x</a:t>
            </a:r>
            <a:r>
              <a:rPr lang="de-DE" dirty="0" smtClean="0"/>
              <a:t>Ge</a:t>
            </a:r>
            <a:r>
              <a:rPr lang="de-DE" baseline="-25000" dirty="0" smtClean="0"/>
              <a:t>x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4 </a:t>
            </a:r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39.6 µm </a:t>
            </a:r>
            <a:r>
              <a:rPr lang="de-DE" dirty="0" err="1" smtClean="0"/>
              <a:t>thickness</a:t>
            </a:r>
            <a:r>
              <a:rPr lang="de-DE" dirty="0" smtClean="0"/>
              <a:t> (</a:t>
            </a:r>
            <a:r>
              <a:rPr lang="de-DE" dirty="0" err="1" smtClean="0"/>
              <a:t>lambda</a:t>
            </a:r>
            <a:r>
              <a:rPr lang="de-DE" dirty="0" smtClean="0"/>
              <a:t>=9.9 µm). The </a:t>
            </a:r>
            <a:r>
              <a:rPr lang="de-DE" dirty="0" err="1" smtClean="0"/>
              <a:t>picture</a:t>
            </a:r>
            <a:r>
              <a:rPr lang="de-DE" baseline="0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a </a:t>
            </a:r>
            <a:r>
              <a:rPr lang="de-DE" dirty="0" err="1" smtClean="0"/>
              <a:t>piece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4 </a:t>
            </a:r>
            <a:r>
              <a:rPr lang="de-DE" dirty="0" err="1" smtClean="0"/>
              <a:t>inch</a:t>
            </a:r>
            <a:r>
              <a:rPr lang="de-DE" dirty="0" smtClean="0"/>
              <a:t> </a:t>
            </a:r>
            <a:r>
              <a:rPr lang="de-DE" dirty="0" err="1" smtClean="0"/>
              <a:t>wafer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substrate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grown</a:t>
            </a:r>
            <a:r>
              <a:rPr lang="de-DE" dirty="0" smtClean="0"/>
              <a:t> Si</a:t>
            </a:r>
            <a:r>
              <a:rPr lang="de-DE" baseline="-25000" dirty="0" smtClean="0"/>
              <a:t>1-x</a:t>
            </a:r>
            <a:r>
              <a:rPr lang="de-DE" dirty="0" smtClean="0"/>
              <a:t>Ge</a:t>
            </a:r>
            <a:r>
              <a:rPr lang="de-DE" baseline="-25000" dirty="0" smtClean="0"/>
              <a:t>x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on top, </a:t>
            </a:r>
            <a:r>
              <a:rPr lang="de-DE" dirty="0" err="1" smtClean="0"/>
              <a:t>visible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step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956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38BA0C-237F-4F76-90BE-02C2A880220A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966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3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8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98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71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0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5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90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4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0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7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431A-1038-49A5-BD63-FF2277C764E8}" type="datetimeFigureOut">
              <a:rPr lang="de-DE" smtClean="0"/>
              <a:t>20.09.2017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CFCD-8E28-49AA-86AC-28A8586CB9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27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3.wmf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0.wmf"/><Relationship Id="rId15" Type="http://schemas.openxmlformats.org/officeDocument/2006/relationships/image" Target="../media/image57.png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7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78.png"/><Relationship Id="rId21" Type="http://schemas.openxmlformats.org/officeDocument/2006/relationships/image" Target="../media/image77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91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8.wmf"/><Relationship Id="rId10" Type="http://schemas.openxmlformats.org/officeDocument/2006/relationships/image" Target="../media/image92.png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7.wmf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96.wmf"/><Relationship Id="rId10" Type="http://schemas.openxmlformats.org/officeDocument/2006/relationships/image" Target="../media/image98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00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10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png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cap="all" dirty="0" smtClean="0"/>
              <a:t>Channeling Experiments </a:t>
            </a:r>
            <a:br>
              <a:rPr lang="en-US" sz="4800" b="1" cap="all" dirty="0" smtClean="0"/>
            </a:br>
            <a:r>
              <a:rPr lang="en-US" sz="4800" b="1" cap="all" dirty="0" smtClean="0"/>
              <a:t>with Electrons</a:t>
            </a:r>
            <a:br>
              <a:rPr lang="en-US" sz="4800" b="1" cap="all" dirty="0" smtClean="0"/>
            </a:br>
            <a:r>
              <a:rPr lang="en-US" sz="4800" b="1" cap="all" dirty="0" smtClean="0"/>
              <a:t>at the Mainz </a:t>
            </a:r>
            <a:r>
              <a:rPr lang="en-US" sz="4800" b="1" cap="all" dirty="0" err="1" smtClean="0"/>
              <a:t>Microtron</a:t>
            </a:r>
            <a:r>
              <a:rPr lang="en-US" sz="4800" b="1" cap="all" dirty="0" smtClean="0"/>
              <a:t> MAMI</a:t>
            </a:r>
            <a:endParaRPr lang="en-US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Hartmut</a:t>
            </a:r>
            <a:r>
              <a:rPr lang="en-US" dirty="0"/>
              <a:t> </a:t>
            </a:r>
            <a:r>
              <a:rPr lang="en-US" dirty="0" err="1"/>
              <a:t>Backe</a:t>
            </a:r>
            <a:r>
              <a:rPr lang="en-US" dirty="0"/>
              <a:t>, Werner </a:t>
            </a:r>
            <a:r>
              <a:rPr lang="en-US" dirty="0" err="1"/>
              <a:t>Lauth</a:t>
            </a:r>
            <a:r>
              <a:rPr lang="en-US" dirty="0"/>
              <a:t>, and Thu </a:t>
            </a:r>
            <a:r>
              <a:rPr lang="en-US" dirty="0" err="1"/>
              <a:t>Nhi</a:t>
            </a:r>
            <a:r>
              <a:rPr lang="en-US" dirty="0"/>
              <a:t> Tran </a:t>
            </a:r>
            <a:r>
              <a:rPr lang="en-US" dirty="0" smtClean="0"/>
              <a:t>Thi</a:t>
            </a:r>
            <a:r>
              <a:rPr lang="en-US" baseline="30000" dirty="0" smtClean="0"/>
              <a:t>1)</a:t>
            </a:r>
          </a:p>
          <a:p>
            <a:r>
              <a:rPr lang="en-US" dirty="0" smtClean="0"/>
              <a:t>Institute for Nuclear Physics</a:t>
            </a:r>
          </a:p>
          <a:p>
            <a:r>
              <a:rPr lang="en-US" dirty="0" smtClean="0"/>
              <a:t>Johannes Gutenberg University of Mainz</a:t>
            </a:r>
          </a:p>
          <a:p>
            <a:r>
              <a:rPr lang="en-US" baseline="30000" dirty="0" smtClean="0"/>
              <a:t>1)</a:t>
            </a:r>
            <a:r>
              <a:rPr lang="en-US" dirty="0" smtClean="0"/>
              <a:t>X-ray Optics Group, ESRF, Grenoble</a:t>
            </a:r>
          </a:p>
          <a:p>
            <a:endParaRPr lang="en-US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259632" y="6207695"/>
            <a:ext cx="6696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dirty="0" smtClean="0"/>
              <a:t>XII International Symposium RREPS-2017, September 18-22</a:t>
            </a:r>
            <a:r>
              <a:rPr lang="en-US" sz="1200" dirty="0" smtClean="0">
                <a:solidFill>
                  <a:prstClr val="black"/>
                </a:solidFill>
              </a:rPr>
              <a:t>, 2017, DESY Hamburg, Germany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2</a:t>
            </a:r>
            <a:r>
              <a:rPr lang="de-DE" sz="4000" dirty="0" smtClean="0"/>
              <a:t>. </a:t>
            </a:r>
            <a:r>
              <a:rPr lang="en-US" sz="4000" dirty="0"/>
              <a:t>Experiments </a:t>
            </a:r>
            <a:r>
              <a:rPr lang="en-US" sz="4000" dirty="0" smtClean="0"/>
              <a:t>with a </a:t>
            </a:r>
            <a:br>
              <a:rPr lang="en-US" sz="4000" dirty="0" smtClean="0"/>
            </a:br>
            <a:r>
              <a:rPr lang="en-US" sz="4000" dirty="0" smtClean="0"/>
              <a:t>periodically </a:t>
            </a:r>
            <a:r>
              <a:rPr lang="en-US" sz="4000" dirty="0"/>
              <a:t>b</a:t>
            </a:r>
            <a:r>
              <a:rPr lang="en-US" sz="4000" dirty="0" smtClean="0"/>
              <a:t>ent silicon (110) crystal at MAMI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 smtClean="0"/>
              <a:t>undulator</a:t>
            </a:r>
            <a:endParaRPr lang="de-DE" dirty="0"/>
          </a:p>
          <a:p>
            <a:r>
              <a:rPr lang="de-DE" sz="2000" dirty="0" smtClean="0"/>
              <a:t>H</a:t>
            </a:r>
            <a:r>
              <a:rPr lang="de-DE" sz="2000" dirty="0"/>
              <a:t>. Backe, </a:t>
            </a:r>
            <a:r>
              <a:rPr lang="de-DE" sz="2000" dirty="0" smtClean="0"/>
              <a:t>et al.,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</a:t>
            </a:r>
            <a:r>
              <a:rPr lang="de-DE" sz="2000" dirty="0" err="1"/>
              <a:t>Nucl</a:t>
            </a:r>
            <a:r>
              <a:rPr lang="de-DE" sz="2000" dirty="0"/>
              <a:t>. </a:t>
            </a:r>
            <a:r>
              <a:rPr lang="de-DE" sz="2000" dirty="0" err="1"/>
              <a:t>Inst</a:t>
            </a:r>
            <a:r>
              <a:rPr lang="de-DE" sz="2000" dirty="0"/>
              <a:t>. Meth. in Phys. Res. B 309 (2013) </a:t>
            </a:r>
            <a:r>
              <a:rPr lang="de-DE" sz="2000" dirty="0" smtClean="0"/>
              <a:t>37 </a:t>
            </a:r>
            <a:r>
              <a:rPr lang="de-DE" sz="2000" dirty="0" err="1" smtClean="0"/>
              <a:t>and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en-US" sz="2000" dirty="0"/>
              <a:t>Journal of Physics: Conference Series </a:t>
            </a:r>
            <a:r>
              <a:rPr lang="en-US" sz="2000" b="1" dirty="0"/>
              <a:t>438 </a:t>
            </a:r>
            <a:r>
              <a:rPr lang="en-US" sz="2000" dirty="0"/>
              <a:t>(2013) 012017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66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892481" cy="40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86771" y="63000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Calligraphy"/>
              </a:rPr>
              <a:t>a</a:t>
            </a:r>
            <a:r>
              <a:rPr lang="en-US" baseline="-25000" dirty="0" err="1">
                <a:latin typeface="Lucida Calligraphy"/>
              </a:rPr>
              <a:t>Ge</a:t>
            </a:r>
            <a:r>
              <a:rPr lang="en-US" dirty="0">
                <a:latin typeface="Lucida Calligraphy"/>
              </a:rPr>
              <a:t> = </a:t>
            </a:r>
            <a:r>
              <a:rPr lang="de-DE" dirty="0"/>
              <a:t>5.658 </a:t>
            </a:r>
            <a:r>
              <a:rPr lang="de-DE" dirty="0" smtClean="0"/>
              <a:t>Å</a:t>
            </a:r>
            <a:endParaRPr lang="en-US" dirty="0">
              <a:latin typeface="Lucida Calligraphy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4211960" y="5733256"/>
            <a:ext cx="3816424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5042144" y="581972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Growing direction</a:t>
            </a:r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02407"/>
            <a:ext cx="8686800" cy="92233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Periodic Graded Composition </a:t>
            </a:r>
            <a:br>
              <a:rPr lang="en-US" sz="3200" dirty="0" smtClean="0"/>
            </a:br>
            <a:r>
              <a:rPr lang="en-US" sz="3200" dirty="0" smtClean="0"/>
              <a:t>Strained </a:t>
            </a:r>
            <a:r>
              <a:rPr lang="en-US" sz="3200" dirty="0"/>
              <a:t>Layer</a:t>
            </a:r>
            <a:r>
              <a:rPr lang="fr-FR" sz="3200" dirty="0"/>
              <a:t> Si</a:t>
            </a:r>
            <a:r>
              <a:rPr lang="fr-FR" sz="3200" baseline="-25000" dirty="0"/>
              <a:t>1</a:t>
            </a:r>
            <a:r>
              <a:rPr lang="fr-FR" sz="3200" i="1" baseline="-25000" dirty="0"/>
              <a:t>−x</a:t>
            </a:r>
            <a:r>
              <a:rPr lang="fr-FR" sz="3200" dirty="0"/>
              <a:t>Ge</a:t>
            </a:r>
            <a:r>
              <a:rPr lang="fr-FR" sz="3200" i="1" baseline="-25000" dirty="0"/>
              <a:t>x</a:t>
            </a:r>
            <a:r>
              <a:rPr lang="fr-FR" sz="3200" dirty="0"/>
              <a:t> </a:t>
            </a:r>
            <a:r>
              <a:rPr lang="en-US" sz="3200" dirty="0"/>
              <a:t>Crystals </a:t>
            </a:r>
            <a:endParaRPr lang="en-US" sz="3200" dirty="0" smtClean="0"/>
          </a:p>
        </p:txBody>
      </p:sp>
      <p:sp>
        <p:nvSpPr>
          <p:cNvPr id="3" name="Rechteck 2"/>
          <p:cNvSpPr/>
          <p:nvPr/>
        </p:nvSpPr>
        <p:spPr>
          <a:xfrm>
            <a:off x="3663192" y="1268760"/>
            <a:ext cx="511256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63688" y="48691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547664" y="5518973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Lucida Calligraphy"/>
              </a:rPr>
              <a:t>a</a:t>
            </a:r>
            <a:r>
              <a:rPr lang="en-US" baseline="-25000" dirty="0" err="1" smtClean="0">
                <a:latin typeface="Lucida Calligraphy"/>
              </a:rPr>
              <a:t>Si</a:t>
            </a:r>
            <a:r>
              <a:rPr lang="en-US" dirty="0" smtClean="0">
                <a:latin typeface="Lucida Calligraphy"/>
              </a:rPr>
              <a:t> =  </a:t>
            </a:r>
            <a:r>
              <a:rPr lang="de-DE" dirty="0" smtClean="0"/>
              <a:t>5.431 Å </a:t>
            </a:r>
            <a:endParaRPr lang="en-US" dirty="0" smtClean="0">
              <a:latin typeface="Lucida Calligraphy"/>
            </a:endParaRPr>
          </a:p>
        </p:txBody>
      </p:sp>
      <p:pic>
        <p:nvPicPr>
          <p:cNvPr id="3532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60" y="4629936"/>
            <a:ext cx="4406857" cy="117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779912" y="4581128"/>
            <a:ext cx="46668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673350"/>
            <a:ext cx="735965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5"/>
          <p:cNvSpPr txBox="1">
            <a:spLocks noChangeArrowheads="1"/>
          </p:cNvSpPr>
          <p:nvPr/>
        </p:nvSpPr>
        <p:spPr bwMode="auto">
          <a:xfrm>
            <a:off x="4767263" y="635793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(100) Si substrate</a:t>
            </a:r>
          </a:p>
        </p:txBody>
      </p:sp>
      <p:sp>
        <p:nvSpPr>
          <p:cNvPr id="147460" name="Line 6"/>
          <p:cNvSpPr>
            <a:spLocks noChangeShapeType="1"/>
          </p:cNvSpPr>
          <p:nvPr/>
        </p:nvSpPr>
        <p:spPr bwMode="auto">
          <a:xfrm>
            <a:off x="3708400" y="5059363"/>
            <a:ext cx="11509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1" name="Text Box 7"/>
          <p:cNvSpPr txBox="1">
            <a:spLocks noChangeArrowheads="1"/>
          </p:cNvSpPr>
          <p:nvPr/>
        </p:nvSpPr>
        <p:spPr bwMode="auto">
          <a:xfrm>
            <a:off x="4911725" y="1144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462" name="Text Box 8"/>
          <p:cNvSpPr txBox="1">
            <a:spLocks noChangeArrowheads="1"/>
          </p:cNvSpPr>
          <p:nvPr/>
        </p:nvSpPr>
        <p:spPr bwMode="auto">
          <a:xfrm>
            <a:off x="5508104" y="2185988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latin typeface="Calibri" pitchFamily="34" charset="0"/>
              </a:rPr>
              <a:t>Si</a:t>
            </a:r>
            <a:r>
              <a:rPr lang="de-DE" sz="2400" baseline="-25000" dirty="0">
                <a:solidFill>
                  <a:srgbClr val="000000"/>
                </a:solidFill>
                <a:latin typeface="Calibri" pitchFamily="34" charset="0"/>
              </a:rPr>
              <a:t>1-x</a:t>
            </a:r>
            <a:r>
              <a:rPr lang="de-DE" sz="2400" dirty="0">
                <a:solidFill>
                  <a:srgbClr val="000000"/>
                </a:solidFill>
                <a:latin typeface="Calibri" pitchFamily="34" charset="0"/>
              </a:rPr>
              <a:t>Ge</a:t>
            </a:r>
            <a:r>
              <a:rPr lang="de-DE" sz="2400" baseline="-25000" dirty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lang="de-DE" sz="2400" dirty="0" err="1">
                <a:solidFill>
                  <a:srgbClr val="000000"/>
                </a:solidFill>
                <a:latin typeface="Calibri" pitchFamily="34" charset="0"/>
              </a:rPr>
              <a:t>layer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463" name="Line 9"/>
          <p:cNvSpPr>
            <a:spLocks noChangeShapeType="1"/>
          </p:cNvSpPr>
          <p:nvPr/>
        </p:nvSpPr>
        <p:spPr bwMode="auto">
          <a:xfrm flipH="1">
            <a:off x="4564063" y="2557463"/>
            <a:ext cx="9366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4" name="Text Box 10"/>
          <p:cNvSpPr txBox="1">
            <a:spLocks noChangeArrowheads="1"/>
          </p:cNvSpPr>
          <p:nvPr/>
        </p:nvSpPr>
        <p:spPr bwMode="auto">
          <a:xfrm>
            <a:off x="2176463" y="214313"/>
            <a:ext cx="5168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The Aarhus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</a:rPr>
              <a:t>Undulator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</a:rPr>
              <a:t>Crystall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7465" name="Rectangle 6"/>
          <p:cNvSpPr>
            <a:spLocks noChangeArrowheads="1"/>
          </p:cNvSpPr>
          <p:nvPr/>
        </p:nvSpPr>
        <p:spPr bwMode="auto">
          <a:xfrm>
            <a:off x="827584" y="836712"/>
            <a:ext cx="7416304" cy="14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r>
              <a:rPr lang="da-DK" sz="2000" dirty="0">
                <a:latin typeface="Arial" pitchFamily="34" charset="0"/>
                <a:cs typeface="Arial" pitchFamily="34" charset="0"/>
              </a:rPr>
              <a:t>John Lundsgaard Hansen, Arne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Nylandsted, 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Ulrik I. Uggerhøj</a:t>
            </a:r>
          </a:p>
          <a:p>
            <a:pPr marL="342900" indent="-342900" algn="ctr">
              <a:spcBef>
                <a:spcPts val="0"/>
              </a:spcBef>
            </a:pPr>
            <a:r>
              <a:rPr lang="da-DK" sz="2000" i="1" dirty="0">
                <a:solidFill>
                  <a:srgbClr val="000000"/>
                </a:solidFill>
                <a:latin typeface="Calibri" pitchFamily="34" charset="0"/>
              </a:rPr>
              <a:t>MBE-Group</a:t>
            </a:r>
          </a:p>
          <a:p>
            <a:pPr marL="342900" indent="-342900" algn="ctr">
              <a:spcBef>
                <a:spcPts val="0"/>
              </a:spcBef>
            </a:pPr>
            <a:r>
              <a:rPr lang="da-DK" sz="2000" i="1" dirty="0">
                <a:solidFill>
                  <a:srgbClr val="000000"/>
                </a:solidFill>
                <a:latin typeface="Calibri" pitchFamily="34" charset="0"/>
              </a:rPr>
              <a:t>Department of Physics and Astronomy</a:t>
            </a:r>
          </a:p>
          <a:p>
            <a:pPr marL="342900" indent="-342900" algn="ctr">
              <a:spcBef>
                <a:spcPts val="0"/>
              </a:spcBef>
            </a:pPr>
            <a:r>
              <a:rPr lang="da-DK" sz="2000" i="1" dirty="0">
                <a:solidFill>
                  <a:srgbClr val="000000"/>
                </a:solidFill>
                <a:latin typeface="Calibri" pitchFamily="34" charset="0"/>
              </a:rPr>
              <a:t>University of Aarhus</a:t>
            </a:r>
            <a:endParaRPr lang="en-US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ihandform 96"/>
          <p:cNvSpPr/>
          <p:nvPr/>
        </p:nvSpPr>
        <p:spPr>
          <a:xfrm>
            <a:off x="2571750" y="4437063"/>
            <a:ext cx="769938" cy="484187"/>
          </a:xfrm>
          <a:custGeom>
            <a:avLst/>
            <a:gdLst>
              <a:gd name="connsiteX0" fmla="*/ 0 w 769545"/>
              <a:gd name="connsiteY0" fmla="*/ 167489 h 484360"/>
              <a:gd name="connsiteX1" fmla="*/ 0 w 769545"/>
              <a:gd name="connsiteY1" fmla="*/ 484360 h 484360"/>
              <a:gd name="connsiteX2" fmla="*/ 104115 w 769545"/>
              <a:gd name="connsiteY2" fmla="*/ 484360 h 484360"/>
              <a:gd name="connsiteX3" fmla="*/ 375719 w 769545"/>
              <a:gd name="connsiteY3" fmla="*/ 452673 h 484360"/>
              <a:gd name="connsiteX4" fmla="*/ 520574 w 769545"/>
              <a:gd name="connsiteY4" fmla="*/ 407406 h 484360"/>
              <a:gd name="connsiteX5" fmla="*/ 642796 w 769545"/>
              <a:gd name="connsiteY5" fmla="*/ 344032 h 484360"/>
              <a:gd name="connsiteX6" fmla="*/ 769545 w 769545"/>
              <a:gd name="connsiteY6" fmla="*/ 258024 h 484360"/>
              <a:gd name="connsiteX7" fmla="*/ 579422 w 769545"/>
              <a:gd name="connsiteY7" fmla="*/ 0 h 484360"/>
              <a:gd name="connsiteX8" fmla="*/ 484361 w 769545"/>
              <a:gd name="connsiteY8" fmla="*/ 63374 h 484360"/>
              <a:gd name="connsiteX9" fmla="*/ 380246 w 769545"/>
              <a:gd name="connsiteY9" fmla="*/ 113168 h 484360"/>
              <a:gd name="connsiteX10" fmla="*/ 258024 w 769545"/>
              <a:gd name="connsiteY10" fmla="*/ 144855 h 484360"/>
              <a:gd name="connsiteX11" fmla="*/ 140329 w 769545"/>
              <a:gd name="connsiteY11" fmla="*/ 167489 h 484360"/>
              <a:gd name="connsiteX12" fmla="*/ 67901 w 769545"/>
              <a:gd name="connsiteY12" fmla="*/ 176543 h 484360"/>
              <a:gd name="connsiteX13" fmla="*/ 0 w 769545"/>
              <a:gd name="connsiteY13" fmla="*/ 167489 h 48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9545" h="484360">
                <a:moveTo>
                  <a:pt x="0" y="167489"/>
                </a:moveTo>
                <a:lnTo>
                  <a:pt x="0" y="484360"/>
                </a:lnTo>
                <a:lnTo>
                  <a:pt x="104115" y="484360"/>
                </a:lnTo>
                <a:lnTo>
                  <a:pt x="375719" y="452673"/>
                </a:lnTo>
                <a:lnTo>
                  <a:pt x="520574" y="407406"/>
                </a:lnTo>
                <a:lnTo>
                  <a:pt x="642796" y="344032"/>
                </a:lnTo>
                <a:lnTo>
                  <a:pt x="769545" y="258024"/>
                </a:lnTo>
                <a:lnTo>
                  <a:pt x="579422" y="0"/>
                </a:lnTo>
                <a:lnTo>
                  <a:pt x="484361" y="63374"/>
                </a:lnTo>
                <a:lnTo>
                  <a:pt x="380246" y="113168"/>
                </a:lnTo>
                <a:lnTo>
                  <a:pt x="258024" y="144855"/>
                </a:lnTo>
                <a:lnTo>
                  <a:pt x="140329" y="167489"/>
                </a:lnTo>
                <a:lnTo>
                  <a:pt x="67901" y="176543"/>
                </a:lnTo>
                <a:lnTo>
                  <a:pt x="0" y="1674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503863" y="10001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D60093"/>
                </a:solidFill>
              </a:rPr>
              <a:t>ZnS</a:t>
            </a:r>
          </a:p>
          <a:p>
            <a:pPr eaLnBrk="1" hangingPunct="1"/>
            <a:r>
              <a:rPr lang="de-DE">
                <a:solidFill>
                  <a:srgbClr val="D60093"/>
                </a:solidFill>
              </a:rPr>
              <a:t>Screen</a:t>
            </a:r>
          </a:p>
        </p:txBody>
      </p:sp>
      <p:sp>
        <p:nvSpPr>
          <p:cNvPr id="15365" name="Text Box 4"/>
          <p:cNvSpPr txBox="1">
            <a:spLocks noChangeAspect="1" noChangeArrowheads="1"/>
          </p:cNvSpPr>
          <p:nvPr/>
        </p:nvSpPr>
        <p:spPr bwMode="auto">
          <a:xfrm>
            <a:off x="6289675" y="171450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</a:rPr>
              <a:t>Beam Dump</a:t>
            </a:r>
          </a:p>
        </p:txBody>
      </p:sp>
      <p:sp>
        <p:nvSpPr>
          <p:cNvPr id="15366" name="Oval 6"/>
          <p:cNvSpPr>
            <a:spLocks noChangeAspect="1" noChangeArrowheads="1"/>
          </p:cNvSpPr>
          <p:nvPr/>
        </p:nvSpPr>
        <p:spPr bwMode="auto">
          <a:xfrm rot="-539121">
            <a:off x="2246313" y="466248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67" name="Line 7"/>
          <p:cNvSpPr>
            <a:spLocks noChangeAspect="1" noChangeShapeType="1"/>
          </p:cNvSpPr>
          <p:nvPr/>
        </p:nvSpPr>
        <p:spPr bwMode="auto">
          <a:xfrm rot="-539121">
            <a:off x="258763" y="4565650"/>
            <a:ext cx="2413000" cy="41116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Aspect="1" noChangeShapeType="1"/>
          </p:cNvSpPr>
          <p:nvPr/>
        </p:nvSpPr>
        <p:spPr bwMode="auto">
          <a:xfrm rot="21060879" flipV="1">
            <a:off x="3049588" y="2176463"/>
            <a:ext cx="3217862" cy="214788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Arc 9"/>
          <p:cNvSpPr>
            <a:spLocks noChangeAspect="1"/>
          </p:cNvSpPr>
          <p:nvPr/>
        </p:nvSpPr>
        <p:spPr bwMode="auto">
          <a:xfrm rot="16159508" flipH="1">
            <a:off x="2721769" y="4202907"/>
            <a:ext cx="477837" cy="666750"/>
          </a:xfrm>
          <a:custGeom>
            <a:avLst/>
            <a:gdLst>
              <a:gd name="T0" fmla="*/ 2147483647 w 21567"/>
              <a:gd name="T1" fmla="*/ 2147483647 h 19393"/>
              <a:gd name="T2" fmla="*/ 2147483647 w 21567"/>
              <a:gd name="T3" fmla="*/ 2147483647 h 19393"/>
              <a:gd name="T4" fmla="*/ 0 w 21567"/>
              <a:gd name="T5" fmla="*/ 0 h 19393"/>
              <a:gd name="T6" fmla="*/ 0 60000 65536"/>
              <a:gd name="T7" fmla="*/ 0 60000 65536"/>
              <a:gd name="T8" fmla="*/ 0 60000 65536"/>
              <a:gd name="T9" fmla="*/ 0 w 21567"/>
              <a:gd name="T10" fmla="*/ 0 h 19393"/>
              <a:gd name="T11" fmla="*/ 21567 w 21567"/>
              <a:gd name="T12" fmla="*/ 19393 h 19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7" h="19393" fill="none" extrusionOk="0">
                <a:moveTo>
                  <a:pt x="21567" y="1190"/>
                </a:moveTo>
                <a:cubicBezTo>
                  <a:pt x="21136" y="8991"/>
                  <a:pt x="16526" y="15952"/>
                  <a:pt x="9511" y="19393"/>
                </a:cubicBezTo>
              </a:path>
              <a:path w="21567" h="19393" stroke="0" extrusionOk="0">
                <a:moveTo>
                  <a:pt x="21567" y="1190"/>
                </a:moveTo>
                <a:cubicBezTo>
                  <a:pt x="21136" y="8991"/>
                  <a:pt x="16526" y="15952"/>
                  <a:pt x="9511" y="19393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0" name="Group 10"/>
          <p:cNvGrpSpPr>
            <a:grpSpLocks noChangeAspect="1"/>
          </p:cNvGrpSpPr>
          <p:nvPr/>
        </p:nvGrpSpPr>
        <p:grpSpPr bwMode="auto">
          <a:xfrm rot="-539121">
            <a:off x="3238500" y="4297363"/>
            <a:ext cx="239713" cy="274637"/>
            <a:chOff x="2336" y="3559"/>
            <a:chExt cx="189" cy="219"/>
          </a:xfrm>
        </p:grpSpPr>
        <p:sp>
          <p:nvSpPr>
            <p:cNvPr id="15471" name="Rectangle 11"/>
            <p:cNvSpPr>
              <a:spLocks noChangeAspect="1" noChangeArrowheads="1"/>
            </p:cNvSpPr>
            <p:nvPr/>
          </p:nvSpPr>
          <p:spPr bwMode="auto">
            <a:xfrm rot="-2106816">
              <a:off x="2381" y="3566"/>
              <a:ext cx="90" cy="21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72" name="Line 12"/>
            <p:cNvSpPr>
              <a:spLocks noChangeAspect="1" noChangeShapeType="1"/>
            </p:cNvSpPr>
            <p:nvPr/>
          </p:nvSpPr>
          <p:spPr bwMode="auto">
            <a:xfrm>
              <a:off x="2400" y="3558"/>
              <a:ext cx="50" cy="21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3"/>
            <p:cNvSpPr>
              <a:spLocks noChangeAspect="1" noChangeShapeType="1"/>
            </p:cNvSpPr>
            <p:nvPr/>
          </p:nvSpPr>
          <p:spPr bwMode="auto">
            <a:xfrm>
              <a:off x="2336" y="3611"/>
              <a:ext cx="189" cy="119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14"/>
          <p:cNvGrpSpPr>
            <a:grpSpLocks noChangeAspect="1"/>
          </p:cNvGrpSpPr>
          <p:nvPr/>
        </p:nvGrpSpPr>
        <p:grpSpPr bwMode="auto">
          <a:xfrm rot="-539121">
            <a:off x="3367088" y="4178300"/>
            <a:ext cx="239712" cy="274638"/>
            <a:chOff x="2336" y="3559"/>
            <a:chExt cx="189" cy="219"/>
          </a:xfrm>
        </p:grpSpPr>
        <p:sp>
          <p:nvSpPr>
            <p:cNvPr id="15468" name="Rectangle 15"/>
            <p:cNvSpPr>
              <a:spLocks noChangeAspect="1" noChangeArrowheads="1"/>
            </p:cNvSpPr>
            <p:nvPr/>
          </p:nvSpPr>
          <p:spPr bwMode="auto">
            <a:xfrm rot="-2106816">
              <a:off x="2381" y="3566"/>
              <a:ext cx="90" cy="21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9" name="Line 16"/>
            <p:cNvSpPr>
              <a:spLocks noChangeAspect="1" noChangeShapeType="1"/>
            </p:cNvSpPr>
            <p:nvPr/>
          </p:nvSpPr>
          <p:spPr bwMode="auto">
            <a:xfrm>
              <a:off x="2400" y="3558"/>
              <a:ext cx="50" cy="21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7"/>
            <p:cNvSpPr>
              <a:spLocks noChangeAspect="1" noChangeShapeType="1"/>
            </p:cNvSpPr>
            <p:nvPr/>
          </p:nvSpPr>
          <p:spPr bwMode="auto">
            <a:xfrm>
              <a:off x="2336" y="3611"/>
              <a:ext cx="189" cy="119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18"/>
          <p:cNvGrpSpPr>
            <a:grpSpLocks noChangeAspect="1"/>
          </p:cNvGrpSpPr>
          <p:nvPr/>
        </p:nvGrpSpPr>
        <p:grpSpPr bwMode="auto">
          <a:xfrm rot="-539121">
            <a:off x="3503613" y="4046538"/>
            <a:ext cx="236537" cy="276225"/>
            <a:chOff x="2336" y="3559"/>
            <a:chExt cx="189" cy="219"/>
          </a:xfrm>
        </p:grpSpPr>
        <p:sp>
          <p:nvSpPr>
            <p:cNvPr id="15465" name="Rectangle 19"/>
            <p:cNvSpPr>
              <a:spLocks noChangeAspect="1" noChangeArrowheads="1"/>
            </p:cNvSpPr>
            <p:nvPr/>
          </p:nvSpPr>
          <p:spPr bwMode="auto">
            <a:xfrm rot="-2106816">
              <a:off x="2380" y="3566"/>
              <a:ext cx="90" cy="21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6" name="Line 20"/>
            <p:cNvSpPr>
              <a:spLocks noChangeAspect="1" noChangeShapeType="1"/>
            </p:cNvSpPr>
            <p:nvPr/>
          </p:nvSpPr>
          <p:spPr bwMode="auto">
            <a:xfrm>
              <a:off x="2400" y="3558"/>
              <a:ext cx="51" cy="21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21"/>
            <p:cNvSpPr>
              <a:spLocks noChangeAspect="1" noChangeShapeType="1"/>
            </p:cNvSpPr>
            <p:nvPr/>
          </p:nvSpPr>
          <p:spPr bwMode="auto">
            <a:xfrm>
              <a:off x="2336" y="3611"/>
              <a:ext cx="189" cy="12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Rectangle 23"/>
          <p:cNvSpPr>
            <a:spLocks noChangeAspect="1" noChangeArrowheads="1"/>
          </p:cNvSpPr>
          <p:nvPr/>
        </p:nvSpPr>
        <p:spPr bwMode="auto">
          <a:xfrm rot="-2628162">
            <a:off x="6015038" y="1860550"/>
            <a:ext cx="68262" cy="180975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5374" name="Group 24"/>
          <p:cNvGrpSpPr>
            <a:grpSpLocks noChangeAspect="1"/>
          </p:cNvGrpSpPr>
          <p:nvPr/>
        </p:nvGrpSpPr>
        <p:grpSpPr bwMode="auto">
          <a:xfrm rot="-539121">
            <a:off x="728663" y="4694238"/>
            <a:ext cx="96837" cy="133350"/>
            <a:chOff x="1429" y="3831"/>
            <a:chExt cx="77" cy="108"/>
          </a:xfrm>
        </p:grpSpPr>
        <p:sp>
          <p:nvSpPr>
            <p:cNvPr id="15462" name="Rectangle 25"/>
            <p:cNvSpPr>
              <a:spLocks noChangeAspect="1" noChangeArrowheads="1"/>
            </p:cNvSpPr>
            <p:nvPr/>
          </p:nvSpPr>
          <p:spPr bwMode="auto">
            <a:xfrm rot="541128">
              <a:off x="1429" y="3836"/>
              <a:ext cx="77" cy="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3" name="Oval 26"/>
            <p:cNvSpPr>
              <a:spLocks noChangeAspect="1" noChangeArrowheads="1"/>
            </p:cNvSpPr>
            <p:nvPr/>
          </p:nvSpPr>
          <p:spPr bwMode="auto">
            <a:xfrm>
              <a:off x="1449" y="3830"/>
              <a:ext cx="44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4" name="Oval 27"/>
            <p:cNvSpPr>
              <a:spLocks noChangeAspect="1" noChangeArrowheads="1"/>
            </p:cNvSpPr>
            <p:nvPr/>
          </p:nvSpPr>
          <p:spPr bwMode="auto">
            <a:xfrm>
              <a:off x="1437" y="3892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15375" name="Line 28"/>
          <p:cNvSpPr>
            <a:spLocks noChangeAspect="1" noChangeShapeType="1"/>
          </p:cNvSpPr>
          <p:nvPr/>
        </p:nvSpPr>
        <p:spPr bwMode="auto">
          <a:xfrm rot="-539121">
            <a:off x="252413" y="4740275"/>
            <a:ext cx="282575" cy="412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6" name="Group 29"/>
          <p:cNvGrpSpPr>
            <a:grpSpLocks noChangeAspect="1"/>
          </p:cNvGrpSpPr>
          <p:nvPr/>
        </p:nvGrpSpPr>
        <p:grpSpPr bwMode="auto">
          <a:xfrm rot="-539121">
            <a:off x="862013" y="4700588"/>
            <a:ext cx="95250" cy="133350"/>
            <a:chOff x="1429" y="3831"/>
            <a:chExt cx="77" cy="108"/>
          </a:xfrm>
        </p:grpSpPr>
        <p:sp>
          <p:nvSpPr>
            <p:cNvPr id="15459" name="Rectangle 30"/>
            <p:cNvSpPr>
              <a:spLocks noChangeAspect="1" noChangeArrowheads="1"/>
            </p:cNvSpPr>
            <p:nvPr/>
          </p:nvSpPr>
          <p:spPr bwMode="auto">
            <a:xfrm rot="541128">
              <a:off x="1429" y="3836"/>
              <a:ext cx="77" cy="9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0" name="Oval 31"/>
            <p:cNvSpPr>
              <a:spLocks noChangeAspect="1" noChangeArrowheads="1"/>
            </p:cNvSpPr>
            <p:nvPr/>
          </p:nvSpPr>
          <p:spPr bwMode="auto">
            <a:xfrm>
              <a:off x="1449" y="3830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61" name="Oval 32"/>
            <p:cNvSpPr>
              <a:spLocks noChangeAspect="1" noChangeArrowheads="1"/>
            </p:cNvSpPr>
            <p:nvPr/>
          </p:nvSpPr>
          <p:spPr bwMode="auto">
            <a:xfrm>
              <a:off x="1437" y="3892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377" name="Group 33"/>
          <p:cNvGrpSpPr>
            <a:grpSpLocks noChangeAspect="1"/>
          </p:cNvGrpSpPr>
          <p:nvPr/>
        </p:nvGrpSpPr>
        <p:grpSpPr bwMode="auto">
          <a:xfrm rot="-539121">
            <a:off x="1868488" y="4710113"/>
            <a:ext cx="98425" cy="136525"/>
            <a:chOff x="1429" y="3831"/>
            <a:chExt cx="77" cy="108"/>
          </a:xfrm>
        </p:grpSpPr>
        <p:sp>
          <p:nvSpPr>
            <p:cNvPr id="15456" name="Rectangle 34"/>
            <p:cNvSpPr>
              <a:spLocks noChangeAspect="1" noChangeArrowheads="1"/>
            </p:cNvSpPr>
            <p:nvPr/>
          </p:nvSpPr>
          <p:spPr bwMode="auto">
            <a:xfrm rot="541128">
              <a:off x="1429" y="3837"/>
              <a:ext cx="77" cy="9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57" name="Oval 35"/>
            <p:cNvSpPr>
              <a:spLocks noChangeAspect="1" noChangeArrowheads="1"/>
            </p:cNvSpPr>
            <p:nvPr/>
          </p:nvSpPr>
          <p:spPr bwMode="auto">
            <a:xfrm>
              <a:off x="1449" y="3830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58" name="Oval 36"/>
            <p:cNvSpPr>
              <a:spLocks noChangeAspect="1" noChangeArrowheads="1"/>
            </p:cNvSpPr>
            <p:nvPr/>
          </p:nvSpPr>
          <p:spPr bwMode="auto">
            <a:xfrm>
              <a:off x="1437" y="3892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378" name="Group 37"/>
          <p:cNvGrpSpPr>
            <a:grpSpLocks noChangeAspect="1"/>
          </p:cNvGrpSpPr>
          <p:nvPr/>
        </p:nvGrpSpPr>
        <p:grpSpPr bwMode="auto">
          <a:xfrm rot="-539121">
            <a:off x="2025650" y="4711700"/>
            <a:ext cx="95250" cy="134938"/>
            <a:chOff x="1429" y="3831"/>
            <a:chExt cx="77" cy="108"/>
          </a:xfrm>
        </p:grpSpPr>
        <p:sp>
          <p:nvSpPr>
            <p:cNvPr id="15453" name="Rectangle 38"/>
            <p:cNvSpPr>
              <a:spLocks noChangeAspect="1" noChangeArrowheads="1"/>
            </p:cNvSpPr>
            <p:nvPr/>
          </p:nvSpPr>
          <p:spPr bwMode="auto">
            <a:xfrm rot="541128">
              <a:off x="1429" y="3837"/>
              <a:ext cx="77" cy="9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54" name="Oval 39"/>
            <p:cNvSpPr>
              <a:spLocks noChangeAspect="1" noChangeArrowheads="1"/>
            </p:cNvSpPr>
            <p:nvPr/>
          </p:nvSpPr>
          <p:spPr bwMode="auto">
            <a:xfrm>
              <a:off x="1450" y="3830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455" name="Oval 40"/>
            <p:cNvSpPr>
              <a:spLocks noChangeAspect="1" noChangeArrowheads="1"/>
            </p:cNvSpPr>
            <p:nvPr/>
          </p:nvSpPr>
          <p:spPr bwMode="auto">
            <a:xfrm>
              <a:off x="1437" y="3892"/>
              <a:ext cx="45" cy="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379" name="Group 51"/>
          <p:cNvGrpSpPr>
            <a:grpSpLocks/>
          </p:cNvGrpSpPr>
          <p:nvPr/>
        </p:nvGrpSpPr>
        <p:grpSpPr bwMode="auto">
          <a:xfrm>
            <a:off x="5621338" y="1717675"/>
            <a:ext cx="660400" cy="654050"/>
            <a:chOff x="4449" y="346"/>
            <a:chExt cx="416" cy="412"/>
          </a:xfrm>
        </p:grpSpPr>
        <p:sp>
          <p:nvSpPr>
            <p:cNvPr id="15450" name="Line 52"/>
            <p:cNvSpPr>
              <a:spLocks noChangeAspect="1" noChangeShapeType="1"/>
            </p:cNvSpPr>
            <p:nvPr/>
          </p:nvSpPr>
          <p:spPr bwMode="auto">
            <a:xfrm flipV="1">
              <a:off x="4449" y="347"/>
              <a:ext cx="256" cy="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53"/>
            <p:cNvSpPr>
              <a:spLocks noChangeAspect="1" noChangeShapeType="1"/>
            </p:cNvSpPr>
            <p:nvPr/>
          </p:nvSpPr>
          <p:spPr bwMode="auto">
            <a:xfrm flipV="1">
              <a:off x="4600" y="508"/>
              <a:ext cx="265" cy="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54"/>
            <p:cNvSpPr>
              <a:spLocks noChangeAspect="1" noChangeShapeType="1"/>
            </p:cNvSpPr>
            <p:nvPr/>
          </p:nvSpPr>
          <p:spPr bwMode="auto">
            <a:xfrm flipH="1" flipV="1">
              <a:off x="4701" y="346"/>
              <a:ext cx="159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438" y="4678363"/>
          <a:ext cx="322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4" imgW="152268" imgH="203024" progId="Equation.DSMT4">
                  <p:embed/>
                </p:oleObj>
              </mc:Choice>
              <mc:Fallback>
                <p:oleObj name="Equation" r:id="rId4" imgW="152268" imgH="203024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4678363"/>
                        <a:ext cx="322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Arc 70"/>
          <p:cNvSpPr>
            <a:spLocks/>
          </p:cNvSpPr>
          <p:nvPr/>
        </p:nvSpPr>
        <p:spPr bwMode="auto">
          <a:xfrm>
            <a:off x="3373438" y="4367213"/>
            <a:ext cx="231775" cy="447675"/>
          </a:xfrm>
          <a:custGeom>
            <a:avLst/>
            <a:gdLst>
              <a:gd name="T0" fmla="*/ 2147483647 w 21600"/>
              <a:gd name="T1" fmla="*/ 0 h 30029"/>
              <a:gd name="T2" fmla="*/ 2147483647 w 21600"/>
              <a:gd name="T3" fmla="*/ 2147483647 h 30029"/>
              <a:gd name="T4" fmla="*/ 0 w 21600"/>
              <a:gd name="T5" fmla="*/ 2147483647 h 30029"/>
              <a:gd name="T6" fmla="*/ 0 60000 65536"/>
              <a:gd name="T7" fmla="*/ 0 60000 65536"/>
              <a:gd name="T8" fmla="*/ 0 60000 65536"/>
              <a:gd name="T9" fmla="*/ 0 w 21600"/>
              <a:gd name="T10" fmla="*/ 0 h 30029"/>
              <a:gd name="T11" fmla="*/ 21600 w 21600"/>
              <a:gd name="T12" fmla="*/ 30029 h 300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029" fill="none" extrusionOk="0">
                <a:moveTo>
                  <a:pt x="5590" y="0"/>
                </a:moveTo>
                <a:cubicBezTo>
                  <a:pt x="15033" y="2530"/>
                  <a:pt x="21600" y="11087"/>
                  <a:pt x="21600" y="20864"/>
                </a:cubicBezTo>
                <a:cubicBezTo>
                  <a:pt x="21600" y="24031"/>
                  <a:pt x="20903" y="27160"/>
                  <a:pt x="19559" y="30029"/>
                </a:cubicBezTo>
              </a:path>
              <a:path w="21600" h="30029" stroke="0" extrusionOk="0">
                <a:moveTo>
                  <a:pt x="5590" y="0"/>
                </a:moveTo>
                <a:cubicBezTo>
                  <a:pt x="15033" y="2530"/>
                  <a:pt x="21600" y="11087"/>
                  <a:pt x="21600" y="20864"/>
                </a:cubicBezTo>
                <a:cubicBezTo>
                  <a:pt x="21600" y="24031"/>
                  <a:pt x="20903" y="27160"/>
                  <a:pt x="19559" y="30029"/>
                </a:cubicBezTo>
                <a:lnTo>
                  <a:pt x="0" y="208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Text Box 71"/>
          <p:cNvSpPr txBox="1">
            <a:spLocks noChangeAspect="1" noChangeArrowheads="1"/>
          </p:cNvSpPr>
          <p:nvPr/>
        </p:nvSpPr>
        <p:spPr bwMode="auto">
          <a:xfrm>
            <a:off x="3621088" y="4395788"/>
            <a:ext cx="588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</a:rPr>
              <a:t>44°</a:t>
            </a:r>
          </a:p>
        </p:txBody>
      </p:sp>
      <p:sp>
        <p:nvSpPr>
          <p:cNvPr id="15382" name="Text Box 72"/>
          <p:cNvSpPr txBox="1">
            <a:spLocks noChangeAspect="1" noChangeArrowheads="1"/>
          </p:cNvSpPr>
          <p:nvPr/>
        </p:nvSpPr>
        <p:spPr bwMode="auto">
          <a:xfrm>
            <a:off x="179388" y="415290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</a:rPr>
              <a:t>Undulator Target</a:t>
            </a:r>
          </a:p>
        </p:txBody>
      </p:sp>
      <p:sp>
        <p:nvSpPr>
          <p:cNvPr id="15383" name="Line 73"/>
          <p:cNvSpPr>
            <a:spLocks noChangeShapeType="1"/>
          </p:cNvSpPr>
          <p:nvPr/>
        </p:nvSpPr>
        <p:spPr bwMode="auto">
          <a:xfrm>
            <a:off x="2363788" y="47180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74"/>
          <p:cNvSpPr>
            <a:spLocks noChangeShapeType="1"/>
          </p:cNvSpPr>
          <p:nvPr/>
        </p:nvSpPr>
        <p:spPr bwMode="auto">
          <a:xfrm>
            <a:off x="1846263" y="4452938"/>
            <a:ext cx="49530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Rectangle 95"/>
          <p:cNvSpPr>
            <a:spLocks noChangeArrowheads="1"/>
          </p:cNvSpPr>
          <p:nvPr/>
        </p:nvSpPr>
        <p:spPr bwMode="auto">
          <a:xfrm rot="-2616812">
            <a:off x="4102100" y="3362325"/>
            <a:ext cx="261938" cy="130175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86" name="Rectangle 96"/>
          <p:cNvSpPr>
            <a:spLocks noChangeArrowheads="1"/>
          </p:cNvSpPr>
          <p:nvPr/>
        </p:nvSpPr>
        <p:spPr bwMode="auto">
          <a:xfrm rot="-2616812">
            <a:off x="4318000" y="3578225"/>
            <a:ext cx="261938" cy="130175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87" name="Text Box 106"/>
          <p:cNvSpPr txBox="1">
            <a:spLocks noChangeArrowheads="1"/>
          </p:cNvSpPr>
          <p:nvPr/>
        </p:nvSpPr>
        <p:spPr bwMode="auto">
          <a:xfrm>
            <a:off x="3357563" y="5516563"/>
            <a:ext cx="92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8.109 m</a:t>
            </a:r>
          </a:p>
        </p:txBody>
      </p:sp>
      <p:sp>
        <p:nvSpPr>
          <p:cNvPr id="113" name="Rechteck 112"/>
          <p:cNvSpPr/>
          <p:nvPr/>
        </p:nvSpPr>
        <p:spPr>
          <a:xfrm rot="2908236">
            <a:off x="5053807" y="2274094"/>
            <a:ext cx="407987" cy="231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389" name="Rechteck 113"/>
          <p:cNvSpPr>
            <a:spLocks noChangeArrowheads="1"/>
          </p:cNvSpPr>
          <p:nvPr/>
        </p:nvSpPr>
        <p:spPr bwMode="auto">
          <a:xfrm>
            <a:off x="3563938" y="2062163"/>
            <a:ext cx="119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Ionization</a:t>
            </a:r>
          </a:p>
          <a:p>
            <a:r>
              <a:rPr lang="de-DE">
                <a:solidFill>
                  <a:srgbClr val="000000"/>
                </a:solidFill>
              </a:rPr>
              <a:t> Chamber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4646613" y="4000500"/>
            <a:ext cx="285750" cy="2000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6" name="Rechteck 115"/>
          <p:cNvSpPr/>
          <p:nvPr/>
        </p:nvSpPr>
        <p:spPr>
          <a:xfrm rot="2648558">
            <a:off x="5519738" y="1843088"/>
            <a:ext cx="276225" cy="2619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7" name="Rechteck 116"/>
          <p:cNvSpPr/>
          <p:nvPr/>
        </p:nvSpPr>
        <p:spPr>
          <a:xfrm>
            <a:off x="4646613" y="4714875"/>
            <a:ext cx="285750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5393" name="Textfeld 117"/>
          <p:cNvSpPr txBox="1">
            <a:spLocks noChangeArrowheads="1"/>
          </p:cNvSpPr>
          <p:nvPr/>
        </p:nvSpPr>
        <p:spPr bwMode="auto">
          <a:xfrm rot="-2665741">
            <a:off x="5397500" y="3135313"/>
            <a:ext cx="1173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</a:rPr>
              <a:t>Shielding</a:t>
            </a:r>
          </a:p>
        </p:txBody>
      </p:sp>
      <p:grpSp>
        <p:nvGrpSpPr>
          <p:cNvPr id="10" name="Gruppieren 123"/>
          <p:cNvGrpSpPr/>
          <p:nvPr/>
        </p:nvGrpSpPr>
        <p:grpSpPr>
          <a:xfrm rot="16200000">
            <a:off x="5344861" y="1659156"/>
            <a:ext cx="336300" cy="589839"/>
            <a:chOff x="7286644" y="571480"/>
            <a:chExt cx="285752" cy="500066"/>
          </a:xfrm>
          <a:solidFill>
            <a:srgbClr val="0070C0"/>
          </a:solidFill>
        </p:grpSpPr>
        <p:sp>
          <p:nvSpPr>
            <p:cNvPr id="122" name="Gleichschenkliges Dreieck 121"/>
            <p:cNvSpPr/>
            <p:nvPr/>
          </p:nvSpPr>
          <p:spPr>
            <a:xfrm>
              <a:off x="7286644" y="571480"/>
              <a:ext cx="285752" cy="35719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286644" y="857232"/>
              <a:ext cx="285752" cy="2143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5395" name="Textfeld 124"/>
          <p:cNvSpPr txBox="1">
            <a:spLocks noChangeArrowheads="1"/>
          </p:cNvSpPr>
          <p:nvPr/>
        </p:nvSpPr>
        <p:spPr bwMode="auto">
          <a:xfrm>
            <a:off x="4289425" y="1643063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70C0"/>
                </a:solidFill>
              </a:rPr>
              <a:t>Camera</a:t>
            </a:r>
          </a:p>
        </p:txBody>
      </p:sp>
      <p:cxnSp>
        <p:nvCxnSpPr>
          <p:cNvPr id="127" name="Gerade Verbindung mit Pfeil 126"/>
          <p:cNvCxnSpPr/>
          <p:nvPr/>
        </p:nvCxnSpPr>
        <p:spPr>
          <a:xfrm rot="16200000" flipH="1">
            <a:off x="5825332" y="1678781"/>
            <a:ext cx="214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Freihandform 77"/>
          <p:cNvSpPr/>
          <p:nvPr/>
        </p:nvSpPr>
        <p:spPr>
          <a:xfrm>
            <a:off x="2566988" y="4322763"/>
            <a:ext cx="227012" cy="457200"/>
          </a:xfrm>
          <a:custGeom>
            <a:avLst/>
            <a:gdLst>
              <a:gd name="connsiteX0" fmla="*/ 0 w 226337"/>
              <a:gd name="connsiteY0" fmla="*/ 452673 h 457200"/>
              <a:gd name="connsiteX1" fmla="*/ 86008 w 226337"/>
              <a:gd name="connsiteY1" fmla="*/ 452673 h 457200"/>
              <a:gd name="connsiteX2" fmla="*/ 144856 w 226337"/>
              <a:gd name="connsiteY2" fmla="*/ 425513 h 457200"/>
              <a:gd name="connsiteX3" fmla="*/ 194650 w 226337"/>
              <a:gd name="connsiteY3" fmla="*/ 357612 h 457200"/>
              <a:gd name="connsiteX4" fmla="*/ 212757 w 226337"/>
              <a:gd name="connsiteY4" fmla="*/ 280657 h 457200"/>
              <a:gd name="connsiteX5" fmla="*/ 212757 w 226337"/>
              <a:gd name="connsiteY5" fmla="*/ 258023 h 457200"/>
              <a:gd name="connsiteX6" fmla="*/ 226337 w 226337"/>
              <a:gd name="connsiteY6" fmla="*/ 0 h 457200"/>
              <a:gd name="connsiteX7" fmla="*/ 226337 w 226337"/>
              <a:gd name="connsiteY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337" h="457200">
                <a:moveTo>
                  <a:pt x="0" y="452673"/>
                </a:moveTo>
                <a:cubicBezTo>
                  <a:pt x="30932" y="454936"/>
                  <a:pt x="61865" y="457200"/>
                  <a:pt x="86008" y="452673"/>
                </a:cubicBezTo>
                <a:cubicBezTo>
                  <a:pt x="110151" y="448146"/>
                  <a:pt x="126749" y="441356"/>
                  <a:pt x="144856" y="425513"/>
                </a:cubicBezTo>
                <a:cubicBezTo>
                  <a:pt x="162963" y="409670"/>
                  <a:pt x="183333" y="381755"/>
                  <a:pt x="194650" y="357612"/>
                </a:cubicBezTo>
                <a:cubicBezTo>
                  <a:pt x="205967" y="333469"/>
                  <a:pt x="209739" y="297255"/>
                  <a:pt x="212757" y="280657"/>
                </a:cubicBezTo>
                <a:cubicBezTo>
                  <a:pt x="215775" y="264059"/>
                  <a:pt x="210494" y="304799"/>
                  <a:pt x="212757" y="258023"/>
                </a:cubicBezTo>
                <a:cubicBezTo>
                  <a:pt x="215020" y="211247"/>
                  <a:pt x="226337" y="0"/>
                  <a:pt x="226337" y="0"/>
                </a:cubicBezTo>
                <a:lnTo>
                  <a:pt x="226337" y="0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2616200" y="4119563"/>
            <a:ext cx="342900" cy="2000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99" name="Textfeld 79"/>
          <p:cNvSpPr txBox="1">
            <a:spLocks noChangeArrowheads="1"/>
          </p:cNvSpPr>
          <p:nvPr/>
        </p:nvSpPr>
        <p:spPr bwMode="auto">
          <a:xfrm>
            <a:off x="2074863" y="349250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Si-detector </a:t>
            </a:r>
          </a:p>
        </p:txBody>
      </p:sp>
      <p:cxnSp>
        <p:nvCxnSpPr>
          <p:cNvPr id="84" name="Gerade Verbindung mit Pfeil 83"/>
          <p:cNvCxnSpPr/>
          <p:nvPr/>
        </p:nvCxnSpPr>
        <p:spPr>
          <a:xfrm flipV="1">
            <a:off x="3233738" y="2519363"/>
            <a:ext cx="2073275" cy="20462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01" name="Gruppieren 98"/>
          <p:cNvGrpSpPr>
            <a:grpSpLocks/>
          </p:cNvGrpSpPr>
          <p:nvPr/>
        </p:nvGrpSpPr>
        <p:grpSpPr bwMode="auto">
          <a:xfrm>
            <a:off x="3589338" y="4681538"/>
            <a:ext cx="1000125" cy="185737"/>
            <a:chOff x="1214414" y="1611523"/>
            <a:chExt cx="1000132" cy="186225"/>
          </a:xfrm>
        </p:grpSpPr>
        <p:grpSp>
          <p:nvGrpSpPr>
            <p:cNvPr id="15444" name="Gruppieren 89"/>
            <p:cNvGrpSpPr>
              <a:grpSpLocks/>
            </p:cNvGrpSpPr>
            <p:nvPr/>
          </p:nvGrpSpPr>
          <p:grpSpPr bwMode="auto">
            <a:xfrm>
              <a:off x="1482721" y="1611523"/>
              <a:ext cx="437317" cy="186225"/>
              <a:chOff x="1487606" y="1650536"/>
              <a:chExt cx="437317" cy="186225"/>
            </a:xfrm>
          </p:grpSpPr>
          <p:sp>
            <p:nvSpPr>
              <p:cNvPr id="86" name="Freihandform 85"/>
              <p:cNvSpPr/>
              <p:nvPr/>
            </p:nvSpPr>
            <p:spPr>
              <a:xfrm>
                <a:off x="1487588" y="1655311"/>
                <a:ext cx="149226" cy="181450"/>
              </a:xfrm>
              <a:custGeom>
                <a:avLst/>
                <a:gdLst>
                  <a:gd name="connsiteX0" fmla="*/ 0 w 150125"/>
                  <a:gd name="connsiteY0" fmla="*/ 104633 h 180833"/>
                  <a:gd name="connsiteX1" fmla="*/ 40943 w 150125"/>
                  <a:gd name="connsiteY1" fmla="*/ 2275 h 180833"/>
                  <a:gd name="connsiteX2" fmla="*/ 81887 w 150125"/>
                  <a:gd name="connsiteY2" fmla="*/ 90985 h 180833"/>
                  <a:gd name="connsiteX3" fmla="*/ 102358 w 150125"/>
                  <a:gd name="connsiteY3" fmla="*/ 179696 h 180833"/>
                  <a:gd name="connsiteX4" fmla="*/ 150125 w 150125"/>
                  <a:gd name="connsiteY4" fmla="*/ 84162 h 1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5" h="180833">
                    <a:moveTo>
                      <a:pt x="0" y="104633"/>
                    </a:moveTo>
                    <a:cubicBezTo>
                      <a:pt x="13647" y="54591"/>
                      <a:pt x="27295" y="4550"/>
                      <a:pt x="40943" y="2275"/>
                    </a:cubicBezTo>
                    <a:cubicBezTo>
                      <a:pt x="54591" y="0"/>
                      <a:pt x="71651" y="61415"/>
                      <a:pt x="81887" y="90985"/>
                    </a:cubicBezTo>
                    <a:cubicBezTo>
                      <a:pt x="92123" y="120555"/>
                      <a:pt x="90985" y="180833"/>
                      <a:pt x="102358" y="179696"/>
                    </a:cubicBezTo>
                    <a:cubicBezTo>
                      <a:pt x="113731" y="178559"/>
                      <a:pt x="142164" y="102359"/>
                      <a:pt x="150125" y="84162"/>
                    </a:cubicBez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Freihandform 86"/>
              <p:cNvSpPr/>
              <p:nvPr/>
            </p:nvSpPr>
            <p:spPr>
              <a:xfrm>
                <a:off x="1630464" y="1650536"/>
                <a:ext cx="150814" cy="181450"/>
              </a:xfrm>
              <a:custGeom>
                <a:avLst/>
                <a:gdLst>
                  <a:gd name="connsiteX0" fmla="*/ 0 w 150125"/>
                  <a:gd name="connsiteY0" fmla="*/ 104633 h 180833"/>
                  <a:gd name="connsiteX1" fmla="*/ 40943 w 150125"/>
                  <a:gd name="connsiteY1" fmla="*/ 2275 h 180833"/>
                  <a:gd name="connsiteX2" fmla="*/ 81887 w 150125"/>
                  <a:gd name="connsiteY2" fmla="*/ 90985 h 180833"/>
                  <a:gd name="connsiteX3" fmla="*/ 102358 w 150125"/>
                  <a:gd name="connsiteY3" fmla="*/ 179696 h 180833"/>
                  <a:gd name="connsiteX4" fmla="*/ 150125 w 150125"/>
                  <a:gd name="connsiteY4" fmla="*/ 84162 h 1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5" h="180833">
                    <a:moveTo>
                      <a:pt x="0" y="104633"/>
                    </a:moveTo>
                    <a:cubicBezTo>
                      <a:pt x="13647" y="54591"/>
                      <a:pt x="27295" y="4550"/>
                      <a:pt x="40943" y="2275"/>
                    </a:cubicBezTo>
                    <a:cubicBezTo>
                      <a:pt x="54591" y="0"/>
                      <a:pt x="71651" y="61415"/>
                      <a:pt x="81887" y="90985"/>
                    </a:cubicBezTo>
                    <a:cubicBezTo>
                      <a:pt x="92123" y="120555"/>
                      <a:pt x="90985" y="180833"/>
                      <a:pt x="102358" y="179696"/>
                    </a:cubicBezTo>
                    <a:cubicBezTo>
                      <a:pt x="113731" y="178559"/>
                      <a:pt x="142164" y="102359"/>
                      <a:pt x="150125" y="84162"/>
                    </a:cubicBez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Freihandform 88"/>
              <p:cNvSpPr/>
              <p:nvPr/>
            </p:nvSpPr>
            <p:spPr>
              <a:xfrm>
                <a:off x="1774928" y="1650536"/>
                <a:ext cx="149226" cy="181450"/>
              </a:xfrm>
              <a:custGeom>
                <a:avLst/>
                <a:gdLst>
                  <a:gd name="connsiteX0" fmla="*/ 0 w 150125"/>
                  <a:gd name="connsiteY0" fmla="*/ 104633 h 180833"/>
                  <a:gd name="connsiteX1" fmla="*/ 40943 w 150125"/>
                  <a:gd name="connsiteY1" fmla="*/ 2275 h 180833"/>
                  <a:gd name="connsiteX2" fmla="*/ 81887 w 150125"/>
                  <a:gd name="connsiteY2" fmla="*/ 90985 h 180833"/>
                  <a:gd name="connsiteX3" fmla="*/ 102358 w 150125"/>
                  <a:gd name="connsiteY3" fmla="*/ 179696 h 180833"/>
                  <a:gd name="connsiteX4" fmla="*/ 150125 w 150125"/>
                  <a:gd name="connsiteY4" fmla="*/ 84162 h 1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5" h="180833">
                    <a:moveTo>
                      <a:pt x="0" y="104633"/>
                    </a:moveTo>
                    <a:cubicBezTo>
                      <a:pt x="13647" y="54591"/>
                      <a:pt x="27295" y="4550"/>
                      <a:pt x="40943" y="2275"/>
                    </a:cubicBezTo>
                    <a:cubicBezTo>
                      <a:pt x="54591" y="0"/>
                      <a:pt x="71651" y="61415"/>
                      <a:pt x="81887" y="90985"/>
                    </a:cubicBezTo>
                    <a:cubicBezTo>
                      <a:pt x="92123" y="120555"/>
                      <a:pt x="90985" y="180833"/>
                      <a:pt x="102358" y="179696"/>
                    </a:cubicBezTo>
                    <a:cubicBezTo>
                      <a:pt x="113731" y="178559"/>
                      <a:pt x="142164" y="102359"/>
                      <a:pt x="150125" y="84162"/>
                    </a:cubicBezTo>
                  </a:path>
                </a:pathLst>
              </a:cu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96" name="Gerade Verbindung 95"/>
            <p:cNvCxnSpPr/>
            <p:nvPr/>
          </p:nvCxnSpPr>
          <p:spPr>
            <a:xfrm>
              <a:off x="1928794" y="1714981"/>
              <a:ext cx="285752" cy="1592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>
              <a:off x="1214414" y="1714981"/>
              <a:ext cx="285752" cy="15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Ellipse 89"/>
          <p:cNvSpPr/>
          <p:nvPr/>
        </p:nvSpPr>
        <p:spPr>
          <a:xfrm>
            <a:off x="5075238" y="4572000"/>
            <a:ext cx="428625" cy="4286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92" name="Gerade Verbindung mit Pfeil 91"/>
          <p:cNvCxnSpPr/>
          <p:nvPr/>
        </p:nvCxnSpPr>
        <p:spPr>
          <a:xfrm flipH="1" flipV="1">
            <a:off x="2354263" y="5516563"/>
            <a:ext cx="3144837" cy="1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5529263" y="5516563"/>
            <a:ext cx="11525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5" name="Text Box 106"/>
          <p:cNvSpPr txBox="1">
            <a:spLocks noChangeArrowheads="1"/>
          </p:cNvSpPr>
          <p:nvPr/>
        </p:nvSpPr>
        <p:spPr bwMode="auto">
          <a:xfrm>
            <a:off x="5661025" y="5516563"/>
            <a:ext cx="92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0.362 m</a:t>
            </a:r>
          </a:p>
        </p:txBody>
      </p:sp>
      <p:cxnSp>
        <p:nvCxnSpPr>
          <p:cNvPr id="119" name="Gerade Verbindung 118"/>
          <p:cNvCxnSpPr/>
          <p:nvPr/>
        </p:nvCxnSpPr>
        <p:spPr>
          <a:xfrm rot="5400000">
            <a:off x="6268244" y="5225256"/>
            <a:ext cx="857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rot="5400000">
            <a:off x="2047875" y="5249863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8" name="Text Box 98"/>
          <p:cNvSpPr txBox="1">
            <a:spLocks noChangeAspect="1" noChangeArrowheads="1"/>
          </p:cNvSpPr>
          <p:nvPr/>
        </p:nvSpPr>
        <p:spPr bwMode="auto">
          <a:xfrm>
            <a:off x="7019925" y="44291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70C0"/>
                </a:solidFill>
              </a:rPr>
              <a:t>Ge </a:t>
            </a:r>
            <a:br>
              <a:rPr lang="de-DE" sz="1600" b="1">
                <a:solidFill>
                  <a:srgbClr val="0070C0"/>
                </a:solidFill>
              </a:rPr>
            </a:br>
            <a:r>
              <a:rPr lang="de-DE" sz="1600" b="1">
                <a:solidFill>
                  <a:srgbClr val="0070C0"/>
                </a:solidFill>
              </a:rPr>
              <a:t>Detector</a:t>
            </a:r>
          </a:p>
        </p:txBody>
      </p:sp>
      <p:grpSp>
        <p:nvGrpSpPr>
          <p:cNvPr id="15409" name="Gruppieren 13"/>
          <p:cNvGrpSpPr>
            <a:grpSpLocks noChangeAspect="1"/>
          </p:cNvGrpSpPr>
          <p:nvPr/>
        </p:nvGrpSpPr>
        <p:grpSpPr bwMode="auto">
          <a:xfrm>
            <a:off x="6702425" y="4711700"/>
            <a:ext cx="134938" cy="147638"/>
            <a:chOff x="3549548" y="2550824"/>
            <a:chExt cx="459711" cy="470126"/>
          </a:xfrm>
        </p:grpSpPr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3549548" y="2550824"/>
              <a:ext cx="459711" cy="470126"/>
            </a:xfrm>
            <a:prstGeom prst="rect">
              <a:avLst/>
            </a:prstGeom>
            <a:pattFill prst="openDmnd">
              <a:fgClr>
                <a:srgbClr val="4F81BD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24" name="Rectangle 109"/>
            <p:cNvSpPr>
              <a:spLocks noChangeArrowheads="1"/>
            </p:cNvSpPr>
            <p:nvPr/>
          </p:nvSpPr>
          <p:spPr bwMode="auto">
            <a:xfrm>
              <a:off x="3695575" y="2717644"/>
              <a:ext cx="313684" cy="121322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5410" name="Text Box 110"/>
          <p:cNvSpPr txBox="1">
            <a:spLocks noChangeArrowheads="1"/>
          </p:cNvSpPr>
          <p:nvPr/>
        </p:nvSpPr>
        <p:spPr bwMode="auto">
          <a:xfrm>
            <a:off x="5580063" y="3852863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Densimet</a:t>
            </a:r>
            <a:br>
              <a:rPr lang="en-US" sz="160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600"/>
              <a:t>Bore </a:t>
            </a:r>
            <a:r>
              <a:rPr lang="en-US" sz="1600">
                <a:sym typeface="Symbol" pitchFamily="18" charset="2"/>
              </a:rPr>
              <a:t> </a:t>
            </a:r>
            <a:r>
              <a:rPr lang="en-US" sz="1600"/>
              <a:t>4 mm</a:t>
            </a:r>
          </a:p>
        </p:txBody>
      </p:sp>
      <p:grpSp>
        <p:nvGrpSpPr>
          <p:cNvPr id="15411" name="Gruppieren 29"/>
          <p:cNvGrpSpPr>
            <a:grpSpLocks noChangeAspect="1"/>
          </p:cNvGrpSpPr>
          <p:nvPr/>
        </p:nvGrpSpPr>
        <p:grpSpPr bwMode="auto">
          <a:xfrm>
            <a:off x="5940425" y="4533421"/>
            <a:ext cx="684213" cy="504825"/>
            <a:chOff x="2441275" y="1800045"/>
            <a:chExt cx="2885177" cy="1797170"/>
          </a:xfrm>
        </p:grpSpPr>
        <p:sp>
          <p:nvSpPr>
            <p:cNvPr id="112" name="Rechteck 111"/>
            <p:cNvSpPr/>
            <p:nvPr/>
          </p:nvSpPr>
          <p:spPr>
            <a:xfrm>
              <a:off x="2461360" y="2416054"/>
              <a:ext cx="2865092" cy="5708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918107" y="1800045"/>
              <a:ext cx="401648" cy="17971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hteck 117"/>
            <p:cNvSpPr/>
            <p:nvPr/>
          </p:nvSpPr>
          <p:spPr>
            <a:xfrm>
              <a:off x="2454663" y="1800045"/>
              <a:ext cx="408345" cy="179717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2441275" y="2676022"/>
              <a:ext cx="2885177" cy="45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1" name="Textfeld 146"/>
          <p:cNvSpPr txBox="1">
            <a:spLocks noChangeArrowheads="1"/>
          </p:cNvSpPr>
          <p:nvPr/>
        </p:nvSpPr>
        <p:spPr bwMode="auto">
          <a:xfrm>
            <a:off x="7040563" y="5005388"/>
            <a:ext cx="1268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41.8 </a:t>
            </a:r>
            <a:r>
              <a:rPr lang="de-DE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br>
              <a:rPr lang="de-DE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de-DE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41.8 </a:t>
            </a:r>
            <a:r>
              <a:rPr lang="de-DE" sz="1600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Length</a:t>
            </a:r>
            <a:endParaRPr lang="de-DE" sz="1600" kern="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413" name="Line 68"/>
          <p:cNvSpPr>
            <a:spLocks noChangeShapeType="1"/>
          </p:cNvSpPr>
          <p:nvPr/>
        </p:nvSpPr>
        <p:spPr bwMode="auto">
          <a:xfrm>
            <a:off x="2195513" y="4783138"/>
            <a:ext cx="4608512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Text Box 65"/>
          <p:cNvSpPr txBox="1">
            <a:spLocks noChangeArrowheads="1"/>
          </p:cNvSpPr>
          <p:nvPr/>
        </p:nvSpPr>
        <p:spPr bwMode="auto">
          <a:xfrm>
            <a:off x="974276" y="285750"/>
            <a:ext cx="7197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3200" dirty="0">
                <a:solidFill>
                  <a:srgbClr val="000000"/>
                </a:solidFill>
                <a:latin typeface="Calibri" charset="0"/>
              </a:rPr>
              <a:t>Experimental Setup </a:t>
            </a:r>
            <a:r>
              <a:rPr lang="de-DE" sz="3200" dirty="0" err="1">
                <a:solidFill>
                  <a:srgbClr val="000000"/>
                </a:solidFill>
                <a:latin typeface="Calibri" charset="0"/>
              </a:rPr>
              <a:t>with</a:t>
            </a:r>
            <a:r>
              <a:rPr lang="de-DE" sz="3200" dirty="0">
                <a:solidFill>
                  <a:srgbClr val="000000"/>
                </a:solidFill>
                <a:latin typeface="Calibri" charset="0"/>
              </a:rPr>
              <a:t> 2" </a:t>
            </a:r>
            <a:r>
              <a:rPr lang="de-DE" sz="3200" dirty="0" err="1">
                <a:solidFill>
                  <a:srgbClr val="000000"/>
                </a:solidFill>
                <a:latin typeface="Calibri" charset="0"/>
              </a:rPr>
              <a:t>Ge</a:t>
            </a:r>
            <a:r>
              <a:rPr lang="de-DE" sz="3200" dirty="0">
                <a:solidFill>
                  <a:srgbClr val="000000"/>
                </a:solidFill>
                <a:latin typeface="Calibri" charset="0"/>
              </a:rPr>
              <a:t>(i) </a:t>
            </a:r>
            <a:r>
              <a:rPr lang="de-DE" sz="3200" dirty="0" err="1">
                <a:solidFill>
                  <a:srgbClr val="000000"/>
                </a:solidFill>
                <a:latin typeface="Calibri" charset="0"/>
              </a:rPr>
              <a:t>Detector</a:t>
            </a:r>
            <a:endParaRPr lang="de-DE" sz="320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5415" name="Gruppieren 99"/>
          <p:cNvGrpSpPr>
            <a:grpSpLocks/>
          </p:cNvGrpSpPr>
          <p:nvPr/>
        </p:nvGrpSpPr>
        <p:grpSpPr bwMode="auto">
          <a:xfrm>
            <a:off x="233363" y="1401763"/>
            <a:ext cx="3375025" cy="2027237"/>
            <a:chOff x="233363" y="1401763"/>
            <a:chExt cx="3375025" cy="2027237"/>
          </a:xfrm>
        </p:grpSpPr>
        <p:grpSp>
          <p:nvGrpSpPr>
            <p:cNvPr id="15417" name="Gruppieren 98"/>
            <p:cNvGrpSpPr>
              <a:grpSpLocks/>
            </p:cNvGrpSpPr>
            <p:nvPr/>
          </p:nvGrpSpPr>
          <p:grpSpPr bwMode="auto">
            <a:xfrm>
              <a:off x="233363" y="1401763"/>
              <a:ext cx="3330575" cy="1993900"/>
              <a:chOff x="1949570" y="1112808"/>
              <a:chExt cx="5328589" cy="3191773"/>
            </a:xfrm>
          </p:grpSpPr>
          <p:sp>
            <p:nvSpPr>
              <p:cNvPr id="130" name="Rechteck 129"/>
              <p:cNvSpPr/>
              <p:nvPr/>
            </p:nvSpPr>
            <p:spPr>
              <a:xfrm>
                <a:off x="1949570" y="1112808"/>
                <a:ext cx="5305730" cy="319177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428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5418769" y="1232829"/>
                <a:ext cx="1859390" cy="935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sz="1600" b="1">
                    <a:solidFill>
                      <a:srgbClr val="0070C0"/>
                    </a:solidFill>
                  </a:rPr>
                  <a:t>Ge </a:t>
                </a:r>
                <a:br>
                  <a:rPr lang="de-DE" sz="1600" b="1">
                    <a:solidFill>
                      <a:srgbClr val="0070C0"/>
                    </a:solidFill>
                  </a:rPr>
                </a:br>
                <a:r>
                  <a:rPr lang="de-DE" sz="1600" b="1">
                    <a:solidFill>
                      <a:srgbClr val="0070C0"/>
                    </a:solidFill>
                  </a:rPr>
                  <a:t>Detector</a:t>
                </a:r>
              </a:p>
            </p:txBody>
          </p:sp>
          <p:grpSp>
            <p:nvGrpSpPr>
              <p:cNvPr id="15429" name="Gruppieren 13"/>
              <p:cNvGrpSpPr>
                <a:grpSpLocks/>
              </p:cNvGrpSpPr>
              <p:nvPr/>
            </p:nvGrpSpPr>
            <p:grpSpPr bwMode="auto">
              <a:xfrm>
                <a:off x="5505350" y="2447311"/>
                <a:ext cx="459711" cy="470126"/>
                <a:chOff x="3549550" y="2551187"/>
                <a:chExt cx="459711" cy="470126"/>
              </a:xfrm>
            </p:grpSpPr>
            <p:sp>
              <p:nvSpPr>
                <p:cNvPr id="1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549548" y="2550824"/>
                  <a:ext cx="459711" cy="470126"/>
                </a:xfrm>
                <a:prstGeom prst="rect">
                  <a:avLst/>
                </a:prstGeom>
                <a:pattFill prst="openDmnd">
                  <a:fgClr>
                    <a:srgbClr val="4F81BD"/>
                  </a:fgClr>
                  <a:bgClr>
                    <a:sysClr val="window" lastClr="FFFFFF"/>
                  </a:bgClr>
                </a:patt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prstClr val="black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40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94319" y="2743956"/>
                  <a:ext cx="314941" cy="121978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>
                    <a:solidFill>
                      <a:prstClr val="black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sp>
            <p:nvSpPr>
              <p:cNvPr id="15430" name="Text Box 110"/>
              <p:cNvSpPr txBox="1">
                <a:spLocks noChangeArrowheads="1"/>
              </p:cNvSpPr>
              <p:nvPr/>
            </p:nvSpPr>
            <p:spPr bwMode="auto">
              <a:xfrm>
                <a:off x="3000512" y="1246766"/>
                <a:ext cx="1865126" cy="541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sym typeface="Symbol" pitchFamily="18" charset="2"/>
                  </a:rPr>
                  <a:t>Densimet  </a:t>
                </a:r>
              </a:p>
            </p:txBody>
          </p:sp>
          <p:grpSp>
            <p:nvGrpSpPr>
              <p:cNvPr id="15431" name="Gruppieren 29"/>
              <p:cNvGrpSpPr>
                <a:grpSpLocks/>
              </p:cNvGrpSpPr>
              <p:nvPr/>
            </p:nvGrpSpPr>
            <p:grpSpPr bwMode="auto">
              <a:xfrm>
                <a:off x="2441275" y="1800045"/>
                <a:ext cx="2885177" cy="1797170"/>
                <a:chOff x="2441275" y="1800045"/>
                <a:chExt cx="2885177" cy="1797170"/>
              </a:xfrm>
            </p:grpSpPr>
            <p:sp>
              <p:nvSpPr>
                <p:cNvPr id="135" name="Rechteck 134"/>
                <p:cNvSpPr/>
                <p:nvPr/>
              </p:nvSpPr>
              <p:spPr>
                <a:xfrm>
                  <a:off x="2460077" y="2413913"/>
                  <a:ext cx="2867482" cy="57177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Rechteck 135"/>
                <p:cNvSpPr/>
                <p:nvPr/>
              </p:nvSpPr>
              <p:spPr>
                <a:xfrm>
                  <a:off x="4918644" y="1801478"/>
                  <a:ext cx="403836" cy="179664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Rechteck 136"/>
                <p:cNvSpPr/>
                <p:nvPr/>
              </p:nvSpPr>
              <p:spPr>
                <a:xfrm>
                  <a:off x="2457538" y="1798937"/>
                  <a:ext cx="403834" cy="179664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Rechteck 137"/>
                <p:cNvSpPr/>
                <p:nvPr/>
              </p:nvSpPr>
              <p:spPr>
                <a:xfrm>
                  <a:off x="2442299" y="2675657"/>
                  <a:ext cx="2882720" cy="4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102" name="Gerade Verbindung 101"/>
            <p:cNvCxnSpPr/>
            <p:nvPr/>
          </p:nvCxnSpPr>
          <p:spPr>
            <a:xfrm rot="5400000">
              <a:off x="227013" y="2960688"/>
              <a:ext cx="647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rot="5400000">
              <a:off x="2016125" y="2978150"/>
              <a:ext cx="6477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>
              <a:off x="539750" y="3106738"/>
              <a:ext cx="1800225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1" name="Textfeld 131"/>
            <p:cNvSpPr txBox="1">
              <a:spLocks noChangeArrowheads="1"/>
            </p:cNvSpPr>
            <p:nvPr/>
          </p:nvSpPr>
          <p:spPr bwMode="auto">
            <a:xfrm>
              <a:off x="1014413" y="3090863"/>
              <a:ext cx="927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/>
                <a:t>261 mm</a:t>
              </a:r>
            </a:p>
          </p:txBody>
        </p:sp>
        <p:sp>
          <p:nvSpPr>
            <p:cNvPr id="15422" name="Textfeld 132"/>
            <p:cNvSpPr txBox="1">
              <a:spLocks noChangeArrowheads="1"/>
            </p:cNvSpPr>
            <p:nvPr/>
          </p:nvSpPr>
          <p:spPr bwMode="auto">
            <a:xfrm>
              <a:off x="762000" y="1844675"/>
              <a:ext cx="13372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500"/>
                <a:t>Bore </a:t>
              </a:r>
              <a:r>
                <a:rPr lang="en-US" sz="1500">
                  <a:sym typeface="Symbol" pitchFamily="18" charset="2"/>
                </a:rPr>
                <a:t> </a:t>
              </a:r>
              <a:r>
                <a:rPr lang="en-US" sz="1500"/>
                <a:t>4 mm</a:t>
              </a:r>
            </a:p>
          </p:txBody>
        </p:sp>
        <p:cxnSp>
          <p:nvCxnSpPr>
            <p:cNvPr id="109" name="Gerade Verbindung mit Pfeil 108"/>
            <p:cNvCxnSpPr/>
            <p:nvPr/>
          </p:nvCxnSpPr>
          <p:spPr>
            <a:xfrm>
              <a:off x="795338" y="2687638"/>
              <a:ext cx="12954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24" name="Textfeld 139"/>
            <p:cNvSpPr txBox="1">
              <a:spLocks noChangeArrowheads="1"/>
            </p:cNvSpPr>
            <p:nvPr/>
          </p:nvSpPr>
          <p:spPr bwMode="auto">
            <a:xfrm>
              <a:off x="1052513" y="2708275"/>
              <a:ext cx="9271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/>
                <a:t>185 mm</a:t>
              </a:r>
            </a:p>
          </p:txBody>
        </p:sp>
        <p:sp>
          <p:nvSpPr>
            <p:cNvPr id="111" name="Textfeld 146"/>
            <p:cNvSpPr txBox="1">
              <a:spLocks noChangeArrowheads="1"/>
            </p:cNvSpPr>
            <p:nvPr/>
          </p:nvSpPr>
          <p:spPr bwMode="auto">
            <a:xfrm>
              <a:off x="2339975" y="2636838"/>
              <a:ext cx="126841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41.8 </a:t>
              </a:r>
              <a:r>
                <a:rPr lang="de-DE" sz="1600" kern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</a:t>
              </a:r>
              <a:br>
                <a:rPr lang="de-DE" sz="1600" kern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</a:br>
              <a:r>
                <a:rPr lang="de-DE" sz="1600" kern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41.8 </a:t>
              </a:r>
              <a:r>
                <a:rPr lang="de-DE" sz="1600" kern="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Length</a:t>
              </a:r>
              <a:endParaRPr lang="de-DE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25" name="Gerade Verbindung 124"/>
            <p:cNvCxnSpPr/>
            <p:nvPr/>
          </p:nvCxnSpPr>
          <p:spPr>
            <a:xfrm>
              <a:off x="288925" y="2390775"/>
              <a:ext cx="2520950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Gerade Verbindung 141"/>
          <p:cNvCxnSpPr/>
          <p:nvPr/>
        </p:nvCxnSpPr>
        <p:spPr>
          <a:xfrm rot="5400000">
            <a:off x="5080794" y="5152231"/>
            <a:ext cx="857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Deconvoluted</a:t>
            </a:r>
            <a:r>
              <a:rPr lang="en-US" sz="3200" dirty="0" smtClean="0">
                <a:solidFill>
                  <a:srgbClr val="000000"/>
                </a:solidFill>
              </a:rPr>
              <a:t> Difference Spectra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(Off-Channeling Contribution Subtracted)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2803698" y="1412776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Beam Energy 375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MeV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6548438" y="2349500"/>
            <a:ext cx="251684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Some indication of a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peak at the right energy.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However, line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shape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strongly asymmetric.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931707" cy="424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403648" y="234888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6548438" y="4356335"/>
            <a:ext cx="231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Blue: </a:t>
            </a:r>
            <a:br>
              <a:rPr lang="de-DE" dirty="0" smtClean="0">
                <a:solidFill>
                  <a:srgbClr val="0033CC"/>
                </a:solidFill>
              </a:rPr>
            </a:br>
            <a:r>
              <a:rPr lang="de-DE" dirty="0" smtClean="0">
                <a:solidFill>
                  <a:srgbClr val="0033CC"/>
                </a:solidFill>
              </a:rPr>
              <a:t>Plane </a:t>
            </a:r>
            <a:r>
              <a:rPr lang="de-DE" dirty="0" err="1" smtClean="0">
                <a:solidFill>
                  <a:srgbClr val="0033CC"/>
                </a:solidFill>
              </a:rPr>
              <a:t>reference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crystal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0" y="5937886"/>
            <a:ext cx="1497330" cy="50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748" y="544426"/>
            <a:ext cx="8541979" cy="103672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Synchrotron-like Radiation Emission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from Finite Arc Element of </a:t>
            </a:r>
            <a:r>
              <a:rPr lang="en-US" sz="3600" dirty="0" err="1" smtClean="0">
                <a:solidFill>
                  <a:srgbClr val="00B050"/>
                </a:solidFill>
              </a:rPr>
              <a:t>Undulator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6" name="Gruppieren 7"/>
          <p:cNvGrpSpPr>
            <a:grpSpLocks noChangeAspect="1"/>
          </p:cNvGrpSpPr>
          <p:nvPr/>
        </p:nvGrpSpPr>
        <p:grpSpPr>
          <a:xfrm>
            <a:off x="1715044" y="2414017"/>
            <a:ext cx="4838395" cy="4793052"/>
            <a:chOff x="-38551" y="1312184"/>
            <a:chExt cx="3225598" cy="3195368"/>
          </a:xfrm>
        </p:grpSpPr>
        <p:sp>
          <p:nvSpPr>
            <p:cNvPr id="3" name="Bogen 2"/>
            <p:cNvSpPr>
              <a:spLocks noChangeAspect="1"/>
            </p:cNvSpPr>
            <p:nvPr/>
          </p:nvSpPr>
          <p:spPr>
            <a:xfrm rot="18899245">
              <a:off x="-38551" y="1483216"/>
              <a:ext cx="3024336" cy="3024336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uppieren 6"/>
            <p:cNvGrpSpPr>
              <a:grpSpLocks noChangeAspect="1"/>
            </p:cNvGrpSpPr>
            <p:nvPr/>
          </p:nvGrpSpPr>
          <p:grpSpPr>
            <a:xfrm>
              <a:off x="196693" y="1312184"/>
              <a:ext cx="2990354" cy="2209044"/>
              <a:chOff x="196244" y="1326373"/>
              <a:chExt cx="2982080" cy="2209044"/>
            </a:xfrm>
          </p:grpSpPr>
          <p:cxnSp>
            <p:nvCxnSpPr>
              <p:cNvPr id="11" name="Gerade Verbindung 10"/>
              <p:cNvCxnSpPr/>
              <p:nvPr/>
            </p:nvCxnSpPr>
            <p:spPr>
              <a:xfrm>
                <a:off x="1475656" y="1485255"/>
                <a:ext cx="0" cy="15121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7347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560513" y="2349500"/>
              <a:ext cx="28575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38" name="Equation" r:id="rId3" imgW="190500" imgH="228600" progId="Equation.DSMT4">
                      <p:embed/>
                    </p:oleObj>
                  </mc:Choice>
                  <mc:Fallback>
                    <p:oleObj name="Equation" r:id="rId3" imgW="190500" imgH="228600" progId="Equation.DSMT4">
                      <p:embed/>
                      <p:pic>
                        <p:nvPicPr>
                          <p:cNvPr id="5734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0513" y="2349500"/>
                            <a:ext cx="28575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Bogen 22"/>
              <p:cNvSpPr>
                <a:spLocks noChangeAspect="1"/>
              </p:cNvSpPr>
              <p:nvPr/>
            </p:nvSpPr>
            <p:spPr>
              <a:xfrm rot="18739427">
                <a:off x="924230" y="2347606"/>
                <a:ext cx="1187811" cy="1187811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90125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08956" y="2349500"/>
              <a:ext cx="2667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39" name="Equation" r:id="rId5" imgW="177646" imgH="228402" progId="Equation.DSMT4">
                      <p:embed/>
                    </p:oleObj>
                  </mc:Choice>
                  <mc:Fallback>
                    <p:oleObj name="Equation" r:id="rId5" imgW="177646" imgH="228402" progId="Equation.DSMT4">
                      <p:embed/>
                      <p:pic>
                        <p:nvPicPr>
                          <p:cNvPr id="90125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8956" y="2349500"/>
                            <a:ext cx="2667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126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987824" y="1326373"/>
              <a:ext cx="19050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0" name="Equation" r:id="rId7" imgW="126725" imgH="177415" progId="Equation.DSMT4">
                      <p:embed/>
                    </p:oleObj>
                  </mc:Choice>
                  <mc:Fallback>
                    <p:oleObj name="Equation" r:id="rId7" imgW="126725" imgH="177415" progId="Equation.DSMT4">
                      <p:embed/>
                      <p:pic>
                        <p:nvPicPr>
                          <p:cNvPr id="90126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7824" y="1326373"/>
                            <a:ext cx="190500" cy="266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1" name="Gerade Verbindung mit Pfeil 30"/>
              <p:cNvCxnSpPr/>
              <p:nvPr/>
            </p:nvCxnSpPr>
            <p:spPr>
              <a:xfrm>
                <a:off x="2674852" y="2096578"/>
                <a:ext cx="426873" cy="40663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 flipV="1">
                <a:off x="1475656" y="1480501"/>
                <a:ext cx="1287760" cy="83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>
                <a:endCxn id="3" idx="0"/>
              </p:cNvCxnSpPr>
              <p:nvPr/>
            </p:nvCxnSpPr>
            <p:spPr>
              <a:xfrm flipH="1" flipV="1">
                <a:off x="404118" y="1926355"/>
                <a:ext cx="1065518" cy="10896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V="1">
                <a:off x="1475656" y="1916832"/>
                <a:ext cx="1080120" cy="11136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0129" name="Object 1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66037" y="2481395"/>
              <a:ext cx="224801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1" name="Equation" r:id="rId9" imgW="152268" imgH="164957" progId="Equation.DSMT4">
                      <p:embed/>
                    </p:oleObj>
                  </mc:Choice>
                  <mc:Fallback>
                    <p:oleObj name="Equation" r:id="rId9" imgW="152268" imgH="164957" progId="Equation.DSMT4">
                      <p:embed/>
                      <p:pic>
                        <p:nvPicPr>
                          <p:cNvPr id="9012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6037" y="2481395"/>
                            <a:ext cx="224801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131" name="Object 1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47187" y="1590675"/>
              <a:ext cx="20955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2" name="Equation" r:id="rId11" imgW="139700" imgH="228600" progId="Equation.DSMT4">
                      <p:embed/>
                    </p:oleObj>
                  </mc:Choice>
                  <mc:Fallback>
                    <p:oleObj name="Equation" r:id="rId11" imgW="139700" imgH="228600" progId="Equation.DSMT4">
                      <p:embed/>
                      <p:pic>
                        <p:nvPicPr>
                          <p:cNvPr id="90131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7187" y="1590675"/>
                            <a:ext cx="20955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132" name="Object 2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898650" y="1628775"/>
              <a:ext cx="2286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3" name="Equation" r:id="rId13" imgW="152334" imgH="228501" progId="Equation.DSMT4">
                      <p:embed/>
                    </p:oleObj>
                  </mc:Choice>
                  <mc:Fallback>
                    <p:oleObj name="Equation" r:id="rId13" imgW="152334" imgH="228501" progId="Equation.DSMT4">
                      <p:embed/>
                      <p:pic>
                        <p:nvPicPr>
                          <p:cNvPr id="90132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8650" y="1628775"/>
                            <a:ext cx="2286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133" name="Object 2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96244" y="1570980"/>
              <a:ext cx="2286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4" name="Equation" r:id="rId15" imgW="152334" imgH="228501" progId="Equation.DSMT4">
                      <p:embed/>
                    </p:oleObj>
                  </mc:Choice>
                  <mc:Fallback>
                    <p:oleObj name="Equation" r:id="rId15" imgW="152334" imgH="228501" progId="Equation.DSMT4">
                      <p:embed/>
                      <p:pic>
                        <p:nvPicPr>
                          <p:cNvPr id="90133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244" y="1570980"/>
                            <a:ext cx="22860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134" name="Object 2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31235" y="1612123"/>
              <a:ext cx="24765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145" name="Equation" r:id="rId17" imgW="165028" imgH="228501" progId="Equation.DSMT4">
                      <p:embed/>
                    </p:oleObj>
                  </mc:Choice>
                  <mc:Fallback>
                    <p:oleObj name="Equation" r:id="rId17" imgW="165028" imgH="228501" progId="Equation.DSMT4">
                      <p:embed/>
                      <p:pic>
                        <p:nvPicPr>
                          <p:cNvPr id="90134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1235" y="1612123"/>
                            <a:ext cx="247650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Textfeld 8"/>
          <p:cNvSpPr txBox="1"/>
          <p:nvPr/>
        </p:nvSpPr>
        <p:spPr>
          <a:xfrm>
            <a:off x="6660232" y="2411596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solidFill>
                  <a:prstClr val="black"/>
                </a:solidFill>
                <a:latin typeface="Calibri"/>
                <a:cs typeface="+mn-cs"/>
              </a:rPr>
              <a:t>Observation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  <a:cs typeface="+mn-cs"/>
              </a:rPr>
              <a:t>direction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-60000" flipV="1">
            <a:off x="1668976" y="3539657"/>
            <a:ext cx="522778" cy="4608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1259632" y="3933056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/>
              </a:rPr>
              <a:t>e</a:t>
            </a:r>
            <a:r>
              <a:rPr lang="en-US" sz="2400" b="1" baseline="30000" dirty="0" smtClean="0">
                <a:solidFill>
                  <a:srgbClr val="008000"/>
                </a:solidFill>
                <a:latin typeface="Calibri"/>
              </a:rPr>
              <a:t>-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4526353" y="5924128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" name="Equation" r:id="rId19" imgW="1244600" imgH="228600" progId="Equation.DSMT4">
                  <p:embed/>
                </p:oleObj>
              </mc:Choice>
              <mc:Fallback>
                <p:oleObj name="Equation" r:id="rId19" imgW="1244600" imgH="228600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353" y="5924128"/>
                        <a:ext cx="248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75503" y="5877272"/>
            <a:ext cx="322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Schwinger’s approach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525989" y="414908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Calibri"/>
              </a:rPr>
              <a:t>e</a:t>
            </a:r>
            <a:r>
              <a:rPr lang="en-US" sz="2400" b="1" baseline="30000" dirty="0" smtClean="0">
                <a:solidFill>
                  <a:srgbClr val="008000"/>
                </a:solidFill>
                <a:latin typeface="Calibri"/>
              </a:rPr>
              <a:t>-</a:t>
            </a:r>
          </a:p>
        </p:txBody>
      </p:sp>
      <p:graphicFrame>
        <p:nvGraphicFramePr>
          <p:cNvPr id="35" name="Object 17"/>
          <p:cNvGraphicFramePr>
            <a:graphicFrameLocks noChangeAspect="1"/>
          </p:cNvGraphicFramePr>
          <p:nvPr>
            <p:extLst/>
          </p:nvPr>
        </p:nvGraphicFramePr>
        <p:xfrm>
          <a:off x="5004048" y="4142407"/>
          <a:ext cx="3381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7" name="Equation" r:id="rId21" imgW="152268" imgH="164957" progId="Equation.DSMT4">
                  <p:embed/>
                </p:oleObj>
              </mc:Choice>
              <mc:Fallback>
                <p:oleObj name="Equation" r:id="rId21" imgW="152268" imgH="164957" progId="Equation.DSMT4">
                  <p:embed/>
                  <p:pic>
                    <p:nvPicPr>
                      <p:cNvPr id="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142407"/>
                        <a:ext cx="3381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2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03" name="Picture 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43" y="1812570"/>
            <a:ext cx="4400550" cy="31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de-DE" sz="3200" dirty="0" err="1" smtClean="0">
                <a:solidFill>
                  <a:prstClr val="black"/>
                </a:solidFill>
              </a:rPr>
              <a:t>Evidence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for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Undulator</a:t>
            </a:r>
            <a:r>
              <a:rPr lang="de-DE" sz="3200" dirty="0" smtClean="0">
                <a:solidFill>
                  <a:prstClr val="black"/>
                </a:solidFill>
              </a:rPr>
              <a:t> Radiation</a:t>
            </a:r>
            <a:br>
              <a:rPr lang="de-DE" sz="3200" dirty="0" smtClean="0">
                <a:solidFill>
                  <a:prstClr val="black"/>
                </a:solidFill>
              </a:rPr>
            </a:br>
            <a:r>
              <a:rPr lang="de-DE" sz="3200" dirty="0" smtClean="0">
                <a:solidFill>
                  <a:prstClr val="black"/>
                </a:solidFill>
              </a:rPr>
              <a:t>Simulation </a:t>
            </a:r>
            <a:r>
              <a:rPr lang="de-DE" sz="3200" dirty="0" err="1" smtClean="0">
                <a:solidFill>
                  <a:prstClr val="black"/>
                </a:solidFill>
              </a:rPr>
              <a:t>Results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at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i="1" dirty="0" err="1" smtClean="0">
                <a:solidFill>
                  <a:srgbClr val="FF0000"/>
                </a:solidFill>
              </a:rPr>
              <a:t>E</a:t>
            </a:r>
            <a:r>
              <a:rPr lang="de-DE" sz="3200" i="1" baseline="-25000" dirty="0" err="1" smtClean="0">
                <a:solidFill>
                  <a:srgbClr val="FF0000"/>
                </a:solidFill>
              </a:rPr>
              <a:t>beam</a:t>
            </a:r>
            <a:r>
              <a:rPr lang="de-DE" sz="3200" dirty="0" smtClean="0">
                <a:solidFill>
                  <a:srgbClr val="FF0000"/>
                </a:solidFill>
              </a:rPr>
              <a:t> = 375 </a:t>
            </a:r>
            <a:r>
              <a:rPr lang="de-DE" sz="3200" dirty="0" err="1" smtClean="0">
                <a:solidFill>
                  <a:srgbClr val="FF0000"/>
                </a:solidFill>
              </a:rPr>
              <a:t>MeV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36096" y="1340768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31409" y="1340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294445" y="2276872"/>
            <a:ext cx="122988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223560" y="2996952"/>
            <a:ext cx="1436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D60093"/>
                </a:solidFill>
              </a:rPr>
              <a:t>Coherent</a:t>
            </a:r>
            <a:r>
              <a:rPr lang="de-DE" dirty="0">
                <a:solidFill>
                  <a:srgbClr val="D60093"/>
                </a:solidFill>
              </a:rPr>
              <a:t>:</a:t>
            </a:r>
            <a:r>
              <a:rPr lang="de-DE" dirty="0" smtClean="0">
                <a:solidFill>
                  <a:srgbClr val="D60093"/>
                </a:solidFill>
              </a:rPr>
              <a:t> </a:t>
            </a:r>
            <a:br>
              <a:rPr lang="de-DE" dirty="0" smtClean="0">
                <a:solidFill>
                  <a:srgbClr val="D60093"/>
                </a:solidFill>
              </a:rPr>
            </a:br>
            <a:r>
              <a:rPr lang="de-DE" i="1" dirty="0" err="1" smtClean="0">
                <a:solidFill>
                  <a:srgbClr val="D60093"/>
                </a:solidFill>
              </a:rPr>
              <a:t>L</a:t>
            </a:r>
            <a:r>
              <a:rPr lang="de-DE" i="1" baseline="-25000" dirty="0" err="1" smtClean="0">
                <a:solidFill>
                  <a:srgbClr val="D60093"/>
                </a:solidFill>
              </a:rPr>
              <a:t>coh</a:t>
            </a:r>
            <a:r>
              <a:rPr lang="de-DE" dirty="0" smtClean="0">
                <a:solidFill>
                  <a:srgbClr val="D60093"/>
                </a:solidFill>
              </a:rPr>
              <a:t> = 4.0 µm,</a:t>
            </a:r>
          </a:p>
          <a:p>
            <a:r>
              <a:rPr lang="de-DE" i="1" dirty="0" err="1">
                <a:solidFill>
                  <a:srgbClr val="D60093"/>
                </a:solidFill>
              </a:rPr>
              <a:t>p</a:t>
            </a:r>
            <a:r>
              <a:rPr lang="de-DE" i="1" baseline="-25000" dirty="0" err="1">
                <a:solidFill>
                  <a:srgbClr val="D60093"/>
                </a:solidFill>
              </a:rPr>
              <a:t>chan</a:t>
            </a:r>
            <a:r>
              <a:rPr lang="de-DE" dirty="0">
                <a:solidFill>
                  <a:srgbClr val="D60093"/>
                </a:solidFill>
              </a:rPr>
              <a:t> = 3 %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792368" y="2239211"/>
            <a:ext cx="1404133" cy="9737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6294445" y="3212976"/>
            <a:ext cx="941851" cy="156629"/>
          </a:xfrm>
          <a:prstGeom prst="line">
            <a:avLst/>
          </a:prstGeom>
          <a:ln w="190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196501" y="2001614"/>
            <a:ext cx="162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Incoherent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: </a:t>
            </a:r>
            <a:b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</a:b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17 %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of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full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arc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b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</a:br>
            <a:r>
              <a:rPr lang="de-DE" i="1" dirty="0" err="1" smtClean="0">
                <a:solidFill>
                  <a:srgbClr val="0033CC"/>
                </a:solidFill>
                <a:latin typeface="Calibri"/>
                <a:cs typeface="+mn-cs"/>
              </a:rPr>
              <a:t>p</a:t>
            </a:r>
            <a:r>
              <a:rPr lang="de-DE" i="1" baseline="-25000" dirty="0" err="1" smtClean="0">
                <a:solidFill>
                  <a:srgbClr val="0033CC"/>
                </a:solidFill>
                <a:latin typeface="Calibri"/>
                <a:cs typeface="+mn-cs"/>
              </a:rPr>
              <a:t>chan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= 97 %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959" y="5618956"/>
            <a:ext cx="90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Why</a:t>
            </a:r>
            <a:r>
              <a:rPr lang="de-DE" sz="4000" dirty="0" smtClean="0"/>
              <a:t> </a:t>
            </a:r>
            <a:r>
              <a:rPr lang="de-DE" sz="4000" dirty="0" err="1" smtClean="0"/>
              <a:t>is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coherent</a:t>
            </a:r>
            <a:r>
              <a:rPr lang="de-DE" sz="4000" dirty="0" smtClean="0"/>
              <a:t> </a:t>
            </a:r>
            <a:r>
              <a:rPr lang="de-DE" sz="4000" dirty="0" err="1" smtClean="0"/>
              <a:t>contribution</a:t>
            </a:r>
            <a:r>
              <a:rPr lang="de-DE" sz="4000" dirty="0" smtClean="0"/>
              <a:t> so </a:t>
            </a:r>
            <a:r>
              <a:rPr lang="de-DE" sz="4000" dirty="0" err="1" smtClean="0"/>
              <a:t>small</a:t>
            </a:r>
            <a:r>
              <a:rPr lang="de-DE" sz="4000" dirty="0" smtClean="0"/>
              <a:t>?</a:t>
            </a:r>
            <a:endParaRPr lang="de-DE" sz="4000" dirty="0"/>
          </a:p>
        </p:txBody>
      </p:sp>
      <p:pic>
        <p:nvPicPr>
          <p:cNvPr id="614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1" y="1807509"/>
            <a:ext cx="4458031" cy="31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75856" y="219557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  <a:cs typeface="+mn-cs"/>
                <a:sym typeface="MT Extra"/>
              </a:rPr>
              <a:t>1.2  </a:t>
            </a:r>
            <a:r>
              <a:rPr lang="de-DE" dirty="0" smtClean="0">
                <a:solidFill>
                  <a:prstClr val="black"/>
                </a:solidFill>
                <a:latin typeface="Courier"/>
                <a:cs typeface="+mn-cs"/>
                <a:sym typeface="MT Extra"/>
              </a:rPr>
              <a:t></a:t>
            </a:r>
            <a:r>
              <a:rPr lang="de-DE" dirty="0" smtClean="0">
                <a:solidFill>
                  <a:prstClr val="black"/>
                </a:solidFill>
                <a:latin typeface="Courier"/>
                <a:cs typeface="+mn-cs"/>
                <a:sym typeface="Symbol"/>
              </a:rPr>
              <a:t></a:t>
            </a:r>
            <a:r>
              <a:rPr lang="de-DE" baseline="-25000" dirty="0" smtClean="0">
                <a:solidFill>
                  <a:prstClr val="black"/>
                </a:solidFill>
                <a:latin typeface="Courier"/>
                <a:cs typeface="+mn-cs"/>
                <a:sym typeface="Symbol"/>
              </a:rPr>
              <a:t>p</a:t>
            </a:r>
            <a:endParaRPr lang="de-DE" baseline="-25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3. Re-analysis </a:t>
            </a:r>
            <a:r>
              <a:rPr lang="en-US" sz="3600" dirty="0"/>
              <a:t>of </a:t>
            </a:r>
            <a:r>
              <a:rPr lang="en-US" sz="3600" dirty="0" smtClean="0"/>
              <a:t>de-channeling </a:t>
            </a:r>
            <a:r>
              <a:rPr lang="en-US" sz="3600" dirty="0"/>
              <a:t>length measurements at (</a:t>
            </a:r>
            <a:r>
              <a:rPr lang="en-US" sz="3600" dirty="0" smtClean="0"/>
              <a:t>111) channeling </a:t>
            </a:r>
            <a:r>
              <a:rPr lang="en-US" sz="3600" dirty="0"/>
              <a:t>of electrons in </a:t>
            </a:r>
            <a:r>
              <a:rPr lang="en-US" sz="3600" dirty="0" smtClean="0">
                <a:solidFill>
                  <a:srgbClr val="FF0000"/>
                </a:solidFill>
              </a:rPr>
              <a:t>bent </a:t>
            </a:r>
            <a:r>
              <a:rPr lang="en-US" sz="3600" dirty="0">
                <a:solidFill>
                  <a:srgbClr val="FF0000"/>
                </a:solidFill>
              </a:rPr>
              <a:t>silicon</a:t>
            </a:r>
            <a:r>
              <a:rPr lang="en-US" sz="3600" dirty="0"/>
              <a:t> single </a:t>
            </a:r>
            <a:r>
              <a:rPr lang="en-US" sz="3600" dirty="0" smtClean="0"/>
              <a:t>crystals </a:t>
            </a:r>
            <a:br>
              <a:rPr lang="en-US" sz="3600" dirty="0" smtClean="0"/>
            </a:br>
            <a:r>
              <a:rPr lang="en-US" sz="3600" dirty="0" smtClean="0"/>
              <a:t>at SLAC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245869"/>
          </a:xfrm>
        </p:spPr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/>
              <a:t>T. N. Wistisen, U. I. Uggerhøj, U. Wienands,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T.W. Markiewicz</a:t>
            </a:r>
            <a:r>
              <a:rPr lang="da-DK" dirty="0"/>
              <a:t>, R. J. Noble, B. C. Benson, T. Smith,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E. Bagli, L</a:t>
            </a:r>
            <a:r>
              <a:rPr lang="da-DK" dirty="0"/>
              <a:t>. Bandiera, G. Germogli, V. Guidi,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A</a:t>
            </a:r>
            <a:r>
              <a:rPr lang="da-DK" dirty="0"/>
              <a:t>. </a:t>
            </a:r>
            <a:r>
              <a:rPr lang="da-DK" dirty="0" smtClean="0"/>
              <a:t>Mazzolari, </a:t>
            </a:r>
            <a:r>
              <a:rPr lang="en-US" dirty="0"/>
              <a:t>R. </a:t>
            </a:r>
            <a:r>
              <a:rPr lang="en-US" dirty="0" err="1"/>
              <a:t>Holtzapple</a:t>
            </a:r>
            <a:r>
              <a:rPr lang="en-US" dirty="0"/>
              <a:t>, and S. Tucker</a:t>
            </a:r>
            <a:r>
              <a:rPr lang="da-DK" dirty="0" smtClean="0"/>
              <a:t> </a:t>
            </a:r>
          </a:p>
          <a:p>
            <a:r>
              <a:rPr lang="da-DK" dirty="0" smtClean="0"/>
              <a:t>Phys</a:t>
            </a:r>
            <a:r>
              <a:rPr lang="da-DK" dirty="0"/>
              <a:t>. Rev. ST-AB 19, 071001 (2016)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Target Setup with Intensity Distribution </a:t>
            </a:r>
            <a:br>
              <a:rPr lang="en-US" sz="3600" dirty="0" smtClean="0"/>
            </a:br>
            <a:r>
              <a:rPr lang="en-US" sz="3600" dirty="0" smtClean="0"/>
              <a:t>on a Luminescence Screen</a:t>
            </a:r>
            <a:endParaRPr lang="en-US" sz="3600" dirty="0"/>
          </a:p>
        </p:txBody>
      </p:sp>
      <p:grpSp>
        <p:nvGrpSpPr>
          <p:cNvPr id="11" name="Gruppieren 10"/>
          <p:cNvGrpSpPr/>
          <p:nvPr/>
        </p:nvGrpSpPr>
        <p:grpSpPr>
          <a:xfrm rot="5400000">
            <a:off x="6054539" y="3183347"/>
            <a:ext cx="3684019" cy="1847846"/>
            <a:chOff x="1919193" y="3140968"/>
            <a:chExt cx="3156863" cy="158343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" t="33336" r="44370" b="37097"/>
            <a:stretch/>
          </p:blipFill>
          <p:spPr bwMode="auto">
            <a:xfrm rot="180000">
              <a:off x="1952518" y="3295276"/>
              <a:ext cx="2990280" cy="135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1919193" y="3140968"/>
              <a:ext cx="3156863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919193" y="4509120"/>
              <a:ext cx="3056930" cy="215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868111" y="3428999"/>
              <a:ext cx="207945" cy="1235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919193" y="3217952"/>
              <a:ext cx="60519" cy="1435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 rot="5400000" flipH="1">
            <a:off x="-1522765" y="306741"/>
            <a:ext cx="5904656" cy="5236406"/>
            <a:chOff x="323528" y="1638092"/>
            <a:chExt cx="5904656" cy="5236406"/>
          </a:xfrm>
        </p:grpSpPr>
        <p:sp>
          <p:nvSpPr>
            <p:cNvPr id="41" name="Bogen 40"/>
            <p:cNvSpPr/>
            <p:nvPr/>
          </p:nvSpPr>
          <p:spPr>
            <a:xfrm>
              <a:off x="1187624" y="2060848"/>
              <a:ext cx="4802832" cy="4514800"/>
            </a:xfrm>
            <a:prstGeom prst="arc">
              <a:avLst>
                <a:gd name="adj1" fmla="val 10703206"/>
                <a:gd name="adj2" fmla="val 13802889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Bogen 41"/>
            <p:cNvSpPr/>
            <p:nvPr/>
          </p:nvSpPr>
          <p:spPr>
            <a:xfrm>
              <a:off x="1296184" y="2046266"/>
              <a:ext cx="4932000" cy="4828232"/>
            </a:xfrm>
            <a:prstGeom prst="arc">
              <a:avLst>
                <a:gd name="adj1" fmla="val 10908083"/>
                <a:gd name="adj2" fmla="val 13907771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 flipV="1">
              <a:off x="1259632" y="4474964"/>
              <a:ext cx="0" cy="75423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/>
            <p:nvPr/>
          </p:nvCxnSpPr>
          <p:spPr>
            <a:xfrm rot="180000" flipV="1">
              <a:off x="2210111" y="1875134"/>
              <a:ext cx="1176519" cy="69720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2167272" y="1772816"/>
              <a:ext cx="1151136" cy="77672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/>
            <p:cNvCxnSpPr/>
            <p:nvPr/>
          </p:nvCxnSpPr>
          <p:spPr>
            <a:xfrm flipV="1">
              <a:off x="2167272" y="1699067"/>
              <a:ext cx="1008112" cy="8504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323528" y="4377804"/>
              <a:ext cx="35846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323528" y="2549542"/>
              <a:ext cx="37444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ieren 49"/>
            <p:cNvGrpSpPr/>
            <p:nvPr/>
          </p:nvGrpSpPr>
          <p:grpSpPr>
            <a:xfrm>
              <a:off x="1979712" y="3188374"/>
              <a:ext cx="698376" cy="698376"/>
              <a:chOff x="7740352" y="1556792"/>
              <a:chExt cx="698376" cy="698376"/>
            </a:xfrm>
          </p:grpSpPr>
          <p:sp>
            <p:nvSpPr>
              <p:cNvPr id="51" name="Bogen 50"/>
              <p:cNvSpPr/>
              <p:nvPr/>
            </p:nvSpPr>
            <p:spPr>
              <a:xfrm>
                <a:off x="7740352" y="1556792"/>
                <a:ext cx="698376" cy="698376"/>
              </a:xfrm>
              <a:prstGeom prst="arc">
                <a:avLst>
                  <a:gd name="adj1" fmla="val 19207901"/>
                  <a:gd name="adj2" fmla="val 1600377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2" name="Gerade Verbindung mit Pfeil 51"/>
              <p:cNvCxnSpPr/>
              <p:nvPr/>
            </p:nvCxnSpPr>
            <p:spPr>
              <a:xfrm rot="2820000" flipH="1">
                <a:off x="8222704" y="1695095"/>
                <a:ext cx="2160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Gerade Verbindung mit Pfeil 53"/>
            <p:cNvCxnSpPr/>
            <p:nvPr/>
          </p:nvCxnSpPr>
          <p:spPr>
            <a:xfrm flipV="1">
              <a:off x="1427272" y="1772816"/>
              <a:ext cx="826216" cy="17910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 rot="5400000">
              <a:off x="1000399" y="4779010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/>
                <a:t>I</a:t>
              </a:r>
              <a:r>
                <a:rPr lang="de-DE" sz="2400" dirty="0" err="1" smtClean="0"/>
                <a:t>njection</a:t>
              </a:r>
              <a:r>
                <a:rPr lang="de-DE" sz="2400" dirty="0" smtClean="0"/>
                <a:t> </a:t>
              </a:r>
            </a:p>
          </p:txBody>
        </p:sp>
        <p:cxnSp>
          <p:nvCxnSpPr>
            <p:cNvPr id="56" name="Gerade Verbindung mit Pfeil 55"/>
            <p:cNvCxnSpPr/>
            <p:nvPr/>
          </p:nvCxnSpPr>
          <p:spPr>
            <a:xfrm flipV="1">
              <a:off x="1304983" y="1976066"/>
              <a:ext cx="170673" cy="11531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 rot="18480000" flipV="1">
              <a:off x="788500" y="2083878"/>
              <a:ext cx="1046487" cy="77672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/>
            <p:nvPr/>
          </p:nvCxnSpPr>
          <p:spPr>
            <a:xfrm flipH="1" flipV="1">
              <a:off x="1187624" y="1950845"/>
              <a:ext cx="94120" cy="12119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ihandform 58"/>
            <p:cNvSpPr/>
            <p:nvPr/>
          </p:nvSpPr>
          <p:spPr>
            <a:xfrm>
              <a:off x="342900" y="2578100"/>
              <a:ext cx="279400" cy="1803400"/>
            </a:xfrm>
            <a:custGeom>
              <a:avLst/>
              <a:gdLst>
                <a:gd name="connsiteX0" fmla="*/ 12700 w 279400"/>
                <a:gd name="connsiteY0" fmla="*/ 1803400 h 1803400"/>
                <a:gd name="connsiteX1" fmla="*/ 38100 w 279400"/>
                <a:gd name="connsiteY1" fmla="*/ 1701800 h 1803400"/>
                <a:gd name="connsiteX2" fmla="*/ 88900 w 279400"/>
                <a:gd name="connsiteY2" fmla="*/ 1612900 h 1803400"/>
                <a:gd name="connsiteX3" fmla="*/ 127000 w 279400"/>
                <a:gd name="connsiteY3" fmla="*/ 1600200 h 1803400"/>
                <a:gd name="connsiteX4" fmla="*/ 203200 w 279400"/>
                <a:gd name="connsiteY4" fmla="*/ 1549400 h 1803400"/>
                <a:gd name="connsiteX5" fmla="*/ 241300 w 279400"/>
                <a:gd name="connsiteY5" fmla="*/ 1473200 h 1803400"/>
                <a:gd name="connsiteX6" fmla="*/ 254000 w 279400"/>
                <a:gd name="connsiteY6" fmla="*/ 1435100 h 1803400"/>
                <a:gd name="connsiteX7" fmla="*/ 279400 w 279400"/>
                <a:gd name="connsiteY7" fmla="*/ 1308100 h 1803400"/>
                <a:gd name="connsiteX8" fmla="*/ 266700 w 279400"/>
                <a:gd name="connsiteY8" fmla="*/ 1206500 h 1803400"/>
                <a:gd name="connsiteX9" fmla="*/ 241300 w 279400"/>
                <a:gd name="connsiteY9" fmla="*/ 1130300 h 1803400"/>
                <a:gd name="connsiteX10" fmla="*/ 215900 w 279400"/>
                <a:gd name="connsiteY10" fmla="*/ 1054100 h 1803400"/>
                <a:gd name="connsiteX11" fmla="*/ 177800 w 279400"/>
                <a:gd name="connsiteY11" fmla="*/ 939800 h 1803400"/>
                <a:gd name="connsiteX12" fmla="*/ 165100 w 279400"/>
                <a:gd name="connsiteY12" fmla="*/ 901700 h 1803400"/>
                <a:gd name="connsiteX13" fmla="*/ 152400 w 279400"/>
                <a:gd name="connsiteY13" fmla="*/ 787400 h 1803400"/>
                <a:gd name="connsiteX14" fmla="*/ 127000 w 279400"/>
                <a:gd name="connsiteY14" fmla="*/ 698500 h 1803400"/>
                <a:gd name="connsiteX15" fmla="*/ 101600 w 279400"/>
                <a:gd name="connsiteY15" fmla="*/ 596900 h 1803400"/>
                <a:gd name="connsiteX16" fmla="*/ 38100 w 279400"/>
                <a:gd name="connsiteY16" fmla="*/ 482600 h 1803400"/>
                <a:gd name="connsiteX17" fmla="*/ 63500 w 279400"/>
                <a:gd name="connsiteY17" fmla="*/ 342900 h 1803400"/>
                <a:gd name="connsiteX18" fmla="*/ 88900 w 279400"/>
                <a:gd name="connsiteY18" fmla="*/ 266700 h 1803400"/>
                <a:gd name="connsiteX19" fmla="*/ 101600 w 279400"/>
                <a:gd name="connsiteY19" fmla="*/ 228600 h 1803400"/>
                <a:gd name="connsiteX20" fmla="*/ 88900 w 279400"/>
                <a:gd name="connsiteY20" fmla="*/ 114300 h 1803400"/>
                <a:gd name="connsiteX21" fmla="*/ 76200 w 279400"/>
                <a:gd name="connsiteY21" fmla="*/ 76200 h 1803400"/>
                <a:gd name="connsiteX22" fmla="*/ 38100 w 279400"/>
                <a:gd name="connsiteY22" fmla="*/ 50800 h 1803400"/>
                <a:gd name="connsiteX23" fmla="*/ 0 w 279400"/>
                <a:gd name="connsiteY23" fmla="*/ 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1803400">
                  <a:moveTo>
                    <a:pt x="12700" y="1803400"/>
                  </a:moveTo>
                  <a:cubicBezTo>
                    <a:pt x="38520" y="1674298"/>
                    <a:pt x="12065" y="1792922"/>
                    <a:pt x="38100" y="1701800"/>
                  </a:cubicBezTo>
                  <a:cubicBezTo>
                    <a:pt x="52399" y="1651754"/>
                    <a:pt x="41295" y="1644637"/>
                    <a:pt x="88900" y="1612900"/>
                  </a:cubicBezTo>
                  <a:cubicBezTo>
                    <a:pt x="100039" y="1605474"/>
                    <a:pt x="115298" y="1606701"/>
                    <a:pt x="127000" y="1600200"/>
                  </a:cubicBezTo>
                  <a:cubicBezTo>
                    <a:pt x="153685" y="1585375"/>
                    <a:pt x="203200" y="1549400"/>
                    <a:pt x="203200" y="1549400"/>
                  </a:cubicBezTo>
                  <a:cubicBezTo>
                    <a:pt x="235122" y="1453635"/>
                    <a:pt x="192061" y="1571677"/>
                    <a:pt x="241300" y="1473200"/>
                  </a:cubicBezTo>
                  <a:cubicBezTo>
                    <a:pt x="247287" y="1461226"/>
                    <a:pt x="250322" y="1447972"/>
                    <a:pt x="254000" y="1435100"/>
                  </a:cubicBezTo>
                  <a:cubicBezTo>
                    <a:pt x="269156" y="1382053"/>
                    <a:pt x="269420" y="1367977"/>
                    <a:pt x="279400" y="1308100"/>
                  </a:cubicBezTo>
                  <a:cubicBezTo>
                    <a:pt x="275167" y="1274233"/>
                    <a:pt x="273851" y="1239873"/>
                    <a:pt x="266700" y="1206500"/>
                  </a:cubicBezTo>
                  <a:cubicBezTo>
                    <a:pt x="261090" y="1180320"/>
                    <a:pt x="249767" y="1155700"/>
                    <a:pt x="241300" y="1130300"/>
                  </a:cubicBezTo>
                  <a:lnTo>
                    <a:pt x="215900" y="1054100"/>
                  </a:lnTo>
                  <a:lnTo>
                    <a:pt x="177800" y="939800"/>
                  </a:lnTo>
                  <a:lnTo>
                    <a:pt x="165100" y="901700"/>
                  </a:lnTo>
                  <a:cubicBezTo>
                    <a:pt x="160867" y="863600"/>
                    <a:pt x="158229" y="825289"/>
                    <a:pt x="152400" y="787400"/>
                  </a:cubicBezTo>
                  <a:cubicBezTo>
                    <a:pt x="142898" y="725636"/>
                    <a:pt x="140277" y="751607"/>
                    <a:pt x="127000" y="698500"/>
                  </a:cubicBezTo>
                  <a:cubicBezTo>
                    <a:pt x="121882" y="678028"/>
                    <a:pt x="114796" y="620652"/>
                    <a:pt x="101600" y="596900"/>
                  </a:cubicBezTo>
                  <a:cubicBezTo>
                    <a:pt x="28818" y="465892"/>
                    <a:pt x="66837" y="568811"/>
                    <a:pt x="38100" y="482600"/>
                  </a:cubicBezTo>
                  <a:cubicBezTo>
                    <a:pt x="47045" y="419988"/>
                    <a:pt x="47169" y="397337"/>
                    <a:pt x="63500" y="342900"/>
                  </a:cubicBezTo>
                  <a:cubicBezTo>
                    <a:pt x="71193" y="317255"/>
                    <a:pt x="80433" y="292100"/>
                    <a:pt x="88900" y="266700"/>
                  </a:cubicBezTo>
                  <a:lnTo>
                    <a:pt x="101600" y="228600"/>
                  </a:lnTo>
                  <a:cubicBezTo>
                    <a:pt x="97367" y="190500"/>
                    <a:pt x="95202" y="152113"/>
                    <a:pt x="88900" y="114300"/>
                  </a:cubicBezTo>
                  <a:cubicBezTo>
                    <a:pt x="86699" y="101095"/>
                    <a:pt x="84563" y="86653"/>
                    <a:pt x="76200" y="76200"/>
                  </a:cubicBezTo>
                  <a:cubicBezTo>
                    <a:pt x="66665" y="64281"/>
                    <a:pt x="50800" y="59267"/>
                    <a:pt x="38100" y="50800"/>
                  </a:cubicBezTo>
                  <a:cubicBezTo>
                    <a:pt x="22407" y="3720"/>
                    <a:pt x="37374" y="1868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771499" y="2590800"/>
              <a:ext cx="268352" cy="1739900"/>
            </a:xfrm>
            <a:custGeom>
              <a:avLst/>
              <a:gdLst>
                <a:gd name="connsiteX0" fmla="*/ 127401 w 268352"/>
                <a:gd name="connsiteY0" fmla="*/ 1739900 h 1739900"/>
                <a:gd name="connsiteX1" fmla="*/ 114701 w 268352"/>
                <a:gd name="connsiteY1" fmla="*/ 1409700 h 1739900"/>
                <a:gd name="connsiteX2" fmla="*/ 89301 w 268352"/>
                <a:gd name="connsiteY2" fmla="*/ 1333500 h 1739900"/>
                <a:gd name="connsiteX3" fmla="*/ 76601 w 268352"/>
                <a:gd name="connsiteY3" fmla="*/ 1295400 h 1739900"/>
                <a:gd name="connsiteX4" fmla="*/ 51201 w 268352"/>
                <a:gd name="connsiteY4" fmla="*/ 1257300 h 1739900"/>
                <a:gd name="connsiteX5" fmla="*/ 13101 w 268352"/>
                <a:gd name="connsiteY5" fmla="*/ 1181100 h 1739900"/>
                <a:gd name="connsiteX6" fmla="*/ 13101 w 268352"/>
                <a:gd name="connsiteY6" fmla="*/ 876300 h 1739900"/>
                <a:gd name="connsiteX7" fmla="*/ 25801 w 268352"/>
                <a:gd name="connsiteY7" fmla="*/ 838200 h 1739900"/>
                <a:gd name="connsiteX8" fmla="*/ 38501 w 268352"/>
                <a:gd name="connsiteY8" fmla="*/ 774700 h 1739900"/>
                <a:gd name="connsiteX9" fmla="*/ 89301 w 268352"/>
                <a:gd name="connsiteY9" fmla="*/ 698500 h 1739900"/>
                <a:gd name="connsiteX10" fmla="*/ 140101 w 268352"/>
                <a:gd name="connsiteY10" fmla="*/ 622300 h 1739900"/>
                <a:gd name="connsiteX11" fmla="*/ 165501 w 268352"/>
                <a:gd name="connsiteY11" fmla="*/ 584200 h 1739900"/>
                <a:gd name="connsiteX12" fmla="*/ 190901 w 268352"/>
                <a:gd name="connsiteY12" fmla="*/ 508000 h 1739900"/>
                <a:gd name="connsiteX13" fmla="*/ 216301 w 268352"/>
                <a:gd name="connsiteY13" fmla="*/ 342900 h 1739900"/>
                <a:gd name="connsiteX14" fmla="*/ 229001 w 268352"/>
                <a:gd name="connsiteY14" fmla="*/ 279400 h 1739900"/>
                <a:gd name="connsiteX15" fmla="*/ 241701 w 268352"/>
                <a:gd name="connsiteY15" fmla="*/ 241300 h 1739900"/>
                <a:gd name="connsiteX16" fmla="*/ 267101 w 268352"/>
                <a:gd name="connsiteY16" fmla="*/ 127000 h 1739900"/>
                <a:gd name="connsiteX17" fmla="*/ 267101 w 268352"/>
                <a:gd name="connsiteY17" fmla="*/ 0 h 173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352" h="1739900">
                  <a:moveTo>
                    <a:pt x="127401" y="1739900"/>
                  </a:moveTo>
                  <a:cubicBezTo>
                    <a:pt x="123168" y="1629833"/>
                    <a:pt x="124982" y="1519367"/>
                    <a:pt x="114701" y="1409700"/>
                  </a:cubicBezTo>
                  <a:cubicBezTo>
                    <a:pt x="112202" y="1383043"/>
                    <a:pt x="97768" y="1358900"/>
                    <a:pt x="89301" y="1333500"/>
                  </a:cubicBezTo>
                  <a:cubicBezTo>
                    <a:pt x="85068" y="1320800"/>
                    <a:pt x="84027" y="1306539"/>
                    <a:pt x="76601" y="1295400"/>
                  </a:cubicBezTo>
                  <a:cubicBezTo>
                    <a:pt x="68134" y="1282700"/>
                    <a:pt x="58027" y="1270952"/>
                    <a:pt x="51201" y="1257300"/>
                  </a:cubicBezTo>
                  <a:cubicBezTo>
                    <a:pt x="-1379" y="1152140"/>
                    <a:pt x="85894" y="1290289"/>
                    <a:pt x="13101" y="1181100"/>
                  </a:cubicBezTo>
                  <a:cubicBezTo>
                    <a:pt x="-965" y="1026369"/>
                    <a:pt x="-7471" y="1040877"/>
                    <a:pt x="13101" y="876300"/>
                  </a:cubicBezTo>
                  <a:cubicBezTo>
                    <a:pt x="14761" y="863016"/>
                    <a:pt x="22554" y="851187"/>
                    <a:pt x="25801" y="838200"/>
                  </a:cubicBezTo>
                  <a:cubicBezTo>
                    <a:pt x="31036" y="817259"/>
                    <a:pt x="29569" y="794351"/>
                    <a:pt x="38501" y="774700"/>
                  </a:cubicBezTo>
                  <a:cubicBezTo>
                    <a:pt x="51133" y="746909"/>
                    <a:pt x="72368" y="723900"/>
                    <a:pt x="89301" y="698500"/>
                  </a:cubicBezTo>
                  <a:lnTo>
                    <a:pt x="140101" y="622300"/>
                  </a:lnTo>
                  <a:cubicBezTo>
                    <a:pt x="148568" y="609600"/>
                    <a:pt x="160674" y="598680"/>
                    <a:pt x="165501" y="584200"/>
                  </a:cubicBezTo>
                  <a:lnTo>
                    <a:pt x="190901" y="508000"/>
                  </a:lnTo>
                  <a:cubicBezTo>
                    <a:pt x="200415" y="441405"/>
                    <a:pt x="204554" y="407511"/>
                    <a:pt x="216301" y="342900"/>
                  </a:cubicBezTo>
                  <a:cubicBezTo>
                    <a:pt x="220162" y="321662"/>
                    <a:pt x="223766" y="300341"/>
                    <a:pt x="229001" y="279400"/>
                  </a:cubicBezTo>
                  <a:cubicBezTo>
                    <a:pt x="232248" y="266413"/>
                    <a:pt x="238023" y="254172"/>
                    <a:pt x="241701" y="241300"/>
                  </a:cubicBezTo>
                  <a:cubicBezTo>
                    <a:pt x="247520" y="220934"/>
                    <a:pt x="265962" y="144080"/>
                    <a:pt x="267101" y="127000"/>
                  </a:cubicBezTo>
                  <a:cubicBezTo>
                    <a:pt x="269917" y="84760"/>
                    <a:pt x="267101" y="42333"/>
                    <a:pt x="26710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 rot="5400000">
              <a:off x="2555218" y="3248968"/>
              <a:ext cx="1064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i="1" dirty="0" smtClean="0">
                  <a:sym typeface="Symbol"/>
                </a:rPr>
                <a:t></a:t>
              </a:r>
              <a:r>
                <a:rPr lang="de-DE" sz="2400" i="1" baseline="-25000" dirty="0" smtClean="0">
                  <a:sym typeface="Symbol"/>
                </a:rPr>
                <a:t>0</a:t>
              </a:r>
              <a:r>
                <a:rPr lang="de-DE" sz="2400" i="1" dirty="0" smtClean="0">
                  <a:sym typeface="Symbol"/>
                </a:rPr>
                <a:t> </a:t>
              </a:r>
              <a:r>
                <a:rPr lang="de-DE" sz="2400" dirty="0" smtClean="0">
                  <a:sym typeface="Symbol"/>
                </a:rPr>
                <a:t>= 0 </a:t>
              </a:r>
              <a:endParaRPr lang="de-DE" sz="2400" baseline="-25000" dirty="0"/>
            </a:p>
          </p:txBody>
        </p:sp>
        <p:sp>
          <p:nvSpPr>
            <p:cNvPr id="63" name="Textfeld 62"/>
            <p:cNvSpPr txBox="1"/>
            <p:nvPr/>
          </p:nvSpPr>
          <p:spPr>
            <a:xfrm rot="5400000">
              <a:off x="3059832" y="198884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i="1" dirty="0" smtClean="0">
                  <a:sym typeface="Symbol"/>
                </a:rPr>
                <a:t></a:t>
              </a:r>
              <a:r>
                <a:rPr lang="de-DE" sz="2400" i="1" baseline="-25000" dirty="0">
                  <a:sym typeface="Symbol"/>
                </a:rPr>
                <a:t>e</a:t>
              </a:r>
              <a:r>
                <a:rPr lang="de-DE" sz="2400" dirty="0" smtClean="0">
                  <a:sym typeface="Symbol"/>
                </a:rPr>
                <a:t> </a:t>
              </a:r>
              <a:endParaRPr lang="de-DE" sz="2400" baseline="-25000" dirty="0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2917371" y="2068286"/>
              <a:ext cx="88390" cy="468085"/>
            </a:xfrm>
            <a:custGeom>
              <a:avLst/>
              <a:gdLst>
                <a:gd name="connsiteX0" fmla="*/ 0 w 88390"/>
                <a:gd name="connsiteY0" fmla="*/ 0 h 468085"/>
                <a:gd name="connsiteX1" fmla="*/ 54429 w 88390"/>
                <a:gd name="connsiteY1" fmla="*/ 130628 h 468085"/>
                <a:gd name="connsiteX2" fmla="*/ 76200 w 88390"/>
                <a:gd name="connsiteY2" fmla="*/ 239485 h 468085"/>
                <a:gd name="connsiteX3" fmla="*/ 87086 w 88390"/>
                <a:gd name="connsiteY3" fmla="*/ 283028 h 468085"/>
                <a:gd name="connsiteX4" fmla="*/ 87086 w 88390"/>
                <a:gd name="connsiteY4" fmla="*/ 468085 h 4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0" h="468085">
                  <a:moveTo>
                    <a:pt x="0" y="0"/>
                  </a:moveTo>
                  <a:cubicBezTo>
                    <a:pt x="22085" y="44168"/>
                    <a:pt x="44606" y="81511"/>
                    <a:pt x="54429" y="130628"/>
                  </a:cubicBezTo>
                  <a:cubicBezTo>
                    <a:pt x="61686" y="166914"/>
                    <a:pt x="67225" y="203586"/>
                    <a:pt x="76200" y="239485"/>
                  </a:cubicBezTo>
                  <a:cubicBezTo>
                    <a:pt x="79829" y="253999"/>
                    <a:pt x="86374" y="268084"/>
                    <a:pt x="87086" y="283028"/>
                  </a:cubicBezTo>
                  <a:cubicBezTo>
                    <a:pt x="90020" y="344644"/>
                    <a:pt x="87086" y="406399"/>
                    <a:pt x="87086" y="4680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" name="Gerade Verbindung mit Pfeil 64"/>
            <p:cNvCxnSpPr/>
            <p:nvPr/>
          </p:nvCxnSpPr>
          <p:spPr>
            <a:xfrm flipV="1">
              <a:off x="1261484" y="1699067"/>
              <a:ext cx="508896" cy="23212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 flipV="1">
              <a:off x="1369520" y="1638092"/>
              <a:ext cx="678783" cy="20781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feld 70"/>
          <p:cNvSpPr txBox="1"/>
          <p:nvPr/>
        </p:nvSpPr>
        <p:spPr>
          <a:xfrm>
            <a:off x="4649082" y="2276444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B050"/>
                </a:solidFill>
              </a:rPr>
              <a:t>Ejection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of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r>
              <a:rPr lang="de-DE" sz="2400" b="1" dirty="0" err="1" smtClean="0">
                <a:solidFill>
                  <a:srgbClr val="00B050"/>
                </a:solidFill>
              </a:rPr>
              <a:t>channeled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r>
              <a:rPr lang="de-DE" sz="2400" b="1" dirty="0" err="1" smtClean="0">
                <a:solidFill>
                  <a:srgbClr val="00B050"/>
                </a:solidFill>
              </a:rPr>
              <a:t>electrons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686620" y="3884091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De-</a:t>
            </a:r>
            <a:r>
              <a:rPr lang="de-DE" sz="2400" b="1" dirty="0" err="1" smtClean="0">
                <a:solidFill>
                  <a:srgbClr val="FF0000"/>
                </a:solidFill>
              </a:rPr>
              <a:t>channeling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714805" y="470894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B050"/>
                </a:solidFill>
              </a:rPr>
              <a:t>Scattering</a:t>
            </a:r>
            <a:endParaRPr lang="de-DE" sz="2400" b="1" dirty="0">
              <a:solidFill>
                <a:srgbClr val="00B05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7200403" y="1599183"/>
            <a:ext cx="133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Screen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739813" y="622004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60 µm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355158" y="6404713"/>
            <a:ext cx="3185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738415" y="6404713"/>
            <a:ext cx="3693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304358" y="5877272"/>
            <a:ext cx="0" cy="606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3118484" y="5956326"/>
            <a:ext cx="0" cy="527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422354" y="1334251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Si (111)</a:t>
            </a:r>
          </a:p>
          <a:p>
            <a:r>
              <a:rPr lang="en-US" sz="2400" i="1" dirty="0" smtClean="0"/>
              <a:t>R</a:t>
            </a:r>
            <a:r>
              <a:rPr lang="en-US" sz="2400" dirty="0" smtClean="0"/>
              <a:t> = 0.15 m</a:t>
            </a:r>
          </a:p>
        </p:txBody>
      </p:sp>
    </p:spTree>
    <p:extLst>
      <p:ext uri="{BB962C8B-B14F-4D97-AF65-F5344CB8AC3E}">
        <p14:creationId xmlns:p14="http://schemas.microsoft.com/office/powerpoint/2010/main" val="28925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De-channeling Length Measurements at (111) Bent Silicon Single Crystal (SLAC)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547664" y="1628800"/>
            <a:ext cx="6085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T.N. Wistisen et al., Phys. Rev. ST-AB 19, 071001 (2016)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38" y="2331369"/>
            <a:ext cx="5996750" cy="41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88640"/>
            <a:ext cx="8215312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1023938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67544" y="1531696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Experiments with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silicon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(110)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crystal at MAMI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Re-analysis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de-channeling length measurements at (111) channeling in a bent silicon single crystal at SLAC with the aid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Fokker-Planck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radiation 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large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amplitude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onclusions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 of Centrifugal Forces in Bent Crystals</a:t>
            </a:r>
            <a:endParaRPr lang="en-US" sz="3600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07379"/>
              </p:ext>
            </p:extLst>
          </p:nvPr>
        </p:nvGraphicFramePr>
        <p:xfrm>
          <a:off x="1541060" y="1181842"/>
          <a:ext cx="3095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3" imgW="1790640" imgH="419040" progId="Equation.DSMT4">
                  <p:embed/>
                </p:oleObj>
              </mc:Choice>
              <mc:Fallback>
                <p:oleObj name="Equation" r:id="rId3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060" y="1181842"/>
                        <a:ext cx="3095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1272568" y="2414596"/>
            <a:ext cx="4662509" cy="3271718"/>
            <a:chOff x="4499992" y="3140968"/>
            <a:chExt cx="4662509" cy="3271718"/>
          </a:xfrm>
        </p:grpSpPr>
        <p:pic>
          <p:nvPicPr>
            <p:cNvPr id="548003" name="Picture 1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140968"/>
              <a:ext cx="4662509" cy="327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5472274" y="5075891"/>
              <a:ext cx="1401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for Si (111):</a:t>
              </a:r>
            </a:p>
            <a:p>
              <a:r>
                <a:rPr lang="en-US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i="1" baseline="-25000" dirty="0" err="1" smtClean="0">
                  <a:solidFill>
                    <a:prstClr val="black"/>
                  </a:solidFill>
                </a:rPr>
                <a:t>p</a:t>
              </a:r>
              <a:r>
                <a:rPr lang="en-US" dirty="0" smtClean="0">
                  <a:solidFill>
                    <a:prstClr val="black"/>
                  </a:solidFill>
                </a:rPr>
                <a:t> = </a:t>
              </a:r>
              <a:r>
                <a:rPr lang="de-DE" dirty="0"/>
                <a:t> 3.135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Å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>
              <a:off x="6496719" y="3886882"/>
              <a:ext cx="266578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ihandform 11"/>
            <p:cNvSpPr/>
            <p:nvPr/>
          </p:nvSpPr>
          <p:spPr>
            <a:xfrm>
              <a:off x="6188965" y="4008915"/>
              <a:ext cx="541760" cy="543966"/>
            </a:xfrm>
            <a:custGeom>
              <a:avLst/>
              <a:gdLst>
                <a:gd name="connsiteX0" fmla="*/ 30965 w 541760"/>
                <a:gd name="connsiteY0" fmla="*/ 5401 h 543966"/>
                <a:gd name="connsiteX1" fmla="*/ 51061 w 541760"/>
                <a:gd name="connsiteY1" fmla="*/ 75740 h 543966"/>
                <a:gd name="connsiteX2" fmla="*/ 61110 w 541760"/>
                <a:gd name="connsiteY2" fmla="*/ 141054 h 543966"/>
                <a:gd name="connsiteX3" fmla="*/ 71158 w 541760"/>
                <a:gd name="connsiteY3" fmla="*/ 211393 h 543966"/>
                <a:gd name="connsiteX4" fmla="*/ 81206 w 541760"/>
                <a:gd name="connsiteY4" fmla="*/ 291780 h 543966"/>
                <a:gd name="connsiteX5" fmla="*/ 91255 w 541760"/>
                <a:gd name="connsiteY5" fmla="*/ 362118 h 543966"/>
                <a:gd name="connsiteX6" fmla="*/ 96279 w 541760"/>
                <a:gd name="connsiteY6" fmla="*/ 407336 h 543966"/>
                <a:gd name="connsiteX7" fmla="*/ 106327 w 541760"/>
                <a:gd name="connsiteY7" fmla="*/ 437481 h 543966"/>
                <a:gd name="connsiteX8" fmla="*/ 111351 w 541760"/>
                <a:gd name="connsiteY8" fmla="*/ 462601 h 543966"/>
                <a:gd name="connsiteX9" fmla="*/ 126424 w 541760"/>
                <a:gd name="connsiteY9" fmla="*/ 407336 h 543966"/>
                <a:gd name="connsiteX10" fmla="*/ 146521 w 541760"/>
                <a:gd name="connsiteY10" fmla="*/ 367142 h 543966"/>
                <a:gd name="connsiteX11" fmla="*/ 156569 w 541760"/>
                <a:gd name="connsiteY11" fmla="*/ 342021 h 543966"/>
                <a:gd name="connsiteX12" fmla="*/ 176666 w 541760"/>
                <a:gd name="connsiteY12" fmla="*/ 326949 h 543966"/>
                <a:gd name="connsiteX13" fmla="*/ 196762 w 541760"/>
                <a:gd name="connsiteY13" fmla="*/ 326949 h 543966"/>
                <a:gd name="connsiteX14" fmla="*/ 221883 w 541760"/>
                <a:gd name="connsiteY14" fmla="*/ 347045 h 543966"/>
                <a:gd name="connsiteX15" fmla="*/ 236956 w 541760"/>
                <a:gd name="connsiteY15" fmla="*/ 382215 h 543966"/>
                <a:gd name="connsiteX16" fmla="*/ 252028 w 541760"/>
                <a:gd name="connsiteY16" fmla="*/ 417384 h 543966"/>
                <a:gd name="connsiteX17" fmla="*/ 257053 w 541760"/>
                <a:gd name="connsiteY17" fmla="*/ 452553 h 543966"/>
                <a:gd name="connsiteX18" fmla="*/ 267101 w 541760"/>
                <a:gd name="connsiteY18" fmla="*/ 487722 h 543966"/>
                <a:gd name="connsiteX19" fmla="*/ 277149 w 541760"/>
                <a:gd name="connsiteY19" fmla="*/ 527916 h 543966"/>
                <a:gd name="connsiteX20" fmla="*/ 287198 w 541760"/>
                <a:gd name="connsiteY20" fmla="*/ 542988 h 543966"/>
                <a:gd name="connsiteX21" fmla="*/ 292222 w 541760"/>
                <a:gd name="connsiteY21" fmla="*/ 502795 h 543966"/>
                <a:gd name="connsiteX22" fmla="*/ 302270 w 541760"/>
                <a:gd name="connsiteY22" fmla="*/ 452553 h 543966"/>
                <a:gd name="connsiteX23" fmla="*/ 312319 w 541760"/>
                <a:gd name="connsiteY23" fmla="*/ 407336 h 543966"/>
                <a:gd name="connsiteX24" fmla="*/ 332415 w 541760"/>
                <a:gd name="connsiteY24" fmla="*/ 296804 h 543966"/>
                <a:gd name="connsiteX25" fmla="*/ 347488 w 541760"/>
                <a:gd name="connsiteY25" fmla="*/ 241538 h 543966"/>
                <a:gd name="connsiteX26" fmla="*/ 357536 w 541760"/>
                <a:gd name="connsiteY26" fmla="*/ 191296 h 543966"/>
                <a:gd name="connsiteX27" fmla="*/ 377633 w 541760"/>
                <a:gd name="connsiteY27" fmla="*/ 141054 h 543966"/>
                <a:gd name="connsiteX28" fmla="*/ 402754 w 541760"/>
                <a:gd name="connsiteY28" fmla="*/ 95837 h 543966"/>
                <a:gd name="connsiteX29" fmla="*/ 432899 w 541760"/>
                <a:gd name="connsiteY29" fmla="*/ 40571 h 543966"/>
                <a:gd name="connsiteX30" fmla="*/ 463044 w 541760"/>
                <a:gd name="connsiteY30" fmla="*/ 10426 h 543966"/>
                <a:gd name="connsiteX31" fmla="*/ 518310 w 541760"/>
                <a:gd name="connsiteY31" fmla="*/ 5401 h 543966"/>
                <a:gd name="connsiteX32" fmla="*/ 30965 w 541760"/>
                <a:gd name="connsiteY32" fmla="*/ 5401 h 54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1760" h="543966">
                  <a:moveTo>
                    <a:pt x="30965" y="5401"/>
                  </a:moveTo>
                  <a:cubicBezTo>
                    <a:pt x="-46910" y="17124"/>
                    <a:pt x="46037" y="53131"/>
                    <a:pt x="51061" y="75740"/>
                  </a:cubicBezTo>
                  <a:cubicBezTo>
                    <a:pt x="56085" y="98349"/>
                    <a:pt x="57761" y="118445"/>
                    <a:pt x="61110" y="141054"/>
                  </a:cubicBezTo>
                  <a:cubicBezTo>
                    <a:pt x="64460" y="163663"/>
                    <a:pt x="67809" y="186272"/>
                    <a:pt x="71158" y="211393"/>
                  </a:cubicBezTo>
                  <a:cubicBezTo>
                    <a:pt x="74507" y="236514"/>
                    <a:pt x="77856" y="266659"/>
                    <a:pt x="81206" y="291780"/>
                  </a:cubicBezTo>
                  <a:cubicBezTo>
                    <a:pt x="84556" y="316901"/>
                    <a:pt x="88743" y="342859"/>
                    <a:pt x="91255" y="362118"/>
                  </a:cubicBezTo>
                  <a:cubicBezTo>
                    <a:pt x="93767" y="381377"/>
                    <a:pt x="93767" y="394776"/>
                    <a:pt x="96279" y="407336"/>
                  </a:cubicBezTo>
                  <a:cubicBezTo>
                    <a:pt x="98791" y="419896"/>
                    <a:pt x="103815" y="428270"/>
                    <a:pt x="106327" y="437481"/>
                  </a:cubicBezTo>
                  <a:cubicBezTo>
                    <a:pt x="108839" y="446692"/>
                    <a:pt x="108002" y="467625"/>
                    <a:pt x="111351" y="462601"/>
                  </a:cubicBezTo>
                  <a:cubicBezTo>
                    <a:pt x="114700" y="457577"/>
                    <a:pt x="120562" y="423246"/>
                    <a:pt x="126424" y="407336"/>
                  </a:cubicBezTo>
                  <a:cubicBezTo>
                    <a:pt x="132286" y="391426"/>
                    <a:pt x="141497" y="378028"/>
                    <a:pt x="146521" y="367142"/>
                  </a:cubicBezTo>
                  <a:cubicBezTo>
                    <a:pt x="151545" y="356256"/>
                    <a:pt x="151545" y="348720"/>
                    <a:pt x="156569" y="342021"/>
                  </a:cubicBezTo>
                  <a:cubicBezTo>
                    <a:pt x="161593" y="335322"/>
                    <a:pt x="169967" y="329461"/>
                    <a:pt x="176666" y="326949"/>
                  </a:cubicBezTo>
                  <a:cubicBezTo>
                    <a:pt x="183365" y="324437"/>
                    <a:pt x="189226" y="323600"/>
                    <a:pt x="196762" y="326949"/>
                  </a:cubicBezTo>
                  <a:cubicBezTo>
                    <a:pt x="204298" y="330298"/>
                    <a:pt x="215184" y="337834"/>
                    <a:pt x="221883" y="347045"/>
                  </a:cubicBezTo>
                  <a:cubicBezTo>
                    <a:pt x="228582" y="356256"/>
                    <a:pt x="236956" y="382215"/>
                    <a:pt x="236956" y="382215"/>
                  </a:cubicBezTo>
                  <a:cubicBezTo>
                    <a:pt x="241980" y="393938"/>
                    <a:pt x="248679" y="405661"/>
                    <a:pt x="252028" y="417384"/>
                  </a:cubicBezTo>
                  <a:cubicBezTo>
                    <a:pt x="255377" y="429107"/>
                    <a:pt x="254541" y="440830"/>
                    <a:pt x="257053" y="452553"/>
                  </a:cubicBezTo>
                  <a:cubicBezTo>
                    <a:pt x="259565" y="464276"/>
                    <a:pt x="263752" y="475162"/>
                    <a:pt x="267101" y="487722"/>
                  </a:cubicBezTo>
                  <a:cubicBezTo>
                    <a:pt x="270450" y="500282"/>
                    <a:pt x="273800" y="518705"/>
                    <a:pt x="277149" y="527916"/>
                  </a:cubicBezTo>
                  <a:cubicBezTo>
                    <a:pt x="280498" y="537127"/>
                    <a:pt x="284686" y="547175"/>
                    <a:pt x="287198" y="542988"/>
                  </a:cubicBezTo>
                  <a:cubicBezTo>
                    <a:pt x="289710" y="538801"/>
                    <a:pt x="289710" y="517868"/>
                    <a:pt x="292222" y="502795"/>
                  </a:cubicBezTo>
                  <a:cubicBezTo>
                    <a:pt x="294734" y="487723"/>
                    <a:pt x="298921" y="468463"/>
                    <a:pt x="302270" y="452553"/>
                  </a:cubicBezTo>
                  <a:cubicBezTo>
                    <a:pt x="305619" y="436643"/>
                    <a:pt x="307295" y="433294"/>
                    <a:pt x="312319" y="407336"/>
                  </a:cubicBezTo>
                  <a:cubicBezTo>
                    <a:pt x="317343" y="381378"/>
                    <a:pt x="326554" y="324437"/>
                    <a:pt x="332415" y="296804"/>
                  </a:cubicBezTo>
                  <a:cubicBezTo>
                    <a:pt x="338277" y="269171"/>
                    <a:pt x="343301" y="259123"/>
                    <a:pt x="347488" y="241538"/>
                  </a:cubicBezTo>
                  <a:cubicBezTo>
                    <a:pt x="351675" y="223953"/>
                    <a:pt x="352512" y="208043"/>
                    <a:pt x="357536" y="191296"/>
                  </a:cubicBezTo>
                  <a:cubicBezTo>
                    <a:pt x="362560" y="174549"/>
                    <a:pt x="370097" y="156964"/>
                    <a:pt x="377633" y="141054"/>
                  </a:cubicBezTo>
                  <a:cubicBezTo>
                    <a:pt x="385169" y="125144"/>
                    <a:pt x="393543" y="112584"/>
                    <a:pt x="402754" y="95837"/>
                  </a:cubicBezTo>
                  <a:cubicBezTo>
                    <a:pt x="411965" y="79090"/>
                    <a:pt x="422851" y="54806"/>
                    <a:pt x="432899" y="40571"/>
                  </a:cubicBezTo>
                  <a:cubicBezTo>
                    <a:pt x="442947" y="26336"/>
                    <a:pt x="448809" y="16288"/>
                    <a:pt x="463044" y="10426"/>
                  </a:cubicBezTo>
                  <a:cubicBezTo>
                    <a:pt x="477279" y="4564"/>
                    <a:pt x="589486" y="6238"/>
                    <a:pt x="518310" y="5401"/>
                  </a:cubicBezTo>
                  <a:cubicBezTo>
                    <a:pt x="447134" y="4564"/>
                    <a:pt x="108840" y="-6322"/>
                    <a:pt x="30965" y="5401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6325738" y="3850943"/>
              <a:ext cx="0" cy="1910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6505818" y="3846394"/>
              <a:ext cx="0" cy="1910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5183887" y="1323500"/>
            <a:ext cx="3362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</a:t>
            </a:r>
            <a:r>
              <a:rPr lang="en-US" sz="2000" i="1" dirty="0" smtClean="0"/>
              <a:t>R</a:t>
            </a:r>
            <a:r>
              <a:rPr lang="en-US" sz="2000" dirty="0" smtClean="0"/>
              <a:t> = 0.15 m and </a:t>
            </a:r>
            <a:r>
              <a:rPr lang="en-US" sz="2000" i="1" dirty="0" err="1" smtClean="0"/>
              <a:t>pv</a:t>
            </a:r>
            <a:r>
              <a:rPr lang="en-US" sz="2000" dirty="0" smtClean="0"/>
              <a:t> = 6.3 GeV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129850" y="2954361"/>
            <a:ext cx="2764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Requires introduction of an additional drift term in Fokker-Planck equation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07042"/>
              </p:ext>
            </p:extLst>
          </p:nvPr>
        </p:nvGraphicFramePr>
        <p:xfrm>
          <a:off x="161123" y="2407184"/>
          <a:ext cx="69326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6" name="Equation" r:id="rId4" imgW="4889160" imgH="241200" progId="Equation.DSMT4">
                  <p:embed/>
                </p:oleObj>
              </mc:Choice>
              <mc:Fallback>
                <p:oleObj name="Equation" r:id="rId4" imgW="48891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23" y="2407184"/>
                        <a:ext cx="693261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072" y="3850687"/>
            <a:ext cx="3569494" cy="2497931"/>
          </a:xfrm>
          <a:prstGeom prst="rect">
            <a:avLst/>
          </a:prstGeom>
        </p:spPr>
      </p:pic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83580"/>
              </p:ext>
            </p:extLst>
          </p:nvPr>
        </p:nvGraphicFramePr>
        <p:xfrm>
          <a:off x="5528592" y="3568700"/>
          <a:ext cx="28432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7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26" name="Objek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92" y="3568700"/>
                        <a:ext cx="28432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1513"/>
            <a:ext cx="8229600" cy="7778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Modification of Fokker-Planck Equation</a:t>
            </a:r>
            <a:br>
              <a:rPr lang="en-US" sz="3200" dirty="0" smtClean="0"/>
            </a:br>
            <a:r>
              <a:rPr lang="en-US" sz="3200" dirty="0" smtClean="0"/>
              <a:t>in Bent Crystal</a:t>
            </a:r>
            <a:endParaRPr lang="en-US" sz="3200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47346"/>
              </p:ext>
            </p:extLst>
          </p:nvPr>
        </p:nvGraphicFramePr>
        <p:xfrm>
          <a:off x="1052513" y="1062038"/>
          <a:ext cx="47910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8" name="Equation" r:id="rId9" imgW="3377880" imgH="457200" progId="Equation.DSMT4">
                  <p:embed/>
                </p:oleObj>
              </mc:Choice>
              <mc:Fallback>
                <p:oleObj name="Equation" r:id="rId9" imgW="3377880" imgH="4572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062038"/>
                        <a:ext cx="47910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9547"/>
              </p:ext>
            </p:extLst>
          </p:nvPr>
        </p:nvGraphicFramePr>
        <p:xfrm>
          <a:off x="276361" y="1709404"/>
          <a:ext cx="51149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9" name="Equation" r:id="rId11" imgW="3606480" imgH="431640" progId="Equation.DSMT4">
                  <p:embed/>
                </p:oleObj>
              </mc:Choice>
              <mc:Fallback>
                <p:oleObj name="Equation" r:id="rId11" imgW="3606480" imgH="4316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61" y="1709404"/>
                        <a:ext cx="511492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6971610" y="1145542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continuity equation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with density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current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318"/>
              </p:ext>
            </p:extLst>
          </p:nvPr>
        </p:nvGraphicFramePr>
        <p:xfrm>
          <a:off x="5342307" y="2887421"/>
          <a:ext cx="3708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0" name="Equation" r:id="rId13" imgW="2616120" imgH="393480" progId="Equation.DSMT4">
                  <p:embed/>
                </p:oleObj>
              </mc:Choice>
              <mc:Fallback>
                <p:oleObj name="Equation" r:id="rId13" imgW="2616120" imgH="393480" progId="Equation.DSMT4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307" y="2887421"/>
                        <a:ext cx="37084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3131840" y="942052"/>
            <a:ext cx="2307058" cy="86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1496" y="2470856"/>
            <a:ext cx="8847117" cy="97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395536" y="3444634"/>
            <a:ext cx="6283077" cy="3297479"/>
            <a:chOff x="395536" y="3444634"/>
            <a:chExt cx="6283077" cy="3297479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444634"/>
              <a:ext cx="3758898" cy="315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Pfeil nach rechts 23"/>
            <p:cNvSpPr/>
            <p:nvPr/>
          </p:nvSpPr>
          <p:spPr>
            <a:xfrm rot="12346813">
              <a:off x="3138225" y="6293457"/>
              <a:ext cx="978408" cy="25326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26" name="Objekt 25"/>
            <p:cNvGraphicFramePr>
              <a:graphicFrameLocks noChangeAspect="1"/>
            </p:cNvGraphicFramePr>
            <p:nvPr>
              <p:extLst/>
            </p:nvPr>
          </p:nvGraphicFramePr>
          <p:xfrm>
            <a:off x="4375150" y="6419850"/>
            <a:ext cx="2303463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1" name="Equation" r:id="rId16" imgW="1625400" imgH="228600" progId="Equation.DSMT4">
                    <p:embed/>
                  </p:oleObj>
                </mc:Choice>
                <mc:Fallback>
                  <p:oleObj name="Equation" r:id="rId16" imgW="1625400" imgH="228600" progId="Equation.DSMT4">
                    <p:embed/>
                    <p:pic>
                      <p:nvPicPr>
                        <p:cNvPr id="26" name="Objek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150" y="6419850"/>
                          <a:ext cx="2303463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hteck 15"/>
          <p:cNvSpPr/>
          <p:nvPr/>
        </p:nvSpPr>
        <p:spPr>
          <a:xfrm>
            <a:off x="276361" y="3469236"/>
            <a:ext cx="6421322" cy="327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742232" y="3540707"/>
            <a:ext cx="4401768" cy="287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5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Reanalysis of SCAC De-Channeling Experiment </a:t>
            </a:r>
            <a:br>
              <a:rPr lang="en-US" sz="3600" dirty="0" smtClean="0"/>
            </a:br>
            <a:r>
              <a:rPr lang="en-US" sz="3600" dirty="0" smtClean="0"/>
              <a:t>with </a:t>
            </a:r>
            <a:r>
              <a:rPr lang="en-US" sz="3600" dirty="0"/>
              <a:t>M</a:t>
            </a:r>
            <a:r>
              <a:rPr lang="en-US" sz="3600" dirty="0" smtClean="0"/>
              <a:t>odified Fokker-Planck Equation</a:t>
            </a:r>
            <a:endParaRPr lang="en-US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5870731" y="3337071"/>
            <a:ext cx="3303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Simulations with MBN Explorer: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3.35 GeV: 39±2 µm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6.3 GeV:   54±6 µm</a:t>
            </a:r>
          </a:p>
          <a:p>
            <a:endParaRPr lang="en-US" dirty="0"/>
          </a:p>
          <a:p>
            <a:r>
              <a:rPr lang="en-US" dirty="0"/>
              <a:t>G. B. </a:t>
            </a:r>
            <a:r>
              <a:rPr lang="en-US" dirty="0" err="1"/>
              <a:t>Sushko</a:t>
            </a:r>
            <a:r>
              <a:rPr lang="en-US" dirty="0"/>
              <a:t> , A. V. </a:t>
            </a:r>
            <a:r>
              <a:rPr lang="en-US" dirty="0" err="1"/>
              <a:t>Korol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A. V. </a:t>
            </a:r>
            <a:r>
              <a:rPr lang="en-US" dirty="0" err="1"/>
              <a:t>Solov’yov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NIM </a:t>
            </a:r>
            <a:r>
              <a:rPr lang="en-US" dirty="0"/>
              <a:t>B 355 (2015) </a:t>
            </a:r>
            <a:r>
              <a:rPr lang="en-US" dirty="0" smtClean="0"/>
              <a:t>39–43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80661" y="2113770"/>
            <a:ext cx="5711190" cy="4375808"/>
            <a:chOff x="80661" y="2113770"/>
            <a:chExt cx="5711190" cy="437580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61" y="2492888"/>
              <a:ext cx="5711190" cy="399669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653520" y="2113770"/>
              <a:ext cx="340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Bent (111) Silicon </a:t>
              </a:r>
              <a:r>
                <a:rPr lang="de-DE" sz="2000" dirty="0" err="1" smtClean="0"/>
                <a:t>single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crystal</a:t>
              </a:r>
              <a:endParaRPr lang="en-US" sz="2000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132960" y="5032126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SLAC </a:t>
              </a:r>
              <a:r>
                <a:rPr lang="de-DE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experiment</a:t>
              </a:r>
              <a:endParaRPr lang="de-D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2931145" y="513996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493178" y="3267074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Fokker-Planck </a:t>
              </a:r>
              <a:endPara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373457" y="4410592"/>
              <a:ext cx="1519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3CC"/>
                  </a:solidFill>
                </a:rPr>
                <a:t>MBN Explorer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0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Apply Modified Fokker-Planck Equation to Si (110) </a:t>
            </a:r>
            <a:r>
              <a:rPr lang="en-US" sz="4400" dirty="0" err="1" smtClean="0"/>
              <a:t>Undulator</a:t>
            </a:r>
            <a:r>
              <a:rPr lang="en-US" sz="4400" dirty="0" smtClean="0"/>
              <a:t> Experiment at MAMI</a:t>
            </a:r>
            <a:endParaRPr lang="en-US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10" y="2001613"/>
            <a:ext cx="4260818" cy="30414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de-DE" sz="3200" dirty="0" err="1" smtClean="0">
                <a:solidFill>
                  <a:prstClr val="black"/>
                </a:solidFill>
              </a:rPr>
              <a:t>Evidence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for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Undulator</a:t>
            </a:r>
            <a:r>
              <a:rPr lang="de-DE" sz="3200" dirty="0" smtClean="0">
                <a:solidFill>
                  <a:prstClr val="black"/>
                </a:solidFill>
              </a:rPr>
              <a:t> Radiation</a:t>
            </a:r>
            <a:br>
              <a:rPr lang="de-DE" sz="3200" dirty="0" smtClean="0">
                <a:solidFill>
                  <a:prstClr val="black"/>
                </a:solidFill>
              </a:rPr>
            </a:br>
            <a:r>
              <a:rPr lang="de-DE" sz="3200" dirty="0" smtClean="0">
                <a:solidFill>
                  <a:prstClr val="black"/>
                </a:solidFill>
              </a:rPr>
              <a:t>Simulation </a:t>
            </a:r>
            <a:r>
              <a:rPr lang="de-DE" sz="3200" dirty="0" err="1" smtClean="0">
                <a:solidFill>
                  <a:prstClr val="black"/>
                </a:solidFill>
              </a:rPr>
              <a:t>Results</a:t>
            </a:r>
            <a:r>
              <a:rPr lang="de-DE" sz="3200" dirty="0" smtClean="0">
                <a:solidFill>
                  <a:prstClr val="black"/>
                </a:solidFill>
              </a:rPr>
              <a:t> at </a:t>
            </a:r>
            <a:r>
              <a:rPr lang="de-DE" sz="3200" i="1" dirty="0" err="1" smtClean="0">
                <a:solidFill>
                  <a:srgbClr val="FF0000"/>
                </a:solidFill>
              </a:rPr>
              <a:t>E</a:t>
            </a:r>
            <a:r>
              <a:rPr lang="de-DE" sz="3200" i="1" baseline="-25000" dirty="0" err="1" smtClean="0">
                <a:solidFill>
                  <a:srgbClr val="FF0000"/>
                </a:solidFill>
              </a:rPr>
              <a:t>beam</a:t>
            </a:r>
            <a:r>
              <a:rPr lang="de-DE" sz="3200" dirty="0" smtClean="0">
                <a:solidFill>
                  <a:srgbClr val="FF0000"/>
                </a:solidFill>
              </a:rPr>
              <a:t> = 270 </a:t>
            </a:r>
            <a:r>
              <a:rPr lang="de-DE" sz="3200" dirty="0" err="1" smtClean="0">
                <a:solidFill>
                  <a:srgbClr val="FF0000"/>
                </a:solidFill>
              </a:rPr>
              <a:t>MeV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36096" y="1340768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31409" y="1340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294445" y="2276872"/>
            <a:ext cx="122988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223560" y="2996952"/>
            <a:ext cx="1436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D60093"/>
                </a:solidFill>
              </a:rPr>
              <a:t>Coherent</a:t>
            </a:r>
            <a:r>
              <a:rPr lang="de-DE" dirty="0">
                <a:solidFill>
                  <a:srgbClr val="D60093"/>
                </a:solidFill>
              </a:rPr>
              <a:t>:</a:t>
            </a:r>
            <a:r>
              <a:rPr lang="de-DE" dirty="0" smtClean="0">
                <a:solidFill>
                  <a:srgbClr val="D60093"/>
                </a:solidFill>
              </a:rPr>
              <a:t> </a:t>
            </a:r>
            <a:br>
              <a:rPr lang="de-DE" dirty="0" smtClean="0">
                <a:solidFill>
                  <a:srgbClr val="D60093"/>
                </a:solidFill>
              </a:rPr>
            </a:br>
            <a:r>
              <a:rPr lang="de-DE" i="1" dirty="0" err="1" smtClean="0">
                <a:solidFill>
                  <a:srgbClr val="D60093"/>
                </a:solidFill>
              </a:rPr>
              <a:t>L</a:t>
            </a:r>
            <a:r>
              <a:rPr lang="de-DE" i="1" baseline="-25000" dirty="0" err="1" smtClean="0">
                <a:solidFill>
                  <a:srgbClr val="D60093"/>
                </a:solidFill>
              </a:rPr>
              <a:t>coh</a:t>
            </a:r>
            <a:r>
              <a:rPr lang="de-DE" dirty="0" smtClean="0">
                <a:solidFill>
                  <a:srgbClr val="D60093"/>
                </a:solidFill>
              </a:rPr>
              <a:t> = 6.0 µm,</a:t>
            </a:r>
          </a:p>
          <a:p>
            <a:r>
              <a:rPr lang="de-DE" i="1" dirty="0" err="1">
                <a:solidFill>
                  <a:srgbClr val="D60093"/>
                </a:solidFill>
              </a:rPr>
              <a:t>p</a:t>
            </a:r>
            <a:r>
              <a:rPr lang="de-DE" i="1" baseline="-25000" dirty="0" err="1">
                <a:solidFill>
                  <a:srgbClr val="D60093"/>
                </a:solidFill>
              </a:rPr>
              <a:t>chan</a:t>
            </a:r>
            <a:r>
              <a:rPr lang="de-DE" dirty="0">
                <a:solidFill>
                  <a:srgbClr val="D60093"/>
                </a:solidFill>
              </a:rPr>
              <a:t> = </a:t>
            </a:r>
            <a:r>
              <a:rPr lang="de-DE" dirty="0" smtClean="0">
                <a:solidFill>
                  <a:srgbClr val="D60093"/>
                </a:solidFill>
              </a:rPr>
              <a:t>2 </a:t>
            </a:r>
            <a:r>
              <a:rPr lang="de-DE" dirty="0">
                <a:solidFill>
                  <a:srgbClr val="D60093"/>
                </a:solidFill>
              </a:rPr>
              <a:t>%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758094" y="2263470"/>
            <a:ext cx="1438407" cy="625322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5986130" y="3212976"/>
            <a:ext cx="1250167" cy="880559"/>
          </a:xfrm>
          <a:prstGeom prst="line">
            <a:avLst/>
          </a:prstGeom>
          <a:ln w="190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196501" y="2001614"/>
            <a:ext cx="162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Incoherent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: </a:t>
            </a:r>
            <a:b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</a:br>
            <a:r>
              <a:rPr lang="de-DE" dirty="0" smtClean="0">
                <a:solidFill>
                  <a:srgbClr val="0033CC"/>
                </a:solidFill>
                <a:latin typeface="Calibri"/>
              </a:rPr>
              <a:t>28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%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of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full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33CC"/>
                </a:solidFill>
                <a:latin typeface="Calibri"/>
                <a:cs typeface="+mn-cs"/>
              </a:rPr>
              <a:t>arc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b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</a:br>
            <a:r>
              <a:rPr lang="de-DE" i="1" dirty="0" err="1" smtClean="0">
                <a:solidFill>
                  <a:srgbClr val="0033CC"/>
                </a:solidFill>
                <a:latin typeface="Calibri"/>
                <a:cs typeface="+mn-cs"/>
              </a:rPr>
              <a:t>p</a:t>
            </a:r>
            <a:r>
              <a:rPr lang="de-DE" i="1" baseline="-25000" dirty="0" err="1" smtClean="0">
                <a:solidFill>
                  <a:srgbClr val="0033CC"/>
                </a:solidFill>
                <a:latin typeface="Calibri"/>
                <a:cs typeface="+mn-cs"/>
              </a:rPr>
              <a:t>chan</a:t>
            </a:r>
            <a:r>
              <a:rPr lang="de-DE" dirty="0" smtClean="0">
                <a:solidFill>
                  <a:srgbClr val="0033CC"/>
                </a:solidFill>
                <a:latin typeface="Calibri"/>
                <a:cs typeface="+mn-cs"/>
              </a:rPr>
              <a:t> = 98 %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03084" y="5733256"/>
            <a:ext cx="6428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is the coherent contribution so small?</a:t>
            </a:r>
            <a:endParaRPr lang="en-US" sz="28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4" y="2043459"/>
            <a:ext cx="4260818" cy="30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De-channeling Length for Bent Crystal </a:t>
            </a:r>
            <a:br>
              <a:rPr lang="en-US" sz="3600" dirty="0" smtClean="0"/>
            </a:br>
            <a:r>
              <a:rPr lang="en-US" sz="3600" dirty="0" smtClean="0"/>
              <a:t>from Modified Fokker-Planck Equation </a:t>
            </a:r>
            <a:br>
              <a:rPr lang="en-US" sz="3600" dirty="0" smtClean="0"/>
            </a:br>
            <a:r>
              <a:rPr lang="en-US" sz="3600" dirty="0" smtClean="0"/>
              <a:t>for Si (110) at MAMI Beam Energies</a:t>
            </a:r>
            <a:endParaRPr lang="en-US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4" y="2037576"/>
            <a:ext cx="5711190" cy="39966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04477" y="2701468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MAMI experiments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23902" y="2490192"/>
            <a:ext cx="34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Explanation of strong reduction of the de-channeling length in comparison to a straight crystal: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99892"/>
              </p:ext>
            </p:extLst>
          </p:nvPr>
        </p:nvGraphicFramePr>
        <p:xfrm>
          <a:off x="5478463" y="3568700"/>
          <a:ext cx="31496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4" imgW="2019240" imgH="888840" progId="Equation.DSMT4">
                  <p:embed/>
                </p:oleObj>
              </mc:Choice>
              <mc:Fallback>
                <p:oleObj name="Equation" r:id="rId4" imgW="2019240" imgH="888840" progId="Equation.DSMT4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3568700"/>
                        <a:ext cx="31496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2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513" y="1571625"/>
            <a:ext cx="73929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52463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De- and Rechanneling in </a:t>
            </a:r>
            <a:r>
              <a:rPr lang="en-US" sz="2800" dirty="0" err="1" smtClean="0"/>
              <a:t>Undulator</a:t>
            </a:r>
            <a:r>
              <a:rPr lang="en-US" sz="2800" dirty="0" smtClean="0"/>
              <a:t> Crystal</a:t>
            </a: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659563" y="765175"/>
          <a:ext cx="18065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5" imgW="1206500" imgH="482600" progId="Equation.DSMT4">
                  <p:embed/>
                </p:oleObj>
              </mc:Choice>
              <mc:Fallback>
                <p:oleObj name="Equation" r:id="rId5" imgW="1206500" imgH="482600" progId="Equation.DSMT4">
                  <p:embed/>
                  <p:pic>
                    <p:nvPicPr>
                      <p:cNvPr id="1945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765175"/>
                        <a:ext cx="18065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33350" y="2478088"/>
            <a:ext cx="108108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3995738" y="8620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5768975" y="8905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323850" y="197167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8000"/>
                </a:solidFill>
              </a:rPr>
              <a:t>e</a:t>
            </a:r>
            <a:r>
              <a:rPr lang="en-US" sz="2400" b="1" baseline="30000" smtClean="0">
                <a:solidFill>
                  <a:srgbClr val="008000"/>
                </a:solidFill>
              </a:rPr>
              <a:t>-</a:t>
            </a:r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 flipV="1">
            <a:off x="8501063" y="221138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8520390" y="198884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7415213" y="37861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8772525" y="34290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9469" name="Text Box 32"/>
          <p:cNvSpPr txBox="1">
            <a:spLocks noChangeArrowheads="1"/>
          </p:cNvSpPr>
          <p:nvPr/>
        </p:nvSpPr>
        <p:spPr bwMode="auto">
          <a:xfrm>
            <a:off x="1363663" y="952500"/>
            <a:ext cx="199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(110)   U</a:t>
            </a:r>
            <a:r>
              <a:rPr lang="en-US" baseline="-25000" smtClean="0">
                <a:solidFill>
                  <a:srgbClr val="000000"/>
                </a:solidFill>
              </a:rPr>
              <a:t>0 </a:t>
            </a:r>
            <a:r>
              <a:rPr lang="en-US" smtClean="0">
                <a:solidFill>
                  <a:srgbClr val="000000"/>
                </a:solidFill>
              </a:rPr>
              <a:t>= 22 eV</a:t>
            </a:r>
          </a:p>
        </p:txBody>
      </p:sp>
      <p:sp>
        <p:nvSpPr>
          <p:cNvPr id="19470" name="Text Box 33"/>
          <p:cNvSpPr txBox="1">
            <a:spLocks noChangeArrowheads="1"/>
          </p:cNvSpPr>
          <p:nvPr/>
        </p:nvSpPr>
        <p:spPr bwMode="auto">
          <a:xfrm>
            <a:off x="4211960" y="944563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sz="2000" baseline="-25000" dirty="0" smtClean="0">
                <a:solidFill>
                  <a:srgbClr val="000000"/>
                </a:solidFill>
                <a:sym typeface="Symbol" pitchFamily="18" charset="2"/>
              </a:rPr>
              <a:t>U </a:t>
            </a:r>
            <a:r>
              <a:rPr lang="en-US" sz="2000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= 9.9 µm</a:t>
            </a:r>
          </a:p>
        </p:txBody>
      </p:sp>
      <p:sp>
        <p:nvSpPr>
          <p:cNvPr id="19471" name="Line 34"/>
          <p:cNvSpPr>
            <a:spLocks noChangeShapeType="1"/>
          </p:cNvSpPr>
          <p:nvPr/>
        </p:nvSpPr>
        <p:spPr bwMode="auto">
          <a:xfrm>
            <a:off x="3683997" y="1146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2" name="Line 35"/>
          <p:cNvSpPr>
            <a:spLocks noChangeShapeType="1"/>
          </p:cNvSpPr>
          <p:nvPr/>
        </p:nvSpPr>
        <p:spPr bwMode="auto">
          <a:xfrm flipH="1">
            <a:off x="5809456" y="1146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3" name="Line 8"/>
          <p:cNvSpPr>
            <a:spLocks noChangeShapeType="1"/>
          </p:cNvSpPr>
          <p:nvPr/>
        </p:nvSpPr>
        <p:spPr bwMode="auto">
          <a:xfrm>
            <a:off x="1547813" y="2543175"/>
            <a:ext cx="576262" cy="3143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4" name="Line 8"/>
          <p:cNvSpPr>
            <a:spLocks noChangeShapeType="1"/>
          </p:cNvSpPr>
          <p:nvPr/>
        </p:nvSpPr>
        <p:spPr bwMode="auto">
          <a:xfrm>
            <a:off x="2084388" y="2852738"/>
            <a:ext cx="334962" cy="4762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5" name="Line 8"/>
          <p:cNvSpPr>
            <a:spLocks noChangeShapeType="1"/>
          </p:cNvSpPr>
          <p:nvPr/>
        </p:nvSpPr>
        <p:spPr bwMode="auto">
          <a:xfrm flipV="1">
            <a:off x="2411413" y="2492375"/>
            <a:ext cx="576262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" name="Line 8"/>
          <p:cNvSpPr>
            <a:spLocks noChangeShapeType="1"/>
          </p:cNvSpPr>
          <p:nvPr/>
        </p:nvSpPr>
        <p:spPr bwMode="auto">
          <a:xfrm>
            <a:off x="2954338" y="2474913"/>
            <a:ext cx="28733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7" name="Line 8"/>
          <p:cNvSpPr>
            <a:spLocks noChangeShapeType="1"/>
          </p:cNvSpPr>
          <p:nvPr/>
        </p:nvSpPr>
        <p:spPr bwMode="auto">
          <a:xfrm>
            <a:off x="3276600" y="2509838"/>
            <a:ext cx="574675" cy="2873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1304925" y="2481263"/>
            <a:ext cx="2159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9" name="Line 8"/>
          <p:cNvSpPr>
            <a:spLocks noChangeShapeType="1"/>
          </p:cNvSpPr>
          <p:nvPr/>
        </p:nvSpPr>
        <p:spPr bwMode="auto">
          <a:xfrm flipV="1">
            <a:off x="4211638" y="2520950"/>
            <a:ext cx="504825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0" name="Textfeld 42"/>
          <p:cNvSpPr txBox="1">
            <a:spLocks noChangeArrowheads="1"/>
          </p:cNvSpPr>
          <p:nvPr/>
        </p:nvSpPr>
        <p:spPr bwMode="auto">
          <a:xfrm>
            <a:off x="1529556" y="4852037"/>
            <a:ext cx="54403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(1) Centrifugal force causes </a:t>
            </a:r>
            <a:r>
              <a:rPr lang="en-US" sz="2000" dirty="0" err="1" smtClean="0">
                <a:solidFill>
                  <a:srgbClr val="000000"/>
                </a:solidFill>
              </a:rPr>
              <a:t>dechanneling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(2) Electron finds proper direction and re-channels</a:t>
            </a:r>
          </a:p>
        </p:txBody>
      </p:sp>
      <p:sp>
        <p:nvSpPr>
          <p:cNvPr id="19481" name="Line 8"/>
          <p:cNvSpPr>
            <a:spLocks noChangeShapeType="1"/>
          </p:cNvSpPr>
          <p:nvPr/>
        </p:nvSpPr>
        <p:spPr bwMode="auto">
          <a:xfrm>
            <a:off x="3851275" y="2830513"/>
            <a:ext cx="334963" cy="635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2" name="Line 8"/>
          <p:cNvSpPr>
            <a:spLocks noChangeShapeType="1"/>
          </p:cNvSpPr>
          <p:nvPr/>
        </p:nvSpPr>
        <p:spPr bwMode="auto">
          <a:xfrm>
            <a:off x="4749800" y="2474913"/>
            <a:ext cx="28733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4" name="Line 8"/>
          <p:cNvSpPr>
            <a:spLocks noChangeShapeType="1"/>
          </p:cNvSpPr>
          <p:nvPr/>
        </p:nvSpPr>
        <p:spPr bwMode="auto">
          <a:xfrm>
            <a:off x="5037138" y="2514600"/>
            <a:ext cx="576262" cy="3143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5" name="Line 8"/>
          <p:cNvSpPr>
            <a:spLocks noChangeShapeType="1"/>
          </p:cNvSpPr>
          <p:nvPr/>
        </p:nvSpPr>
        <p:spPr bwMode="auto">
          <a:xfrm>
            <a:off x="5618163" y="2863850"/>
            <a:ext cx="334962" cy="47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6" name="Line 8"/>
          <p:cNvSpPr>
            <a:spLocks noChangeShapeType="1"/>
          </p:cNvSpPr>
          <p:nvPr/>
        </p:nvSpPr>
        <p:spPr bwMode="auto">
          <a:xfrm flipV="1">
            <a:off x="5940425" y="2492375"/>
            <a:ext cx="576263" cy="3603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7" name="Line 8"/>
          <p:cNvSpPr>
            <a:spLocks noChangeShapeType="1"/>
          </p:cNvSpPr>
          <p:nvPr/>
        </p:nvSpPr>
        <p:spPr bwMode="auto">
          <a:xfrm>
            <a:off x="6516688" y="2481263"/>
            <a:ext cx="28733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8" name="Line 8"/>
          <p:cNvSpPr>
            <a:spLocks noChangeShapeType="1"/>
          </p:cNvSpPr>
          <p:nvPr/>
        </p:nvSpPr>
        <p:spPr bwMode="auto">
          <a:xfrm>
            <a:off x="6804025" y="2516188"/>
            <a:ext cx="576263" cy="3143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89" name="Line 8"/>
          <p:cNvSpPr>
            <a:spLocks noChangeShapeType="1"/>
          </p:cNvSpPr>
          <p:nvPr/>
        </p:nvSpPr>
        <p:spPr bwMode="auto">
          <a:xfrm>
            <a:off x="7385050" y="2852738"/>
            <a:ext cx="334963" cy="4762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90" name="Line 8"/>
          <p:cNvSpPr>
            <a:spLocks noChangeShapeType="1"/>
          </p:cNvSpPr>
          <p:nvPr/>
        </p:nvSpPr>
        <p:spPr bwMode="auto">
          <a:xfrm flipV="1">
            <a:off x="7723188" y="2465388"/>
            <a:ext cx="576262" cy="3603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91" name="Line 8"/>
          <p:cNvSpPr>
            <a:spLocks noChangeShapeType="1"/>
          </p:cNvSpPr>
          <p:nvPr/>
        </p:nvSpPr>
        <p:spPr bwMode="auto">
          <a:xfrm>
            <a:off x="8288338" y="2465388"/>
            <a:ext cx="287337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473436" y="401955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Coherent </a:t>
            </a:r>
            <a:r>
              <a:rPr lang="en-US" sz="2400" dirty="0" err="1" smtClean="0">
                <a:solidFill>
                  <a:srgbClr val="FF0000"/>
                </a:solidFill>
              </a:rPr>
              <a:t>undulator</a:t>
            </a:r>
            <a:r>
              <a:rPr lang="en-US" sz="2400" dirty="0" smtClean="0">
                <a:solidFill>
                  <a:srgbClr val="FF0000"/>
                </a:solidFill>
              </a:rPr>
              <a:t> radiation emission with coherence length </a:t>
            </a:r>
            <a:r>
              <a:rPr lang="en-US" sz="2400" i="1" dirty="0" err="1" smtClean="0">
                <a:solidFill>
                  <a:srgbClr val="FF0000"/>
                </a:solidFill>
              </a:rPr>
              <a:t>L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coh</a:t>
            </a:r>
            <a:r>
              <a:rPr lang="en-US" sz="2400" i="1" baseline="-25000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 4.0 to 6.0 µm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68902" y="21328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(1)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835696" y="241159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(2)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2185953" y="24169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(1)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603924" y="216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(2)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100941" y="216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(1)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871873" y="3570400"/>
            <a:ext cx="252202" cy="563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583249" y="5645419"/>
            <a:ext cx="5637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33CC"/>
                </a:solidFill>
              </a:rPr>
              <a:t>Synchrotron </a:t>
            </a:r>
            <a:r>
              <a:rPr lang="en-US" sz="2000" dirty="0">
                <a:solidFill>
                  <a:srgbClr val="0033CC"/>
                </a:solidFill>
              </a:rPr>
              <a:t>radiation emission from </a:t>
            </a:r>
            <a:r>
              <a:rPr lang="en-US" sz="2000" dirty="0" smtClean="0">
                <a:solidFill>
                  <a:srgbClr val="0033CC"/>
                </a:solidFill>
              </a:rPr>
              <a:t>arc elements 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(2) </a:t>
            </a:r>
            <a:r>
              <a:rPr lang="en-US" sz="2000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rgbClr val="0033CC"/>
                </a:solidFill>
              </a:rPr>
              <a:t> (1) </a:t>
            </a:r>
            <a:r>
              <a:rPr lang="en-US" sz="2000" dirty="0">
                <a:solidFill>
                  <a:srgbClr val="0033CC"/>
                </a:solidFill>
              </a:rPr>
              <a:t>with reduced </a:t>
            </a:r>
            <a:r>
              <a:rPr lang="en-US" sz="2000" dirty="0" smtClean="0">
                <a:solidFill>
                  <a:srgbClr val="0033CC"/>
                </a:solidFill>
              </a:rPr>
              <a:t>length. Incoherent since</a:t>
            </a:r>
          </a:p>
          <a:p>
            <a:pPr lvl="0"/>
            <a:r>
              <a:rPr lang="en-US" sz="2000" dirty="0" smtClean="0">
                <a:solidFill>
                  <a:srgbClr val="0033CC"/>
                </a:solidFill>
              </a:rPr>
              <a:t> between (1) </a:t>
            </a:r>
            <a:r>
              <a:rPr lang="en-US" sz="2000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sz="2000" dirty="0" smtClean="0">
                <a:solidFill>
                  <a:srgbClr val="0033CC"/>
                </a:solidFill>
              </a:rPr>
              <a:t> (2) electron loses phase information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129542" y="23488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(2)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489582" y="23488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1027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</a:t>
            </a:r>
            <a:r>
              <a:rPr lang="en-US" sz="4400" dirty="0" smtClean="0"/>
              <a:t>. Consequences for Radiation </a:t>
            </a:r>
            <a:r>
              <a:rPr lang="en-US" sz="4400" dirty="0"/>
              <a:t>P</a:t>
            </a:r>
            <a:r>
              <a:rPr lang="en-US" sz="4400" dirty="0" smtClean="0"/>
              <a:t>roduction with Large </a:t>
            </a:r>
            <a:r>
              <a:rPr lang="en-US" sz="4400" dirty="0"/>
              <a:t>A</a:t>
            </a:r>
            <a:r>
              <a:rPr lang="en-US" sz="4400" dirty="0" smtClean="0"/>
              <a:t>mplitude </a:t>
            </a:r>
            <a:r>
              <a:rPr lang="en-US" sz="4400" dirty="0" err="1"/>
              <a:t>U</a:t>
            </a:r>
            <a:r>
              <a:rPr lang="en-US" sz="4400" dirty="0" err="1" smtClean="0"/>
              <a:t>ndulators</a:t>
            </a:r>
            <a:endParaRPr lang="en-US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Considerations on the basis of the Fokker-Planck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De-channeling Length </a:t>
            </a:r>
            <a:r>
              <a:rPr lang="en-US" sz="3600" i="1" dirty="0" err="1" smtClean="0"/>
              <a:t>L</a:t>
            </a:r>
            <a:r>
              <a:rPr lang="en-US" sz="3600" i="1" baseline="-25000" dirty="0" err="1" smtClean="0"/>
              <a:t>de</a:t>
            </a:r>
            <a:r>
              <a:rPr lang="en-US" sz="3600" dirty="0" smtClean="0"/>
              <a:t>(</a:t>
            </a:r>
            <a:r>
              <a:rPr lang="en-US" sz="3600" i="1" dirty="0" err="1" smtClean="0"/>
              <a:t>R,pv</a:t>
            </a:r>
            <a:r>
              <a:rPr lang="en-US" sz="3600" dirty="0" smtClean="0"/>
              <a:t>) Scaling Law </a:t>
            </a:r>
            <a:br>
              <a:rPr lang="en-US" sz="3600" dirty="0" smtClean="0"/>
            </a:br>
            <a:r>
              <a:rPr lang="en-US" sz="3600" dirty="0" smtClean="0"/>
              <a:t>for a Bent Si (110) Crystal</a:t>
            </a:r>
            <a:endParaRPr lang="en-US" sz="3600" dirty="0"/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7948"/>
              </p:ext>
            </p:extLst>
          </p:nvPr>
        </p:nvGraphicFramePr>
        <p:xfrm>
          <a:off x="7426325" y="4023360"/>
          <a:ext cx="13128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3" imgW="952200" imgH="457200" progId="Equation.DSMT4">
                  <p:embed/>
                </p:oleObj>
              </mc:Choice>
              <mc:Fallback>
                <p:oleObj name="Equation" r:id="rId3" imgW="952200" imgH="457200" progId="Equation.DSMT4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23360"/>
                        <a:ext cx="13128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3" name="Rechteck 2"/>
          <p:cNvSpPr/>
          <p:nvPr/>
        </p:nvSpPr>
        <p:spPr>
          <a:xfrm>
            <a:off x="2214390" y="5453349"/>
            <a:ext cx="2644049" cy="463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28650" y="2861156"/>
            <a:ext cx="480060" cy="1790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33" y="2166395"/>
            <a:ext cx="4519787" cy="3750911"/>
          </a:xfrm>
          <a:prstGeom prst="rect">
            <a:avLst/>
          </a:prstGeom>
        </p:spPr>
      </p:pic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19747"/>
              </p:ext>
            </p:extLst>
          </p:nvPr>
        </p:nvGraphicFramePr>
        <p:xfrm>
          <a:off x="2214390" y="2519315"/>
          <a:ext cx="19748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6" imgW="1091880" imgH="457200" progId="Equation.DSMT4">
                  <p:embed/>
                </p:oleObj>
              </mc:Choice>
              <mc:Fallback>
                <p:oleObj name="Equation" r:id="rId6" imgW="1091880" imgH="457200" progId="Equation.DSMT4">
                  <p:embed/>
                  <p:pic>
                    <p:nvPicPr>
                      <p:cNvPr id="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390" y="2519315"/>
                        <a:ext cx="19748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8599" y="1333500"/>
            <a:ext cx="579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de</a:t>
            </a:r>
            <a:r>
              <a:rPr lang="en-US" sz="2000" dirty="0" smtClean="0"/>
              <a:t>(</a:t>
            </a:r>
            <a:r>
              <a:rPr lang="en-US" sz="2000" i="1" dirty="0" err="1" smtClean="0"/>
              <a:t>R,pv</a:t>
            </a:r>
            <a:r>
              <a:rPr lang="en-US" sz="2000" dirty="0" smtClean="0"/>
              <a:t>) is the de-channeling length for a crystal with </a:t>
            </a:r>
            <a:br>
              <a:rPr lang="en-US" sz="2000" dirty="0" smtClean="0"/>
            </a:br>
            <a:r>
              <a:rPr lang="en-US" sz="2000" dirty="0" smtClean="0"/>
              <a:t>bending radius </a:t>
            </a:r>
            <a:r>
              <a:rPr lang="en-US" sz="2000" i="1" dirty="0" smtClean="0"/>
              <a:t>R </a:t>
            </a:r>
            <a:r>
              <a:rPr lang="en-US" sz="2000" dirty="0" smtClean="0"/>
              <a:t>and momentum </a:t>
            </a:r>
            <a:r>
              <a:rPr lang="en-US" sz="2000" i="1" dirty="0" err="1" smtClean="0"/>
              <a:t>pv</a:t>
            </a:r>
            <a:endParaRPr lang="en-US" sz="20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858439" y="2681240"/>
            <a:ext cx="428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traight crystal according to Fokker-Planck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Baier</a:t>
            </a:r>
            <a:r>
              <a:rPr lang="en-US" dirty="0" smtClean="0"/>
              <a:t>, </a:t>
            </a:r>
            <a:r>
              <a:rPr lang="en-US" dirty="0" err="1" smtClean="0"/>
              <a:t>Katkov</a:t>
            </a:r>
            <a:r>
              <a:rPr lang="en-US" dirty="0" smtClean="0"/>
              <a:t>, and </a:t>
            </a:r>
            <a:r>
              <a:rPr lang="en-US" dirty="0" err="1" smtClean="0"/>
              <a:t>Strakhovenko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approach, however, with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s</a:t>
            </a:r>
            <a:r>
              <a:rPr lang="en-US" dirty="0" smtClean="0"/>
              <a:t> = 10.6 MeV</a:t>
            </a:r>
          </a:p>
          <a:p>
            <a:r>
              <a:rPr lang="en-US" dirty="0" smtClean="0"/>
              <a:t>instead of 15.0 MeV in formula</a:t>
            </a:r>
            <a:endParaRPr lang="en-US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13013"/>
              </p:ext>
            </p:extLst>
          </p:nvPr>
        </p:nvGraphicFramePr>
        <p:xfrm>
          <a:off x="5051425" y="4842161"/>
          <a:ext cx="316706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8" imgW="2387520" imgH="927000" progId="Equation.DSMT4">
                  <p:embed/>
                </p:oleObj>
              </mc:Choice>
              <mc:Fallback>
                <p:oleObj name="Equation" r:id="rId8" imgW="2387520" imgH="927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842161"/>
                        <a:ext cx="3167063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171520"/>
              </p:ext>
            </p:extLst>
          </p:nvPr>
        </p:nvGraphicFramePr>
        <p:xfrm>
          <a:off x="5016381" y="2042363"/>
          <a:ext cx="2366962" cy="62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10" imgW="1625400" imgH="431640" progId="Equation.DSMT4">
                  <p:embed/>
                </p:oleObj>
              </mc:Choice>
              <mc:Fallback>
                <p:oleObj name="Equation" r:id="rId10" imgW="1625400" imgH="431640" progId="Equation.DSMT4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381" y="2042363"/>
                        <a:ext cx="2366962" cy="629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464615"/>
              </p:ext>
            </p:extLst>
          </p:nvPr>
        </p:nvGraphicFramePr>
        <p:xfrm>
          <a:off x="5002337" y="3933696"/>
          <a:ext cx="1532157" cy="67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9" name="Equation" r:id="rId12" imgW="1130040" imgH="495000" progId="Equation.DSMT4">
                  <p:embed/>
                </p:oleObj>
              </mc:Choice>
              <mc:Fallback>
                <p:oleObj name="Equation" r:id="rId12" imgW="1130040" imgH="4950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337" y="3933696"/>
                        <a:ext cx="1532157" cy="671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7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443686" y="3606973"/>
            <a:ext cx="3560949" cy="17990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200" y="3218214"/>
            <a:ext cx="4997291" cy="34971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187044" y="1333049"/>
            <a:ext cx="2956956" cy="707886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3610099" y="1345875"/>
            <a:ext cx="2220685" cy="69187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325103" y="2229700"/>
            <a:ext cx="4797632" cy="11191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712" y="246376"/>
            <a:ext cx="8580474" cy="910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Conditions for </a:t>
            </a:r>
            <a:br>
              <a:rPr lang="en-US" sz="3600" dirty="0" smtClean="0"/>
            </a:br>
            <a:r>
              <a:rPr lang="en-US" sz="3600" dirty="0" smtClean="0"/>
              <a:t>Large Amplitude </a:t>
            </a:r>
            <a:r>
              <a:rPr lang="en-US" sz="3600" dirty="0" err="1" smtClean="0"/>
              <a:t>Undulator</a:t>
            </a:r>
            <a:r>
              <a:rPr lang="en-US" sz="3600" dirty="0" smtClean="0"/>
              <a:t> Design</a:t>
            </a:r>
            <a:endParaRPr lang="en-US" sz="3600" dirty="0"/>
          </a:p>
        </p:txBody>
      </p: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-50346" y="1991087"/>
            <a:ext cx="3176985" cy="3189750"/>
            <a:chOff x="1715044" y="2652340"/>
            <a:chExt cx="4536502" cy="4554730"/>
          </a:xfrm>
        </p:grpSpPr>
        <p:grpSp>
          <p:nvGrpSpPr>
            <p:cNvPr id="3" name="Gruppieren 7"/>
            <p:cNvGrpSpPr>
              <a:grpSpLocks noChangeAspect="1"/>
            </p:cNvGrpSpPr>
            <p:nvPr/>
          </p:nvGrpSpPr>
          <p:grpSpPr>
            <a:xfrm>
              <a:off x="1715044" y="2652340"/>
              <a:ext cx="4536502" cy="4554730"/>
              <a:chOff x="-38551" y="1471066"/>
              <a:chExt cx="3024336" cy="3036486"/>
            </a:xfrm>
          </p:grpSpPr>
          <p:sp>
            <p:nvSpPr>
              <p:cNvPr id="4" name="Bogen 3"/>
              <p:cNvSpPr>
                <a:spLocks noChangeAspect="1"/>
              </p:cNvSpPr>
              <p:nvPr/>
            </p:nvSpPr>
            <p:spPr>
              <a:xfrm rot="18899245">
                <a:off x="-38551" y="1483216"/>
                <a:ext cx="3024336" cy="3024336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uppieren 4"/>
              <p:cNvGrpSpPr>
                <a:grpSpLocks noChangeAspect="1"/>
              </p:cNvGrpSpPr>
              <p:nvPr/>
            </p:nvGrpSpPr>
            <p:grpSpPr>
              <a:xfrm>
                <a:off x="600718" y="1471066"/>
                <a:ext cx="878937" cy="1512168"/>
                <a:chOff x="599151" y="1485255"/>
                <a:chExt cx="876505" cy="1512168"/>
              </a:xfrm>
            </p:grpSpPr>
            <p:cxnSp>
              <p:nvCxnSpPr>
                <p:cNvPr id="6" name="Gerade Verbindung 10"/>
                <p:cNvCxnSpPr/>
                <p:nvPr/>
              </p:nvCxnSpPr>
              <p:spPr>
                <a:xfrm>
                  <a:off x="1475656" y="1485255"/>
                  <a:ext cx="0" cy="15121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99151" y="2401928"/>
                <a:ext cx="224801" cy="244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56" name="Equation" r:id="rId4" imgW="152280" imgH="164880" progId="Equation.DSMT4">
                        <p:embed/>
                      </p:oleObj>
                    </mc:Choice>
                    <mc:Fallback>
                      <p:oleObj name="Equation" r:id="rId4" imgW="152280" imgH="164880" progId="Equation.DSMT4">
                        <p:embed/>
                        <p:pic>
                          <p:nvPicPr>
                            <p:cNvPr id="15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151" y="2401928"/>
                              <a:ext cx="224801" cy="244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cxnSp>
          <p:nvCxnSpPr>
            <p:cNvPr id="22" name="Gerader Verbinder 21"/>
            <p:cNvCxnSpPr/>
            <p:nvPr/>
          </p:nvCxnSpPr>
          <p:spPr>
            <a:xfrm>
              <a:off x="2369953" y="3317352"/>
              <a:ext cx="3236441" cy="212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3992352" y="3338617"/>
              <a:ext cx="1614042" cy="15819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>
              <a:endCxn id="4" idx="0"/>
            </p:cNvCxnSpPr>
            <p:nvPr/>
          </p:nvCxnSpPr>
          <p:spPr>
            <a:xfrm flipH="1" flipV="1">
              <a:off x="2379047" y="3335274"/>
              <a:ext cx="1613305" cy="15853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4945580" y="3963193"/>
            <a:ext cx="3381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57"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2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5580" y="3963193"/>
                          <a:ext cx="3381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666804"/>
                </p:ext>
              </p:extLst>
            </p:nvPr>
          </p:nvGraphicFramePr>
          <p:xfrm>
            <a:off x="3992352" y="2809284"/>
            <a:ext cx="3381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58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2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2352" y="2809284"/>
                          <a:ext cx="3381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Gerader Verbinder 30"/>
            <p:cNvCxnSpPr/>
            <p:nvPr/>
          </p:nvCxnSpPr>
          <p:spPr>
            <a:xfrm flipV="1">
              <a:off x="3987467" y="2658140"/>
              <a:ext cx="3914" cy="66984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981542" y="3325294"/>
            <a:ext cx="87312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59" name="Equation" r:id="rId10" imgW="393480" imgH="228600" progId="Equation.DSMT4">
                    <p:embed/>
                  </p:oleObj>
                </mc:Choice>
                <mc:Fallback>
                  <p:oleObj name="Equation" r:id="rId10" imgW="393480" imgH="228600" progId="Equation.DSMT4">
                    <p:embed/>
                    <p:pic>
                      <p:nvPicPr>
                        <p:cNvPr id="3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1542" y="3325294"/>
                          <a:ext cx="873125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5347947"/>
                </p:ext>
              </p:extLst>
            </p:nvPr>
          </p:nvGraphicFramePr>
          <p:xfrm>
            <a:off x="4094351" y="3292572"/>
            <a:ext cx="873124" cy="507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60" name="Equation" r:id="rId12" imgW="393480" imgH="228600" progId="Equation.DSMT4">
                    <p:embed/>
                  </p:oleObj>
                </mc:Choice>
                <mc:Fallback>
                  <p:oleObj name="Equation" r:id="rId12" imgW="393480" imgH="228600" progId="Equation.DSMT4">
                    <p:embed/>
                    <p:pic>
                      <p:nvPicPr>
                        <p:cNvPr id="3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351" y="3292572"/>
                          <a:ext cx="873124" cy="507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01568"/>
              </p:ext>
            </p:extLst>
          </p:nvPr>
        </p:nvGraphicFramePr>
        <p:xfrm>
          <a:off x="738058" y="3787170"/>
          <a:ext cx="1470752" cy="75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1" name="Equation" r:id="rId14" imgW="914400" imgH="469800" progId="Equation.DSMT4">
                  <p:embed/>
                </p:oleObj>
              </mc:Choice>
              <mc:Fallback>
                <p:oleObj name="Equation" r:id="rId14" imgW="914400" imgH="469800" progId="Equation.DSMT4">
                  <p:embed/>
                  <p:pic>
                    <p:nvPicPr>
                      <p:cNvPr id="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58" y="3787170"/>
                        <a:ext cx="1470752" cy="755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60483"/>
              </p:ext>
            </p:extLst>
          </p:nvPr>
        </p:nvGraphicFramePr>
        <p:xfrm>
          <a:off x="3642115" y="1414662"/>
          <a:ext cx="2170612" cy="52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2" name="Equation" r:id="rId16" imgW="952200" imgH="228600" progId="Equation.DSMT4">
                  <p:embed/>
                </p:oleObj>
              </mc:Choice>
              <mc:Fallback>
                <p:oleObj name="Equation" r:id="rId16" imgW="952200" imgH="228600" progId="Equation.DSMT4">
                  <p:embed/>
                  <p:pic>
                    <p:nvPicPr>
                      <p:cNvPr id="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115" y="1414662"/>
                        <a:ext cx="2170612" cy="521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94798"/>
              </p:ext>
            </p:extLst>
          </p:nvPr>
        </p:nvGraphicFramePr>
        <p:xfrm>
          <a:off x="3512979" y="2351173"/>
          <a:ext cx="4411584" cy="86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3" name="Equation" r:id="rId18" imgW="2450880" imgH="482400" progId="Equation.DSMT4">
                  <p:embed/>
                </p:oleObj>
              </mc:Choice>
              <mc:Fallback>
                <p:oleObj name="Equation" r:id="rId18" imgW="2450880" imgH="482400" progId="Equation.DSMT4">
                  <p:embed/>
                  <p:pic>
                    <p:nvPicPr>
                      <p:cNvPr id="3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979" y="2351173"/>
                        <a:ext cx="4411584" cy="86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93118" y="1486937"/>
            <a:ext cx="2483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Half period </a:t>
            </a:r>
            <a:r>
              <a:rPr lang="en-US" sz="2000" b="1" dirty="0" err="1" smtClean="0">
                <a:solidFill>
                  <a:srgbClr val="00B050"/>
                </a:solidFill>
              </a:rPr>
              <a:t>undulator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80095"/>
              </p:ext>
            </p:extLst>
          </p:nvPr>
        </p:nvGraphicFramePr>
        <p:xfrm>
          <a:off x="203200" y="6046788"/>
          <a:ext cx="218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4" name="Equation" r:id="rId20" imgW="2184120" imgH="685800" progId="Equation.DSMT4">
                  <p:embed/>
                </p:oleObj>
              </mc:Choice>
              <mc:Fallback>
                <p:oleObj name="Equation" r:id="rId20" imgW="2184120" imgH="685800" progId="Equation.DSMT4">
                  <p:embed/>
                  <p:pic>
                    <p:nvPicPr>
                      <p:cNvPr id="184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046788"/>
                        <a:ext cx="218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-53034" y="5722488"/>
            <a:ext cx="2010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/>
              </a:rPr>
              <a:t>Photon energy at 855 MeV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106871" y="5408766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A/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p</a:t>
            </a:r>
            <a:r>
              <a:rPr lang="en-US" dirty="0" smtClean="0"/>
              <a:t> &lt; 1 </a:t>
            </a:r>
            <a:br>
              <a:rPr lang="en-US" dirty="0" smtClean="0"/>
            </a:br>
            <a:r>
              <a:rPr lang="en-US" dirty="0" smtClean="0"/>
              <a:t>Small amplitude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3445491" y="4295244"/>
            <a:ext cx="1756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A/</a:t>
            </a:r>
            <a:r>
              <a:rPr lang="en-US" i="1" dirty="0" err="1"/>
              <a:t>d</a:t>
            </a:r>
            <a:r>
              <a:rPr lang="en-US" i="1" baseline="-25000" dirty="0" err="1"/>
              <a:t>p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1 </a:t>
            </a:r>
            <a:br>
              <a:rPr lang="en-US" dirty="0"/>
            </a:br>
            <a:r>
              <a:rPr lang="en-US" dirty="0"/>
              <a:t>Large </a:t>
            </a:r>
            <a:r>
              <a:rPr lang="en-US" dirty="0" smtClean="0"/>
              <a:t>amplitude </a:t>
            </a:r>
            <a:br>
              <a:rPr lang="en-US" dirty="0" smtClean="0"/>
            </a:br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81593" y="1333049"/>
            <a:ext cx="2766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N</a:t>
            </a:r>
            <a:r>
              <a:rPr lang="en-US" sz="2000" b="1" i="1" baseline="-25000" dirty="0" smtClean="0">
                <a:solidFill>
                  <a:schemeClr val="bg1"/>
                </a:solidFill>
              </a:rPr>
              <a:t>U</a:t>
            </a:r>
            <a:r>
              <a:rPr lang="en-US" sz="2000" b="1" dirty="0" smtClean="0">
                <a:solidFill>
                  <a:schemeClr val="bg1"/>
                </a:solidFill>
              </a:rPr>
              <a:t> number of Periods</a:t>
            </a:r>
          </a:p>
          <a:p>
            <a:r>
              <a:rPr lang="en-US" sz="2000" b="1" i="1" dirty="0" err="1" smtClean="0">
                <a:solidFill>
                  <a:schemeClr val="bg1"/>
                </a:solidFill>
              </a:rPr>
              <a:t>L</a:t>
            </a:r>
            <a:r>
              <a:rPr lang="en-US" sz="2000" b="1" i="1" baseline="-25000" dirty="0" err="1" smtClean="0">
                <a:solidFill>
                  <a:schemeClr val="bg1"/>
                </a:solidFill>
              </a:rPr>
              <a:t>de</a:t>
            </a:r>
            <a:r>
              <a:rPr lang="en-US" sz="2000" b="1" dirty="0" smtClean="0">
                <a:solidFill>
                  <a:schemeClr val="bg1"/>
                </a:solidFill>
              </a:rPr>
              <a:t> de-channeling length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9" grpId="0" animBg="1"/>
      <p:bldP spid="28" grpId="0"/>
      <p:bldP spid="30" grpId="0"/>
      <p:bldP spid="3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ctrTitle" idx="4294967295"/>
          </p:nvPr>
        </p:nvSpPr>
        <p:spPr>
          <a:xfrm>
            <a:off x="0" y="1700808"/>
            <a:ext cx="9144000" cy="230425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1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  <a:r>
              <a:rPr lang="en-US" dirty="0"/>
              <a:t>Motivation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656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4196680"/>
            <a:ext cx="7632848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Is an intense photon </a:t>
            </a:r>
            <a:r>
              <a:rPr lang="en-US" dirty="0"/>
              <a:t>source with </a:t>
            </a:r>
            <a:r>
              <a:rPr lang="en-US" b="1" dirty="0" smtClean="0"/>
              <a:t>micro-</a:t>
            </a:r>
            <a:r>
              <a:rPr lang="en-US" b="1" dirty="0" err="1" smtClean="0"/>
              <a:t>undulators</a:t>
            </a:r>
            <a:r>
              <a:rPr lang="en-US" dirty="0" smtClean="0"/>
              <a:t> and </a:t>
            </a:r>
            <a:r>
              <a:rPr lang="en-US" b="1" dirty="0" smtClean="0"/>
              <a:t>electrons</a:t>
            </a:r>
            <a:r>
              <a:rPr lang="en-US" dirty="0" smtClean="0"/>
              <a:t> feasible?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W. Greiner, A.V. </a:t>
            </a:r>
            <a:r>
              <a:rPr lang="en-US" dirty="0" err="1"/>
              <a:t>Solov’yov</a:t>
            </a:r>
            <a:r>
              <a:rPr lang="en-US" dirty="0"/>
              <a:t>, and A.V. </a:t>
            </a:r>
            <a:r>
              <a:rPr lang="en-US" dirty="0" err="1"/>
              <a:t>Korol</a:t>
            </a:r>
            <a:r>
              <a:rPr lang="en-US" dirty="0"/>
              <a:t> et al.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919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48164"/>
            <a:ext cx="7886700" cy="6555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5</a:t>
            </a:r>
            <a:r>
              <a:rPr lang="en-US" sz="3600" dirty="0" smtClean="0"/>
              <a:t>. </a:t>
            </a:r>
            <a:r>
              <a:rPr lang="en-US" sz="4000" dirty="0" smtClean="0"/>
              <a:t>Conclusion</a:t>
            </a:r>
            <a:endParaRPr lang="en-US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83" y="3423051"/>
            <a:ext cx="4624007" cy="30809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3052"/>
            <a:ext cx="4624007" cy="30809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611751" y="2961386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Diamond (110)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235758" y="2961385"/>
            <a:ext cx="170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Silicon (110)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61507" y="923606"/>
            <a:ext cx="840836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1. </a:t>
            </a:r>
            <a:r>
              <a:rPr lang="en-US" sz="2000" dirty="0" smtClean="0">
                <a:solidFill>
                  <a:srgbClr val="FF0000"/>
                </a:solidFill>
              </a:rPr>
              <a:t>De-channeling length of straight crystals</a:t>
            </a:r>
            <a:r>
              <a:rPr lang="en-US" sz="2000" dirty="0" smtClean="0"/>
              <a:t> is probably between the limits given by the Fokker-Planck equation or modified </a:t>
            </a:r>
            <a:r>
              <a:rPr lang="en-US" sz="2000" dirty="0" err="1" smtClean="0"/>
              <a:t>Baier</a:t>
            </a:r>
            <a:r>
              <a:rPr lang="en-US" sz="2000" dirty="0" smtClean="0"/>
              <a:t> et al. formula (</a:t>
            </a:r>
            <a:r>
              <a:rPr lang="en-US" sz="2000" i="1" dirty="0" err="1" smtClean="0"/>
              <a:t>E</a:t>
            </a:r>
            <a:r>
              <a:rPr lang="en-US" sz="2000" i="1" baseline="-25000" dirty="0" err="1" smtClean="0"/>
              <a:t>s</a:t>
            </a:r>
            <a:r>
              <a:rPr lang="en-US" sz="2000" dirty="0" smtClean="0"/>
              <a:t> =10.6 MeV) and calculations on the basis of the MBN explorer software package of Andrei </a:t>
            </a:r>
            <a:r>
              <a:rPr lang="en-US" sz="2000" dirty="0" err="1" smtClean="0"/>
              <a:t>Korol</a:t>
            </a:r>
            <a:r>
              <a:rPr lang="en-US" sz="2000" dirty="0" smtClean="0"/>
              <a:t>, Andrey </a:t>
            </a:r>
            <a:r>
              <a:rPr lang="en-US" sz="2000" dirty="0" err="1"/>
              <a:t>Solov’yov</a:t>
            </a:r>
            <a:r>
              <a:rPr lang="en-US" sz="2000" dirty="0"/>
              <a:t> et al</a:t>
            </a:r>
            <a:r>
              <a:rPr lang="en-US" sz="2000" dirty="0" smtClean="0"/>
              <a:t>., or others.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However, notice</a:t>
            </a:r>
            <a:r>
              <a:rPr lang="en-US" sz="2000" dirty="0"/>
              <a:t>: A</a:t>
            </a:r>
            <a:r>
              <a:rPr lang="en-US" sz="2000" dirty="0" smtClean="0"/>
              <a:t>nalysis of experimental de-channeling length is </a:t>
            </a:r>
            <a:r>
              <a:rPr lang="en-US" sz="2000" dirty="0"/>
              <a:t>model dependent! </a:t>
            </a:r>
            <a:r>
              <a:rPr lang="en-US" sz="2000" dirty="0" smtClean="0">
                <a:sym typeface="Symbol" panose="05050102010706020507" pitchFamily="18" charset="2"/>
              </a:rPr>
              <a:t>Difference</a:t>
            </a:r>
            <a:r>
              <a:rPr lang="en-US" sz="2000" i="1" dirty="0" smtClean="0">
                <a:sym typeface="Symbol" panose="05050102010706020507" pitchFamily="18" charset="2"/>
              </a:rPr>
              <a:t> </a:t>
            </a:r>
            <a:r>
              <a:rPr lang="en-US" sz="2000" i="1" dirty="0">
                <a:sym typeface="Symbol" panose="05050102010706020507" pitchFamily="18" charset="2"/>
              </a:rPr>
              <a:t></a:t>
            </a:r>
            <a:r>
              <a:rPr lang="en-US" sz="2000" baseline="-25000" dirty="0">
                <a:sym typeface="Symbol" panose="05050102010706020507" pitchFamily="18" charset="2"/>
              </a:rPr>
              <a:t>de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x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r>
              <a:rPr lang="en-US" sz="2000" i="1" dirty="0">
                <a:sym typeface="Symbol" panose="05050102010706020507" pitchFamily="18" charset="2"/>
              </a:rPr>
              <a:t>- </a:t>
            </a:r>
            <a:r>
              <a:rPr lang="en-US" sz="2000" baseline="-25000" dirty="0">
                <a:sym typeface="Symbol" panose="05050102010706020507" pitchFamily="18" charset="2"/>
              </a:rPr>
              <a:t>re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x</a:t>
            </a:r>
            <a:r>
              <a:rPr lang="en-US" sz="2000" dirty="0">
                <a:sym typeface="Symbol" panose="05050102010706020507" pitchFamily="18" charset="2"/>
              </a:rPr>
              <a:t>) taken from solution of Fokker-Planck equation!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43784" y="3899970"/>
            <a:ext cx="3073706" cy="15203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244029" y="3899971"/>
            <a:ext cx="3073706" cy="15203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33401" y="691348"/>
            <a:ext cx="79896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err="1"/>
              <a:t>Undulator</a:t>
            </a:r>
            <a:r>
              <a:rPr lang="en-US" sz="2000" dirty="0"/>
              <a:t> radiation has been </a:t>
            </a:r>
            <a:r>
              <a:rPr lang="en-US" sz="2000" dirty="0" smtClean="0"/>
              <a:t>observed </a:t>
            </a:r>
            <a:r>
              <a:rPr lang="en-US" sz="2000" dirty="0"/>
              <a:t>at MAMI for </a:t>
            </a:r>
            <a:r>
              <a:rPr lang="en-US" sz="2000" dirty="0">
                <a:solidFill>
                  <a:srgbClr val="FF0000"/>
                </a:solidFill>
              </a:rPr>
              <a:t>large and small amplitude</a:t>
            </a:r>
            <a:r>
              <a:rPr lang="en-US" sz="2000" dirty="0"/>
              <a:t> graded composition strained layer 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1-x</a:t>
            </a:r>
            <a:r>
              <a:rPr lang="en-US" sz="2000" dirty="0" smtClean="0"/>
              <a:t>Ge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 err="1"/>
              <a:t>undulators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3</a:t>
            </a:r>
            <a:r>
              <a:rPr lang="en-US" sz="2000" dirty="0" smtClean="0"/>
              <a:t>. For a</a:t>
            </a:r>
            <a:r>
              <a:rPr lang="en-US" sz="2000" dirty="0" smtClean="0">
                <a:solidFill>
                  <a:srgbClr val="FF0000"/>
                </a:solidFill>
              </a:rPr>
              <a:t> large amplitude </a:t>
            </a:r>
            <a:r>
              <a:rPr lang="en-US" sz="2000" dirty="0" err="1" smtClean="0">
                <a:solidFill>
                  <a:srgbClr val="FF0000"/>
                </a:solidFill>
              </a:rPr>
              <a:t>undulator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beam energy must be as high as possible. </a:t>
            </a:r>
            <a:r>
              <a:rPr lang="en-US" sz="2000" dirty="0"/>
              <a:t>However, </a:t>
            </a:r>
            <a:r>
              <a:rPr lang="en-US" sz="2000" dirty="0" smtClean="0"/>
              <a:t>synchrotron radiation emission at </a:t>
            </a:r>
            <a:r>
              <a:rPr lang="en-US" sz="2000" dirty="0" err="1" smtClean="0"/>
              <a:t>undulators</a:t>
            </a:r>
            <a:r>
              <a:rPr lang="en-US" sz="2000" dirty="0" smtClean="0"/>
              <a:t> with many periods may be rather strong as compared with channeling radiation.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4. Certainly, a good positron beam is a better choice than using electrons </a:t>
            </a:r>
            <a:endParaRPr lang="en-US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281" y="3571102"/>
            <a:ext cx="4283393" cy="29975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999" y="3560557"/>
            <a:ext cx="4283393" cy="2997518"/>
          </a:xfrm>
          <a:prstGeom prst="rect">
            <a:avLst/>
          </a:prstGeom>
        </p:spPr>
      </p:pic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52187"/>
              </p:ext>
            </p:extLst>
          </p:nvPr>
        </p:nvGraphicFramePr>
        <p:xfrm>
          <a:off x="5748384" y="3308867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2" name="Equation" r:id="rId5" imgW="2361960" imgH="457200" progId="Equation.DSMT4">
                  <p:embed/>
                </p:oleObj>
              </mc:Choice>
              <mc:Fallback>
                <p:oleObj name="Equation" r:id="rId5" imgW="2361960" imgH="457200" progId="Equation.DSMT4">
                  <p:embed/>
                  <p:pic>
                    <p:nvPicPr>
                      <p:cNvPr id="2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84" y="3308867"/>
                        <a:ext cx="2362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71142"/>
              </p:ext>
            </p:extLst>
          </p:nvPr>
        </p:nvGraphicFramePr>
        <p:xfrm>
          <a:off x="1659666" y="3321584"/>
          <a:ext cx="223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Equation" r:id="rId7" imgW="2234880" imgH="457200" progId="Equation.DSMT4">
                  <p:embed/>
                </p:oleObj>
              </mc:Choice>
              <mc:Fallback>
                <p:oleObj name="Equation" r:id="rId7" imgW="2234880" imgH="457200" progId="Equation.DSMT4">
                  <p:embed/>
                  <p:pic>
                    <p:nvPicPr>
                      <p:cNvPr id="2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666" y="3321584"/>
                        <a:ext cx="223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6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</a:t>
            </a:r>
            <a:r>
              <a:rPr lang="en-US" sz="4000" dirty="0" smtClean="0"/>
              <a:t>. Remarks on experiments with a small </a:t>
            </a:r>
            <a:r>
              <a:rPr lang="en-US" sz="4000" dirty="0"/>
              <a:t>amplitude </a:t>
            </a:r>
            <a:r>
              <a:rPr lang="en-US" sz="4000" dirty="0" err="1" smtClean="0"/>
              <a:t>undulator</a:t>
            </a:r>
            <a:endParaRPr lang="en-US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60840" cy="2135088"/>
          </a:xfr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Andriy </a:t>
            </a:r>
            <a:r>
              <a:rPr lang="de-DE" sz="2000" dirty="0" err="1"/>
              <a:t>Kostyuk</a:t>
            </a:r>
            <a:r>
              <a:rPr lang="de-DE" sz="2000" dirty="0"/>
              <a:t>, </a:t>
            </a:r>
            <a:r>
              <a:rPr lang="de-DE" sz="2000" dirty="0" smtClean="0"/>
              <a:t>Phys</a:t>
            </a:r>
            <a:r>
              <a:rPr lang="de-DE" sz="2000" dirty="0"/>
              <a:t>. </a:t>
            </a:r>
            <a:r>
              <a:rPr lang="de-DE" sz="2000" dirty="0" err="1"/>
              <a:t>Rev</a:t>
            </a:r>
            <a:r>
              <a:rPr lang="de-DE" sz="2000" dirty="0"/>
              <a:t>. </a:t>
            </a:r>
            <a:r>
              <a:rPr lang="de-DE" sz="2000" dirty="0" err="1"/>
              <a:t>Lett</a:t>
            </a:r>
            <a:r>
              <a:rPr lang="de-DE" sz="2000" dirty="0"/>
              <a:t>. 110, 115503 (2013</a:t>
            </a:r>
            <a:r>
              <a:rPr lang="de-DE" sz="2000" dirty="0" smtClean="0"/>
              <a:t>)</a:t>
            </a:r>
          </a:p>
          <a:p>
            <a:r>
              <a:rPr lang="de-DE" sz="2000" dirty="0"/>
              <a:t>Andrei V. </a:t>
            </a:r>
            <a:r>
              <a:rPr lang="de-DE" sz="2000" dirty="0" smtClean="0"/>
              <a:t>Korol, et al. </a:t>
            </a:r>
            <a:r>
              <a:rPr lang="en-US" sz="2000" dirty="0" err="1" smtClean="0"/>
              <a:t>Nucl</a:t>
            </a:r>
            <a:r>
              <a:rPr lang="en-US" sz="2000" dirty="0" smtClean="0"/>
              <a:t>. </a:t>
            </a:r>
            <a:r>
              <a:rPr lang="en-US" sz="2000" dirty="0" err="1" smtClean="0"/>
              <a:t>Instrum</a:t>
            </a:r>
            <a:r>
              <a:rPr lang="en-US" sz="2000" dirty="0" smtClean="0"/>
              <a:t>. Meth. B </a:t>
            </a:r>
            <a:r>
              <a:rPr lang="en-US" sz="2000" dirty="0"/>
              <a:t>387 (2016) 41–53</a:t>
            </a:r>
            <a:endParaRPr lang="de-DE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/>
              <a:t>Small Amplitude </a:t>
            </a:r>
            <a:r>
              <a:rPr lang="de-DE" sz="3200" dirty="0" err="1" smtClean="0"/>
              <a:t>Undulator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5235312" y="5733256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arrows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maxima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superimposed</a:t>
            </a:r>
            <a:r>
              <a:rPr lang="de-DE" dirty="0" smtClean="0"/>
              <a:t> </a:t>
            </a:r>
            <a:r>
              <a:rPr lang="de-DE" dirty="0" err="1" smtClean="0"/>
              <a:t>tiny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modulation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undulater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8893" y="2276872"/>
            <a:ext cx="8230082" cy="2835193"/>
            <a:chOff x="78893" y="1997157"/>
            <a:chExt cx="8230082" cy="28351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2025650"/>
              <a:ext cx="7473950" cy="280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0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3" y="1997157"/>
              <a:ext cx="964715" cy="220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 Verbindung mit Pfeil 5"/>
          <p:cNvCxnSpPr/>
          <p:nvPr/>
        </p:nvCxnSpPr>
        <p:spPr>
          <a:xfrm flipV="1">
            <a:off x="5811376" y="3462908"/>
            <a:ext cx="0" cy="1800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 flipV="1">
            <a:off x="5515724" y="3462908"/>
            <a:ext cx="0" cy="1800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235312" y="3553966"/>
            <a:ext cx="0" cy="17281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133316" y="3424807"/>
            <a:ext cx="0" cy="1800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23528" y="1844824"/>
            <a:ext cx="821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Picture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/>
              <a:t>A. </a:t>
            </a:r>
            <a:r>
              <a:rPr lang="de-DE" dirty="0" err="1"/>
              <a:t>Kosyuk</a:t>
            </a:r>
            <a:r>
              <a:rPr lang="de-DE" dirty="0"/>
              <a:t>: arXiv:1303.5034v1 [</a:t>
            </a:r>
            <a:r>
              <a:rPr lang="de-DE" dirty="0" err="1"/>
              <a:t>physics.acc-ph</a:t>
            </a:r>
            <a:r>
              <a:rPr lang="de-DE" dirty="0"/>
              <a:t>] 20 Mar 2013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296702" y="1268760"/>
            <a:ext cx="44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Amplitude </a:t>
            </a:r>
            <a:r>
              <a:rPr lang="de-DE" sz="2400" dirty="0" smtClean="0">
                <a:latin typeface="+mn-lt"/>
              </a:rPr>
              <a:t>0.4 </a:t>
            </a:r>
            <a:r>
              <a:rPr lang="de-DE" sz="2400" dirty="0" smtClean="0">
                <a:latin typeface="+mn-lt"/>
                <a:sym typeface="Symbol"/>
              </a:rPr>
              <a:t>Å</a:t>
            </a:r>
            <a:r>
              <a:rPr lang="de-DE" sz="2400" dirty="0" smtClean="0"/>
              <a:t>, </a:t>
            </a:r>
            <a:r>
              <a:rPr lang="de-DE" sz="2400" dirty="0" err="1" smtClean="0"/>
              <a:t>Period</a:t>
            </a:r>
            <a:r>
              <a:rPr lang="de-DE" sz="2400" dirty="0" smtClean="0"/>
              <a:t> 0.4 µm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637090" y="5775647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1109B7"/>
                </a:solidFill>
              </a:rPr>
              <a:t>Channeling</a:t>
            </a:r>
            <a:r>
              <a:rPr lang="de-DE" sz="2400" b="1" dirty="0" smtClean="0">
                <a:solidFill>
                  <a:srgbClr val="1109B7"/>
                </a:solidFill>
              </a:rPr>
              <a:t> </a:t>
            </a:r>
            <a:r>
              <a:rPr lang="de-DE" sz="2400" b="1" dirty="0" err="1" smtClean="0">
                <a:solidFill>
                  <a:srgbClr val="1109B7"/>
                </a:solidFill>
              </a:rPr>
              <a:t>oscillation</a:t>
            </a:r>
            <a:endParaRPr lang="de-DE" sz="2400" b="1" dirty="0">
              <a:solidFill>
                <a:srgbClr val="1109B7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547664" y="3625974"/>
            <a:ext cx="0" cy="2179290"/>
          </a:xfrm>
          <a:prstGeom prst="straightConnector1">
            <a:avLst/>
          </a:prstGeom>
          <a:ln w="19050">
            <a:solidFill>
              <a:srgbClr val="1109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0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algn="ctr"/>
            <a:r>
              <a:rPr lang="de-DE" sz="3200" dirty="0" err="1" smtClean="0"/>
              <a:t>Simulated</a:t>
            </a:r>
            <a:r>
              <a:rPr lang="de-DE" sz="3200" dirty="0" smtClean="0"/>
              <a:t> </a:t>
            </a:r>
            <a:r>
              <a:rPr lang="de-DE" sz="3200" dirty="0" err="1" smtClean="0"/>
              <a:t>Spectra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855 </a:t>
            </a:r>
            <a:r>
              <a:rPr lang="de-DE" sz="3200" dirty="0" err="1" smtClean="0"/>
              <a:t>MeV</a:t>
            </a:r>
            <a:r>
              <a:rPr lang="de-DE" sz="3200" dirty="0" smtClean="0"/>
              <a:t> </a:t>
            </a:r>
            <a:r>
              <a:rPr lang="de-DE" sz="3200" dirty="0" err="1" smtClean="0"/>
              <a:t>Electrons</a:t>
            </a:r>
            <a:endParaRPr lang="de-DE" sz="3200" dirty="0"/>
          </a:p>
        </p:txBody>
      </p:sp>
      <p:pic>
        <p:nvPicPr>
          <p:cNvPr id="941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77"/>
            <a:ext cx="5395193" cy="51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84168" y="1772816"/>
            <a:ext cx="2946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Silicon (110)</a:t>
            </a:r>
          </a:p>
          <a:p>
            <a:r>
              <a:rPr lang="de-DE" dirty="0" smtClean="0"/>
              <a:t>Amplitude: 0.4 </a:t>
            </a:r>
            <a:r>
              <a:rPr lang="de-DE" dirty="0">
                <a:sym typeface="Symbol"/>
              </a:rPr>
              <a:t>Å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: 12 µm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94007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Andriy </a:t>
            </a:r>
            <a:r>
              <a:rPr lang="de-DE" dirty="0" err="1"/>
              <a:t>Kostyuk</a:t>
            </a:r>
            <a:r>
              <a:rPr lang="de-DE" dirty="0"/>
              <a:t>, </a:t>
            </a:r>
            <a:r>
              <a:rPr lang="de-DE" dirty="0" smtClean="0"/>
              <a:t>Phys</a:t>
            </a:r>
            <a:r>
              <a:rPr lang="de-DE" dirty="0"/>
              <a:t>. </a:t>
            </a:r>
            <a:r>
              <a:rPr lang="de-DE" dirty="0" err="1"/>
              <a:t>Rev</a:t>
            </a:r>
            <a:r>
              <a:rPr lang="de-DE" dirty="0"/>
              <a:t>. </a:t>
            </a:r>
            <a:r>
              <a:rPr lang="de-DE" dirty="0" err="1"/>
              <a:t>Lett</a:t>
            </a:r>
            <a:r>
              <a:rPr lang="de-DE" dirty="0"/>
              <a:t>. 110, 115503 (2013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23820" y="248360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1109B7"/>
                </a:solidFill>
              </a:rPr>
              <a:t>17.4 </a:t>
            </a:r>
            <a:r>
              <a:rPr lang="de-DE" dirty="0" err="1" smtClean="0">
                <a:solidFill>
                  <a:srgbClr val="1109B7"/>
                </a:solidFill>
              </a:rPr>
              <a:t>MeV</a:t>
            </a:r>
            <a:endParaRPr lang="de-DE" dirty="0">
              <a:solidFill>
                <a:srgbClr val="110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009331" cy="42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2589559" y="1979548"/>
            <a:ext cx="3638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smtClean="0">
                <a:latin typeface="Calibri" pitchFamily="34" charset="0"/>
              </a:rPr>
              <a:t>Silicon </a:t>
            </a:r>
            <a:r>
              <a:rPr lang="en-US" altLang="de-DE" dirty="0" err="1" smtClean="0">
                <a:latin typeface="Calibri" pitchFamily="34" charset="0"/>
              </a:rPr>
              <a:t>undulator</a:t>
            </a:r>
            <a:r>
              <a:rPr lang="en-US" altLang="de-DE" dirty="0" smtClean="0">
                <a:latin typeface="Calibri" pitchFamily="34" charset="0"/>
              </a:rPr>
              <a:t> in (</a:t>
            </a:r>
            <a:r>
              <a:rPr lang="en-US" altLang="de-DE" dirty="0">
                <a:latin typeface="Calibri" pitchFamily="34" charset="0"/>
              </a:rPr>
              <a:t>110</a:t>
            </a:r>
            <a:r>
              <a:rPr lang="en-US" altLang="de-DE" dirty="0" smtClean="0">
                <a:latin typeface="Calibri" pitchFamily="34" charset="0"/>
              </a:rPr>
              <a:t>) orientation</a:t>
            </a:r>
            <a:endParaRPr lang="en-US" altLang="de-DE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25866" y="518358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D97E77"/>
                </a:solidFill>
              </a:rPr>
              <a:t>Bremsstrahlung</a:t>
            </a:r>
          </a:p>
          <a:p>
            <a:r>
              <a:rPr lang="de-DE" dirty="0" smtClean="0">
                <a:solidFill>
                  <a:srgbClr val="D97E77"/>
                </a:solidFill>
              </a:rPr>
              <a:t>(</a:t>
            </a:r>
            <a:r>
              <a:rPr lang="de-DE" dirty="0" err="1" smtClean="0">
                <a:solidFill>
                  <a:srgbClr val="D97E77"/>
                </a:solidFill>
              </a:rPr>
              <a:t>random</a:t>
            </a:r>
            <a:r>
              <a:rPr lang="de-DE" dirty="0" smtClean="0">
                <a:solidFill>
                  <a:srgbClr val="D97E77"/>
                </a:solidFill>
              </a:rPr>
              <a:t> </a:t>
            </a:r>
            <a:r>
              <a:rPr lang="de-DE" dirty="0" err="1" smtClean="0">
                <a:solidFill>
                  <a:srgbClr val="D97E77"/>
                </a:solidFill>
              </a:rPr>
              <a:t>orientation</a:t>
            </a:r>
            <a:r>
              <a:rPr lang="de-DE" dirty="0" smtClean="0">
                <a:solidFill>
                  <a:srgbClr val="D97E77"/>
                </a:solidFill>
              </a:rPr>
              <a:t>)</a:t>
            </a:r>
            <a:endParaRPr lang="de-DE" dirty="0">
              <a:solidFill>
                <a:srgbClr val="D97E77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71036" y="39330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Undulator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Pfeil nach unten 9"/>
          <p:cNvSpPr/>
          <p:nvPr/>
        </p:nvSpPr>
        <p:spPr bwMode="auto">
          <a:xfrm>
            <a:off x="3070712" y="3290118"/>
            <a:ext cx="214312" cy="64293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699792" y="2852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8.54 </a:t>
            </a:r>
            <a:r>
              <a:rPr lang="de-DE" dirty="0" err="1" smtClean="0"/>
              <a:t>MeV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 smtClean="0"/>
              <a:t>Experimental Small Amplitude </a:t>
            </a:r>
            <a:r>
              <a:rPr lang="de-DE" sz="3200" dirty="0" err="1" smtClean="0"/>
              <a:t>Undulator</a:t>
            </a:r>
            <a:r>
              <a:rPr lang="de-DE" sz="3200" dirty="0"/>
              <a:t> </a:t>
            </a:r>
            <a:r>
              <a:rPr lang="de-DE" sz="3200" dirty="0" err="1" smtClean="0"/>
              <a:t>Spectrum</a:t>
            </a:r>
            <a:r>
              <a:rPr lang="de-DE" sz="3200" dirty="0" smtClean="0"/>
              <a:t> (MAMI 600 </a:t>
            </a:r>
            <a:r>
              <a:rPr lang="de-DE" sz="3200" dirty="0" err="1" smtClean="0"/>
              <a:t>MeV</a:t>
            </a:r>
            <a:r>
              <a:rPr lang="de-DE" sz="3200" dirty="0" smtClean="0"/>
              <a:t>)</a:t>
            </a:r>
            <a:endParaRPr lang="de-DE" sz="3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445352" y="1412776"/>
            <a:ext cx="557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T. N</a:t>
            </a:r>
            <a:r>
              <a:rPr lang="de-DE" dirty="0"/>
              <a:t>. </a:t>
            </a:r>
            <a:r>
              <a:rPr lang="de-DE" dirty="0" err="1" smtClean="0"/>
              <a:t>Wistisen</a:t>
            </a:r>
            <a:r>
              <a:rPr lang="de-DE" dirty="0" smtClean="0"/>
              <a:t>, et al., Phys. </a:t>
            </a:r>
            <a:r>
              <a:rPr lang="de-DE" dirty="0" err="1" smtClean="0"/>
              <a:t>Rev</a:t>
            </a:r>
            <a:r>
              <a:rPr lang="de-DE" dirty="0" smtClean="0"/>
              <a:t>. </a:t>
            </a:r>
            <a:r>
              <a:rPr lang="de-DE" dirty="0" err="1" smtClean="0"/>
              <a:t>Lett</a:t>
            </a:r>
            <a:r>
              <a:rPr lang="de-DE" dirty="0" smtClean="0"/>
              <a:t>. 112</a:t>
            </a:r>
            <a:r>
              <a:rPr lang="de-DE" dirty="0"/>
              <a:t>, 254801 (2014)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0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53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72" y="382773"/>
            <a:ext cx="4386263" cy="626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22134"/>
              </p:ext>
            </p:extLst>
          </p:nvPr>
        </p:nvGraphicFramePr>
        <p:xfrm>
          <a:off x="5601325" y="4951233"/>
          <a:ext cx="1617840" cy="60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9" name="Equation" r:id="rId4" imgW="1155600" imgH="431640" progId="Equation.DSMT4">
                  <p:embed/>
                </p:oleObj>
              </mc:Choice>
              <mc:Fallback>
                <p:oleObj name="Equation" r:id="rId4" imgW="1155600" imgH="431640" progId="Equation.DSMT4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325" y="4951233"/>
                        <a:ext cx="1617840" cy="6042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494553" y="5769533"/>
            <a:ext cx="4109175" cy="687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64687"/>
              </p:ext>
            </p:extLst>
          </p:nvPr>
        </p:nvGraphicFramePr>
        <p:xfrm>
          <a:off x="4584548" y="5837729"/>
          <a:ext cx="3929184" cy="55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0" name="Equation" r:id="rId6" imgW="2806560" imgH="393480" progId="Equation.DSMT4">
                  <p:embed/>
                </p:oleObj>
              </mc:Choice>
              <mc:Fallback>
                <p:oleObj name="Equation" r:id="rId6" imgW="2806560" imgH="393480" progId="Equation.DSMT4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548" y="5837729"/>
                        <a:ext cx="3929184" cy="5508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4930238" y="3238500"/>
            <a:ext cx="2960014" cy="735510"/>
            <a:chOff x="4930238" y="3142807"/>
            <a:chExt cx="2960014" cy="735510"/>
          </a:xfrm>
        </p:grpSpPr>
        <p:sp>
          <p:nvSpPr>
            <p:cNvPr id="9" name="Rechteck 8"/>
            <p:cNvSpPr/>
            <p:nvPr/>
          </p:nvSpPr>
          <p:spPr>
            <a:xfrm>
              <a:off x="4930238" y="3151802"/>
              <a:ext cx="2960014" cy="7265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300147"/>
                </p:ext>
              </p:extLst>
            </p:nvPr>
          </p:nvGraphicFramePr>
          <p:xfrm>
            <a:off x="5027613" y="3142807"/>
            <a:ext cx="286226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1" name="Equation" r:id="rId8" imgW="2044440" imgH="507960" progId="Equation.DSMT4">
                    <p:embed/>
                  </p:oleObj>
                </mc:Choice>
                <mc:Fallback>
                  <p:oleObj name="Equation" r:id="rId8" imgW="2044440" imgH="507960" progId="Equation.DSMT4">
                    <p:embed/>
                    <p:pic>
                      <p:nvPicPr>
                        <p:cNvPr id="14" name="Objek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7613" y="3142807"/>
                          <a:ext cx="2862262" cy="7112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052" name="Picture 1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" y="507983"/>
            <a:ext cx="4308209" cy="601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979" y="112460"/>
            <a:ext cx="8554453" cy="10962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Variance of Scattering Angle </a:t>
            </a:r>
            <a:br>
              <a:rPr lang="en-US" sz="3600" dirty="0" smtClean="0"/>
            </a:br>
            <a:r>
              <a:rPr lang="en-US" sz="3600" dirty="0" smtClean="0"/>
              <a:t>according to </a:t>
            </a:r>
            <a:r>
              <a:rPr lang="en-US" sz="3600" dirty="0" err="1" smtClean="0"/>
              <a:t>Baier</a:t>
            </a:r>
            <a:r>
              <a:rPr lang="en-US" sz="3600" dirty="0" smtClean="0"/>
              <a:t> et al.</a:t>
            </a:r>
            <a:endParaRPr lang="en-US" sz="36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81292"/>
              </p:ext>
            </p:extLst>
          </p:nvPr>
        </p:nvGraphicFramePr>
        <p:xfrm>
          <a:off x="3548784" y="1135157"/>
          <a:ext cx="5378648" cy="75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4" imgW="2806560" imgH="393480" progId="Equation.DSMT4">
                  <p:embed/>
                </p:oleObj>
              </mc:Choice>
              <mc:Fallback>
                <p:oleObj name="Equation" r:id="rId4" imgW="2806560" imgH="393480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784" y="1135157"/>
                        <a:ext cx="5378648" cy="7548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63718"/>
              </p:ext>
            </p:extLst>
          </p:nvPr>
        </p:nvGraphicFramePr>
        <p:xfrm>
          <a:off x="736163" y="1040755"/>
          <a:ext cx="2218657" cy="81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6" imgW="1346040" imgH="495000" progId="Equation.DSMT4">
                  <p:embed/>
                </p:oleObj>
              </mc:Choice>
              <mc:Fallback>
                <p:oleObj name="Equation" r:id="rId6" imgW="1346040" imgH="495000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63" y="1040755"/>
                        <a:ext cx="2218657" cy="8173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736163" y="1862010"/>
            <a:ext cx="7357262" cy="4902113"/>
            <a:chOff x="736163" y="1826841"/>
            <a:chExt cx="7357262" cy="490211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163" y="1826841"/>
              <a:ext cx="7357262" cy="4902113"/>
            </a:xfrm>
            <a:prstGeom prst="rect">
              <a:avLst/>
            </a:prstGeom>
          </p:spPr>
        </p:pic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352943"/>
                </p:ext>
              </p:extLst>
            </p:nvPr>
          </p:nvGraphicFramePr>
          <p:xfrm>
            <a:off x="3684337" y="5128657"/>
            <a:ext cx="2366963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" name="Equation" r:id="rId9" imgW="1562040" imgH="495000" progId="Equation.DSMT4">
                    <p:embed/>
                  </p:oleObj>
                </mc:Choice>
                <mc:Fallback>
                  <p:oleObj name="Equation" r:id="rId9" imgW="1562040" imgH="495000" progId="Equation.DSMT4">
                    <p:embed/>
                    <p:pic>
                      <p:nvPicPr>
                        <p:cNvPr id="13" name="Objek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337" y="5128657"/>
                          <a:ext cx="2366963" cy="75088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feld 6"/>
            <p:cNvSpPr txBox="1"/>
            <p:nvPr/>
          </p:nvSpPr>
          <p:spPr>
            <a:xfrm>
              <a:off x="3082835" y="2228515"/>
              <a:ext cx="1961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Bad approximation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at small thickness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657593" y="2953249"/>
              <a:ext cx="2067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blue: </a:t>
              </a:r>
              <a:br>
                <a:rPr lang="en-US" dirty="0" smtClean="0">
                  <a:solidFill>
                    <a:srgbClr val="0033CC"/>
                  </a:solidFill>
                </a:rPr>
              </a:br>
              <a:r>
                <a:rPr lang="en-US" dirty="0" smtClean="0">
                  <a:solidFill>
                    <a:srgbClr val="0033CC"/>
                  </a:solidFill>
                </a:rPr>
                <a:t>Particle Data Group 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810857" y="4338057"/>
              <a:ext cx="2125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C0099"/>
                  </a:solidFill>
                </a:rPr>
                <a:t>violett</a:t>
              </a:r>
              <a:r>
                <a:rPr lang="en-US" dirty="0" smtClean="0">
                  <a:solidFill>
                    <a:srgbClr val="CC0099"/>
                  </a:solidFill>
                </a:rPr>
                <a:t>: </a:t>
              </a:r>
              <a:br>
                <a:rPr lang="en-US" dirty="0" smtClean="0">
                  <a:solidFill>
                    <a:srgbClr val="CC0099"/>
                  </a:solidFill>
                </a:rPr>
              </a:br>
              <a:r>
                <a:rPr lang="en-US" dirty="0" smtClean="0">
                  <a:solidFill>
                    <a:srgbClr val="CC0099"/>
                  </a:solidFill>
                </a:rPr>
                <a:t>G.R. Lynch, O.I. Dahl </a:t>
              </a:r>
              <a:br>
                <a:rPr lang="en-US" dirty="0" smtClean="0">
                  <a:solidFill>
                    <a:srgbClr val="CC0099"/>
                  </a:solidFill>
                </a:rPr>
              </a:br>
              <a:r>
                <a:rPr lang="en-US" dirty="0" smtClean="0">
                  <a:solidFill>
                    <a:srgbClr val="CC0099"/>
                  </a:solidFill>
                </a:rPr>
                <a:t>NIM </a:t>
              </a:r>
              <a:r>
                <a:rPr lang="en-US" b="1" dirty="0" smtClean="0">
                  <a:solidFill>
                    <a:srgbClr val="CC0099"/>
                  </a:solidFill>
                </a:rPr>
                <a:t>B58</a:t>
              </a:r>
              <a:r>
                <a:rPr lang="en-US" dirty="0" smtClean="0">
                  <a:solidFill>
                    <a:srgbClr val="CC0099"/>
                  </a:solidFill>
                </a:rPr>
                <a:t> (1991) 6</a:t>
              </a:r>
              <a:endParaRPr lang="en-US" dirty="0">
                <a:solidFill>
                  <a:srgbClr val="CC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3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Modified Variance of Scattering Angle </a:t>
            </a:r>
            <a:br>
              <a:rPr lang="en-US" sz="3600" dirty="0" smtClean="0"/>
            </a:br>
            <a:r>
              <a:rPr lang="en-US" sz="3600" dirty="0" smtClean="0"/>
              <a:t>at Small Thickness</a:t>
            </a:r>
            <a:endParaRPr lang="en-US" sz="36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2983"/>
              </p:ext>
            </p:extLst>
          </p:nvPr>
        </p:nvGraphicFramePr>
        <p:xfrm>
          <a:off x="2334184" y="2273779"/>
          <a:ext cx="1425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" name="Equation" r:id="rId4" imgW="939600" imgH="203040" progId="Equation.DSMT4">
                  <p:embed/>
                </p:oleObj>
              </mc:Choice>
              <mc:Fallback>
                <p:oleObj name="Equation" r:id="rId4" imgW="939600" imgH="203040" progId="Equation.DSMT4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184" y="2273779"/>
                        <a:ext cx="1425575" cy="307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86520"/>
              </p:ext>
            </p:extLst>
          </p:nvPr>
        </p:nvGraphicFramePr>
        <p:xfrm>
          <a:off x="1346701" y="1299335"/>
          <a:ext cx="3556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Equation" r:id="rId6" imgW="2158920" imgH="495000" progId="Equation.DSMT4">
                  <p:embed/>
                </p:oleObj>
              </mc:Choice>
              <mc:Fallback>
                <p:oleObj name="Equation" r:id="rId6" imgW="2158920" imgH="4950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701" y="1299335"/>
                        <a:ext cx="3556000" cy="81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241208" y="2558791"/>
            <a:ext cx="5137785" cy="3423285"/>
            <a:chOff x="3321292" y="2137686"/>
            <a:chExt cx="5137785" cy="342328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1292" y="2137686"/>
              <a:ext cx="5137785" cy="3423285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109840" y="2342459"/>
              <a:ext cx="2067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err="1" smtClean="0">
                  <a:solidFill>
                    <a:srgbClr val="0033CC"/>
                  </a:solidFill>
                </a:rPr>
                <a:t>blue</a:t>
              </a:r>
              <a:r>
                <a:rPr lang="de-DE" smtClean="0">
                  <a:solidFill>
                    <a:srgbClr val="0033CC"/>
                  </a:solidFill>
                </a:rPr>
                <a:t>: </a:t>
              </a:r>
              <a:br>
                <a:rPr lang="de-DE" smtClean="0">
                  <a:solidFill>
                    <a:srgbClr val="0033CC"/>
                  </a:solidFill>
                </a:rPr>
              </a:br>
              <a:r>
                <a:rPr lang="de-DE" err="1" smtClean="0">
                  <a:solidFill>
                    <a:srgbClr val="0033CC"/>
                  </a:solidFill>
                </a:rPr>
                <a:t>Particle</a:t>
              </a:r>
              <a:r>
                <a:rPr lang="de-DE" smtClean="0">
                  <a:solidFill>
                    <a:srgbClr val="0033CC"/>
                  </a:solidFill>
                </a:rPr>
                <a:t> Data Group </a:t>
              </a:r>
              <a:endParaRPr lang="de-DE">
                <a:solidFill>
                  <a:srgbClr val="0033CC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111647" y="4000095"/>
              <a:ext cx="2125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CC0099"/>
                  </a:solidFill>
                </a:rPr>
                <a:t>violett: </a:t>
              </a:r>
              <a:br>
                <a:rPr lang="de-DE" smtClean="0">
                  <a:solidFill>
                    <a:srgbClr val="CC0099"/>
                  </a:solidFill>
                </a:rPr>
              </a:br>
              <a:r>
                <a:rPr lang="de-DE" smtClean="0">
                  <a:solidFill>
                    <a:srgbClr val="CC0099"/>
                  </a:solidFill>
                </a:rPr>
                <a:t>G.R. Lynch, O.I. Dahl </a:t>
              </a:r>
              <a:br>
                <a:rPr lang="de-DE" smtClean="0">
                  <a:solidFill>
                    <a:srgbClr val="CC0099"/>
                  </a:solidFill>
                </a:rPr>
              </a:br>
              <a:r>
                <a:rPr lang="de-DE" smtClean="0">
                  <a:solidFill>
                    <a:srgbClr val="CC0099"/>
                  </a:solidFill>
                </a:rPr>
                <a:t>NIM </a:t>
              </a:r>
              <a:r>
                <a:rPr lang="de-DE" b="1" smtClean="0">
                  <a:solidFill>
                    <a:srgbClr val="CC0099"/>
                  </a:solidFill>
                </a:rPr>
                <a:t>B58</a:t>
              </a:r>
              <a:r>
                <a:rPr lang="de-DE" smtClean="0">
                  <a:solidFill>
                    <a:srgbClr val="CC0099"/>
                  </a:solidFill>
                </a:rPr>
                <a:t> (1991) 6</a:t>
              </a:r>
              <a:endParaRPr lang="de-DE">
                <a:solidFill>
                  <a:srgbClr val="CC0099"/>
                </a:solidFill>
              </a:endParaRPr>
            </a:p>
          </p:txBody>
        </p:sp>
        <p:graphicFrame>
          <p:nvGraphicFramePr>
            <p:cNvPr id="11" name="Objek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416428"/>
                </p:ext>
              </p:extLst>
            </p:nvPr>
          </p:nvGraphicFramePr>
          <p:xfrm>
            <a:off x="4426785" y="3044435"/>
            <a:ext cx="1684862" cy="1100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" name="Equation" r:id="rId9" imgW="1130040" imgH="736560" progId="Equation.DSMT4">
                    <p:embed/>
                  </p:oleObj>
                </mc:Choice>
                <mc:Fallback>
                  <p:oleObj name="Equation" r:id="rId9" imgW="1130040" imgH="736560" progId="Equation.DSMT4">
                    <p:embed/>
                    <p:pic>
                      <p:nvPicPr>
                        <p:cNvPr id="8" name="Objek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6785" y="3044435"/>
                          <a:ext cx="1684862" cy="11002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52719"/>
              </p:ext>
            </p:extLst>
          </p:nvPr>
        </p:nvGraphicFramePr>
        <p:xfrm>
          <a:off x="5472113" y="2678113"/>
          <a:ext cx="3367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Equation" r:id="rId11" imgW="2044440" imgH="495000" progId="Equation.DSMT4">
                  <p:embed/>
                </p:oleObj>
              </mc:Choice>
              <mc:Fallback>
                <p:oleObj name="Equation" r:id="rId11" imgW="2044440" imgH="4950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678113"/>
                        <a:ext cx="3367087" cy="817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977"/>
              </p:ext>
            </p:extLst>
          </p:nvPr>
        </p:nvGraphicFramePr>
        <p:xfrm>
          <a:off x="5676900" y="3951288"/>
          <a:ext cx="23256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Equation" r:id="rId13" imgW="1155600" imgH="431640" progId="Equation.DSMT4">
                  <p:embed/>
                </p:oleObj>
              </mc:Choice>
              <mc:Fallback>
                <p:oleObj name="Equation" r:id="rId13" imgW="1155600" imgH="431640" progId="Equation.DSMT4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951288"/>
                        <a:ext cx="2325688" cy="86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492750" y="2374125"/>
            <a:ext cx="228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Baier</a:t>
            </a:r>
            <a:r>
              <a:rPr lang="en-US" dirty="0" smtClean="0"/>
              <a:t> </a:t>
            </a:r>
            <a:r>
              <a:rPr lang="en-US" dirty="0" err="1" smtClean="0"/>
              <a:t>Katkov</a:t>
            </a:r>
            <a:r>
              <a:rPr lang="en-US" dirty="0" smtClean="0"/>
              <a:t>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513" y="1571625"/>
            <a:ext cx="73929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27" y="0"/>
            <a:ext cx="8229600" cy="6524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Micro-</a:t>
            </a:r>
            <a:r>
              <a:rPr lang="en-US" sz="3600" dirty="0" err="1" smtClean="0"/>
              <a:t>Undulator</a:t>
            </a:r>
            <a:endParaRPr lang="en-US" sz="3600" dirty="0" smtClean="0"/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97856"/>
              </p:ext>
            </p:extLst>
          </p:nvPr>
        </p:nvGraphicFramePr>
        <p:xfrm>
          <a:off x="5346618" y="792550"/>
          <a:ext cx="18065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618" y="792550"/>
                        <a:ext cx="18065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133350" y="2478088"/>
            <a:ext cx="108108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3066821" y="86395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4840058" y="89253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323850" y="197167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8000"/>
                </a:solidFill>
              </a:rPr>
              <a:t>e</a:t>
            </a:r>
            <a:r>
              <a:rPr lang="en-US" sz="2400" b="1" baseline="30000" smtClean="0">
                <a:solidFill>
                  <a:srgbClr val="008000"/>
                </a:solidFill>
              </a:rPr>
              <a:t>-</a:t>
            </a:r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 flipV="1">
            <a:off x="8501063" y="221138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8520390" y="198884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y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7415213" y="37861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8772525" y="34290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9469" name="Text Box 32"/>
          <p:cNvSpPr txBox="1">
            <a:spLocks noChangeArrowheads="1"/>
          </p:cNvSpPr>
          <p:nvPr/>
        </p:nvSpPr>
        <p:spPr bwMode="auto">
          <a:xfrm>
            <a:off x="702469" y="966738"/>
            <a:ext cx="199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(110)   U</a:t>
            </a:r>
            <a:r>
              <a:rPr lang="en-US" baseline="-25000" dirty="0" smtClean="0">
                <a:solidFill>
                  <a:srgbClr val="000000"/>
                </a:solidFill>
              </a:rPr>
              <a:t>0 </a:t>
            </a:r>
            <a:r>
              <a:rPr lang="en-US" dirty="0" smtClean="0">
                <a:solidFill>
                  <a:srgbClr val="000000"/>
                </a:solidFill>
              </a:rPr>
              <a:t>= 22 eV</a:t>
            </a:r>
          </a:p>
        </p:txBody>
      </p:sp>
      <p:sp>
        <p:nvSpPr>
          <p:cNvPr id="19470" name="Text Box 33"/>
          <p:cNvSpPr txBox="1">
            <a:spLocks noChangeArrowheads="1"/>
          </p:cNvSpPr>
          <p:nvPr/>
        </p:nvSpPr>
        <p:spPr bwMode="auto">
          <a:xfrm>
            <a:off x="3283043" y="946508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</a:t>
            </a:r>
            <a:r>
              <a:rPr lang="en-US" sz="2000" baseline="-25000" dirty="0" smtClean="0">
                <a:solidFill>
                  <a:srgbClr val="000000"/>
                </a:solidFill>
                <a:sym typeface="Symbol" pitchFamily="18" charset="2"/>
              </a:rPr>
              <a:t>U </a:t>
            </a:r>
            <a:r>
              <a:rPr lang="en-US" sz="2000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= 9.9 µm</a:t>
            </a:r>
          </a:p>
        </p:txBody>
      </p:sp>
      <p:sp>
        <p:nvSpPr>
          <p:cNvPr id="19471" name="Line 34"/>
          <p:cNvSpPr>
            <a:spLocks noChangeShapeType="1"/>
          </p:cNvSpPr>
          <p:nvPr/>
        </p:nvSpPr>
        <p:spPr bwMode="auto">
          <a:xfrm>
            <a:off x="2755080" y="114850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2" name="Line 35"/>
          <p:cNvSpPr>
            <a:spLocks noChangeShapeType="1"/>
          </p:cNvSpPr>
          <p:nvPr/>
        </p:nvSpPr>
        <p:spPr bwMode="auto">
          <a:xfrm flipH="1">
            <a:off x="4880539" y="114850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571593" y="3951821"/>
            <a:ext cx="529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Coherent </a:t>
            </a:r>
            <a:r>
              <a:rPr lang="en-US" sz="2400" dirty="0" err="1" smtClean="0">
                <a:solidFill>
                  <a:srgbClr val="FF0000"/>
                </a:solidFill>
              </a:rPr>
              <a:t>undulator</a:t>
            </a:r>
            <a:r>
              <a:rPr lang="en-US" sz="2400" dirty="0" smtClean="0">
                <a:solidFill>
                  <a:srgbClr val="FF0000"/>
                </a:solidFill>
              </a:rPr>
              <a:t> radiation emission</a:t>
            </a:r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619672" y="3570400"/>
            <a:ext cx="504403" cy="533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33350" y="2680494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</a:rPr>
              <a:t>375 MeV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18291"/>
              </p:ext>
            </p:extLst>
          </p:nvPr>
        </p:nvGraphicFramePr>
        <p:xfrm>
          <a:off x="6523037" y="4452953"/>
          <a:ext cx="22494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7" y="4452953"/>
                        <a:ext cx="22494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526794" y="936516"/>
            <a:ext cx="1395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/>
              </a:rPr>
              <a:t>A</a:t>
            </a:r>
            <a:r>
              <a:rPr lang="en-US" sz="2000" dirty="0" smtClean="0">
                <a:latin typeface="Arial"/>
              </a:rPr>
              <a:t> = 4.64 Å</a:t>
            </a:r>
            <a:endParaRPr lang="en-US" sz="2000" dirty="0" smtClean="0">
              <a:latin typeface="Arial"/>
              <a:sym typeface="Symbol" pitchFamily="18" charset="2"/>
            </a:endParaRPr>
          </a:p>
        </p:txBody>
      </p:sp>
      <p:graphicFrame>
        <p:nvGraphicFramePr>
          <p:cNvPr id="50" name="Object 20"/>
          <p:cNvGraphicFramePr>
            <a:graphicFrameLocks noChangeAspect="1"/>
          </p:cNvGraphicFramePr>
          <p:nvPr/>
        </p:nvGraphicFramePr>
        <p:xfrm>
          <a:off x="3695700" y="5499100"/>
          <a:ext cx="487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name="Equation" r:id="rId9" imgW="3073400" imgH="736600" progId="Equation.DSMT4">
                  <p:embed/>
                </p:oleObj>
              </mc:Choice>
              <mc:Fallback>
                <p:oleObj name="Equation" r:id="rId9" imgW="30734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499100"/>
                        <a:ext cx="48768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1016210" y="5652407"/>
            <a:ext cx="171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Photon energy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35682"/>
              </p:ext>
            </p:extLst>
          </p:nvPr>
        </p:nvGraphicFramePr>
        <p:xfrm>
          <a:off x="3042417" y="4495861"/>
          <a:ext cx="26749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Equation" r:id="rId11" imgW="1765080" imgH="419040" progId="Equation.DSMT4">
                  <p:embed/>
                </p:oleObj>
              </mc:Choice>
              <mc:Fallback>
                <p:oleObj name="Equation" r:id="rId11" imgW="1765080" imgH="41904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417" y="4495861"/>
                        <a:ext cx="26749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16210" y="4586273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6.60 mm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878" y="95497"/>
            <a:ext cx="8636384" cy="94770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 smtClean="0"/>
              <a:t>Fokker-Planck </a:t>
            </a:r>
            <a:r>
              <a:rPr lang="en-US" sz="3600" dirty="0" smtClean="0"/>
              <a:t>Equation with Normalized Variables </a:t>
            </a:r>
            <a:endParaRPr lang="en-US" sz="3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957443"/>
              </p:ext>
            </p:extLst>
          </p:nvPr>
        </p:nvGraphicFramePr>
        <p:xfrm>
          <a:off x="238125" y="973138"/>
          <a:ext cx="8648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3" name="Equation" r:id="rId3" imgW="5765760" imgH="482400" progId="Equation.DSMT4">
                  <p:embed/>
                </p:oleObj>
              </mc:Choice>
              <mc:Fallback>
                <p:oleObj name="Equation" r:id="rId3" imgW="5765760" imgH="482400" progId="Equation.DSMT4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973138"/>
                        <a:ext cx="8648700" cy="723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86253"/>
              </p:ext>
            </p:extLst>
          </p:nvPr>
        </p:nvGraphicFramePr>
        <p:xfrm>
          <a:off x="98425" y="2543175"/>
          <a:ext cx="890111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4" name="Equation" r:id="rId5" imgW="5562360" imgH="965160" progId="Equation.DSMT4">
                  <p:embed/>
                </p:oleObj>
              </mc:Choice>
              <mc:Fallback>
                <p:oleObj name="Equation" r:id="rId5" imgW="5562360" imgH="965160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2543175"/>
                        <a:ext cx="8901113" cy="1544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00092" y="1858277"/>
            <a:ext cx="540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equation with normalized variables </a:t>
            </a:r>
            <a:endParaRPr lang="en-US" sz="2400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1346"/>
              </p:ext>
            </p:extLst>
          </p:nvPr>
        </p:nvGraphicFramePr>
        <p:xfrm>
          <a:off x="2000380" y="4474160"/>
          <a:ext cx="23352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5" name="Equation" r:id="rId7" imgW="1168200" imgH="431640" progId="Equation.DSMT4">
                  <p:embed/>
                </p:oleObj>
              </mc:Choice>
              <mc:Fallback>
                <p:oleObj name="Equation" r:id="rId7" imgW="1168200" imgH="43164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380" y="4474160"/>
                        <a:ext cx="2335212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6777" y="4643994"/>
            <a:ext cx="190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Scaling length</a:t>
            </a:r>
            <a:endParaRPr lang="en-US" sz="24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81418"/>
              </p:ext>
            </p:extLst>
          </p:nvPr>
        </p:nvGraphicFramePr>
        <p:xfrm>
          <a:off x="6746621" y="4432394"/>
          <a:ext cx="23256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6" name="Equation" r:id="rId9" imgW="1155600" imgH="431640" progId="Equation.DSMT4">
                  <p:embed/>
                </p:oleObj>
              </mc:Choice>
              <mc:Fallback>
                <p:oleObj name="Equation" r:id="rId9" imgW="1155600" imgH="431640" progId="Equation.DSMT4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621" y="4432394"/>
                        <a:ext cx="2325688" cy="869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3506"/>
              </p:ext>
            </p:extLst>
          </p:nvPr>
        </p:nvGraphicFramePr>
        <p:xfrm>
          <a:off x="5186363" y="5543550"/>
          <a:ext cx="28686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7" name="Equation" r:id="rId11" imgW="1434960" imgH="482400" progId="Equation.DSMT4">
                  <p:embed/>
                </p:oleObj>
              </mc:Choice>
              <mc:Fallback>
                <p:oleObj name="Equation" r:id="rId11" imgW="1434960" imgH="4824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5543550"/>
                        <a:ext cx="2868612" cy="96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69337"/>
              </p:ext>
            </p:extLst>
          </p:nvPr>
        </p:nvGraphicFramePr>
        <p:xfrm>
          <a:off x="3524081" y="5594386"/>
          <a:ext cx="1243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8" name="Equation" r:id="rId13" imgW="622080" imgH="431640" progId="Equation.DSMT4">
                  <p:embed/>
                </p:oleObj>
              </mc:Choice>
              <mc:Fallback>
                <p:oleObj name="Equation" r:id="rId13" imgW="622080" imgH="43164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081" y="5594386"/>
                        <a:ext cx="1243012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6777" y="5795354"/>
            <a:ext cx="280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Normalized variables</a:t>
            </a:r>
            <a:endParaRPr lang="en-US" sz="2400" dirty="0"/>
          </a:p>
        </p:txBody>
      </p:sp>
      <p:sp>
        <p:nvSpPr>
          <p:cNvPr id="23" name="Textfeld 22"/>
          <p:cNvSpPr txBox="1"/>
          <p:nvPr/>
        </p:nvSpPr>
        <p:spPr>
          <a:xfrm>
            <a:off x="4885638" y="4620585"/>
            <a:ext cx="131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s exactly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214313" y="548680"/>
            <a:ext cx="342158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solidFill>
                  <a:srgbClr val="0070C0"/>
                </a:solidFill>
              </a:rPr>
              <a:t>H. Backe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000" dirty="0" smtClean="0">
                <a:solidFill>
                  <a:srgbClr val="FF0000"/>
                </a:solidFill>
              </a:rPr>
              <a:t>W</a:t>
            </a:r>
            <a:r>
              <a:rPr lang="da-DK" sz="2000" dirty="0">
                <a:solidFill>
                  <a:srgbClr val="FF0000"/>
                </a:solidFill>
              </a:rPr>
              <a:t>. </a:t>
            </a:r>
            <a:r>
              <a:rPr lang="da-DK" sz="2000" dirty="0" smtClean="0">
                <a:solidFill>
                  <a:srgbClr val="FF0000"/>
                </a:solidFill>
              </a:rPr>
              <a:t>Lauth</a:t>
            </a:r>
            <a:endParaRPr lang="da-DK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2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Thu Nhi </a:t>
            </a:r>
            <a:r>
              <a:rPr lang="ru-RU" dirty="0" smtClean="0"/>
              <a:t>Tran Thi</a:t>
            </a:r>
            <a:endParaRPr lang="da-DK" sz="2000" dirty="0" smtClean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sz="2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000" dirty="0" smtClean="0">
                <a:solidFill>
                  <a:prstClr val="black"/>
                </a:solidFill>
              </a:rPr>
              <a:t>K.K</a:t>
            </a:r>
            <a:r>
              <a:rPr lang="da-DK" sz="2000" dirty="0">
                <a:solidFill>
                  <a:prstClr val="black"/>
                </a:solidFill>
              </a:rPr>
              <a:t>. </a:t>
            </a:r>
            <a:r>
              <a:rPr lang="da-DK" sz="2000" dirty="0" smtClean="0">
                <a:solidFill>
                  <a:prstClr val="black"/>
                </a:solidFill>
              </a:rPr>
              <a:t>Andersen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prstClr val="black"/>
                </a:solidFill>
              </a:rPr>
              <a:t>Rune </a:t>
            </a:r>
            <a:r>
              <a:rPr lang="de-DE" sz="2000" dirty="0" err="1" smtClean="0">
                <a:solidFill>
                  <a:prstClr val="black"/>
                </a:solidFill>
              </a:rPr>
              <a:t>Mikkelsen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de-DE" sz="2000" dirty="0" smtClean="0">
                <a:solidFill>
                  <a:prstClr val="black"/>
                </a:solidFill>
              </a:rPr>
              <a:t>T. </a:t>
            </a:r>
            <a:r>
              <a:rPr lang="de-DE" sz="2000" dirty="0">
                <a:solidFill>
                  <a:prstClr val="black"/>
                </a:solidFill>
              </a:rPr>
              <a:t>N. </a:t>
            </a:r>
            <a:r>
              <a:rPr lang="de-DE" sz="2000" dirty="0" err="1">
                <a:solidFill>
                  <a:prstClr val="black"/>
                </a:solidFill>
              </a:rPr>
              <a:t>Wistisen</a:t>
            </a:r>
            <a:endParaRPr lang="da-DK" sz="2000" dirty="0" smtClean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prstClr val="black"/>
                </a:solidFill>
              </a:rPr>
              <a:t>S. </a:t>
            </a:r>
            <a:r>
              <a:rPr lang="de-DE" sz="2000" dirty="0">
                <a:solidFill>
                  <a:prstClr val="black"/>
                </a:solidFill>
              </a:rPr>
              <a:t>Yilmaz</a:t>
            </a:r>
            <a:endParaRPr lang="da-DK" sz="2000" dirty="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</a:rPr>
              <a:t>J. </a:t>
            </a:r>
            <a:r>
              <a:rPr lang="de-DE" sz="2000" dirty="0" err="1">
                <a:solidFill>
                  <a:srgbClr val="000000"/>
                </a:solidFill>
              </a:rPr>
              <a:t>Lundsgaard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Hansen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solidFill>
                  <a:prstClr val="black"/>
                </a:solidFill>
              </a:rPr>
              <a:t>Ulrik I. </a:t>
            </a:r>
            <a:r>
              <a:rPr lang="da-DK" sz="2000" dirty="0" smtClean="0">
                <a:solidFill>
                  <a:prstClr val="black"/>
                </a:solidFill>
              </a:rPr>
              <a:t>Uggerhøj</a:t>
            </a:r>
            <a:endParaRPr lang="de-DE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</a:rPr>
              <a:t>A. </a:t>
            </a:r>
            <a:r>
              <a:rPr lang="it-IT" sz="2000" dirty="0" err="1" smtClean="0">
                <a:solidFill>
                  <a:prstClr val="black"/>
                </a:solidFill>
              </a:rPr>
              <a:t>Mazzolari</a:t>
            </a:r>
            <a:r>
              <a:rPr lang="it-IT" sz="2000" dirty="0">
                <a:solidFill>
                  <a:prstClr val="black"/>
                </a:solidFill>
              </a:rPr>
              <a:t>, </a:t>
            </a:r>
            <a:endParaRPr lang="it-IT" sz="20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</a:rPr>
              <a:t>E</a:t>
            </a:r>
            <a:r>
              <a:rPr lang="it-IT" sz="2000" dirty="0">
                <a:solidFill>
                  <a:prstClr val="black"/>
                </a:solidFill>
              </a:rPr>
              <a:t>. </a:t>
            </a:r>
            <a:r>
              <a:rPr lang="it-IT" sz="2000" dirty="0" smtClean="0">
                <a:solidFill>
                  <a:prstClr val="black"/>
                </a:solidFill>
              </a:rPr>
              <a:t>Bagli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</a:rPr>
              <a:t>L</a:t>
            </a:r>
            <a:r>
              <a:rPr lang="it-IT" sz="2000" dirty="0">
                <a:solidFill>
                  <a:prstClr val="black"/>
                </a:solidFill>
              </a:rPr>
              <a:t>. </a:t>
            </a:r>
            <a:r>
              <a:rPr lang="it-IT" sz="2000" dirty="0" smtClean="0">
                <a:solidFill>
                  <a:prstClr val="black"/>
                </a:solidFill>
              </a:rPr>
              <a:t>Bandiera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black"/>
                </a:solidFill>
              </a:rPr>
              <a:t>V</a:t>
            </a:r>
            <a:r>
              <a:rPr lang="it-IT" sz="2000" dirty="0">
                <a:solidFill>
                  <a:prstClr val="black"/>
                </a:solidFill>
              </a:rPr>
              <a:t>. </a:t>
            </a:r>
            <a:r>
              <a:rPr lang="it-IT" sz="2000" dirty="0" smtClean="0">
                <a:solidFill>
                  <a:prstClr val="black"/>
                </a:solidFill>
              </a:rPr>
              <a:t>Guidi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A. Berra, </a:t>
            </a:r>
            <a:r>
              <a:rPr lang="en-US" sz="2000" dirty="0" smtClean="0">
                <a:solidFill>
                  <a:prstClr val="black"/>
                </a:solidFill>
              </a:rPr>
              <a:t>D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err="1">
                <a:solidFill>
                  <a:prstClr val="black"/>
                </a:solidFill>
              </a:rPr>
              <a:t>Lietti</a:t>
            </a:r>
            <a:r>
              <a:rPr lang="en-US" sz="2000" dirty="0">
                <a:solidFill>
                  <a:prstClr val="black"/>
                </a:solidFill>
              </a:rPr>
              <a:t>, M. </a:t>
            </a:r>
            <a:r>
              <a:rPr lang="en-US" sz="2000" dirty="0" err="1" smtClean="0">
                <a:solidFill>
                  <a:prstClr val="black"/>
                </a:solidFill>
              </a:rPr>
              <a:t>Prest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E. </a:t>
            </a:r>
            <a:r>
              <a:rPr lang="en-US" sz="2000" dirty="0" err="1" smtClean="0">
                <a:solidFill>
                  <a:prstClr val="black"/>
                </a:solidFill>
              </a:rPr>
              <a:t>Vallazza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D</a:t>
            </a:r>
            <a:r>
              <a:rPr lang="en-US" sz="2000" dirty="0">
                <a:solidFill>
                  <a:prstClr val="black"/>
                </a:solidFill>
              </a:rPr>
              <a:t>. De </a:t>
            </a:r>
            <a:r>
              <a:rPr lang="en-US" sz="2000" dirty="0" err="1" smtClean="0">
                <a:solidFill>
                  <a:prstClr val="black"/>
                </a:solidFill>
              </a:rPr>
              <a:t>Salvado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920" y="54868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  <a:latin typeface="Arial" charset="0"/>
                <a:cs typeface="Arial" charset="0"/>
              </a:rPr>
              <a:t>Institute for Nuclear </a:t>
            </a:r>
            <a:r>
              <a:rPr lang="da-DK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Physics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Mainz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9502" y="2750499"/>
            <a:ext cx="410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  <a:latin typeface="Arial" charset="0"/>
                <a:cs typeface="Arial" charset="0"/>
              </a:rPr>
              <a:t>Department of Physics and </a:t>
            </a:r>
            <a:r>
              <a:rPr lang="da-DK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Astronomy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Aarhus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19502" y="4431323"/>
            <a:ext cx="4617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charset="0"/>
                <a:cs typeface="Arial" charset="0"/>
              </a:rPr>
              <a:t>Dipartimento di Fisica e Scienze della Terra</a:t>
            </a:r>
            <a:endParaRPr lang="de-DE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Università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Arial" charset="0"/>
                <a:cs typeface="Arial" charset="0"/>
              </a:rPr>
              <a:t>di Ferrara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95936" y="542623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Università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dell‘Insubria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Como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5936" y="5753032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INFN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Sezione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Trieste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95936" y="6065726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INFN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Laboratori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Nazionali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die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Legnaro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and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Dipartimento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Fisica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Università</a:t>
            </a:r>
            <a:r>
              <a:rPr lang="de-DE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di </a:t>
            </a:r>
            <a:r>
              <a:rPr lang="de-DE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Padova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21505" y="1443263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X-ray Optics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ESRF, Grenoble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sz="3200" dirty="0" smtClean="0"/>
              <a:t>Some </a:t>
            </a:r>
            <a:r>
              <a:rPr lang="en-US" sz="3200" dirty="0"/>
              <a:t>r</a:t>
            </a:r>
            <a:r>
              <a:rPr lang="en-US" sz="3200" dirty="0" smtClean="0"/>
              <a:t>eferences for experimental work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1052736"/>
            <a:ext cx="854002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H. Backe, W. Lauth, </a:t>
            </a: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Nucl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Instr. Meth. in Phys. Res. B 355 (2015) 24-29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Backe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D.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Krambrich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W.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Lauth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K.K. Andersen, J.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Lundsgaard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Hansen,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Ulrik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I.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Uggerhøj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b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Nucl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. Inst. Meth. in Phys. Res. B </a:t>
            </a:r>
            <a:r>
              <a:rPr lang="en-GB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309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(2013) 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37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W. Lauth, H. Backe, P. Kunz, A. </a:t>
            </a:r>
            <a:r>
              <a:rPr lang="en-US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Rueda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Int. Jour. Mod. Phys. 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r>
              <a:rPr lang="de-DE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25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(2010) 136</a:t>
            </a:r>
            <a:endParaRPr lang="en-GB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H.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Backe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D.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Krambrich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W.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Lauth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K.K. Andersen, J.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Lundsgaard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Hansen,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Ulrik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I.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Uggerhøj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Journal of Physics: Conference Series </a:t>
            </a:r>
            <a:r>
              <a:rPr lang="en-GB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438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(2013) 012017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A.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Mazzolari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E.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Bagli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L.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Bandiera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V.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Guidi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H.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Backe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W.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Lauth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V.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Tikhomirov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A. Berra, </a:t>
            </a:r>
            <a:b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D.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Lietti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 M.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Prest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E.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Vallazza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D. De Salvador, 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Phys. Rev.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Lett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en-GB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112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(2014) 135503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T. N.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Wistisen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K. K. Andersen, S. Yilmaz, R.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Mikkelsen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J.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Lundsgaard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Hansen, </a:t>
            </a:r>
            <a:b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Ulrik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 I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Uggerhøj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W.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Lauth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H. </a:t>
            </a:r>
            <a:r>
              <a:rPr lang="en-GB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Backe</a:t>
            </a:r>
            <a:r>
              <a:rPr lang="en-GB" sz="1600" dirty="0">
                <a:solidFill>
                  <a:prstClr val="black"/>
                </a:solidFill>
                <a:latin typeface="Arial" charset="0"/>
                <a:cs typeface="Arial" charset="0"/>
              </a:rPr>
              <a:t>, Phys.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Rev. </a:t>
            </a:r>
            <a:r>
              <a:rPr lang="en-US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Lett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r>
              <a:rPr lang="de-DE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112</a:t>
            </a:r>
            <a:r>
              <a:rPr lang="de-DE" sz="1600" dirty="0">
                <a:solidFill>
                  <a:prstClr val="black"/>
                </a:solidFill>
                <a:latin typeface="Arial" charset="0"/>
                <a:cs typeface="Arial" charset="0"/>
              </a:rPr>
              <a:t> (2014) 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254801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  <a:cs typeface="Arial" charset="0"/>
              </a:rPr>
              <a:t>T. N. Wistisen et al., Phys. Rev. ST-AB 19, 071001 (2016)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443711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 by the European Commission (the PEARL Project within the H2020-MSCA-RISE-2015 call, GA 690991) is gratefully acknowledged.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Many </a:t>
            </a:r>
            <a:r>
              <a:rPr lang="en-US" sz="2400" dirty="0">
                <a:solidFill>
                  <a:srgbClr val="FF0000"/>
                </a:solidFill>
              </a:rPr>
              <a:t>thanks in particular to Andrey V. </a:t>
            </a:r>
            <a:r>
              <a:rPr lang="en-US" sz="2400" dirty="0" err="1">
                <a:solidFill>
                  <a:srgbClr val="FF0000"/>
                </a:solidFill>
              </a:rPr>
              <a:t>Solov’yov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 Andrei </a:t>
            </a:r>
            <a:r>
              <a:rPr lang="en-US" sz="2400" dirty="0">
                <a:solidFill>
                  <a:srgbClr val="FF0000"/>
                </a:solidFill>
              </a:rPr>
              <a:t>V. </a:t>
            </a:r>
            <a:r>
              <a:rPr lang="en-US" sz="2400" dirty="0" err="1">
                <a:solidFill>
                  <a:srgbClr val="FF0000"/>
                </a:solidFill>
              </a:rPr>
              <a:t>Korol</a:t>
            </a:r>
            <a:r>
              <a:rPr lang="en-US" sz="2400" dirty="0">
                <a:solidFill>
                  <a:srgbClr val="FF0000"/>
                </a:solidFill>
              </a:rPr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fruitful cooperation and discussions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2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How long remains an electrons in a channel?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(Classical picture)</a:t>
            </a:r>
            <a:endParaRPr lang="en-US" sz="3200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0" y="1570600"/>
            <a:ext cx="6297649" cy="3615532"/>
            <a:chOff x="0" y="1570600"/>
            <a:chExt cx="6297649" cy="3615532"/>
          </a:xfrm>
        </p:grpSpPr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5" t="3787" r="1978" b="20425"/>
            <a:stretch>
              <a:fillRect/>
            </a:stretch>
          </p:blipFill>
          <p:spPr bwMode="auto">
            <a:xfrm rot="10800000">
              <a:off x="0" y="1570600"/>
              <a:ext cx="6297649" cy="181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5" t="3787" r="1978" b="20425"/>
            <a:stretch>
              <a:fillRect/>
            </a:stretch>
          </p:blipFill>
          <p:spPr bwMode="auto">
            <a:xfrm rot="10800000">
              <a:off x="15959" y="3374172"/>
              <a:ext cx="6281689" cy="181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"/>
            <p:cNvSpPr>
              <a:spLocks/>
            </p:cNvSpPr>
            <p:nvPr/>
          </p:nvSpPr>
          <p:spPr bwMode="auto">
            <a:xfrm rot="10800000">
              <a:off x="15961" y="2080420"/>
              <a:ext cx="1025920" cy="398462"/>
            </a:xfrm>
            <a:custGeom>
              <a:avLst/>
              <a:gdLst>
                <a:gd name="T0" fmla="*/ 0 w 2041"/>
                <a:gd name="T1" fmla="*/ 347303 h 135"/>
                <a:gd name="T2" fmla="*/ 255418 w 2041"/>
                <a:gd name="T3" fmla="*/ 100536 h 135"/>
                <a:gd name="T4" fmla="*/ 455891 w 2041"/>
                <a:gd name="T5" fmla="*/ 59408 h 135"/>
                <a:gd name="T6" fmla="*/ 647454 w 2041"/>
                <a:gd name="T7" fmla="*/ 155372 h 135"/>
                <a:gd name="T8" fmla="*/ 905841 w 2041"/>
                <a:gd name="T9" fmla="*/ 525524 h 135"/>
                <a:gd name="T10" fmla="*/ 1195413 w 2041"/>
                <a:gd name="T11" fmla="*/ 539234 h 135"/>
                <a:gd name="T12" fmla="*/ 1480530 w 2041"/>
                <a:gd name="T13" fmla="*/ 127953 h 135"/>
                <a:gd name="T14" fmla="*/ 1676548 w 2041"/>
                <a:gd name="T15" fmla="*/ 4570 h 135"/>
                <a:gd name="T16" fmla="*/ 1894841 w 2041"/>
                <a:gd name="T17" fmla="*/ 100536 h 135"/>
                <a:gd name="T18" fmla="*/ 2135409 w 2041"/>
                <a:gd name="T19" fmla="*/ 484398 h 135"/>
                <a:gd name="T20" fmla="*/ 2469530 w 2041"/>
                <a:gd name="T21" fmla="*/ 552943 h 135"/>
                <a:gd name="T22" fmla="*/ 2830381 w 2041"/>
                <a:gd name="T23" fmla="*/ 100536 h 135"/>
                <a:gd name="T24" fmla="*/ 3030854 w 2041"/>
                <a:gd name="T25" fmla="*/ 141663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1"/>
                <a:gd name="T40" fmla="*/ 0 h 135"/>
                <a:gd name="T41" fmla="*/ 2041 w 20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1" h="135">
                  <a:moveTo>
                    <a:pt x="0" y="76"/>
                  </a:moveTo>
                  <a:cubicBezTo>
                    <a:pt x="60" y="54"/>
                    <a:pt x="121" y="32"/>
                    <a:pt x="172" y="22"/>
                  </a:cubicBezTo>
                  <a:cubicBezTo>
                    <a:pt x="223" y="12"/>
                    <a:pt x="263" y="11"/>
                    <a:pt x="307" y="13"/>
                  </a:cubicBezTo>
                  <a:cubicBezTo>
                    <a:pt x="351" y="15"/>
                    <a:pt x="386" y="17"/>
                    <a:pt x="436" y="34"/>
                  </a:cubicBezTo>
                  <a:cubicBezTo>
                    <a:pt x="486" y="51"/>
                    <a:pt x="549" y="101"/>
                    <a:pt x="610" y="115"/>
                  </a:cubicBezTo>
                  <a:cubicBezTo>
                    <a:pt x="671" y="129"/>
                    <a:pt x="740" y="133"/>
                    <a:pt x="805" y="118"/>
                  </a:cubicBezTo>
                  <a:cubicBezTo>
                    <a:pt x="870" y="103"/>
                    <a:pt x="943" y="47"/>
                    <a:pt x="997" y="28"/>
                  </a:cubicBezTo>
                  <a:cubicBezTo>
                    <a:pt x="1051" y="9"/>
                    <a:pt x="1083" y="2"/>
                    <a:pt x="1129" y="1"/>
                  </a:cubicBezTo>
                  <a:cubicBezTo>
                    <a:pt x="1175" y="0"/>
                    <a:pt x="1224" y="5"/>
                    <a:pt x="1276" y="22"/>
                  </a:cubicBezTo>
                  <a:cubicBezTo>
                    <a:pt x="1328" y="39"/>
                    <a:pt x="1374" y="90"/>
                    <a:pt x="1438" y="106"/>
                  </a:cubicBezTo>
                  <a:cubicBezTo>
                    <a:pt x="1502" y="122"/>
                    <a:pt x="1585" y="135"/>
                    <a:pt x="1663" y="121"/>
                  </a:cubicBezTo>
                  <a:cubicBezTo>
                    <a:pt x="1741" y="107"/>
                    <a:pt x="1843" y="37"/>
                    <a:pt x="1906" y="22"/>
                  </a:cubicBezTo>
                  <a:cubicBezTo>
                    <a:pt x="1969" y="7"/>
                    <a:pt x="2005" y="19"/>
                    <a:pt x="2041" y="3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1013414" y="2080420"/>
              <a:ext cx="1025920" cy="398462"/>
            </a:xfrm>
            <a:custGeom>
              <a:avLst/>
              <a:gdLst>
                <a:gd name="T0" fmla="*/ 0 w 2041"/>
                <a:gd name="T1" fmla="*/ 347303 h 135"/>
                <a:gd name="T2" fmla="*/ 255418 w 2041"/>
                <a:gd name="T3" fmla="*/ 100536 h 135"/>
                <a:gd name="T4" fmla="*/ 455891 w 2041"/>
                <a:gd name="T5" fmla="*/ 59408 h 135"/>
                <a:gd name="T6" fmla="*/ 647454 w 2041"/>
                <a:gd name="T7" fmla="*/ 155372 h 135"/>
                <a:gd name="T8" fmla="*/ 905841 w 2041"/>
                <a:gd name="T9" fmla="*/ 525524 h 135"/>
                <a:gd name="T10" fmla="*/ 1195413 w 2041"/>
                <a:gd name="T11" fmla="*/ 539234 h 135"/>
                <a:gd name="T12" fmla="*/ 1480530 w 2041"/>
                <a:gd name="T13" fmla="*/ 127953 h 135"/>
                <a:gd name="T14" fmla="*/ 1676548 w 2041"/>
                <a:gd name="T15" fmla="*/ 4570 h 135"/>
                <a:gd name="T16" fmla="*/ 1894841 w 2041"/>
                <a:gd name="T17" fmla="*/ 100536 h 135"/>
                <a:gd name="T18" fmla="*/ 2135409 w 2041"/>
                <a:gd name="T19" fmla="*/ 484398 h 135"/>
                <a:gd name="T20" fmla="*/ 2469530 w 2041"/>
                <a:gd name="T21" fmla="*/ 552943 h 135"/>
                <a:gd name="T22" fmla="*/ 2830381 w 2041"/>
                <a:gd name="T23" fmla="*/ 100536 h 135"/>
                <a:gd name="T24" fmla="*/ 3030854 w 2041"/>
                <a:gd name="T25" fmla="*/ 141663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1"/>
                <a:gd name="T40" fmla="*/ 0 h 135"/>
                <a:gd name="T41" fmla="*/ 2041 w 20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1" h="135">
                  <a:moveTo>
                    <a:pt x="0" y="76"/>
                  </a:moveTo>
                  <a:cubicBezTo>
                    <a:pt x="60" y="54"/>
                    <a:pt x="121" y="32"/>
                    <a:pt x="172" y="22"/>
                  </a:cubicBezTo>
                  <a:cubicBezTo>
                    <a:pt x="223" y="12"/>
                    <a:pt x="263" y="11"/>
                    <a:pt x="307" y="13"/>
                  </a:cubicBezTo>
                  <a:cubicBezTo>
                    <a:pt x="351" y="15"/>
                    <a:pt x="386" y="17"/>
                    <a:pt x="436" y="34"/>
                  </a:cubicBezTo>
                  <a:cubicBezTo>
                    <a:pt x="486" y="51"/>
                    <a:pt x="549" y="101"/>
                    <a:pt x="610" y="115"/>
                  </a:cubicBezTo>
                  <a:cubicBezTo>
                    <a:pt x="671" y="129"/>
                    <a:pt x="740" y="133"/>
                    <a:pt x="805" y="118"/>
                  </a:cubicBezTo>
                  <a:cubicBezTo>
                    <a:pt x="870" y="103"/>
                    <a:pt x="943" y="47"/>
                    <a:pt x="997" y="28"/>
                  </a:cubicBezTo>
                  <a:cubicBezTo>
                    <a:pt x="1051" y="9"/>
                    <a:pt x="1083" y="2"/>
                    <a:pt x="1129" y="1"/>
                  </a:cubicBezTo>
                  <a:cubicBezTo>
                    <a:pt x="1175" y="0"/>
                    <a:pt x="1224" y="5"/>
                    <a:pt x="1276" y="22"/>
                  </a:cubicBezTo>
                  <a:cubicBezTo>
                    <a:pt x="1328" y="39"/>
                    <a:pt x="1374" y="90"/>
                    <a:pt x="1438" y="106"/>
                  </a:cubicBezTo>
                  <a:cubicBezTo>
                    <a:pt x="1502" y="122"/>
                    <a:pt x="1585" y="135"/>
                    <a:pt x="1663" y="121"/>
                  </a:cubicBezTo>
                  <a:cubicBezTo>
                    <a:pt x="1741" y="107"/>
                    <a:pt x="1843" y="37"/>
                    <a:pt x="1906" y="22"/>
                  </a:cubicBezTo>
                  <a:cubicBezTo>
                    <a:pt x="1969" y="7"/>
                    <a:pt x="2005" y="19"/>
                    <a:pt x="2041" y="3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 rot="10800000">
              <a:off x="3085856" y="4132202"/>
              <a:ext cx="892377" cy="522879"/>
            </a:xfrm>
            <a:custGeom>
              <a:avLst/>
              <a:gdLst>
                <a:gd name="T0" fmla="*/ 0 w 2041"/>
                <a:gd name="T1" fmla="*/ 347303 h 135"/>
                <a:gd name="T2" fmla="*/ 255418 w 2041"/>
                <a:gd name="T3" fmla="*/ 100536 h 135"/>
                <a:gd name="T4" fmla="*/ 455891 w 2041"/>
                <a:gd name="T5" fmla="*/ 59408 h 135"/>
                <a:gd name="T6" fmla="*/ 647454 w 2041"/>
                <a:gd name="T7" fmla="*/ 155372 h 135"/>
                <a:gd name="T8" fmla="*/ 905841 w 2041"/>
                <a:gd name="T9" fmla="*/ 525524 h 135"/>
                <a:gd name="T10" fmla="*/ 1195413 w 2041"/>
                <a:gd name="T11" fmla="*/ 539234 h 135"/>
                <a:gd name="T12" fmla="*/ 1480530 w 2041"/>
                <a:gd name="T13" fmla="*/ 127953 h 135"/>
                <a:gd name="T14" fmla="*/ 1676548 w 2041"/>
                <a:gd name="T15" fmla="*/ 4570 h 135"/>
                <a:gd name="T16" fmla="*/ 1894841 w 2041"/>
                <a:gd name="T17" fmla="*/ 100536 h 135"/>
                <a:gd name="T18" fmla="*/ 2135409 w 2041"/>
                <a:gd name="T19" fmla="*/ 484398 h 135"/>
                <a:gd name="T20" fmla="*/ 2469530 w 2041"/>
                <a:gd name="T21" fmla="*/ 552943 h 135"/>
                <a:gd name="T22" fmla="*/ 2830381 w 2041"/>
                <a:gd name="T23" fmla="*/ 100536 h 135"/>
                <a:gd name="T24" fmla="*/ 3030854 w 2041"/>
                <a:gd name="T25" fmla="*/ 141663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1"/>
                <a:gd name="T40" fmla="*/ 0 h 135"/>
                <a:gd name="T41" fmla="*/ 2041 w 20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1" h="135">
                  <a:moveTo>
                    <a:pt x="0" y="76"/>
                  </a:moveTo>
                  <a:cubicBezTo>
                    <a:pt x="60" y="54"/>
                    <a:pt x="121" y="32"/>
                    <a:pt x="172" y="22"/>
                  </a:cubicBezTo>
                  <a:cubicBezTo>
                    <a:pt x="223" y="12"/>
                    <a:pt x="263" y="11"/>
                    <a:pt x="307" y="13"/>
                  </a:cubicBezTo>
                  <a:cubicBezTo>
                    <a:pt x="351" y="15"/>
                    <a:pt x="386" y="17"/>
                    <a:pt x="436" y="34"/>
                  </a:cubicBezTo>
                  <a:cubicBezTo>
                    <a:pt x="486" y="51"/>
                    <a:pt x="549" y="101"/>
                    <a:pt x="610" y="115"/>
                  </a:cubicBezTo>
                  <a:cubicBezTo>
                    <a:pt x="671" y="129"/>
                    <a:pt x="740" y="133"/>
                    <a:pt x="805" y="118"/>
                  </a:cubicBezTo>
                  <a:cubicBezTo>
                    <a:pt x="870" y="103"/>
                    <a:pt x="943" y="47"/>
                    <a:pt x="997" y="28"/>
                  </a:cubicBezTo>
                  <a:cubicBezTo>
                    <a:pt x="1051" y="9"/>
                    <a:pt x="1083" y="2"/>
                    <a:pt x="1129" y="1"/>
                  </a:cubicBezTo>
                  <a:cubicBezTo>
                    <a:pt x="1175" y="0"/>
                    <a:pt x="1224" y="5"/>
                    <a:pt x="1276" y="22"/>
                  </a:cubicBezTo>
                  <a:cubicBezTo>
                    <a:pt x="1328" y="39"/>
                    <a:pt x="1374" y="90"/>
                    <a:pt x="1438" y="106"/>
                  </a:cubicBezTo>
                  <a:cubicBezTo>
                    <a:pt x="1502" y="122"/>
                    <a:pt x="1585" y="135"/>
                    <a:pt x="1663" y="121"/>
                  </a:cubicBezTo>
                  <a:cubicBezTo>
                    <a:pt x="1741" y="107"/>
                    <a:pt x="1843" y="37"/>
                    <a:pt x="1906" y="22"/>
                  </a:cubicBezTo>
                  <a:cubicBezTo>
                    <a:pt x="1969" y="7"/>
                    <a:pt x="2005" y="19"/>
                    <a:pt x="2041" y="3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rot="10800000">
              <a:off x="4301482" y="3008723"/>
              <a:ext cx="957838" cy="398462"/>
            </a:xfrm>
            <a:custGeom>
              <a:avLst/>
              <a:gdLst>
                <a:gd name="T0" fmla="*/ 0 w 2041"/>
                <a:gd name="T1" fmla="*/ 347303 h 135"/>
                <a:gd name="T2" fmla="*/ 255418 w 2041"/>
                <a:gd name="T3" fmla="*/ 100536 h 135"/>
                <a:gd name="T4" fmla="*/ 455891 w 2041"/>
                <a:gd name="T5" fmla="*/ 59408 h 135"/>
                <a:gd name="T6" fmla="*/ 647454 w 2041"/>
                <a:gd name="T7" fmla="*/ 155372 h 135"/>
                <a:gd name="T8" fmla="*/ 905841 w 2041"/>
                <a:gd name="T9" fmla="*/ 525524 h 135"/>
                <a:gd name="T10" fmla="*/ 1195413 w 2041"/>
                <a:gd name="T11" fmla="*/ 539234 h 135"/>
                <a:gd name="T12" fmla="*/ 1480530 w 2041"/>
                <a:gd name="T13" fmla="*/ 127953 h 135"/>
                <a:gd name="T14" fmla="*/ 1676548 w 2041"/>
                <a:gd name="T15" fmla="*/ 4570 h 135"/>
                <a:gd name="T16" fmla="*/ 1894841 w 2041"/>
                <a:gd name="T17" fmla="*/ 100536 h 135"/>
                <a:gd name="T18" fmla="*/ 2135409 w 2041"/>
                <a:gd name="T19" fmla="*/ 484398 h 135"/>
                <a:gd name="T20" fmla="*/ 2469530 w 2041"/>
                <a:gd name="T21" fmla="*/ 552943 h 135"/>
                <a:gd name="T22" fmla="*/ 2830381 w 2041"/>
                <a:gd name="T23" fmla="*/ 100536 h 135"/>
                <a:gd name="T24" fmla="*/ 3030854 w 2041"/>
                <a:gd name="T25" fmla="*/ 141663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1"/>
                <a:gd name="T40" fmla="*/ 0 h 135"/>
                <a:gd name="T41" fmla="*/ 2041 w 20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1" h="135">
                  <a:moveTo>
                    <a:pt x="0" y="76"/>
                  </a:moveTo>
                  <a:cubicBezTo>
                    <a:pt x="60" y="54"/>
                    <a:pt x="121" y="32"/>
                    <a:pt x="172" y="22"/>
                  </a:cubicBezTo>
                  <a:cubicBezTo>
                    <a:pt x="223" y="12"/>
                    <a:pt x="263" y="11"/>
                    <a:pt x="307" y="13"/>
                  </a:cubicBezTo>
                  <a:cubicBezTo>
                    <a:pt x="351" y="15"/>
                    <a:pt x="386" y="17"/>
                    <a:pt x="436" y="34"/>
                  </a:cubicBezTo>
                  <a:cubicBezTo>
                    <a:pt x="486" y="51"/>
                    <a:pt x="549" y="101"/>
                    <a:pt x="610" y="115"/>
                  </a:cubicBezTo>
                  <a:cubicBezTo>
                    <a:pt x="671" y="129"/>
                    <a:pt x="740" y="133"/>
                    <a:pt x="805" y="118"/>
                  </a:cubicBezTo>
                  <a:cubicBezTo>
                    <a:pt x="870" y="103"/>
                    <a:pt x="943" y="47"/>
                    <a:pt x="997" y="28"/>
                  </a:cubicBezTo>
                  <a:cubicBezTo>
                    <a:pt x="1051" y="9"/>
                    <a:pt x="1083" y="2"/>
                    <a:pt x="1129" y="1"/>
                  </a:cubicBezTo>
                  <a:cubicBezTo>
                    <a:pt x="1175" y="0"/>
                    <a:pt x="1224" y="5"/>
                    <a:pt x="1276" y="22"/>
                  </a:cubicBezTo>
                  <a:cubicBezTo>
                    <a:pt x="1328" y="39"/>
                    <a:pt x="1374" y="90"/>
                    <a:pt x="1438" y="106"/>
                  </a:cubicBezTo>
                  <a:cubicBezTo>
                    <a:pt x="1502" y="122"/>
                    <a:pt x="1585" y="135"/>
                    <a:pt x="1663" y="121"/>
                  </a:cubicBezTo>
                  <a:cubicBezTo>
                    <a:pt x="1741" y="107"/>
                    <a:pt x="1843" y="37"/>
                    <a:pt x="1906" y="22"/>
                  </a:cubicBezTo>
                  <a:cubicBezTo>
                    <a:pt x="1969" y="7"/>
                    <a:pt x="2005" y="19"/>
                    <a:pt x="2041" y="3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259320" y="2981289"/>
              <a:ext cx="957838" cy="398462"/>
            </a:xfrm>
            <a:custGeom>
              <a:avLst/>
              <a:gdLst>
                <a:gd name="T0" fmla="*/ 0 w 2041"/>
                <a:gd name="T1" fmla="*/ 347303 h 135"/>
                <a:gd name="T2" fmla="*/ 255418 w 2041"/>
                <a:gd name="T3" fmla="*/ 100536 h 135"/>
                <a:gd name="T4" fmla="*/ 455891 w 2041"/>
                <a:gd name="T5" fmla="*/ 59408 h 135"/>
                <a:gd name="T6" fmla="*/ 647454 w 2041"/>
                <a:gd name="T7" fmla="*/ 155372 h 135"/>
                <a:gd name="T8" fmla="*/ 905841 w 2041"/>
                <a:gd name="T9" fmla="*/ 525524 h 135"/>
                <a:gd name="T10" fmla="*/ 1195413 w 2041"/>
                <a:gd name="T11" fmla="*/ 539234 h 135"/>
                <a:gd name="T12" fmla="*/ 1480530 w 2041"/>
                <a:gd name="T13" fmla="*/ 127953 h 135"/>
                <a:gd name="T14" fmla="*/ 1676548 w 2041"/>
                <a:gd name="T15" fmla="*/ 4570 h 135"/>
                <a:gd name="T16" fmla="*/ 1894841 w 2041"/>
                <a:gd name="T17" fmla="*/ 100536 h 135"/>
                <a:gd name="T18" fmla="*/ 2135409 w 2041"/>
                <a:gd name="T19" fmla="*/ 484398 h 135"/>
                <a:gd name="T20" fmla="*/ 2469530 w 2041"/>
                <a:gd name="T21" fmla="*/ 552943 h 135"/>
                <a:gd name="T22" fmla="*/ 2830381 w 2041"/>
                <a:gd name="T23" fmla="*/ 100536 h 135"/>
                <a:gd name="T24" fmla="*/ 3030854 w 2041"/>
                <a:gd name="T25" fmla="*/ 141663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1"/>
                <a:gd name="T40" fmla="*/ 0 h 135"/>
                <a:gd name="T41" fmla="*/ 2041 w 2041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1" h="135">
                  <a:moveTo>
                    <a:pt x="0" y="76"/>
                  </a:moveTo>
                  <a:cubicBezTo>
                    <a:pt x="60" y="54"/>
                    <a:pt x="121" y="32"/>
                    <a:pt x="172" y="22"/>
                  </a:cubicBezTo>
                  <a:cubicBezTo>
                    <a:pt x="223" y="12"/>
                    <a:pt x="263" y="11"/>
                    <a:pt x="307" y="13"/>
                  </a:cubicBezTo>
                  <a:cubicBezTo>
                    <a:pt x="351" y="15"/>
                    <a:pt x="386" y="17"/>
                    <a:pt x="436" y="34"/>
                  </a:cubicBezTo>
                  <a:cubicBezTo>
                    <a:pt x="486" y="51"/>
                    <a:pt x="549" y="101"/>
                    <a:pt x="610" y="115"/>
                  </a:cubicBezTo>
                  <a:cubicBezTo>
                    <a:pt x="671" y="129"/>
                    <a:pt x="740" y="133"/>
                    <a:pt x="805" y="118"/>
                  </a:cubicBezTo>
                  <a:cubicBezTo>
                    <a:pt x="870" y="103"/>
                    <a:pt x="943" y="47"/>
                    <a:pt x="997" y="28"/>
                  </a:cubicBezTo>
                  <a:cubicBezTo>
                    <a:pt x="1051" y="9"/>
                    <a:pt x="1083" y="2"/>
                    <a:pt x="1129" y="1"/>
                  </a:cubicBezTo>
                  <a:cubicBezTo>
                    <a:pt x="1175" y="0"/>
                    <a:pt x="1224" y="5"/>
                    <a:pt x="1276" y="22"/>
                  </a:cubicBezTo>
                  <a:cubicBezTo>
                    <a:pt x="1328" y="39"/>
                    <a:pt x="1374" y="90"/>
                    <a:pt x="1438" y="106"/>
                  </a:cubicBezTo>
                  <a:cubicBezTo>
                    <a:pt x="1502" y="122"/>
                    <a:pt x="1585" y="135"/>
                    <a:pt x="1663" y="121"/>
                  </a:cubicBezTo>
                  <a:cubicBezTo>
                    <a:pt x="1741" y="107"/>
                    <a:pt x="1843" y="37"/>
                    <a:pt x="1906" y="22"/>
                  </a:cubicBezTo>
                  <a:cubicBezTo>
                    <a:pt x="1969" y="7"/>
                    <a:pt x="2005" y="19"/>
                    <a:pt x="2041" y="3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9" name="Gerade Verbindung 18"/>
            <p:cNvCxnSpPr/>
            <p:nvPr/>
          </p:nvCxnSpPr>
          <p:spPr>
            <a:xfrm>
              <a:off x="2039334" y="2181114"/>
              <a:ext cx="1046521" cy="235526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H="1">
              <a:off x="3978233" y="3374172"/>
              <a:ext cx="323249" cy="101946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/>
          </p:nvSpPr>
          <p:spPr>
            <a:xfrm>
              <a:off x="2520282" y="1965232"/>
              <a:ext cx="216024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602384" y="2055898"/>
              <a:ext cx="2005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De-</a:t>
              </a:r>
              <a:r>
                <a:rPr lang="de-DE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channeling</a:t>
              </a:r>
              <a:endParaRPr lang="de-DE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42242" y="4263249"/>
              <a:ext cx="216024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99592" y="4306225"/>
              <a:ext cx="2005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</a:t>
              </a:r>
              <a:r>
                <a:rPr lang="de-DE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channeling</a:t>
              </a:r>
              <a:endParaRPr lang="de-DE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6220202" y="1990800"/>
            <a:ext cx="310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De-channeling rate </a:t>
            </a:r>
            <a:r>
              <a:rPr lang="en-US" sz="2400" dirty="0" smtClean="0">
                <a:sym typeface="Symbol"/>
              </a:rPr>
              <a:t></a:t>
            </a:r>
            <a:r>
              <a:rPr lang="en-US" sz="2400" baseline="-25000" dirty="0" smtClean="0">
                <a:sym typeface="Symbol"/>
              </a:rPr>
              <a:t>de</a:t>
            </a:r>
            <a:endParaRPr lang="en-US" sz="2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6258302" y="4263249"/>
            <a:ext cx="297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e-channeling rate </a:t>
            </a:r>
            <a:r>
              <a:rPr lang="en-US" sz="2400" dirty="0" smtClean="0">
                <a:sym typeface="Symbol"/>
              </a:rPr>
              <a:t></a:t>
            </a:r>
            <a:r>
              <a:rPr lang="en-US" sz="2400" baseline="-25000" dirty="0">
                <a:sym typeface="Symbol"/>
              </a:rPr>
              <a:t>r</a:t>
            </a:r>
            <a:r>
              <a:rPr lang="en-US" sz="2400" baseline="-25000" dirty="0" smtClean="0">
                <a:sym typeface="Symbol"/>
              </a:rPr>
              <a:t>e</a:t>
            </a:r>
            <a:endParaRPr lang="en-US" sz="2400" baseline="-25000" dirty="0"/>
          </a:p>
        </p:txBody>
      </p:sp>
      <p:sp>
        <p:nvSpPr>
          <p:cNvPr id="28" name="Textfeld 27"/>
          <p:cNvSpPr txBox="1"/>
          <p:nvPr/>
        </p:nvSpPr>
        <p:spPr>
          <a:xfrm>
            <a:off x="6297649" y="2961270"/>
            <a:ext cx="287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straight and bent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crystals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5840"/>
          </a:xfrm>
        </p:spPr>
        <p:txBody>
          <a:bodyPr/>
          <a:lstStyle/>
          <a:p>
            <a:pPr algn="ctr"/>
            <a:r>
              <a:rPr lang="en-US" sz="3200" dirty="0" smtClean="0"/>
              <a:t>Discussion on the basis of the Fokker-Planck equation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3641683" y="1492994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continuity equation with density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current </a:t>
            </a:r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78336" y="2780928"/>
            <a:ext cx="2376264" cy="845260"/>
            <a:chOff x="683568" y="2780928"/>
            <a:chExt cx="2376264" cy="845260"/>
          </a:xfrm>
        </p:grpSpPr>
        <p:sp>
          <p:nvSpPr>
            <p:cNvPr id="6" name="Rechteck 5"/>
            <p:cNvSpPr/>
            <p:nvPr/>
          </p:nvSpPr>
          <p:spPr>
            <a:xfrm>
              <a:off x="683568" y="2780928"/>
              <a:ext cx="2376264" cy="8452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k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247287"/>
                </p:ext>
              </p:extLst>
            </p:nvPr>
          </p:nvGraphicFramePr>
          <p:xfrm>
            <a:off x="718032" y="2871788"/>
            <a:ext cx="2298700" cy="703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17" name="Equation" r:id="rId4" imgW="1612800" imgH="495000" progId="Equation.DSMT4">
                    <p:embed/>
                  </p:oleObj>
                </mc:Choice>
                <mc:Fallback>
                  <p:oleObj name="Equation" r:id="rId4" imgW="1612800" imgH="49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32" y="2871788"/>
                          <a:ext cx="2298700" cy="703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74717"/>
              </p:ext>
            </p:extLst>
          </p:nvPr>
        </p:nvGraphicFramePr>
        <p:xfrm>
          <a:off x="504825" y="2060575"/>
          <a:ext cx="7435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Equation" r:id="rId6" imgW="5244840" imgH="431640" progId="Equation.DSMT4">
                  <p:embed/>
                </p:oleObj>
              </mc:Choice>
              <mc:Fallback>
                <p:oleObj name="Equation" r:id="rId6" imgW="524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060575"/>
                        <a:ext cx="7435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-62999" y="3155970"/>
            <a:ext cx="6435199" cy="3686284"/>
            <a:chOff x="-62999" y="3155970"/>
            <a:chExt cx="6435199" cy="3686284"/>
          </a:xfrm>
        </p:grpSpPr>
        <p:sp>
          <p:nvSpPr>
            <p:cNvPr id="27" name="Textfeld 26"/>
            <p:cNvSpPr txBox="1"/>
            <p:nvPr/>
          </p:nvSpPr>
          <p:spPr>
            <a:xfrm>
              <a:off x="4233226" y="3155970"/>
              <a:ext cx="1382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</a:rPr>
                <a:t>x</a:t>
              </a:r>
              <a:r>
                <a:rPr lang="en-US" dirty="0" smtClean="0">
                  <a:solidFill>
                    <a:prstClr val="black"/>
                  </a:solidFill>
                </a:rPr>
                <a:t> = </a:t>
              </a:r>
              <a:r>
                <a:rPr lang="en-US" i="1" dirty="0" smtClean="0">
                  <a:solidFill>
                    <a:prstClr val="black"/>
                  </a:solidFill>
                </a:rPr>
                <a:t>c t</a:t>
              </a:r>
              <a:r>
                <a:rPr lang="en-US" dirty="0" smtClean="0">
                  <a:solidFill>
                    <a:prstClr val="black"/>
                  </a:solidFill>
                </a:rPr>
                <a:t> =5 µm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0109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99" y="3626188"/>
              <a:ext cx="6435199" cy="321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3423684" y="3245287"/>
              <a:ext cx="2930009" cy="3596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03530"/>
              </p:ext>
            </p:extLst>
          </p:nvPr>
        </p:nvGraphicFramePr>
        <p:xfrm>
          <a:off x="603250" y="1427163"/>
          <a:ext cx="23955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Equation" r:id="rId9" imgW="1688760" imgH="444240" progId="Equation.DSMT4">
                  <p:embed/>
                </p:oleObj>
              </mc:Choice>
              <mc:Fallback>
                <p:oleObj name="Equation" r:id="rId9" imgW="1688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427163"/>
                        <a:ext cx="23955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3818208" y="2780928"/>
            <a:ext cx="4794511" cy="3824859"/>
            <a:chOff x="8440872" y="2878976"/>
            <a:chExt cx="4794511" cy="3824859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872" y="2878976"/>
              <a:ext cx="4066846" cy="337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Pfeil nach rechts 20"/>
            <p:cNvSpPr/>
            <p:nvPr/>
          </p:nvSpPr>
          <p:spPr>
            <a:xfrm rot="12303207">
              <a:off x="11450063" y="5828349"/>
              <a:ext cx="978408" cy="448676"/>
            </a:xfrm>
            <a:prstGeom prst="rightArrow">
              <a:avLst/>
            </a:prstGeom>
            <a:solidFill>
              <a:srgbClr val="FF0000"/>
            </a:solidFill>
            <a:scene3d>
              <a:camera prst="orthographicFront">
                <a:rot lat="0" lon="0" rev="2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22" name="Objek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405541"/>
                </p:ext>
              </p:extLst>
            </p:nvPr>
          </p:nvGraphicFramePr>
          <p:xfrm>
            <a:off x="10895408" y="6381573"/>
            <a:ext cx="23399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20" name="Equation" r:id="rId12" imgW="1650960" imgH="228600" progId="Equation.DSMT4">
                    <p:embed/>
                  </p:oleObj>
                </mc:Choice>
                <mc:Fallback>
                  <p:oleObj name="Equation" r:id="rId12" imgW="1650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5408" y="6381573"/>
                          <a:ext cx="2339975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 rot="1169804">
              <a:off x="9044377" y="5900220"/>
              <a:ext cx="1596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Crystal </a:t>
              </a:r>
              <a:r>
                <a:rPr lang="en-US" sz="1600" dirty="0">
                  <a:solidFill>
                    <a:prstClr val="black"/>
                  </a:solidFill>
                </a:rPr>
                <a:t>Thickness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 rot="18006716">
              <a:off x="11634995" y="5022198"/>
              <a:ext cx="16823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Transverse </a:t>
              </a:r>
              <a:r>
                <a:rPr lang="en-US" sz="1600" dirty="0">
                  <a:solidFill>
                    <a:prstClr val="black"/>
                  </a:solidFill>
                </a:rPr>
                <a:t>Energy</a:t>
              </a:r>
              <a:endParaRPr lang="en-US" sz="1600" i="1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894527" y="5007650"/>
            <a:ext cx="2191326" cy="1093778"/>
            <a:chOff x="923262" y="5030718"/>
            <a:chExt cx="2191326" cy="1093778"/>
          </a:xfrm>
        </p:grpSpPr>
        <p:sp>
          <p:nvSpPr>
            <p:cNvPr id="15" name="Freihandform 14"/>
            <p:cNvSpPr>
              <a:spLocks noChangeAspect="1"/>
            </p:cNvSpPr>
            <p:nvPr/>
          </p:nvSpPr>
          <p:spPr>
            <a:xfrm>
              <a:off x="923262" y="5030718"/>
              <a:ext cx="2191326" cy="1093778"/>
            </a:xfrm>
            <a:custGeom>
              <a:avLst/>
              <a:gdLst>
                <a:gd name="connsiteX0" fmla="*/ 4441 w 2434809"/>
                <a:gd name="connsiteY0" fmla="*/ 0 h 1215309"/>
                <a:gd name="connsiteX1" fmla="*/ 89852 w 2434809"/>
                <a:gd name="connsiteY1" fmla="*/ 5024 h 1215309"/>
                <a:gd name="connsiteX2" fmla="*/ 155166 w 2434809"/>
                <a:gd name="connsiteY2" fmla="*/ 20097 h 1215309"/>
                <a:gd name="connsiteX3" fmla="*/ 230529 w 2434809"/>
                <a:gd name="connsiteY3" fmla="*/ 40194 h 1215309"/>
                <a:gd name="connsiteX4" fmla="*/ 300867 w 2434809"/>
                <a:gd name="connsiteY4" fmla="*/ 65315 h 1215309"/>
                <a:gd name="connsiteX5" fmla="*/ 366181 w 2434809"/>
                <a:gd name="connsiteY5" fmla="*/ 90435 h 1215309"/>
                <a:gd name="connsiteX6" fmla="*/ 431496 w 2434809"/>
                <a:gd name="connsiteY6" fmla="*/ 135653 h 1215309"/>
                <a:gd name="connsiteX7" fmla="*/ 491786 w 2434809"/>
                <a:gd name="connsiteY7" fmla="*/ 160774 h 1215309"/>
                <a:gd name="connsiteX8" fmla="*/ 552076 w 2434809"/>
                <a:gd name="connsiteY8" fmla="*/ 226088 h 1215309"/>
                <a:gd name="connsiteX9" fmla="*/ 612366 w 2434809"/>
                <a:gd name="connsiteY9" fmla="*/ 271306 h 1215309"/>
                <a:gd name="connsiteX10" fmla="*/ 732946 w 2434809"/>
                <a:gd name="connsiteY10" fmla="*/ 406958 h 1215309"/>
                <a:gd name="connsiteX11" fmla="*/ 848502 w 2434809"/>
                <a:gd name="connsiteY11" fmla="*/ 592853 h 1215309"/>
                <a:gd name="connsiteX12" fmla="*/ 954010 w 2434809"/>
                <a:gd name="connsiteY12" fmla="*/ 798844 h 1215309"/>
                <a:gd name="connsiteX13" fmla="*/ 1024348 w 2434809"/>
                <a:gd name="connsiteY13" fmla="*/ 979715 h 1215309"/>
                <a:gd name="connsiteX14" fmla="*/ 1064542 w 2434809"/>
                <a:gd name="connsiteY14" fmla="*/ 1070150 h 1215309"/>
                <a:gd name="connsiteX15" fmla="*/ 1084638 w 2434809"/>
                <a:gd name="connsiteY15" fmla="*/ 1125416 h 1215309"/>
                <a:gd name="connsiteX16" fmla="*/ 1124832 w 2434809"/>
                <a:gd name="connsiteY16" fmla="*/ 1185706 h 1215309"/>
                <a:gd name="connsiteX17" fmla="*/ 1154977 w 2434809"/>
                <a:gd name="connsiteY17" fmla="*/ 1210827 h 1215309"/>
                <a:gd name="connsiteX18" fmla="*/ 1195170 w 2434809"/>
                <a:gd name="connsiteY18" fmla="*/ 1210827 h 1215309"/>
                <a:gd name="connsiteX19" fmla="*/ 1245412 w 2434809"/>
                <a:gd name="connsiteY19" fmla="*/ 1165609 h 1215309"/>
                <a:gd name="connsiteX20" fmla="*/ 1325799 w 2434809"/>
                <a:gd name="connsiteY20" fmla="*/ 1009860 h 1215309"/>
                <a:gd name="connsiteX21" fmla="*/ 1416234 w 2434809"/>
                <a:gd name="connsiteY21" fmla="*/ 753627 h 1215309"/>
                <a:gd name="connsiteX22" fmla="*/ 1521742 w 2434809"/>
                <a:gd name="connsiteY22" fmla="*/ 562708 h 1215309"/>
                <a:gd name="connsiteX23" fmla="*/ 1627249 w 2434809"/>
                <a:gd name="connsiteY23" fmla="*/ 401934 h 1215309"/>
                <a:gd name="connsiteX24" fmla="*/ 1747830 w 2434809"/>
                <a:gd name="connsiteY24" fmla="*/ 271306 h 1215309"/>
                <a:gd name="connsiteX25" fmla="*/ 1873434 w 2434809"/>
                <a:gd name="connsiteY25" fmla="*/ 160774 h 1215309"/>
                <a:gd name="connsiteX26" fmla="*/ 2014111 w 2434809"/>
                <a:gd name="connsiteY26" fmla="*/ 85411 h 1215309"/>
                <a:gd name="connsiteX27" fmla="*/ 2174885 w 2434809"/>
                <a:gd name="connsiteY27" fmla="*/ 30145 h 1215309"/>
                <a:gd name="connsiteX28" fmla="*/ 2300489 w 2434809"/>
                <a:gd name="connsiteY28" fmla="*/ 5024 h 1215309"/>
                <a:gd name="connsiteX29" fmla="*/ 104924 w 2434809"/>
                <a:gd name="connsiteY29" fmla="*/ 0 h 1215309"/>
                <a:gd name="connsiteX30" fmla="*/ 325988 w 2434809"/>
                <a:gd name="connsiteY30" fmla="*/ 5024 h 1215309"/>
                <a:gd name="connsiteX31" fmla="*/ 325988 w 2434809"/>
                <a:gd name="connsiteY31" fmla="*/ 5024 h 12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34809" h="1215309">
                  <a:moveTo>
                    <a:pt x="4441" y="0"/>
                  </a:moveTo>
                  <a:cubicBezTo>
                    <a:pt x="34586" y="837"/>
                    <a:pt x="64731" y="1674"/>
                    <a:pt x="89852" y="5024"/>
                  </a:cubicBezTo>
                  <a:cubicBezTo>
                    <a:pt x="114973" y="8374"/>
                    <a:pt x="131720" y="14235"/>
                    <a:pt x="155166" y="20097"/>
                  </a:cubicBezTo>
                  <a:cubicBezTo>
                    <a:pt x="178612" y="25959"/>
                    <a:pt x="206246" y="32658"/>
                    <a:pt x="230529" y="40194"/>
                  </a:cubicBezTo>
                  <a:cubicBezTo>
                    <a:pt x="254813" y="47730"/>
                    <a:pt x="278258" y="56942"/>
                    <a:pt x="300867" y="65315"/>
                  </a:cubicBezTo>
                  <a:cubicBezTo>
                    <a:pt x="323476" y="73688"/>
                    <a:pt x="344410" y="78712"/>
                    <a:pt x="366181" y="90435"/>
                  </a:cubicBezTo>
                  <a:cubicBezTo>
                    <a:pt x="387952" y="102158"/>
                    <a:pt x="410562" y="123930"/>
                    <a:pt x="431496" y="135653"/>
                  </a:cubicBezTo>
                  <a:cubicBezTo>
                    <a:pt x="452430" y="147376"/>
                    <a:pt x="471689" y="145702"/>
                    <a:pt x="491786" y="160774"/>
                  </a:cubicBezTo>
                  <a:cubicBezTo>
                    <a:pt x="511883" y="175846"/>
                    <a:pt x="531979" y="207666"/>
                    <a:pt x="552076" y="226088"/>
                  </a:cubicBezTo>
                  <a:cubicBezTo>
                    <a:pt x="572173" y="244510"/>
                    <a:pt x="582221" y="241161"/>
                    <a:pt x="612366" y="271306"/>
                  </a:cubicBezTo>
                  <a:cubicBezTo>
                    <a:pt x="642511" y="301451"/>
                    <a:pt x="693590" y="353367"/>
                    <a:pt x="732946" y="406958"/>
                  </a:cubicBezTo>
                  <a:cubicBezTo>
                    <a:pt x="772302" y="460549"/>
                    <a:pt x="811658" y="527539"/>
                    <a:pt x="848502" y="592853"/>
                  </a:cubicBezTo>
                  <a:cubicBezTo>
                    <a:pt x="885346" y="658167"/>
                    <a:pt x="924702" y="734367"/>
                    <a:pt x="954010" y="798844"/>
                  </a:cubicBezTo>
                  <a:cubicBezTo>
                    <a:pt x="983318" y="863321"/>
                    <a:pt x="1005926" y="934497"/>
                    <a:pt x="1024348" y="979715"/>
                  </a:cubicBezTo>
                  <a:cubicBezTo>
                    <a:pt x="1042770" y="1024933"/>
                    <a:pt x="1054494" y="1045866"/>
                    <a:pt x="1064542" y="1070150"/>
                  </a:cubicBezTo>
                  <a:cubicBezTo>
                    <a:pt x="1074590" y="1094434"/>
                    <a:pt x="1074590" y="1106157"/>
                    <a:pt x="1084638" y="1125416"/>
                  </a:cubicBezTo>
                  <a:cubicBezTo>
                    <a:pt x="1094686" y="1144675"/>
                    <a:pt x="1113109" y="1171471"/>
                    <a:pt x="1124832" y="1185706"/>
                  </a:cubicBezTo>
                  <a:cubicBezTo>
                    <a:pt x="1136555" y="1199941"/>
                    <a:pt x="1143254" y="1206640"/>
                    <a:pt x="1154977" y="1210827"/>
                  </a:cubicBezTo>
                  <a:cubicBezTo>
                    <a:pt x="1166700" y="1215014"/>
                    <a:pt x="1180098" y="1218363"/>
                    <a:pt x="1195170" y="1210827"/>
                  </a:cubicBezTo>
                  <a:cubicBezTo>
                    <a:pt x="1210243" y="1203291"/>
                    <a:pt x="1223641" y="1199104"/>
                    <a:pt x="1245412" y="1165609"/>
                  </a:cubicBezTo>
                  <a:cubicBezTo>
                    <a:pt x="1267184" y="1132115"/>
                    <a:pt x="1297329" y="1078524"/>
                    <a:pt x="1325799" y="1009860"/>
                  </a:cubicBezTo>
                  <a:cubicBezTo>
                    <a:pt x="1354269" y="941196"/>
                    <a:pt x="1383577" y="828152"/>
                    <a:pt x="1416234" y="753627"/>
                  </a:cubicBezTo>
                  <a:cubicBezTo>
                    <a:pt x="1448891" y="679102"/>
                    <a:pt x="1486573" y="621324"/>
                    <a:pt x="1521742" y="562708"/>
                  </a:cubicBezTo>
                  <a:cubicBezTo>
                    <a:pt x="1556911" y="504092"/>
                    <a:pt x="1589568" y="450501"/>
                    <a:pt x="1627249" y="401934"/>
                  </a:cubicBezTo>
                  <a:cubicBezTo>
                    <a:pt x="1664930" y="353367"/>
                    <a:pt x="1706799" y="311499"/>
                    <a:pt x="1747830" y="271306"/>
                  </a:cubicBezTo>
                  <a:cubicBezTo>
                    <a:pt x="1788861" y="231113"/>
                    <a:pt x="1829054" y="191757"/>
                    <a:pt x="1873434" y="160774"/>
                  </a:cubicBezTo>
                  <a:cubicBezTo>
                    <a:pt x="1917814" y="129792"/>
                    <a:pt x="1963869" y="107183"/>
                    <a:pt x="2014111" y="85411"/>
                  </a:cubicBezTo>
                  <a:cubicBezTo>
                    <a:pt x="2064353" y="63640"/>
                    <a:pt x="2127155" y="43543"/>
                    <a:pt x="2174885" y="30145"/>
                  </a:cubicBezTo>
                  <a:cubicBezTo>
                    <a:pt x="2222615" y="16747"/>
                    <a:pt x="2645482" y="10048"/>
                    <a:pt x="2300489" y="5024"/>
                  </a:cubicBezTo>
                  <a:cubicBezTo>
                    <a:pt x="1955496" y="0"/>
                    <a:pt x="434007" y="0"/>
                    <a:pt x="104924" y="0"/>
                  </a:cubicBezTo>
                  <a:cubicBezTo>
                    <a:pt x="-224159" y="0"/>
                    <a:pt x="325988" y="5024"/>
                    <a:pt x="325988" y="5024"/>
                  </a:cubicBezTo>
                  <a:lnTo>
                    <a:pt x="325988" y="5024"/>
                  </a:ln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24875" y="5249769"/>
              <a:ext cx="634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/>
                <a:t>f</a:t>
              </a:r>
              <a:r>
                <a:rPr lang="de-DE" i="1" baseline="-25000" dirty="0" err="1" smtClean="0"/>
                <a:t>ch</a:t>
              </a:r>
              <a:r>
                <a:rPr lang="de-DE" dirty="0" smtClean="0"/>
                <a:t>(</a:t>
              </a:r>
              <a:r>
                <a:rPr lang="de-DE" i="1" dirty="0"/>
                <a:t>x</a:t>
              </a:r>
              <a:r>
                <a:rPr lang="de-DE" dirty="0" smtClean="0"/>
                <a:t>)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4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/>
              <a:t>Transition Rates </a:t>
            </a:r>
            <a:r>
              <a:rPr lang="en-US" sz="3200" i="1" dirty="0" smtClean="0">
                <a:sym typeface="Symbol"/>
              </a:rPr>
              <a:t></a:t>
            </a:r>
            <a:r>
              <a:rPr lang="en-US" sz="3200" i="1" baseline="-25000" dirty="0" smtClean="0">
                <a:sym typeface="Symbol"/>
              </a:rPr>
              <a:t>de</a:t>
            </a:r>
            <a:r>
              <a:rPr lang="en-US" sz="3200" i="1" dirty="0" smtClean="0">
                <a:sym typeface="Symbol"/>
              </a:rPr>
              <a:t> </a:t>
            </a:r>
            <a:r>
              <a:rPr lang="en-US" sz="3200" dirty="0">
                <a:sym typeface="Symbol"/>
              </a:rPr>
              <a:t>and</a:t>
            </a:r>
            <a:r>
              <a:rPr lang="en-US" sz="3200" i="1" dirty="0">
                <a:sym typeface="Symbol"/>
              </a:rPr>
              <a:t> </a:t>
            </a:r>
            <a:r>
              <a:rPr lang="en-US" sz="3200" i="1" dirty="0" smtClean="0">
                <a:sym typeface="Symbol"/>
              </a:rPr>
              <a:t></a:t>
            </a:r>
            <a:r>
              <a:rPr lang="en-US" sz="3200" i="1" baseline="-25000" dirty="0" smtClean="0">
                <a:sym typeface="Symbol"/>
              </a:rPr>
              <a:t>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De- and Re-Channeling Lengths </a:t>
            </a:r>
            <a:r>
              <a:rPr lang="en-US" sz="3200" i="1" dirty="0" err="1" smtClean="0"/>
              <a:t>L</a:t>
            </a:r>
            <a:r>
              <a:rPr lang="en-US" sz="3200" i="1" baseline="-25000" dirty="0" err="1" smtClean="0"/>
              <a:t>de</a:t>
            </a:r>
            <a:r>
              <a:rPr lang="en-US" sz="3200" i="1" dirty="0" smtClean="0"/>
              <a:t> </a:t>
            </a:r>
            <a:r>
              <a:rPr lang="en-US" sz="3200" dirty="0" smtClean="0"/>
              <a:t>and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</a:t>
            </a:r>
            <a:r>
              <a:rPr lang="en-US" sz="3200" i="1" baseline="-25000" dirty="0" err="1" smtClean="0"/>
              <a:t>re</a:t>
            </a:r>
            <a:endParaRPr lang="en-US" sz="3200" i="1" baseline="-250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70236"/>
              </p:ext>
            </p:extLst>
          </p:nvPr>
        </p:nvGraphicFramePr>
        <p:xfrm>
          <a:off x="3275856" y="2060848"/>
          <a:ext cx="5273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4" imgW="3022560" imgH="457200" progId="Equation.DSMT4">
                  <p:embed/>
                </p:oleObj>
              </mc:Choice>
              <mc:Fallback>
                <p:oleObj name="Equation" r:id="rId4" imgW="3022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060848"/>
                        <a:ext cx="5273675" cy="7937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F0">
                              <a:tint val="66000"/>
                              <a:satMod val="160000"/>
                            </a:srgbClr>
                          </a:gs>
                          <a:gs pos="50000">
                            <a:srgbClr val="00B0F0">
                              <a:tint val="44500"/>
                              <a:satMod val="160000"/>
                            </a:srgbClr>
                          </a:gs>
                          <a:gs pos="100000">
                            <a:srgbClr val="00B0F0">
                              <a:tint val="23500"/>
                              <a:satMod val="160000"/>
                            </a:srgbClr>
                          </a:gs>
                        </a:gsLst>
                        <a:lin ang="27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48368"/>
              </p:ext>
            </p:extLst>
          </p:nvPr>
        </p:nvGraphicFramePr>
        <p:xfrm>
          <a:off x="323528" y="5085184"/>
          <a:ext cx="3600400" cy="95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6" imgW="3327120" imgH="888840" progId="Equation.DSMT4">
                  <p:embed/>
                </p:oleObj>
              </mc:Choice>
              <mc:Fallback>
                <p:oleObj name="Equation" r:id="rId6" imgW="33271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85184"/>
                        <a:ext cx="3600400" cy="95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79130"/>
              </p:ext>
            </p:extLst>
          </p:nvPr>
        </p:nvGraphicFramePr>
        <p:xfrm>
          <a:off x="5344649" y="4658955"/>
          <a:ext cx="1855826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Equation" r:id="rId8" imgW="990360" imgH="888840" progId="Equation.DSMT4">
                  <p:embed/>
                </p:oleObj>
              </mc:Choice>
              <mc:Fallback>
                <p:oleObj name="Equation" r:id="rId8" imgW="9903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649" y="4658955"/>
                        <a:ext cx="1855826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539552" y="1916832"/>
            <a:ext cx="1800200" cy="20882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>
            <a:off x="2123728" y="2276872"/>
            <a:ext cx="936104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10800000">
            <a:off x="2051721" y="3356991"/>
            <a:ext cx="936104" cy="288032"/>
          </a:xfrm>
          <a:prstGeom prst="rightArrow">
            <a:avLst/>
          </a:prstGeom>
          <a:solidFill>
            <a:srgbClr val="CC00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8043"/>
              </p:ext>
            </p:extLst>
          </p:nvPr>
        </p:nvGraphicFramePr>
        <p:xfrm>
          <a:off x="3347864" y="3140968"/>
          <a:ext cx="54276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Equation" r:id="rId10" imgW="3111480" imgH="457200" progId="Equation.DSMT4">
                  <p:embed/>
                </p:oleObj>
              </mc:Choice>
              <mc:Fallback>
                <p:oleObj name="Equation" r:id="rId10" imgW="3111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140968"/>
                        <a:ext cx="5427663" cy="79216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CC0099">
                              <a:tint val="66000"/>
                              <a:satMod val="160000"/>
                            </a:srgbClr>
                          </a:gs>
                          <a:gs pos="50000">
                            <a:srgbClr val="CC0099">
                              <a:tint val="44500"/>
                              <a:satMod val="160000"/>
                            </a:srgbClr>
                          </a:gs>
                          <a:gs pos="100000">
                            <a:srgbClr val="CC0099">
                              <a:tint val="23500"/>
                              <a:satMod val="160000"/>
                            </a:srgbClr>
                          </a:gs>
                        </a:gsLst>
                        <a:lin ang="2700000" scaled="1"/>
                        <a:tileRect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20411" y="2444445"/>
            <a:ext cx="1238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Channel</a:t>
            </a:r>
          </a:p>
          <a:p>
            <a:pPr algn="ctr"/>
            <a:r>
              <a:rPr lang="de-DE" b="1" dirty="0" err="1" smtClean="0"/>
              <a:t>occupation</a:t>
            </a:r>
            <a:endParaRPr lang="de-DE" b="1" dirty="0" smtClean="0"/>
          </a:p>
          <a:p>
            <a:pPr algn="ctr"/>
            <a:r>
              <a:rPr lang="de-DE" b="1" i="1" dirty="0" err="1" smtClean="0"/>
              <a:t>f</a:t>
            </a:r>
            <a:r>
              <a:rPr lang="de-DE" b="1" i="1" baseline="-25000" dirty="0" err="1" smtClean="0"/>
              <a:t>ch</a:t>
            </a:r>
            <a:r>
              <a:rPr lang="de-DE" b="1" i="1" baseline="-25000" dirty="0"/>
              <a:t> </a:t>
            </a:r>
            <a:r>
              <a:rPr lang="de-DE" b="1" dirty="0" smtClean="0"/>
              <a:t>(</a:t>
            </a:r>
            <a:r>
              <a:rPr lang="de-DE" b="1" i="1" dirty="0" smtClean="0"/>
              <a:t>x</a:t>
            </a:r>
            <a:r>
              <a:rPr lang="de-DE" b="1" dirty="0" smtClean="0"/>
              <a:t>)</a:t>
            </a:r>
            <a:endParaRPr lang="en-US" b="1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1430596"/>
            <a:ext cx="2700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Transition </a:t>
            </a:r>
            <a:r>
              <a:rPr lang="de-DE" sz="2800" dirty="0" err="1" smtClean="0"/>
              <a:t>rates</a:t>
            </a:r>
            <a:r>
              <a:rPr lang="de-DE" sz="2800" dirty="0" smtClean="0"/>
              <a:t> </a:t>
            </a:r>
            <a:r>
              <a:rPr lang="de-DE" sz="2800" i="1" dirty="0" smtClean="0">
                <a:sym typeface="Symbol"/>
              </a:rPr>
              <a:t></a:t>
            </a:r>
            <a:endParaRPr lang="en-US" sz="28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923928" y="4135735"/>
            <a:ext cx="4770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De-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re-channeling</a:t>
            </a:r>
            <a:r>
              <a:rPr lang="de-DE" sz="2800" dirty="0" smtClean="0"/>
              <a:t> </a:t>
            </a:r>
            <a:r>
              <a:rPr lang="de-DE" sz="2800" dirty="0" err="1" smtClean="0"/>
              <a:t>Lengths</a:t>
            </a:r>
            <a:r>
              <a:rPr lang="de-DE" sz="2800" dirty="0" smtClean="0"/>
              <a:t> </a:t>
            </a:r>
            <a:r>
              <a:rPr lang="de-DE" sz="2800" i="1" dirty="0">
                <a:sym typeface="Symbol"/>
              </a:rPr>
              <a:t>L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781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738" y="365127"/>
            <a:ext cx="8780585" cy="877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Results for </a:t>
            </a:r>
            <a:r>
              <a:rPr lang="en-US" sz="3600" dirty="0"/>
              <a:t>De-channeling Length </a:t>
            </a:r>
            <a:r>
              <a:rPr lang="en-US" sz="3600" dirty="0" smtClean="0"/>
              <a:t>at Diamond </a:t>
            </a:r>
            <a:r>
              <a:rPr lang="en-US" sz="3600" dirty="0"/>
              <a:t>(110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8" y="2740543"/>
            <a:ext cx="5295901" cy="35286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86402" y="1597366"/>
            <a:ext cx="3866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Baier</a:t>
            </a:r>
            <a:r>
              <a:rPr lang="en-US" dirty="0" smtClean="0"/>
              <a:t>, </a:t>
            </a:r>
            <a:r>
              <a:rPr lang="en-US" dirty="0" err="1" smtClean="0"/>
              <a:t>Katkov</a:t>
            </a:r>
            <a:r>
              <a:rPr lang="en-US" dirty="0" smtClean="0"/>
              <a:t>, and </a:t>
            </a:r>
            <a:r>
              <a:rPr lang="en-US" dirty="0" err="1" smtClean="0"/>
              <a:t>Strakhovenko</a:t>
            </a:r>
            <a:r>
              <a:rPr lang="en-US" dirty="0" smtClean="0"/>
              <a:t>  approach, however, with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s</a:t>
            </a:r>
            <a:r>
              <a:rPr lang="en-US" dirty="0" smtClean="0"/>
              <a:t> = 10.6 MeV instead of 15.0 MeV in formula</a:t>
            </a:r>
            <a:endParaRPr lang="en-US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686435"/>
              </p:ext>
            </p:extLst>
          </p:nvPr>
        </p:nvGraphicFramePr>
        <p:xfrm>
          <a:off x="966784" y="1637097"/>
          <a:ext cx="1822149" cy="67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Equation" r:id="rId4" imgW="1168200" imgH="431640" progId="Equation.DSMT4">
                  <p:embed/>
                </p:oleObj>
              </mc:Choice>
              <mc:Fallback>
                <p:oleObj name="Equation" r:id="rId4" imgW="1168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4" y="1637097"/>
                        <a:ext cx="1822149" cy="67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43575"/>
              </p:ext>
            </p:extLst>
          </p:nvPr>
        </p:nvGraphicFramePr>
        <p:xfrm>
          <a:off x="7275086" y="1685036"/>
          <a:ext cx="1706990" cy="7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Equation" r:id="rId6" imgW="1130040" imgH="495000" progId="Equation.DSMT4">
                  <p:embed/>
                </p:oleObj>
              </mc:Choice>
              <mc:Fallback>
                <p:oleObj name="Equation" r:id="rId6" imgW="1130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086" y="1685036"/>
                        <a:ext cx="1706990" cy="747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059700" y="4942550"/>
            <a:ext cx="3245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calculation with MBN</a:t>
            </a:r>
          </a:p>
          <a:p>
            <a:r>
              <a:rPr lang="en-US" dirty="0" smtClean="0"/>
              <a:t>explorer software package </a:t>
            </a:r>
            <a:endParaRPr lang="en-US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72829"/>
              </p:ext>
            </p:extLst>
          </p:nvPr>
        </p:nvGraphicFramePr>
        <p:xfrm>
          <a:off x="5059700" y="3254893"/>
          <a:ext cx="3924300" cy="43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Equation" r:id="rId8" imgW="2311200" imgH="253800" progId="Equation.DSMT4">
                  <p:embed/>
                </p:oleObj>
              </mc:Choice>
              <mc:Fallback>
                <p:oleObj name="Equation" r:id="rId8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700" y="3254893"/>
                        <a:ext cx="3924300" cy="4312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974367"/>
              </p:ext>
            </p:extLst>
          </p:nvPr>
        </p:nvGraphicFramePr>
        <p:xfrm>
          <a:off x="5143498" y="3765550"/>
          <a:ext cx="3414918" cy="69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Equation" r:id="rId10" imgW="2387520" imgH="482400" progId="Equation.DSMT4">
                  <p:embed/>
                </p:oleObj>
              </mc:Choice>
              <mc:Fallback>
                <p:oleObj name="Equation" r:id="rId10" imgW="2387520" imgH="482400" progId="Equation.DSMT4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498" y="3765550"/>
                        <a:ext cx="3414918" cy="691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059700" y="2884452"/>
            <a:ext cx="418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MAMI experiment (thickness dependence)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2" y="72008"/>
            <a:ext cx="8856986" cy="764704"/>
          </a:xfrm>
        </p:spPr>
        <p:txBody>
          <a:bodyPr/>
          <a:lstStyle/>
          <a:p>
            <a:pPr algn="ctr"/>
            <a:r>
              <a:rPr lang="de-DE" sz="3200" dirty="0" err="1" smtClean="0">
                <a:solidFill>
                  <a:prstClr val="black"/>
                </a:solidFill>
              </a:rPr>
              <a:t>Results</a:t>
            </a:r>
            <a:r>
              <a:rPr lang="de-DE" sz="3200" dirty="0" smtClean="0">
                <a:solidFill>
                  <a:prstClr val="black"/>
                </a:solidFill>
              </a:rPr>
              <a:t>: </a:t>
            </a:r>
            <a:r>
              <a:rPr lang="de-DE" sz="3200" dirty="0" err="1" smtClean="0">
                <a:solidFill>
                  <a:prstClr val="black"/>
                </a:solidFill>
              </a:rPr>
              <a:t>Planar</a:t>
            </a:r>
            <a:r>
              <a:rPr lang="de-DE" sz="3200" dirty="0" smtClean="0">
                <a:solidFill>
                  <a:prstClr val="black"/>
                </a:solidFill>
              </a:rPr>
              <a:t> Channeling </a:t>
            </a:r>
            <a:r>
              <a:rPr lang="de-DE" sz="3200" dirty="0" err="1" smtClean="0">
                <a:solidFill>
                  <a:prstClr val="black"/>
                </a:solidFill>
              </a:rPr>
              <a:t>of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Electrons</a:t>
            </a:r>
            <a:r>
              <a:rPr lang="de-DE" sz="3200" dirty="0" smtClean="0">
                <a:solidFill>
                  <a:prstClr val="black"/>
                </a:solidFill>
              </a:rPr>
              <a:t> in Diamond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2310877"/>
            <a:ext cx="5449087" cy="4502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10026"/>
            <a:ext cx="3600400" cy="6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0176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2481020"/>
            <a:ext cx="5832648" cy="12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6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2403" y="3705156"/>
            <a:ext cx="5832648" cy="13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822460"/>
            <a:ext cx="5832648" cy="153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ieren 2"/>
          <p:cNvGrpSpPr/>
          <p:nvPr/>
        </p:nvGrpSpPr>
        <p:grpSpPr>
          <a:xfrm>
            <a:off x="-180528" y="777413"/>
            <a:ext cx="5832648" cy="1535842"/>
            <a:chOff x="-180528" y="777413"/>
            <a:chExt cx="5832648" cy="1535842"/>
          </a:xfrm>
        </p:grpSpPr>
        <p:pic>
          <p:nvPicPr>
            <p:cNvPr id="53864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0528" y="904595"/>
              <a:ext cx="5832648" cy="140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feld 19"/>
            <p:cNvSpPr txBox="1"/>
            <p:nvPr/>
          </p:nvSpPr>
          <p:spPr>
            <a:xfrm>
              <a:off x="1072183" y="1340768"/>
              <a:ext cx="1882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180 </a:t>
              </a:r>
              <a:r>
                <a:rPr lang="en-US" sz="1600" b="1" dirty="0" err="1" smtClean="0">
                  <a:solidFill>
                    <a:srgbClr val="0070C0"/>
                  </a:solidFill>
                </a:rPr>
                <a:t>MeV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e</a:t>
              </a:r>
              <a:r>
                <a:rPr lang="en-US" sz="1600" b="1" baseline="30000" dirty="0" smtClean="0">
                  <a:solidFill>
                    <a:srgbClr val="0070C0"/>
                  </a:solidFill>
                </a:rPr>
                <a:t>-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(MAMI)</a:t>
              </a:r>
              <a:endParaRPr lang="en-US" sz="1600" b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43608" y="1700808"/>
              <a:ext cx="1802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40 µm Diamond (110)</a:t>
              </a:r>
              <a:endParaRPr lang="en-US" sz="1400" b="1" dirty="0"/>
            </a:p>
          </p:txBody>
        </p:sp>
        <p:pic>
          <p:nvPicPr>
            <p:cNvPr id="501771" name="Picture 1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400" y="777413"/>
              <a:ext cx="5832519" cy="153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feld 12"/>
          <p:cNvSpPr txBox="1"/>
          <p:nvPr/>
        </p:nvSpPr>
        <p:spPr>
          <a:xfrm>
            <a:off x="3945969" y="3826966"/>
            <a:ext cx="148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</a:t>
            </a:r>
            <a:r>
              <a:rPr lang="de-DE" sz="12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r>
              <a:rPr lang="de-DE" sz="1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Gouanere</a:t>
            </a:r>
            <a:r>
              <a:rPr lang="de-DE" sz="12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et </a:t>
            </a:r>
            <a:r>
              <a:rPr lang="de-DE" sz="1200" dirty="0">
                <a:solidFill>
                  <a:prstClr val="black"/>
                </a:solidFill>
                <a:latin typeface="Arial" charset="0"/>
                <a:cs typeface="Arial" charset="0"/>
              </a:rPr>
              <a:t>al., 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Phys. </a:t>
            </a:r>
            <a:r>
              <a:rPr lang="de-DE" sz="1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Rev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b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 </a:t>
            </a:r>
            <a:r>
              <a:rPr lang="de-DE" sz="1200" dirty="0">
                <a:solidFill>
                  <a:prstClr val="black"/>
                </a:solidFill>
                <a:latin typeface="Arial" charset="0"/>
                <a:cs typeface="Arial" charset="0"/>
              </a:rPr>
              <a:t>38 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de-DE" sz="1200" dirty="0">
                <a:solidFill>
                  <a:prstClr val="black"/>
                </a:solidFill>
                <a:latin typeface="Arial" charset="0"/>
                <a:cs typeface="Arial" charset="0"/>
              </a:rPr>
              <a:t>1988) 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4352</a:t>
            </a:r>
          </a:p>
        </p:txBody>
      </p:sp>
    </p:spTree>
    <p:extLst>
      <p:ext uri="{BB962C8B-B14F-4D97-AF65-F5344CB8AC3E}">
        <p14:creationId xmlns:p14="http://schemas.microsoft.com/office/powerpoint/2010/main" val="38112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1495</Words>
  <Application>Microsoft Office PowerPoint</Application>
  <PresentationFormat>Экран (4:3)</PresentationFormat>
  <Paragraphs>290</Paragraphs>
  <Slides>43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Office</vt:lpstr>
      <vt:lpstr>Equation</vt:lpstr>
      <vt:lpstr>Channeling Experiments  with Electrons at the Mainz Microtron MAMI</vt:lpstr>
      <vt:lpstr>Outline</vt:lpstr>
      <vt:lpstr>1. Motivation</vt:lpstr>
      <vt:lpstr>Micro-Undulator</vt:lpstr>
      <vt:lpstr>How long remains an electrons in a channel? (Classical picture)</vt:lpstr>
      <vt:lpstr>Discussion on the basis of the Fokker-Planck equation</vt:lpstr>
      <vt:lpstr>Transition Rates de and re De- and Re-Channeling Lengths Lde and Lre</vt:lpstr>
      <vt:lpstr>Results for De-channeling Length at Diamond (110)</vt:lpstr>
      <vt:lpstr>Results: Planar Channeling of Electrons in Diamond</vt:lpstr>
      <vt:lpstr>2. Experiments with a  periodically bent silicon (110) crystal at MAMI</vt:lpstr>
      <vt:lpstr>Periodic Graded Composition  Strained Layer Si1−xGex Crystals </vt:lpstr>
      <vt:lpstr>Презентация PowerPoint</vt:lpstr>
      <vt:lpstr>Презентация PowerPoint</vt:lpstr>
      <vt:lpstr>Deconvoluted Difference Spectra  (Off-Channeling Contribution Subtracted)</vt:lpstr>
      <vt:lpstr>Synchrotron-like Radiation Emission from Finite Arc Element of Undulator</vt:lpstr>
      <vt:lpstr>Evidence for Undulator Radiation Simulation Results at Ebeam = 375 MeV</vt:lpstr>
      <vt:lpstr>3. Re-analysis of de-channeling length measurements at (111) channeling of electrons in bent silicon single crystals  at SLAC</vt:lpstr>
      <vt:lpstr>Target Setup with Intensity Distribution  on a Luminescence Screen</vt:lpstr>
      <vt:lpstr>De-channeling Length Measurements at (111) Bent Silicon Single Crystal (SLAC)</vt:lpstr>
      <vt:lpstr>Effect of Centrifugal Forces in Bent Crystals</vt:lpstr>
      <vt:lpstr>Modification of Fokker-Planck Equation in Bent Crystal</vt:lpstr>
      <vt:lpstr>Reanalysis of SCAC De-Channeling Experiment  with Modified Fokker-Planck Equation</vt:lpstr>
      <vt:lpstr>Apply Modified Fokker-Planck Equation to Si (110) Undulator Experiment at MAMI</vt:lpstr>
      <vt:lpstr>Evidence for Undulator Radiation Simulation Results at Ebeam = 270 MeV</vt:lpstr>
      <vt:lpstr>De-channeling Length for Bent Crystal  from Modified Fokker-Planck Equation  for Si (110) at MAMI Beam Energies</vt:lpstr>
      <vt:lpstr>De- and Rechanneling in Undulator Crystal</vt:lpstr>
      <vt:lpstr>4. Consequences for Radiation Production with Large Amplitude Undulators</vt:lpstr>
      <vt:lpstr>De-channeling Length Lde(R,pv) Scaling Law  for a Bent Si (110) Crystal</vt:lpstr>
      <vt:lpstr>Conditions for  Large Amplitude Undulator Design</vt:lpstr>
      <vt:lpstr>5. Conclusion</vt:lpstr>
      <vt:lpstr>Презентация PowerPoint</vt:lpstr>
      <vt:lpstr>Презентация PowerPoint</vt:lpstr>
      <vt:lpstr>6. Remarks on experiments with a small amplitude undulator</vt:lpstr>
      <vt:lpstr>Small Amplitude Undulator</vt:lpstr>
      <vt:lpstr>Simulated Spectra for 855 MeV Electrons</vt:lpstr>
      <vt:lpstr>Experimental Small Amplitude Undulator Spectrum (MAMI 600 MeV)</vt:lpstr>
      <vt:lpstr>Презентация PowerPoint</vt:lpstr>
      <vt:lpstr>Variance of Scattering Angle  according to Baier et al.</vt:lpstr>
      <vt:lpstr>Modified Variance of Scattering Angle  at Small Thickness</vt:lpstr>
      <vt:lpstr>Fokker-Planck Equation with Normalized Variables </vt:lpstr>
      <vt:lpstr>Презентация PowerPoint</vt:lpstr>
      <vt:lpstr>Презентация PowerPoint</vt:lpstr>
      <vt:lpstr>Some references for experimental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Channeling Experiments with Electrons at the Mainz Microtron MAMI</dc:title>
  <dc:creator>backe</dc:creator>
  <cp:lastModifiedBy>Artem</cp:lastModifiedBy>
  <cp:revision>301</cp:revision>
  <cp:lastPrinted>2017-09-14T10:03:20Z</cp:lastPrinted>
  <dcterms:created xsi:type="dcterms:W3CDTF">2017-08-19T08:20:46Z</dcterms:created>
  <dcterms:modified xsi:type="dcterms:W3CDTF">2017-09-20T12:32:20Z</dcterms:modified>
</cp:coreProperties>
</file>