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078" r:id="rId5"/>
    <p:sldMasterId id="2147484058" r:id="rId6"/>
  </p:sldMasterIdLst>
  <p:notesMasterIdLst>
    <p:notesMasterId r:id="rId31"/>
  </p:notesMasterIdLst>
  <p:sldIdLst>
    <p:sldId id="257" r:id="rId7"/>
    <p:sldId id="562" r:id="rId8"/>
    <p:sldId id="610" r:id="rId9"/>
    <p:sldId id="613" r:id="rId10"/>
    <p:sldId id="612" r:id="rId11"/>
    <p:sldId id="614" r:id="rId12"/>
    <p:sldId id="617" r:id="rId13"/>
    <p:sldId id="622" r:id="rId14"/>
    <p:sldId id="624" r:id="rId15"/>
    <p:sldId id="623" r:id="rId16"/>
    <p:sldId id="615" r:id="rId17"/>
    <p:sldId id="616" r:id="rId18"/>
    <p:sldId id="609" r:id="rId19"/>
    <p:sldId id="618" r:id="rId20"/>
    <p:sldId id="619" r:id="rId21"/>
    <p:sldId id="620" r:id="rId22"/>
    <p:sldId id="626" r:id="rId23"/>
    <p:sldId id="625" r:id="rId24"/>
    <p:sldId id="630" r:id="rId25"/>
    <p:sldId id="629" r:id="rId26"/>
    <p:sldId id="627" r:id="rId27"/>
    <p:sldId id="628" r:id="rId28"/>
    <p:sldId id="631" r:id="rId29"/>
    <p:sldId id="63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 Warren" initials="MCW" lastIdx="37" clrIdx="0"/>
  <p:cmAuthor id="1" name="Andrei Seryi" initials="A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7"/>
    <a:srgbClr val="1B3665"/>
    <a:srgbClr val="33AAE1"/>
    <a:srgbClr val="C8FF01"/>
    <a:srgbClr val="FF66FF"/>
    <a:srgbClr val="006600"/>
    <a:srgbClr val="008000"/>
    <a:srgbClr val="FFCCFF"/>
    <a:srgbClr val="CADB2A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701" autoAdjust="0"/>
  </p:normalViewPr>
  <p:slideViewPr>
    <p:cSldViewPr>
      <p:cViewPr varScale="1">
        <p:scale>
          <a:sx n="128" d="100"/>
          <a:sy n="128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41DC28-1398-423E-92A5-48F3835C63AC}" type="datetime1">
              <a:rPr lang="en-US"/>
              <a:pPr>
                <a:defRPr/>
              </a:pPr>
              <a:t>18/09/17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29F151-7AF5-4E0D-AF08-2F1024B4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9F151-7AF5-4E0D-AF08-2F1024B494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014C-F9EC-44C5-B4CB-CDD06D4CCF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434" name="Picture 17" descr="RHUL-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349" y="124886"/>
            <a:ext cx="140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6011" y="124886"/>
            <a:ext cx="164945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t="5604" b="10342"/>
          <a:stretch>
            <a:fillRect/>
          </a:stretch>
        </p:blipFill>
        <p:spPr bwMode="auto">
          <a:xfrm>
            <a:off x="-1" y="116632"/>
            <a:ext cx="3713572" cy="8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26059"/>
            <a:ext cx="140219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908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29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434" name="Picture 17" descr="RHUL-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349" y="124886"/>
            <a:ext cx="140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6011" y="124886"/>
            <a:ext cx="164945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26059"/>
            <a:ext cx="140219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8" y="37708"/>
            <a:ext cx="3774958" cy="10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908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29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434" name="Picture 17" descr="RHUL-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349" y="124886"/>
            <a:ext cx="140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6011" y="124886"/>
            <a:ext cx="164945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t="5604" b="10342"/>
          <a:stretch>
            <a:fillRect/>
          </a:stretch>
        </p:blipFill>
        <p:spPr bwMode="auto">
          <a:xfrm>
            <a:off x="-1" y="116632"/>
            <a:ext cx="3713572" cy="8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26059"/>
            <a:ext cx="140219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0"/>
            <a:ext cx="194310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6900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908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29050"/>
            <a:ext cx="38100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0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0"/>
            <a:ext cx="7129462" cy="83661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568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3810000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22" Type="http://schemas.openxmlformats.org/officeDocument/2006/relationships/image" Target="../media/image2.jpeg"/><Relationship Id="rId23" Type="http://schemas.openxmlformats.org/officeDocument/2006/relationships/image" Target="../media/image3.png"/><Relationship Id="rId24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21" Type="http://schemas.openxmlformats.org/officeDocument/2006/relationships/image" Target="../media/image7.png"/><Relationship Id="rId22" Type="http://schemas.openxmlformats.org/officeDocument/2006/relationships/image" Target="../media/image2.jpeg"/><Relationship Id="rId23" Type="http://schemas.openxmlformats.org/officeDocument/2006/relationships/image" Target="../media/image3.png"/><Relationship Id="rId24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21" Type="http://schemas.openxmlformats.org/officeDocument/2006/relationships/image" Target="../media/image5.png"/><Relationship Id="rId22" Type="http://schemas.openxmlformats.org/officeDocument/2006/relationships/image" Target="../media/image2.jpeg"/><Relationship Id="rId23" Type="http://schemas.openxmlformats.org/officeDocument/2006/relationships/image" Target="../media/image3.png"/><Relationship Id="rId24" Type="http://schemas.openxmlformats.org/officeDocument/2006/relationships/image" Target="../media/image4.png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7"/>
            </a:gs>
            <a:gs pos="100000">
              <a:srgbClr val="F3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1" cstate="print"/>
          <a:srcRect l="7271" t="11251" b="8266"/>
          <a:stretch>
            <a:fillRect/>
          </a:stretch>
        </p:blipFill>
        <p:spPr bwMode="auto">
          <a:xfrm>
            <a:off x="35496" y="116631"/>
            <a:ext cx="3598103" cy="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736"/>
            <a:ext cx="77724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3203848" y="836712"/>
            <a:ext cx="5940152" cy="0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643366"/>
            <a:ext cx="9144000" cy="2308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RREPS17,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September 18-22, 2017			</a:t>
            </a:r>
            <a:r>
              <a:rPr lang="en-GB" sz="900" baseline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fld id="{8271069F-2A6D-4553-9E5B-4AD62DD3B5D5}" type="slidenum">
              <a:rPr lang="en-GB" sz="900" smtClean="0">
                <a:solidFill>
                  <a:srgbClr val="FFFFFF"/>
                </a:solidFill>
                <a:latin typeface="Arial" pitchFamily="34" charset="0"/>
              </a:rPr>
              <a:pPr marL="228600" indent="-228600" eaLnBrk="0" hangingPunct="0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 pitchFamily="34" charset="0"/>
              </a:rPr>
              <a:t>			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 Pavel Karataev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, JAI </a:t>
            </a:r>
            <a:endParaRPr lang="en-GB" sz="9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3" name="Picture 17" descr="RHUL-Logo"/>
          <p:cNvPicPr>
            <a:picLocks noChangeAspect="1" noChangeArrowheads="1"/>
          </p:cNvPicPr>
          <p:nvPr userDrawn="1"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732240" y="6916"/>
            <a:ext cx="116666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324099" y="16343"/>
            <a:ext cx="137454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54918"/>
            <a:ext cx="66594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30582" y="10324"/>
            <a:ext cx="11684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73" r:id="rId2"/>
    <p:sldLayoutId id="2147484037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4032" r:id="rId1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800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3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618" y="37708"/>
            <a:ext cx="3774958" cy="10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736"/>
            <a:ext cx="77724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3851920" y="836712"/>
            <a:ext cx="5292080" cy="0"/>
          </a:xfrm>
          <a:prstGeom prst="line">
            <a:avLst/>
          </a:prstGeom>
          <a:noFill/>
          <a:ln w="73025">
            <a:solidFill>
              <a:srgbClr val="33AAE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643366"/>
            <a:ext cx="9144000" cy="230832"/>
          </a:xfrm>
          <a:prstGeom prst="rect">
            <a:avLst/>
          </a:prstGeom>
          <a:solidFill>
            <a:srgbClr val="002147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NVEC,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25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June  2012			</a:t>
            </a:r>
            <a:r>
              <a:rPr lang="en-GB" sz="900" baseline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fld id="{8271069F-2A6D-4553-9E5B-4AD62DD3B5D5}" type="slidenum">
              <a:rPr lang="en-GB" sz="900" smtClean="0">
                <a:solidFill>
                  <a:srgbClr val="FFFFFF"/>
                </a:solidFill>
                <a:latin typeface="Arial" pitchFamily="34" charset="0"/>
              </a:rPr>
              <a:pPr marL="228600" indent="-228600" eaLnBrk="0" hangingPunct="0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 pitchFamily="34" charset="0"/>
              </a:rPr>
              <a:t>			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Name Surname, JAI </a:t>
            </a:r>
            <a:endParaRPr lang="en-GB" sz="9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3" name="Picture 17" descr="RHUL-Logo"/>
          <p:cNvPicPr>
            <a:picLocks noChangeAspect="1" noChangeArrowheads="1"/>
          </p:cNvPicPr>
          <p:nvPr userDrawn="1"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732240" y="6916"/>
            <a:ext cx="116666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324099" y="6916"/>
            <a:ext cx="137454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54918"/>
            <a:ext cx="66594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30582" y="10324"/>
            <a:ext cx="11684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C8FF0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7"/>
            </a:gs>
            <a:gs pos="100000">
              <a:srgbClr val="F3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1" cstate="print"/>
          <a:srcRect t="5604" b="10342"/>
          <a:stretch>
            <a:fillRect/>
          </a:stretch>
        </p:blipFill>
        <p:spPr bwMode="auto">
          <a:xfrm>
            <a:off x="-1" y="116632"/>
            <a:ext cx="3713572" cy="8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736"/>
            <a:ext cx="77724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707904" y="836613"/>
            <a:ext cx="5436096" cy="0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643366"/>
            <a:ext cx="9144000" cy="2308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NVEC,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25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June  2012			</a:t>
            </a:r>
            <a:r>
              <a:rPr lang="en-GB" sz="900" baseline="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fld id="{8271069F-2A6D-4553-9E5B-4AD62DD3B5D5}" type="slidenum">
              <a:rPr lang="en-GB" sz="900" smtClean="0">
                <a:solidFill>
                  <a:srgbClr val="FFFFFF"/>
                </a:solidFill>
                <a:latin typeface="Arial" pitchFamily="34" charset="0"/>
              </a:rPr>
              <a:pPr marL="228600" indent="-228600" eaLnBrk="0" hangingPunct="0">
                <a:spcBef>
                  <a:spcPct val="50000"/>
                </a:spcBef>
                <a:buFont typeface="Arial" pitchFamily="34" charset="0"/>
                <a:buNone/>
                <a:defRPr/>
              </a:pPr>
              <a:t>‹#›</a:t>
            </a:fld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 pitchFamily="34" charset="0"/>
              </a:rPr>
              <a:t>			</a:t>
            </a:r>
            <a:r>
              <a:rPr lang="en-GB" sz="900" baseline="0" dirty="0" smtClean="0">
                <a:solidFill>
                  <a:srgbClr val="FFFFFF"/>
                </a:solidFill>
                <a:latin typeface="Arial" pitchFamily="34" charset="0"/>
              </a:rPr>
              <a:t>                   </a:t>
            </a:r>
            <a:r>
              <a:rPr lang="en-GB" sz="900" dirty="0" smtClean="0">
                <a:solidFill>
                  <a:srgbClr val="FFFFFF"/>
                </a:solidFill>
                <a:latin typeface="Arial" pitchFamily="34" charset="0"/>
              </a:rPr>
              <a:t>Name Surname, JAI </a:t>
            </a:r>
            <a:endParaRPr lang="en-GB" sz="9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3" name="Picture 17" descr="RHUL-Logo"/>
          <p:cNvPicPr>
            <a:picLocks noChangeAspect="1" noChangeArrowheads="1"/>
          </p:cNvPicPr>
          <p:nvPr userDrawn="1"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732240" y="6916"/>
            <a:ext cx="116666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324099" y="16343"/>
            <a:ext cx="137454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54918"/>
            <a:ext cx="66594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435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30582" y="10324"/>
            <a:ext cx="11684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800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717032"/>
            <a:ext cx="6400800" cy="2592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 smtClean="0">
                <a:solidFill>
                  <a:schemeClr val="accent2"/>
                </a:solidFill>
                <a:ea typeface="ＭＳ Ｐゴシック" pitchFamily="34" charset="-128"/>
              </a:rPr>
              <a:t>Pavel Karataev</a:t>
            </a:r>
          </a:p>
          <a:p>
            <a:pPr>
              <a:lnSpc>
                <a:spcPct val="90000"/>
              </a:lnSpc>
            </a:pPr>
            <a:r>
              <a:rPr lang="en-GB" sz="2400" b="0" dirty="0" smtClean="0">
                <a:solidFill>
                  <a:schemeClr val="accent2"/>
                </a:solidFill>
                <a:ea typeface="ＭＳ Ｐゴシック" pitchFamily="34" charset="-128"/>
              </a:rPr>
              <a:t>John Adams Institute for Accelerator Science</a:t>
            </a:r>
          </a:p>
          <a:p>
            <a:pPr>
              <a:lnSpc>
                <a:spcPct val="90000"/>
              </a:lnSpc>
            </a:pPr>
            <a:r>
              <a:rPr lang="en-GB" sz="2400" b="0" dirty="0" smtClean="0">
                <a:solidFill>
                  <a:schemeClr val="accent2"/>
                </a:solidFill>
                <a:ea typeface="ＭＳ Ｐゴシック" pitchFamily="34" charset="-128"/>
              </a:rPr>
              <a:t>at Royal Holloway, University of London</a:t>
            </a:r>
          </a:p>
          <a:p>
            <a:pPr>
              <a:lnSpc>
                <a:spcPct val="90000"/>
              </a:lnSpc>
            </a:pPr>
            <a:endParaRPr lang="en-GB" sz="2400" b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GB" sz="2400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z="2400" b="0" dirty="0" smtClean="0">
                <a:solidFill>
                  <a:srgbClr val="FF6600"/>
                </a:solidFill>
                <a:ea typeface="ＭＳ Ｐゴシック" pitchFamily="34" charset="-128"/>
              </a:rPr>
              <a:t>On Behalf of Laser-Wire Collaboration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96944" cy="1296144"/>
          </a:xfrm>
        </p:spPr>
        <p:txBody>
          <a:bodyPr/>
          <a:lstStyle/>
          <a:p>
            <a:r>
              <a:rPr lang="en-US" sz="2600" dirty="0"/>
              <a:t>Laser-Wire as a Non-invasive Transverse Beam Emittance Diagnostics for Electrons and H</a:t>
            </a:r>
            <a:r>
              <a:rPr lang="en-US" sz="2600" baseline="30000" dirty="0"/>
              <a:t>-</a:t>
            </a:r>
            <a:r>
              <a:rPr lang="en-US" sz="2600" dirty="0"/>
              <a:t> particles: similarities and differences 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2 lens design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7520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8" y="836712"/>
            <a:ext cx="63341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4581128"/>
            <a:ext cx="43781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2 lens at 50 mm focal distance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Aberration free at 532 nm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Geometrical shadow avoided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73290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Laser-Wire Layout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7560"/>
            <a:ext cx="7856630" cy="373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346616" y="2018158"/>
            <a:ext cx="2052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Sylfaen" pitchFamily="18" charset="0"/>
              </a:rPr>
              <a:t>2z</a:t>
            </a:r>
            <a:r>
              <a:rPr lang="en-GB" sz="2000" b="1" baseline="-25000" dirty="0">
                <a:solidFill>
                  <a:srgbClr val="000000"/>
                </a:solidFill>
                <a:latin typeface="Sylfaen" pitchFamily="18" charset="0"/>
              </a:rPr>
              <a:t>R</a:t>
            </a:r>
            <a:r>
              <a:rPr lang="en-GB" sz="2000" b="1" dirty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cs typeface="Times New Roman" pitchFamily="18" charset="0"/>
              </a:rPr>
              <a:t>~</a:t>
            </a:r>
            <a:r>
              <a:rPr lang="en-GB" sz="2000" b="1" dirty="0">
                <a:solidFill>
                  <a:srgbClr val="000000"/>
                </a:solidFill>
                <a:latin typeface="Sylfaen" pitchFamily="18" charset="0"/>
              </a:rPr>
              <a:t> 30 – 40 </a:t>
            </a:r>
            <a:r>
              <a:rPr lang="en-GB" sz="2000" b="1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sz="2000" b="1" dirty="0">
                <a:solidFill>
                  <a:srgbClr val="000000"/>
                </a:solidFill>
                <a:latin typeface="Sylfaen" pitchFamily="18" charset="0"/>
              </a:rPr>
              <a:t>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5157192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direction scan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60232" y="1916832"/>
            <a:ext cx="231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Vertical direction </a:t>
            </a:r>
          </a:p>
          <a:p>
            <a:pPr algn="ctr"/>
            <a:r>
              <a:rPr lang="en-US" dirty="0" smtClean="0"/>
              <a:t>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9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and Vertical beam profiles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23" y="3573016"/>
            <a:ext cx="4652977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42926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1772816"/>
            <a:ext cx="1500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86916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32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measurement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420888"/>
            <a:ext cx="5256584" cy="3402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340768"/>
            <a:ext cx="667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 beam emittance was 82.56 ± 3.04 pm rad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0559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characteristics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512" y="1124744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33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80008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9pPr>
          </a:lstStyle>
          <a:p>
            <a:pPr algn="just" eaLnBrk="1" hangingPunct="1"/>
            <a:r>
              <a:rPr lang="en-US" sz="2400" i="1" dirty="0" smtClean="0">
                <a:solidFill>
                  <a:srgbClr val="000090"/>
                </a:solidFill>
                <a:latin typeface="Arial" charset="0"/>
              </a:rPr>
              <a:t>Dynamic range</a:t>
            </a:r>
            <a:r>
              <a:rPr lang="en-US" sz="2400" i="1" dirty="0" smtClean="0">
                <a:solidFill>
                  <a:srgbClr val="009900"/>
                </a:solidFill>
                <a:latin typeface="Arial" charset="0"/>
              </a:rPr>
              <a:t>: Defined by the signal to noise ratio and can be adjusted by the laser power</a:t>
            </a:r>
          </a:p>
          <a:p>
            <a:pPr algn="just" eaLnBrk="1" hangingPunct="1"/>
            <a:endParaRPr lang="en-US" sz="2400" i="1" dirty="0" smtClean="0">
              <a:solidFill>
                <a:srgbClr val="009900"/>
              </a:solidFill>
              <a:latin typeface="Arial" charset="0"/>
            </a:endParaRPr>
          </a:p>
          <a:p>
            <a:pPr algn="just" eaLnBrk="1" hangingPunct="1"/>
            <a:r>
              <a:rPr lang="en-US" sz="2400" i="1" dirty="0" smtClean="0">
                <a:solidFill>
                  <a:srgbClr val="000090"/>
                </a:solidFill>
                <a:latin typeface="Arial" charset="0"/>
              </a:rPr>
              <a:t>Resolution</a:t>
            </a:r>
            <a:r>
              <a:rPr lang="en-US" sz="2400" i="1" dirty="0" smtClean="0">
                <a:solidFill>
                  <a:srgbClr val="009900"/>
                </a:solidFill>
                <a:latin typeface="Arial" charset="0"/>
              </a:rPr>
              <a:t> - determined by the laser waist (</a:t>
            </a:r>
            <a:r>
              <a:rPr lang="en-US" sz="2400" dirty="0" smtClean="0">
                <a:solidFill>
                  <a:srgbClr val="009900"/>
                </a:solidFill>
                <a:latin typeface="Arial" charset="0"/>
              </a:rPr>
              <a:t>Linear Collider</a:t>
            </a:r>
            <a:r>
              <a:rPr lang="en-US" sz="2400" i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Arial" charset="0"/>
              </a:rPr>
              <a:t>requires </a:t>
            </a:r>
            <a:r>
              <a:rPr lang="en-US" sz="2400" i="1" dirty="0" smtClean="0">
                <a:solidFill>
                  <a:srgbClr val="009900"/>
                </a:solidFill>
                <a:latin typeface="Arial" charset="0"/>
              </a:rPr>
              <a:t>1</a:t>
            </a:r>
            <a:r>
              <a:rPr lang="en-GB" sz="2400" dirty="0" smtClean="0">
                <a:solidFill>
                  <a:srgbClr val="009900"/>
                </a:solidFill>
                <a:latin typeface="Arial" charset="0"/>
                <a:sym typeface="Symbol" charset="0"/>
              </a:rPr>
              <a:t>m, 3.4m convoluted size achieved at ATF</a:t>
            </a:r>
            <a:r>
              <a:rPr lang="en-US" sz="2400" i="1" dirty="0" smtClean="0">
                <a:solidFill>
                  <a:srgbClr val="009900"/>
                </a:solidFill>
                <a:latin typeface="Arial" charset="0"/>
              </a:rPr>
              <a:t>)</a:t>
            </a:r>
            <a:endParaRPr lang="en-US" sz="2400" i="1" dirty="0" smtClean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/>
            <a:endParaRPr lang="en-US" sz="2400" i="1" dirty="0" smtClean="0">
              <a:solidFill>
                <a:srgbClr val="009900"/>
              </a:solidFill>
              <a:latin typeface="Arial" charset="0"/>
            </a:endParaRPr>
          </a:p>
          <a:p>
            <a:pPr algn="just" eaLnBrk="1" hangingPunct="1"/>
            <a:r>
              <a:rPr lang="en-GB" sz="2400" i="1" dirty="0" smtClean="0">
                <a:solidFill>
                  <a:srgbClr val="000090"/>
                </a:solidFill>
                <a:latin typeface="Arial" charset="0"/>
              </a:rPr>
              <a:t>Accuracy</a:t>
            </a:r>
          </a:p>
          <a:p>
            <a:pPr lvl="1" algn="just" eaLnBrk="1" hangingPunct="1"/>
            <a:r>
              <a:rPr lang="en-GB" sz="2000" i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Aberration of the lens system (need an aberration free lens)</a:t>
            </a:r>
          </a:p>
          <a:p>
            <a:pPr lvl="1" algn="just" eaLnBrk="1" hangingPunct="1"/>
            <a:r>
              <a:rPr lang="en-GB" sz="2000" i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Laser waist and waist position should be stabilized</a:t>
            </a:r>
          </a:p>
          <a:p>
            <a:pPr lvl="1" algn="just" eaLnBrk="1" hangingPunct="1"/>
            <a:r>
              <a:rPr lang="en-GB" sz="2000" i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Bunch-by-bunch instability</a:t>
            </a:r>
          </a:p>
          <a:p>
            <a:pPr algn="just" eaLnBrk="1" hangingPunct="1"/>
            <a:endParaRPr lang="en-GB" sz="2400" i="1" dirty="0" smtClean="0">
              <a:solidFill>
                <a:srgbClr val="009900"/>
              </a:solidFill>
              <a:latin typeface="Arial" charset="0"/>
            </a:endParaRPr>
          </a:p>
          <a:p>
            <a:pPr algn="just" eaLnBrk="1" hangingPunct="1"/>
            <a:r>
              <a:rPr lang="en-GB" sz="2400" i="1" dirty="0" smtClean="0">
                <a:solidFill>
                  <a:srgbClr val="000090"/>
                </a:solidFill>
                <a:latin typeface="Arial" charset="0"/>
              </a:rPr>
              <a:t>Non-Destructive method</a:t>
            </a:r>
            <a:endParaRPr lang="en-GB" sz="2400" i="1" dirty="0" smtClean="0">
              <a:solidFill>
                <a:srgbClr val="009900"/>
              </a:solidFill>
              <a:latin typeface="Arial" charset="0"/>
            </a:endParaRPr>
          </a:p>
          <a:p>
            <a:pPr lvl="1" algn="just" eaLnBrk="1" hangingPunct="1"/>
            <a:r>
              <a:rPr lang="en-GB" sz="2000" i="1" dirty="0" smtClean="0">
                <a:latin typeface="Arial" charset="0"/>
                <a:cs typeface="Arial" charset="0"/>
              </a:rPr>
              <a:t>Major candidate for linear collider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0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Laser-wire for proton machines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4544" y="1916832"/>
            <a:ext cx="8567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33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80008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9pPr>
          </a:lstStyle>
          <a:p>
            <a:pPr algn="just" eaLnBrk="1" hangingPunct="1"/>
            <a:r>
              <a:rPr lang="en-US" sz="2400" i="1" dirty="0" smtClean="0">
                <a:solidFill>
                  <a:srgbClr val="000090"/>
                </a:solidFill>
                <a:latin typeface="Arial" charset="0"/>
              </a:rPr>
              <a:t>Large Hadron Collider injection complex</a:t>
            </a:r>
            <a:endParaRPr lang="en-US" sz="2400" i="1" dirty="0" smtClean="0">
              <a:solidFill>
                <a:srgbClr val="008000"/>
              </a:solidFill>
              <a:latin typeface="Arial" charset="0"/>
            </a:endParaRPr>
          </a:p>
          <a:p>
            <a:pPr lvl="1" algn="just" eaLnBrk="1" hangingPunct="1"/>
            <a:r>
              <a:rPr lang="en-US" sz="1600" i="1" dirty="0" smtClean="0">
                <a:solidFill>
                  <a:srgbClr val="008000"/>
                </a:solidFill>
                <a:latin typeface="Arial" charset="0"/>
              </a:rPr>
              <a:t>High Luminosity upgrade</a:t>
            </a:r>
          </a:p>
          <a:p>
            <a:pPr algn="just" eaLnBrk="1" hangingPunct="1"/>
            <a:endParaRPr lang="en-US" sz="2400" i="1" dirty="0" smtClean="0">
              <a:solidFill>
                <a:srgbClr val="009900"/>
              </a:solidFill>
              <a:latin typeface="Arial" charset="0"/>
            </a:endParaRPr>
          </a:p>
          <a:p>
            <a:pPr algn="just" eaLnBrk="1" hangingPunct="1"/>
            <a:r>
              <a:rPr lang="en-GB" sz="2400" i="1" dirty="0" smtClean="0">
                <a:solidFill>
                  <a:srgbClr val="000090"/>
                </a:solidFill>
                <a:latin typeface="Arial" charset="0"/>
              </a:rPr>
              <a:t>Proton beam driven neutron  sources</a:t>
            </a:r>
          </a:p>
          <a:p>
            <a:pPr lvl="1" algn="just" eaLnBrk="1" hangingPunct="1"/>
            <a:r>
              <a:rPr lang="en-GB" sz="2000" i="1" dirty="0" smtClean="0">
                <a:solidFill>
                  <a:srgbClr val="008000"/>
                </a:solidFill>
                <a:latin typeface="Arial" charset="0"/>
              </a:rPr>
              <a:t>High intensity beam is needed for generating high flux neutrons or neutrino </a:t>
            </a:r>
            <a:endParaRPr lang="en-US" sz="2000" i="1" dirty="0" smtClean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23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Complex at CERN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82117" cy="54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7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354918"/>
            <a:ext cx="7416824" cy="432048"/>
          </a:xfrm>
        </p:spPr>
        <p:txBody>
          <a:bodyPr/>
          <a:lstStyle/>
          <a:p>
            <a:r>
              <a:rPr lang="en-US" dirty="0" smtClean="0"/>
              <a:t>Direct Phase-space measurement principle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49176"/>
            <a:ext cx="7709534" cy="39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66" y="3722390"/>
            <a:ext cx="3843338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76866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 </a:t>
            </a:r>
            <a:r>
              <a:rPr lang="en-US" dirty="0" smtClean="0"/>
              <a:t>Laser-wire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6455544" cy="568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2827" y="6289575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Courtesy to T. Hoffman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58634887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Photo-detachment cross-section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7177371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940568"/>
            <a:ext cx="78351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J.T. </a:t>
            </a:r>
            <a:r>
              <a:rPr lang="en-US" sz="1600" dirty="0" smtClean="0"/>
              <a:t>Broad and </a:t>
            </a:r>
            <a:r>
              <a:rPr lang="en-US" sz="1600" dirty="0"/>
              <a:t>W.P. </a:t>
            </a:r>
            <a:r>
              <a:rPr lang="en-US" sz="1600" dirty="0" smtClean="0"/>
              <a:t>Reinhardt, </a:t>
            </a:r>
            <a:r>
              <a:rPr lang="en-US" sz="1600" dirty="0"/>
              <a:t>One- and two-electron </a:t>
            </a:r>
            <a:r>
              <a:rPr lang="en-US" sz="1600" dirty="0" err="1"/>
              <a:t>photoejection</a:t>
            </a:r>
            <a:r>
              <a:rPr lang="en-US" sz="1600" dirty="0"/>
              <a:t> from 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: </a:t>
            </a:r>
            <a:r>
              <a:rPr lang="en-US" sz="1600" dirty="0"/>
              <a:t>A multichannel</a:t>
            </a:r>
          </a:p>
          <a:p>
            <a:r>
              <a:rPr lang="en-US" sz="1600" dirty="0"/>
              <a:t>j-matrix calculation. Physical Review A, 14(6):2159–2173, 1976.</a:t>
            </a:r>
          </a:p>
        </p:txBody>
      </p:sp>
    </p:spTree>
    <p:extLst>
      <p:ext uri="{BB962C8B-B14F-4D97-AF65-F5344CB8AC3E}">
        <p14:creationId xmlns:p14="http://schemas.microsoft.com/office/powerpoint/2010/main" val="5852978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Laser-Wire People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2562"/>
            <a:ext cx="85328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3333FF"/>
                </a:solidFill>
              </a:rPr>
              <a:t>BESSY:</a:t>
            </a:r>
            <a:r>
              <a:rPr lang="en-US" sz="2000" dirty="0"/>
              <a:t> T. </a:t>
            </a:r>
            <a:r>
              <a:rPr lang="en-US" sz="2000" dirty="0" err="1"/>
              <a:t>Kamps</a:t>
            </a:r>
            <a:endParaRPr lang="en-US" sz="2000" dirty="0"/>
          </a:p>
          <a:p>
            <a:pPr marL="381000" indent="-3810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3333FF"/>
                </a:solidFill>
              </a:rPr>
              <a:t>DESY : </a:t>
            </a:r>
            <a:r>
              <a:rPr lang="en-US" sz="2000" dirty="0"/>
              <a:t>E. </a:t>
            </a:r>
            <a:r>
              <a:rPr lang="en-US" sz="2000" dirty="0" err="1"/>
              <a:t>Elsen</a:t>
            </a:r>
            <a:r>
              <a:rPr lang="en-US" sz="2000" dirty="0"/>
              <a:t>, H. C. </a:t>
            </a:r>
            <a:r>
              <a:rPr lang="en-US" sz="2000" dirty="0" err="1"/>
              <a:t>Lewin</a:t>
            </a:r>
            <a:r>
              <a:rPr lang="en-US" sz="2000" dirty="0"/>
              <a:t>, F. Poirier, S. Schreiber, K. </a:t>
            </a:r>
            <a:r>
              <a:rPr lang="en-US" sz="2000" dirty="0" err="1"/>
              <a:t>Wittenburg</a:t>
            </a:r>
            <a:r>
              <a:rPr lang="en-US" sz="2000" dirty="0"/>
              <a:t>, K. </a:t>
            </a:r>
            <a:r>
              <a:rPr lang="en-US" sz="2000" dirty="0" err="1"/>
              <a:t>Balewski</a:t>
            </a:r>
            <a:endParaRPr lang="en-US" sz="2000" dirty="0"/>
          </a:p>
          <a:p>
            <a:pPr marL="381000" indent="-381000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3333FF"/>
                </a:solidFill>
              </a:rPr>
              <a:t>JAI@Oxford</a:t>
            </a:r>
            <a:r>
              <a:rPr lang="en-US" sz="2000" dirty="0">
                <a:solidFill>
                  <a:srgbClr val="3333FF"/>
                </a:solidFill>
              </a:rPr>
              <a:t>:</a:t>
            </a:r>
            <a:r>
              <a:rPr lang="en-US" sz="2000" dirty="0"/>
              <a:t> B. Foster, N. </a:t>
            </a:r>
            <a:r>
              <a:rPr lang="en-US" sz="2000" dirty="0" err="1" smtClean="0"/>
              <a:t>Delerue</a:t>
            </a:r>
            <a:r>
              <a:rPr lang="en-US" sz="2000" dirty="0" smtClean="0"/>
              <a:t> (LAL now), </a:t>
            </a:r>
            <a:r>
              <a:rPr lang="en-US" sz="2000" dirty="0"/>
              <a:t>L. </a:t>
            </a:r>
            <a:r>
              <a:rPr lang="en-US" sz="2000" dirty="0" smtClean="0"/>
              <a:t>Corner, M</a:t>
            </a:r>
            <a:r>
              <a:rPr lang="en-US" sz="2000" dirty="0"/>
              <a:t>. </a:t>
            </a:r>
            <a:r>
              <a:rPr lang="en-US" sz="2000" dirty="0" smtClean="0"/>
              <a:t>Newman (CERN), </a:t>
            </a:r>
            <a:r>
              <a:rPr lang="en-US" sz="2000" dirty="0"/>
              <a:t>A. </a:t>
            </a:r>
            <a:r>
              <a:rPr lang="en-US" sz="2000" dirty="0" err="1"/>
              <a:t>Reichold</a:t>
            </a:r>
            <a:r>
              <a:rPr lang="en-US" sz="2000" dirty="0"/>
              <a:t>, </a:t>
            </a:r>
            <a:r>
              <a:rPr lang="en-US" sz="2000" dirty="0" smtClean="0"/>
              <a:t>R</a:t>
            </a:r>
            <a:r>
              <a:rPr lang="en-US" sz="2000" dirty="0"/>
              <a:t>. </a:t>
            </a:r>
            <a:r>
              <a:rPr lang="en-US" sz="2000" dirty="0" err="1"/>
              <a:t>Walczak</a:t>
            </a:r>
            <a:endParaRPr lang="en-US" sz="2000" dirty="0"/>
          </a:p>
          <a:p>
            <a:pPr marL="381000" indent="-3810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3333FF"/>
                </a:solidFill>
              </a:rPr>
              <a:t>JAI@RHUL: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en-US" sz="2000" dirty="0"/>
              <a:t>. </a:t>
            </a:r>
            <a:r>
              <a:rPr lang="en-US" sz="2000" dirty="0" err="1"/>
              <a:t>Boogert</a:t>
            </a:r>
            <a:r>
              <a:rPr lang="en-US" sz="2000" dirty="0"/>
              <a:t>, G. </a:t>
            </a:r>
            <a:r>
              <a:rPr lang="en-US" sz="2000" dirty="0" err="1"/>
              <a:t>Boorman</a:t>
            </a:r>
            <a:r>
              <a:rPr lang="en-US" sz="2000" dirty="0"/>
              <a:t>, A. </a:t>
            </a:r>
            <a:r>
              <a:rPr lang="en-US" sz="2000" dirty="0" err="1" smtClean="0"/>
              <a:t>Bosco</a:t>
            </a:r>
            <a:r>
              <a:rPr lang="en-US" sz="2000" dirty="0" smtClean="0"/>
              <a:t>, P. Karataev</a:t>
            </a:r>
            <a:r>
              <a:rPr lang="en-US" sz="2000" dirty="0"/>
              <a:t>, </a:t>
            </a:r>
            <a:r>
              <a:rPr lang="en-US" sz="2000" dirty="0" err="1" smtClean="0"/>
              <a:t>K.Kruchinin</a:t>
            </a:r>
            <a:r>
              <a:rPr lang="en-US" sz="2000" dirty="0"/>
              <a:t> </a:t>
            </a:r>
            <a:r>
              <a:rPr lang="en-US" sz="2000" dirty="0" smtClean="0"/>
              <a:t>(Czech Republic), S. Gibson, </a:t>
            </a:r>
            <a:r>
              <a:rPr lang="en-US" sz="2000" dirty="0"/>
              <a:t>L. </a:t>
            </a:r>
            <a:r>
              <a:rPr lang="en-US" sz="2000" dirty="0" err="1" smtClean="0"/>
              <a:t>Nevay</a:t>
            </a:r>
            <a:r>
              <a:rPr lang="en-US" sz="2000" dirty="0" smtClean="0"/>
              <a:t>, I. </a:t>
            </a:r>
            <a:r>
              <a:rPr lang="en-US" sz="2000" dirty="0" err="1" smtClean="0"/>
              <a:t>Agapov</a:t>
            </a:r>
            <a:r>
              <a:rPr lang="en-US" sz="2000" dirty="0" smtClean="0"/>
              <a:t> (DESY)</a:t>
            </a:r>
            <a:endParaRPr lang="en-US" sz="2000" dirty="0" smtClean="0"/>
          </a:p>
          <a:p>
            <a:pPr marL="381000" indent="-38100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3333FF"/>
                </a:solidFill>
              </a:rPr>
              <a:t>KEK</a:t>
            </a:r>
            <a:r>
              <a:rPr lang="en-US" sz="2000" dirty="0">
                <a:solidFill>
                  <a:srgbClr val="3333FF"/>
                </a:solidFill>
              </a:rPr>
              <a:t>:</a:t>
            </a:r>
            <a:r>
              <a:rPr lang="en-US" sz="2000" dirty="0"/>
              <a:t> A. </a:t>
            </a:r>
            <a:r>
              <a:rPr lang="en-US" sz="2000" dirty="0" err="1"/>
              <a:t>Aryshev</a:t>
            </a:r>
            <a:r>
              <a:rPr lang="en-US" sz="2000" dirty="0"/>
              <a:t>, H. </a:t>
            </a:r>
            <a:r>
              <a:rPr lang="en-US" sz="2000" dirty="0" err="1"/>
              <a:t>Hayano</a:t>
            </a:r>
            <a:r>
              <a:rPr lang="en-US" sz="2000" dirty="0"/>
              <a:t>, K. Kubo, N. </a:t>
            </a:r>
            <a:r>
              <a:rPr lang="en-US" sz="2000" dirty="0" err="1"/>
              <a:t>Terunuma</a:t>
            </a:r>
            <a:r>
              <a:rPr lang="en-US" sz="2000" dirty="0"/>
              <a:t>,  J. Urakawa</a:t>
            </a:r>
          </a:p>
          <a:p>
            <a:pPr marL="381000" indent="-3810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3333FF"/>
                </a:solidFill>
              </a:rPr>
              <a:t>SLAC: </a:t>
            </a:r>
            <a:r>
              <a:rPr lang="en-US" sz="2000" dirty="0"/>
              <a:t>A. </a:t>
            </a:r>
            <a:r>
              <a:rPr lang="en-US" sz="2000" dirty="0" err="1"/>
              <a:t>Brachmann</a:t>
            </a:r>
            <a:r>
              <a:rPr lang="en-US" sz="2000" dirty="0"/>
              <a:t>, J. Frisch, M. </a:t>
            </a:r>
            <a:r>
              <a:rPr lang="en-US" sz="2000" dirty="0" smtClean="0"/>
              <a:t>Woodley, </a:t>
            </a:r>
            <a:r>
              <a:rPr lang="en-US" sz="2000" dirty="0" err="1" smtClean="0"/>
              <a:t>M.Ross</a:t>
            </a:r>
            <a:endParaRPr lang="en-US" sz="2000" dirty="0" smtClean="0"/>
          </a:p>
          <a:p>
            <a:pPr marL="381000" indent="-38100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3333FF"/>
                </a:solidFill>
              </a:rPr>
              <a:t>CERN:</a:t>
            </a:r>
            <a:r>
              <a:rPr lang="en-US" sz="2000" dirty="0" smtClean="0"/>
              <a:t>  T. </a:t>
            </a:r>
            <a:r>
              <a:rPr lang="en-US" sz="2000" dirty="0" err="1" smtClean="0"/>
              <a:t>Lefevre</a:t>
            </a:r>
            <a:r>
              <a:rPr lang="en-US" sz="2000" dirty="0" smtClean="0"/>
              <a:t>, R. Jones, T. Hoffmann, F. </a:t>
            </a:r>
            <a:r>
              <a:rPr lang="en-US" sz="2000" dirty="0" err="1" smtClean="0"/>
              <a:t>Roncarolo</a:t>
            </a:r>
            <a:r>
              <a:rPr lang="en-US" sz="2000" dirty="0" smtClean="0"/>
              <a:t>, U </a:t>
            </a:r>
            <a:r>
              <a:rPr lang="en-US" sz="2000" dirty="0" err="1" smtClean="0"/>
              <a:t>Raich</a:t>
            </a:r>
            <a:r>
              <a:rPr lang="en-US" sz="2000" dirty="0" smtClean="0"/>
              <a:t>, </a:t>
            </a:r>
            <a:r>
              <a:rPr lang="en-US" sz="2000" dirty="0" err="1" smtClean="0"/>
              <a:t>E.Bravin</a:t>
            </a:r>
            <a:endParaRPr lang="en-US" sz="2000" dirty="0"/>
          </a:p>
          <a:p>
            <a:pPr marL="381000" indent="-3810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3333FF"/>
                </a:solidFill>
              </a:rPr>
              <a:t>I</a:t>
            </a:r>
            <a:r>
              <a:rPr lang="en-US" sz="2000" dirty="0" smtClean="0">
                <a:solidFill>
                  <a:srgbClr val="3333FF"/>
                </a:solidFill>
              </a:rPr>
              <a:t>mperial College: </a:t>
            </a:r>
            <a:r>
              <a:rPr lang="en-US" sz="2000" dirty="0" err="1" smtClean="0"/>
              <a:t>J.K.Pozimski</a:t>
            </a:r>
            <a:endParaRPr lang="en-US" sz="2000" dirty="0"/>
          </a:p>
          <a:p>
            <a:pPr marL="381000" indent="-381000">
              <a:spcBef>
                <a:spcPct val="50000"/>
              </a:spcBef>
              <a:defRPr/>
            </a:pP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delivery system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368"/>
            <a:ext cx="9144000" cy="5678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2827" y="6289575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Courtesy to T. Hoffman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44175598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0</a:t>
            </a:r>
            <a:r>
              <a:rPr lang="en-US" dirty="0" smtClean="0"/>
              <a:t> Diamond Strip detector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469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2827" y="6361583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Courtesy to T. Hoffman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30840843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detector signal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24194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48547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Phase-space 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08" y="3573016"/>
            <a:ext cx="4630792" cy="2999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980728"/>
            <a:ext cx="4637108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628800"/>
            <a:ext cx="297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Slit and grid technique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297" y="5085184"/>
            <a:ext cx="2784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Laser-wire technique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35499"/>
              </p:ext>
            </p:extLst>
          </p:nvPr>
        </p:nvGraphicFramePr>
        <p:xfrm>
          <a:off x="5148064" y="2276872"/>
          <a:ext cx="2664296" cy="29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1841500" imgH="203200" progId="Equation.3">
                  <p:embed/>
                </p:oleObj>
              </mc:Choice>
              <mc:Fallback>
                <p:oleObj name="Equation" r:id="rId5" imgW="184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2276872"/>
                        <a:ext cx="2664296" cy="293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79520"/>
              </p:ext>
            </p:extLst>
          </p:nvPr>
        </p:nvGraphicFramePr>
        <p:xfrm>
          <a:off x="1691680" y="5589240"/>
          <a:ext cx="2664296" cy="29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1841500" imgH="203200" progId="Equation.3">
                  <p:embed/>
                </p:oleObj>
              </mc:Choice>
              <mc:Fallback>
                <p:oleObj name="Equation" r:id="rId7" imgW="184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5589240"/>
                        <a:ext cx="2664296" cy="293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31325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2528" y="1052438"/>
            <a:ext cx="4283968" cy="5544914"/>
          </a:xfrm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particles</a:t>
            </a:r>
          </a:p>
          <a:p>
            <a:pPr lvl="1"/>
            <a:r>
              <a:rPr lang="en-US" dirty="0" smtClean="0"/>
              <a:t>Moderate power</a:t>
            </a:r>
          </a:p>
          <a:p>
            <a:pPr lvl="1"/>
            <a:r>
              <a:rPr lang="en-US" dirty="0" smtClean="0"/>
              <a:t>Beam delivery with weak focusing</a:t>
            </a:r>
          </a:p>
          <a:p>
            <a:pPr lvl="1"/>
            <a:r>
              <a:rPr lang="en-US" dirty="0" smtClean="0"/>
              <a:t>Could be far-away</a:t>
            </a:r>
          </a:p>
          <a:p>
            <a:pPr lvl="1"/>
            <a:r>
              <a:rPr lang="en-US" dirty="0" smtClean="0"/>
              <a:t>Special fast position sensitive detector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80528" y="1052736"/>
            <a:ext cx="4391472" cy="554491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FF33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80008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CC00"/>
                </a:solidFill>
                <a:latin typeface="+mn-lt"/>
              </a:defRPr>
            </a:lvl9pPr>
          </a:lstStyle>
          <a:p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High power</a:t>
            </a:r>
          </a:p>
          <a:p>
            <a:pPr lvl="1"/>
            <a:r>
              <a:rPr lang="en-US" dirty="0" smtClean="0"/>
              <a:t>Extreme focusing with aberration free optics</a:t>
            </a:r>
          </a:p>
          <a:p>
            <a:pPr lvl="1"/>
            <a:r>
              <a:rPr lang="en-US" dirty="0" smtClean="0"/>
              <a:t>Close to the beam</a:t>
            </a:r>
          </a:p>
          <a:p>
            <a:pPr lvl="1"/>
            <a:r>
              <a:rPr lang="en-US" dirty="0" smtClean="0"/>
              <a:t>Pointing stability</a:t>
            </a:r>
          </a:p>
          <a:p>
            <a:pPr lvl="1"/>
            <a:r>
              <a:rPr lang="en-US" dirty="0" smtClean="0"/>
              <a:t>Precise positioning system</a:t>
            </a:r>
          </a:p>
          <a:p>
            <a:pPr lvl="1"/>
            <a:r>
              <a:rPr lang="en-US" dirty="0" smtClean="0"/>
              <a:t>Strict safety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8946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principles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384376"/>
          </a:xfrm>
        </p:spPr>
        <p:txBody>
          <a:bodyPr/>
          <a:lstStyle/>
          <a:p>
            <a:r>
              <a:rPr lang="en-GB" dirty="0" smtClean="0"/>
              <a:t>Electron beam Laser-Wire</a:t>
            </a:r>
          </a:p>
          <a:p>
            <a:pPr lvl="1"/>
            <a:r>
              <a:rPr lang="en-GB" dirty="0" smtClean="0"/>
              <a:t>Inverse Compton Scattering Process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</a:t>
            </a:r>
            <a:r>
              <a:rPr lang="en-GB" baseline="30000" dirty="0" smtClean="0"/>
              <a:t>-</a:t>
            </a:r>
            <a:r>
              <a:rPr lang="en-GB" dirty="0" smtClean="0"/>
              <a:t> beam laser Wire</a:t>
            </a:r>
          </a:p>
          <a:p>
            <a:pPr lvl="1"/>
            <a:r>
              <a:rPr lang="en-GB" dirty="0" smtClean="0"/>
              <a:t>Photo-ionization (neutralization)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664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-beam laser wire for linear colliders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1124744"/>
            <a:ext cx="6012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900" b="1" dirty="0">
                <a:solidFill>
                  <a:schemeClr val="tx2"/>
                </a:solidFill>
                <a:latin typeface="Sylfaen" pitchFamily="18" charset="0"/>
              </a:rPr>
              <a:t>C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olliders e</a:t>
            </a:r>
            <a:r>
              <a:rPr lang="en-GB" sz="1900" b="1" baseline="30000" dirty="0" smtClean="0">
                <a:solidFill>
                  <a:schemeClr val="tx2"/>
                </a:solidFill>
                <a:latin typeface="Sylfaen" pitchFamily="18" charset="0"/>
              </a:rPr>
              <a:t>-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/e</a:t>
            </a:r>
            <a:r>
              <a:rPr lang="en-GB" sz="1900" b="1" baseline="30000" dirty="0" smtClean="0">
                <a:solidFill>
                  <a:schemeClr val="tx2"/>
                </a:solidFill>
                <a:latin typeface="Sylfaen" pitchFamily="18" charset="0"/>
              </a:rPr>
              <a:t>+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 high precision machines.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Two main current designs - International Linear</a:t>
            </a:r>
          </a:p>
          <a:p>
            <a:pPr marL="285750" indent="-285750"/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     Collider (</a:t>
            </a:r>
            <a:r>
              <a:rPr lang="en-GB" sz="1900" b="1" dirty="0" smtClean="0">
                <a:solidFill>
                  <a:srgbClr val="FF0000"/>
                </a:solidFill>
                <a:latin typeface="Sylfaen" pitchFamily="18" charset="0"/>
              </a:rPr>
              <a:t>ILC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) and Compact Linear Collider (</a:t>
            </a:r>
            <a:r>
              <a:rPr lang="en-GB" sz="1900" b="1" dirty="0" smtClean="0">
                <a:solidFill>
                  <a:srgbClr val="FF0000"/>
                </a:solidFill>
                <a:latin typeface="Sylfaen" pitchFamily="18" charset="0"/>
              </a:rPr>
              <a:t>CLIC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Extreme focusing/charge/luminosity requirements.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Need </a:t>
            </a:r>
            <a:r>
              <a:rPr lang="en-GB" sz="1900" b="1" dirty="0">
                <a:solidFill>
                  <a:schemeClr val="tx2"/>
                </a:solidFill>
                <a:latin typeface="Sylfaen" pitchFamily="18" charset="0"/>
              </a:rPr>
              <a:t>high quality 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non-invasive measurements </a:t>
            </a:r>
            <a:r>
              <a:rPr lang="en-GB" sz="1900" b="1" dirty="0">
                <a:solidFill>
                  <a:schemeClr val="tx2"/>
                </a:solidFill>
                <a:latin typeface="Sylfaen" pitchFamily="18" charset="0"/>
              </a:rPr>
              <a:t>of beam size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, emittance, position</a:t>
            </a:r>
            <a:r>
              <a:rPr lang="en-GB" sz="1900" b="1" dirty="0">
                <a:solidFill>
                  <a:schemeClr val="tx2"/>
                </a:solidFill>
                <a:latin typeface="Sylfaen" pitchFamily="18" charset="0"/>
              </a:rPr>
              <a:t>, charge, </a:t>
            </a:r>
            <a:r>
              <a:rPr lang="en-GB" sz="1900" b="1" dirty="0" smtClean="0">
                <a:solidFill>
                  <a:schemeClr val="tx2"/>
                </a:solidFill>
                <a:latin typeface="Sylfaen" pitchFamily="18" charset="0"/>
              </a:rPr>
              <a:t>duration, etc.</a:t>
            </a:r>
            <a:endParaRPr lang="en-GB" sz="19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5856" y="3356992"/>
            <a:ext cx="5544616" cy="3096344"/>
            <a:chOff x="3635896" y="3284984"/>
            <a:chExt cx="5328592" cy="2880320"/>
          </a:xfrm>
        </p:grpSpPr>
        <p:sp>
          <p:nvSpPr>
            <p:cNvPr id="6" name="Rectangle 5"/>
            <p:cNvSpPr/>
            <p:nvPr/>
          </p:nvSpPr>
          <p:spPr>
            <a:xfrm>
              <a:off x="3635896" y="3284984"/>
              <a:ext cx="5328592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5" descr="http://clic-study.org/accelerator/imageNutshell/CLIC-layout200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3501008"/>
              <a:ext cx="4824536" cy="258457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FF0000"/>
              </a:outerShdw>
            </a:effectLst>
          </p:spPr>
        </p:pic>
      </p:grpSp>
      <p:pic>
        <p:nvPicPr>
          <p:cNvPr id="8" name="Picture 7" descr="http://home.fnal.gov/%7Ecarrigan/pillars/ILC_layout_sl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6" y="992602"/>
            <a:ext cx="3121584" cy="417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711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Laser-Wire Principle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62"/>
            <a:ext cx="9144567" cy="3744962"/>
          </a:xfrm>
        </p:spPr>
      </p:pic>
    </p:spTree>
    <p:extLst>
      <p:ext uri="{BB962C8B-B14F-4D97-AF65-F5344CB8AC3E}">
        <p14:creationId xmlns:p14="http://schemas.microsoft.com/office/powerpoint/2010/main" val="4023619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KEK:ATF2 – Accelerator Test Facility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49524"/>
              </p:ext>
            </p:extLst>
          </p:nvPr>
        </p:nvGraphicFramePr>
        <p:xfrm>
          <a:off x="12372" y="4365106"/>
          <a:ext cx="4608512" cy="17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345638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Charge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1 – 8 x 10</a:t>
                      </a:r>
                      <a:r>
                        <a:rPr lang="en-GB" sz="1400" b="1" baseline="30000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9 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e</a:t>
                      </a:r>
                      <a:endParaRPr lang="en-GB" sz="1400" b="1" baseline="0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Energy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1.28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GeV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Beam size (LWIP)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100 x 1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m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Bunch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30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ps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 (3.12Hz, single bunch)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Laser (532nm,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Nd:YAG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)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100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mJ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, 77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Sylfaen" pitchFamily="18" charset="0"/>
                        </a:rPr>
                        <a:t>ps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20" y="4047810"/>
            <a:ext cx="4499992" cy="2405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12776"/>
            <a:ext cx="80648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5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KEK:ATF2 – Accelerator Test Facility</a:t>
            </a:r>
            <a:endParaRPr lang="en-US" dirty="0"/>
          </a:p>
        </p:txBody>
      </p:sp>
      <p:pic>
        <p:nvPicPr>
          <p:cNvPr id="6" name="Picture 2" descr="C:\Users\Laura\Desktop\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30" y="1498870"/>
            <a:ext cx="6679522" cy="20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a\Desktop\setup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600400" cy="23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1611" y="1053145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D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etector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5513" y="1031250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Laser beam transport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4038" y="1031250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IP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91680" y="1391699"/>
            <a:ext cx="301596" cy="66914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4363036" y="1369804"/>
            <a:ext cx="37555" cy="54702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92082" y="1369804"/>
            <a:ext cx="648070" cy="2735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63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 interaction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54" y="1196752"/>
            <a:ext cx="601047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1710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– e-beam collision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6752"/>
            <a:ext cx="669103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6739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27B5F9C-6501-436E-A3F8-DA0088B7B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C74A243-D308-427B-ABDF-40C64F7C2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1CF613-68D3-4C45-9605-8719B12652F8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9959</TotalTime>
  <Words>693</Words>
  <Application>Microsoft Macintosh PowerPoint</Application>
  <PresentationFormat>On-screen Show (4:3)</PresentationFormat>
  <Paragraphs>115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JAI</vt:lpstr>
      <vt:lpstr>3_JAI</vt:lpstr>
      <vt:lpstr>2_JAI</vt:lpstr>
      <vt:lpstr>Equation</vt:lpstr>
      <vt:lpstr>Laser-Wire as a Non-invasive Transverse Beam Emittance Diagnostics for Electrons and H- particles: similarities and differences </vt:lpstr>
      <vt:lpstr>Laser-Wire People</vt:lpstr>
      <vt:lpstr>Two basic principles</vt:lpstr>
      <vt:lpstr>e-beam laser wire for linear colliders</vt:lpstr>
      <vt:lpstr>Laser-Wire Principle</vt:lpstr>
      <vt:lpstr>KEK:ATF2 – Accelerator Test Facility</vt:lpstr>
      <vt:lpstr>KEK:ATF2 – Accelerator Test Facility</vt:lpstr>
      <vt:lpstr>LW interaction region</vt:lpstr>
      <vt:lpstr>Laser – e-beam collision search</vt:lpstr>
      <vt:lpstr>f2 lens design</vt:lpstr>
      <vt:lpstr>Laser-Wire Layout</vt:lpstr>
      <vt:lpstr>Horizontal and Vertical beam profiles</vt:lpstr>
      <vt:lpstr>Emittance measurement</vt:lpstr>
      <vt:lpstr>Performance characteristics</vt:lpstr>
      <vt:lpstr>H- Laser-wire for proton machines</vt:lpstr>
      <vt:lpstr>Accelerator Complex at CERN</vt:lpstr>
      <vt:lpstr>Direct Phase-space measurement principle</vt:lpstr>
      <vt:lpstr>H- Laser-wire principle</vt:lpstr>
      <vt:lpstr>Photo-detachment cross-section</vt:lpstr>
      <vt:lpstr>Laser delivery system</vt:lpstr>
      <vt:lpstr>H0 Diamond Strip detector</vt:lpstr>
      <vt:lpstr>Diamond detector signal</vt:lpstr>
      <vt:lpstr>Phase-space measurements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 AB Introduction</dc:title>
  <dc:subject>Introduction</dc:subject>
  <dc:creator>JAI</dc:creator>
  <cp:lastModifiedBy>Pavel Karataev</cp:lastModifiedBy>
  <cp:revision>913</cp:revision>
  <dcterms:created xsi:type="dcterms:W3CDTF">2011-12-05T06:49:56Z</dcterms:created>
  <dcterms:modified xsi:type="dcterms:W3CDTF">2017-09-18T05:41:07Z</dcterms:modified>
</cp:coreProperties>
</file>