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tmp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5" r:id="rId2"/>
    <p:sldId id="297" r:id="rId3"/>
    <p:sldId id="322" r:id="rId4"/>
    <p:sldId id="319" r:id="rId5"/>
    <p:sldId id="323" r:id="rId6"/>
    <p:sldId id="301" r:id="rId7"/>
    <p:sldId id="324" r:id="rId8"/>
    <p:sldId id="328" r:id="rId9"/>
    <p:sldId id="320" r:id="rId10"/>
    <p:sldId id="302" r:id="rId11"/>
    <p:sldId id="311" r:id="rId12"/>
    <p:sldId id="303" r:id="rId13"/>
    <p:sldId id="312" r:id="rId14"/>
    <p:sldId id="332" r:id="rId15"/>
    <p:sldId id="333" r:id="rId16"/>
    <p:sldId id="314" r:id="rId17"/>
    <p:sldId id="327" r:id="rId18"/>
    <p:sldId id="315" r:id="rId19"/>
    <p:sldId id="316" r:id="rId20"/>
    <p:sldId id="317" r:id="rId21"/>
    <p:sldId id="318" r:id="rId22"/>
    <p:sldId id="329" r:id="rId23"/>
    <p:sldId id="310" r:id="rId24"/>
    <p:sldId id="30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504D"/>
    <a:srgbClr val="C3D69B"/>
    <a:srgbClr val="A6A6A6"/>
    <a:srgbClr val="FFFF66"/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73" autoAdjust="0"/>
    <p:restoredTop sz="86378" autoAdjust="0"/>
  </p:normalViewPr>
  <p:slideViewPr>
    <p:cSldViewPr>
      <p:cViewPr>
        <p:scale>
          <a:sx n="93" d="100"/>
          <a:sy n="93" d="100"/>
        </p:scale>
        <p:origin x="1368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3" Type="http://schemas.microsoft.com/office/2015/10/relationships/revisionInfo" Target="revisionInfo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C1DD8-4A0E-4936-B76C-AAF9E4674857}" type="datetimeFigureOut">
              <a:rPr lang="it-IT" smtClean="0"/>
              <a:t>15/09/17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05AED-4D29-479A-B3DF-92FC402AF4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567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E1DF7-C7BC-4081-AA2B-D0002879586B}" type="datetimeFigureOut">
              <a:rPr lang="it-IT" smtClean="0"/>
              <a:t>15/09/17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3CFA-6750-402F-A2FC-87333352933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79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3CFA-6750-402F-A2FC-87333352933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52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One</a:t>
            </a:r>
            <a:r>
              <a:rPr lang="it-IT" baseline="0" dirty="0" smtClean="0"/>
              <a:t> </a:t>
            </a:r>
            <a:r>
              <a:rPr lang="it-IT" dirty="0" smtClean="0"/>
              <a:t>of the </a:t>
            </a:r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of SPARC_LAB </a:t>
            </a:r>
            <a:r>
              <a:rPr lang="it-IT" dirty="0" err="1" smtClean="0"/>
              <a:t>is</a:t>
            </a:r>
            <a:r>
              <a:rPr lang="it-IT" baseline="0" dirty="0" smtClean="0"/>
              <a:t> the plasma </a:t>
            </a:r>
            <a:r>
              <a:rPr lang="it-IT" baseline="0" dirty="0" err="1" smtClean="0"/>
              <a:t>acceleration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since</a:t>
            </a:r>
            <a:r>
              <a:rPr lang="it-IT" baseline="0" dirty="0" smtClean="0"/>
              <a:t> the high </a:t>
            </a:r>
            <a:r>
              <a:rPr lang="it-IT" baseline="0" dirty="0" err="1" smtClean="0"/>
              <a:t>electric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field</a:t>
            </a:r>
            <a:r>
              <a:rPr lang="it-IT" baseline="0" dirty="0" smtClean="0"/>
              <a:t> of a plasma are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fascinating</a:t>
            </a:r>
            <a:r>
              <a:rPr lang="it-IT" baseline="0" dirty="0" smtClean="0"/>
              <a:t> for the </a:t>
            </a:r>
            <a:r>
              <a:rPr lang="it-IT" baseline="0" dirty="0" err="1" smtClean="0"/>
              <a:t>accelerator</a:t>
            </a:r>
            <a:r>
              <a:rPr lang="it-IT" baseline="0" dirty="0" smtClean="0"/>
              <a:t> world. </a:t>
            </a:r>
            <a:r>
              <a:rPr lang="it-IT" baseline="0" dirty="0" err="1" smtClean="0"/>
              <a:t>Indeed</a:t>
            </a:r>
            <a:r>
              <a:rPr lang="it-IT" baseline="0" dirty="0" smtClean="0"/>
              <a:t>, from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equation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possibile to </a:t>
            </a:r>
            <a:r>
              <a:rPr lang="it-IT" baseline="0" dirty="0" err="1" smtClean="0"/>
              <a:t>reach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accelerating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gradient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greater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100GV/m, </a:t>
            </a:r>
            <a:r>
              <a:rPr lang="it-IT" baseline="0" dirty="0" err="1" smtClean="0"/>
              <a:t>well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beyond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limit</a:t>
            </a:r>
            <a:r>
              <a:rPr lang="it-IT" baseline="0" dirty="0" smtClean="0"/>
              <a:t> of RF </a:t>
            </a:r>
            <a:r>
              <a:rPr lang="it-IT" baseline="0" dirty="0" err="1" smtClean="0"/>
              <a:t>structure</a:t>
            </a:r>
            <a:r>
              <a:rPr lang="it-IT" baseline="0" dirty="0" smtClean="0"/>
              <a:t> due to breakdown.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way,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would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possible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build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extremely</a:t>
            </a:r>
            <a:r>
              <a:rPr lang="it-IT" baseline="0" dirty="0" smtClean="0"/>
              <a:t> compact </a:t>
            </a:r>
            <a:r>
              <a:rPr lang="it-IT" baseline="0" dirty="0" err="1" smtClean="0"/>
              <a:t>accelerators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able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reach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hundreds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MeV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few</a:t>
            </a:r>
            <a:r>
              <a:rPr lang="it-IT" baseline="0" dirty="0" smtClean="0"/>
              <a:t> mm.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3CFA-6750-402F-A2FC-87333352933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2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Nevertheless</a:t>
            </a:r>
            <a:r>
              <a:rPr lang="it-IT" dirty="0" smtClean="0"/>
              <a:t>,</a:t>
            </a:r>
            <a:r>
              <a:rPr lang="it-IT" baseline="0" dirty="0" smtClean="0"/>
              <a:t> e</a:t>
            </a:r>
            <a:r>
              <a:rPr lang="it-IT" dirty="0" smtClean="0"/>
              <a:t>lectron </a:t>
            </a:r>
            <a:r>
              <a:rPr lang="it-IT" dirty="0" err="1" smtClean="0"/>
              <a:t>beams</a:t>
            </a:r>
            <a:r>
              <a:rPr lang="it-IT" dirty="0" smtClean="0"/>
              <a:t> from plasma are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characterized</a:t>
            </a:r>
            <a:r>
              <a:rPr lang="it-IT" dirty="0" smtClean="0"/>
              <a:t> by </a:t>
            </a:r>
            <a:r>
              <a:rPr lang="mr-IN" dirty="0" smtClean="0"/>
              <a:t>…</a:t>
            </a:r>
            <a:r>
              <a:rPr lang="it-IT" dirty="0" smtClean="0"/>
              <a:t> </a:t>
            </a:r>
            <a:r>
              <a:rPr lang="it-IT" dirty="0" err="1" smtClean="0"/>
              <a:t>Therefore</a:t>
            </a:r>
            <a:r>
              <a:rPr lang="it-IT" dirty="0" smtClean="0"/>
              <a:t> single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diagnostics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necessary</a:t>
            </a:r>
            <a:r>
              <a:rPr lang="it-IT" baseline="0" dirty="0" smtClean="0"/>
              <a:t>. In </a:t>
            </a:r>
            <a:r>
              <a:rPr lang="it-IT" baseline="0" dirty="0" err="1" smtClean="0"/>
              <a:t>particular</a:t>
            </a:r>
            <a:r>
              <a:rPr lang="it-IT" baseline="0" dirty="0" smtClean="0"/>
              <a:t>, the </a:t>
            </a:r>
            <a:r>
              <a:rPr lang="it-IT" baseline="0" dirty="0" err="1" smtClean="0"/>
              <a:t>tools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commonly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used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emittance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measurements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almost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useful</a:t>
            </a:r>
            <a:r>
              <a:rPr lang="it-IT" baseline="0" dirty="0" smtClean="0"/>
              <a:t>. A </a:t>
            </a:r>
            <a:r>
              <a:rPr lang="it-IT" baseline="0" dirty="0" err="1" smtClean="0"/>
              <a:t>possible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solution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studying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comes</a:t>
            </a:r>
            <a:r>
              <a:rPr lang="it-IT" baseline="0" dirty="0" smtClean="0"/>
              <a:t> from TR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3CFA-6750-402F-A2FC-87333352933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4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TR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emitted</a:t>
            </a:r>
            <a:r>
              <a:rPr lang="it-IT" baseline="0" dirty="0"/>
              <a:t> </a:t>
            </a:r>
            <a:r>
              <a:rPr lang="it-IT" baseline="0" dirty="0" err="1"/>
              <a:t>when</a:t>
            </a:r>
            <a:r>
              <a:rPr lang="it-IT" baseline="0" dirty="0"/>
              <a:t> a </a:t>
            </a:r>
            <a:r>
              <a:rPr lang="it-IT" baseline="0" dirty="0" err="1"/>
              <a:t>charged</a:t>
            </a:r>
            <a:r>
              <a:rPr lang="it-IT" baseline="0" dirty="0"/>
              <a:t> </a:t>
            </a:r>
            <a:r>
              <a:rPr lang="it-IT" baseline="0" dirty="0" err="1"/>
              <a:t>particle</a:t>
            </a:r>
            <a:r>
              <a:rPr lang="it-IT" baseline="0" dirty="0"/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 with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angular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far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shows an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interesting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dependance from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beam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divergence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minimum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zero.  The first terme of the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emittance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spot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from the TR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angular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Nevertheless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fully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beam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emittance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3CFA-6750-402F-A2FC-87333352933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33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TR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emitted</a:t>
            </a:r>
            <a:r>
              <a:rPr lang="it-IT" baseline="0" dirty="0"/>
              <a:t> </a:t>
            </a:r>
            <a:r>
              <a:rPr lang="it-IT" baseline="0" dirty="0" err="1"/>
              <a:t>when</a:t>
            </a:r>
            <a:r>
              <a:rPr lang="it-IT" baseline="0" dirty="0"/>
              <a:t> a </a:t>
            </a:r>
            <a:r>
              <a:rPr lang="it-IT" baseline="0" dirty="0" err="1"/>
              <a:t>charged</a:t>
            </a:r>
            <a:r>
              <a:rPr lang="it-IT" baseline="0" dirty="0"/>
              <a:t> </a:t>
            </a:r>
            <a:r>
              <a:rPr lang="it-IT" baseline="0" dirty="0" err="1"/>
              <a:t>particle</a:t>
            </a:r>
            <a:r>
              <a:rPr lang="it-IT" baseline="0" dirty="0"/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 with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angular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far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shows an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interesting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dependance from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beam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divergence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minimum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zero.  The first terme of the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emittance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spot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from the TR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angular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Nevertheless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fully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beam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emittance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3CFA-6750-402F-A2FC-87333352933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825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TR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emitted</a:t>
            </a:r>
            <a:r>
              <a:rPr lang="it-IT" baseline="0" dirty="0"/>
              <a:t> </a:t>
            </a:r>
            <a:r>
              <a:rPr lang="it-IT" baseline="0" dirty="0" err="1"/>
              <a:t>when</a:t>
            </a:r>
            <a:r>
              <a:rPr lang="it-IT" baseline="0" dirty="0"/>
              <a:t> a </a:t>
            </a:r>
            <a:r>
              <a:rPr lang="it-IT" baseline="0" dirty="0" err="1"/>
              <a:t>charged</a:t>
            </a:r>
            <a:r>
              <a:rPr lang="it-IT" baseline="0" dirty="0"/>
              <a:t> </a:t>
            </a:r>
            <a:r>
              <a:rPr lang="it-IT" baseline="0" dirty="0" err="1"/>
              <a:t>particle</a:t>
            </a:r>
            <a:r>
              <a:rPr lang="it-IT" baseline="0" dirty="0"/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 with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angular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far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shows an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interesting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dependance from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beam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divergence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minimum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zero.  The first terme of the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emittance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spot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from the TR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angular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Nevertheless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fully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beam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emittance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3CFA-6750-402F-A2FC-87333352933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25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sketch of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experimental</a:t>
            </a:r>
            <a:r>
              <a:rPr lang="it-IT" dirty="0"/>
              <a:t> setup. The TR</a:t>
            </a:r>
            <a:r>
              <a:rPr lang="it-IT" baseline="0" dirty="0"/>
              <a:t> </a:t>
            </a:r>
            <a:r>
              <a:rPr lang="it-IT" baseline="0" dirty="0" err="1"/>
              <a:t>emitted</a:t>
            </a:r>
            <a:r>
              <a:rPr lang="it-IT" baseline="0" dirty="0"/>
              <a:t> from a </a:t>
            </a:r>
            <a:r>
              <a:rPr lang="it-IT" baseline="0" dirty="0" err="1"/>
              <a:t>metallic</a:t>
            </a:r>
            <a:r>
              <a:rPr lang="it-IT" baseline="0" dirty="0"/>
              <a:t> screen </a:t>
            </a:r>
            <a:r>
              <a:rPr lang="it-IT" baseline="0" dirty="0" err="1"/>
              <a:t>follows</a:t>
            </a:r>
            <a:r>
              <a:rPr lang="it-IT" baseline="0" dirty="0"/>
              <a:t> </a:t>
            </a:r>
            <a:r>
              <a:rPr lang="it-IT" baseline="0" dirty="0" err="1"/>
              <a:t>two</a:t>
            </a:r>
            <a:r>
              <a:rPr lang="it-IT" baseline="0" dirty="0"/>
              <a:t> </a:t>
            </a:r>
            <a:r>
              <a:rPr lang="it-IT" baseline="0" dirty="0" err="1"/>
              <a:t>different</a:t>
            </a:r>
            <a:r>
              <a:rPr lang="it-IT" baseline="0" dirty="0"/>
              <a:t> </a:t>
            </a:r>
            <a:r>
              <a:rPr lang="it-IT" baseline="0" dirty="0" err="1"/>
              <a:t>lines</a:t>
            </a:r>
            <a:r>
              <a:rPr lang="it-IT" baseline="0" dirty="0"/>
              <a:t>: the first </a:t>
            </a:r>
            <a:r>
              <a:rPr lang="it-IT" baseline="0" dirty="0" err="1"/>
              <a:t>one</a:t>
            </a:r>
            <a:r>
              <a:rPr lang="it-IT" baseline="0" dirty="0"/>
              <a:t> </a:t>
            </a:r>
            <a:r>
              <a:rPr lang="it-IT" baseline="0" dirty="0" err="1"/>
              <a:t>provides</a:t>
            </a:r>
            <a:r>
              <a:rPr lang="it-IT" baseline="0" dirty="0"/>
              <a:t> the </a:t>
            </a:r>
            <a:r>
              <a:rPr lang="it-IT" baseline="0" dirty="0" err="1"/>
              <a:t>transversal</a:t>
            </a:r>
            <a:r>
              <a:rPr lang="it-IT" baseline="0" dirty="0"/>
              <a:t> spot </a:t>
            </a:r>
            <a:r>
              <a:rPr lang="it-IT" baseline="0" dirty="0" err="1"/>
              <a:t>size</a:t>
            </a:r>
            <a:r>
              <a:rPr lang="it-IT" baseline="0" dirty="0"/>
              <a:t>, </a:t>
            </a:r>
            <a:r>
              <a:rPr lang="it-IT" baseline="0" dirty="0" err="1"/>
              <a:t>while</a:t>
            </a:r>
            <a:r>
              <a:rPr lang="it-IT" baseline="0" dirty="0"/>
              <a:t> the </a:t>
            </a:r>
            <a:r>
              <a:rPr lang="it-IT" baseline="0" dirty="0" err="1"/>
              <a:t>second</a:t>
            </a:r>
            <a:r>
              <a:rPr lang="it-IT" baseline="0" dirty="0"/>
              <a:t> </a:t>
            </a:r>
            <a:r>
              <a:rPr lang="it-IT" baseline="0" dirty="0" err="1"/>
              <a:t>one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dedicated</a:t>
            </a:r>
            <a:r>
              <a:rPr lang="it-IT" baseline="0" dirty="0"/>
              <a:t> for the </a:t>
            </a:r>
            <a:r>
              <a:rPr lang="it-IT" baseline="0" dirty="0" err="1"/>
              <a:t>correlation</a:t>
            </a:r>
            <a:r>
              <a:rPr lang="it-IT" baseline="0" dirty="0"/>
              <a:t> </a:t>
            </a:r>
            <a:r>
              <a:rPr lang="it-IT" baseline="0" dirty="0" err="1"/>
              <a:t>term</a:t>
            </a:r>
            <a:r>
              <a:rPr lang="it-IT" baseline="0" dirty="0"/>
              <a:t> </a:t>
            </a:r>
            <a:r>
              <a:rPr lang="it-IT" baseline="0" dirty="0" err="1"/>
              <a:t>measurement</a:t>
            </a:r>
            <a:r>
              <a:rPr lang="it-IT" baseline="0" dirty="0"/>
              <a:t>. In </a:t>
            </a:r>
            <a:r>
              <a:rPr lang="it-IT" baseline="0" dirty="0" err="1"/>
              <a:t>particular</a:t>
            </a:r>
            <a:r>
              <a:rPr lang="it-IT" baseline="0" dirty="0"/>
              <a:t>, a </a:t>
            </a:r>
            <a:r>
              <a:rPr lang="it-IT" baseline="0" dirty="0" err="1"/>
              <a:t>lens</a:t>
            </a:r>
            <a:r>
              <a:rPr lang="it-IT" baseline="0" dirty="0"/>
              <a:t> </a:t>
            </a:r>
            <a:r>
              <a:rPr lang="it-IT" baseline="0" dirty="0" err="1"/>
              <a:t>makes</a:t>
            </a:r>
            <a:r>
              <a:rPr lang="it-IT" baseline="0" dirty="0"/>
              <a:t> an image of the screen on the </a:t>
            </a:r>
            <a:r>
              <a:rPr lang="it-IT" baseline="0" dirty="0" err="1"/>
              <a:t>microlens</a:t>
            </a:r>
            <a:r>
              <a:rPr lang="it-IT" baseline="0" dirty="0"/>
              <a:t> array, </a:t>
            </a:r>
            <a:r>
              <a:rPr lang="it-IT" baseline="0" dirty="0" err="1"/>
              <a:t>placed</a:t>
            </a:r>
            <a:r>
              <a:rPr lang="it-IT" baseline="0" dirty="0"/>
              <a:t> in </a:t>
            </a:r>
            <a:r>
              <a:rPr lang="it-IT" baseline="0" dirty="0" err="1"/>
              <a:t>its</a:t>
            </a:r>
            <a:r>
              <a:rPr lang="it-IT" baseline="0" dirty="0"/>
              <a:t> image </a:t>
            </a:r>
            <a:r>
              <a:rPr lang="it-IT" baseline="0" dirty="0" err="1"/>
              <a:t>plane</a:t>
            </a:r>
            <a:r>
              <a:rPr lang="it-IT" baseline="0" dirty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3CFA-6750-402F-A2FC-87333352933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979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Indeed</a:t>
            </a:r>
            <a:r>
              <a:rPr lang="it-IT" dirty="0"/>
              <a:t>, the</a:t>
            </a:r>
            <a:r>
              <a:rPr lang="it-IT" baseline="0" dirty="0"/>
              <a:t> setup </a:t>
            </a:r>
            <a:r>
              <a:rPr lang="it-IT" baseline="0" dirty="0" err="1"/>
              <a:t>has</a:t>
            </a:r>
            <a:r>
              <a:rPr lang="it-IT" baseline="0" dirty="0"/>
              <a:t> </a:t>
            </a:r>
            <a:r>
              <a:rPr lang="it-IT" baseline="0" dirty="0" err="1"/>
              <a:t>been</a:t>
            </a:r>
            <a:r>
              <a:rPr lang="it-IT" baseline="0" dirty="0"/>
              <a:t> </a:t>
            </a:r>
            <a:r>
              <a:rPr lang="it-IT" baseline="0" dirty="0" err="1"/>
              <a:t>simulated</a:t>
            </a:r>
            <a:r>
              <a:rPr lang="it-IT" baseline="0" dirty="0"/>
              <a:t> by </a:t>
            </a:r>
            <a:r>
              <a:rPr lang="it-IT" baseline="0" dirty="0" err="1"/>
              <a:t>means</a:t>
            </a:r>
            <a:r>
              <a:rPr lang="it-IT" baseline="0" dirty="0"/>
              <a:t> of </a:t>
            </a:r>
            <a:r>
              <a:rPr lang="it-IT" baseline="0" dirty="0" err="1"/>
              <a:t>Zemax</a:t>
            </a:r>
            <a:r>
              <a:rPr lang="it-IT" baseline="0" dirty="0"/>
              <a:t>, </a:t>
            </a:r>
            <a:r>
              <a:rPr lang="it-IT" baseline="0" dirty="0" err="1"/>
              <a:t>taking</a:t>
            </a:r>
            <a:r>
              <a:rPr lang="it-IT" baseline="0" dirty="0"/>
              <a:t> </a:t>
            </a:r>
            <a:r>
              <a:rPr lang="it-IT" baseline="0" dirty="0" err="1"/>
              <a:t>into</a:t>
            </a:r>
            <a:r>
              <a:rPr lang="it-IT" baseline="0" dirty="0"/>
              <a:t> account </a:t>
            </a:r>
            <a:r>
              <a:rPr lang="it-IT" baseline="0" dirty="0" err="1"/>
              <a:t>all</a:t>
            </a:r>
            <a:r>
              <a:rPr lang="it-IT" baseline="0" dirty="0"/>
              <a:t> the </a:t>
            </a:r>
            <a:r>
              <a:rPr lang="it-IT" baseline="0" dirty="0" err="1"/>
              <a:t>parameters</a:t>
            </a:r>
            <a:r>
              <a:rPr lang="it-IT" baseline="0" dirty="0"/>
              <a:t> of the electron </a:t>
            </a:r>
            <a:r>
              <a:rPr lang="it-IT" baseline="0" dirty="0" err="1"/>
              <a:t>beam</a:t>
            </a:r>
            <a:r>
              <a:rPr lang="it-IT" baseline="0" dirty="0"/>
              <a:t>: </a:t>
            </a:r>
            <a:r>
              <a:rPr lang="it-IT" baseline="0" dirty="0" err="1"/>
              <a:t>transversal</a:t>
            </a:r>
            <a:r>
              <a:rPr lang="it-IT" baseline="0" dirty="0"/>
              <a:t> </a:t>
            </a:r>
            <a:r>
              <a:rPr lang="it-IT" baseline="0" dirty="0" err="1"/>
              <a:t>size</a:t>
            </a:r>
            <a:r>
              <a:rPr lang="it-IT" baseline="0" dirty="0"/>
              <a:t>, </a:t>
            </a:r>
            <a:r>
              <a:rPr lang="it-IT" baseline="0" dirty="0" err="1"/>
              <a:t>angular</a:t>
            </a:r>
            <a:r>
              <a:rPr lang="it-IT" baseline="0" dirty="0"/>
              <a:t> </a:t>
            </a:r>
            <a:r>
              <a:rPr lang="it-IT" baseline="0" dirty="0" err="1"/>
              <a:t>divergence</a:t>
            </a:r>
            <a:r>
              <a:rPr lang="it-IT" baseline="0" dirty="0"/>
              <a:t>, </a:t>
            </a:r>
            <a:r>
              <a:rPr lang="it-IT" baseline="0" dirty="0" err="1"/>
              <a:t>energy</a:t>
            </a:r>
            <a:r>
              <a:rPr lang="it-IT" baseline="0" dirty="0"/>
              <a:t>. In </a:t>
            </a:r>
            <a:r>
              <a:rPr lang="it-IT" baseline="0" dirty="0" err="1"/>
              <a:t>particular</a:t>
            </a:r>
            <a:r>
              <a:rPr lang="it-IT" baseline="0" dirty="0"/>
              <a:t>, a </a:t>
            </a:r>
            <a:r>
              <a:rPr lang="it-IT" baseline="0" dirty="0" err="1"/>
              <a:t>dedicated</a:t>
            </a:r>
            <a:r>
              <a:rPr lang="it-IT" baseline="0" dirty="0"/>
              <a:t> code with the </a:t>
            </a:r>
            <a:r>
              <a:rPr lang="it-IT" baseline="0" dirty="0" err="1"/>
              <a:t>zemax</a:t>
            </a:r>
            <a:r>
              <a:rPr lang="it-IT" baseline="0" dirty="0"/>
              <a:t> </a:t>
            </a:r>
            <a:r>
              <a:rPr lang="it-IT" baseline="0" dirty="0" err="1"/>
              <a:t>programming</a:t>
            </a:r>
            <a:r>
              <a:rPr lang="it-IT" baseline="0" dirty="0"/>
              <a:t> </a:t>
            </a:r>
            <a:r>
              <a:rPr lang="it-IT" baseline="0" dirty="0" err="1"/>
              <a:t>languange</a:t>
            </a:r>
            <a:r>
              <a:rPr lang="it-IT" baseline="0" dirty="0"/>
              <a:t> </a:t>
            </a:r>
            <a:r>
              <a:rPr lang="it-IT" baseline="0" dirty="0" err="1"/>
              <a:t>has</a:t>
            </a:r>
            <a:r>
              <a:rPr lang="it-IT" baseline="0" dirty="0"/>
              <a:t> </a:t>
            </a:r>
            <a:r>
              <a:rPr lang="it-IT" baseline="0" dirty="0" err="1"/>
              <a:t>been</a:t>
            </a:r>
            <a:r>
              <a:rPr lang="it-IT" baseline="0" dirty="0"/>
              <a:t> </a:t>
            </a:r>
            <a:r>
              <a:rPr lang="it-IT" baseline="0" dirty="0" err="1"/>
              <a:t>written</a:t>
            </a:r>
            <a:r>
              <a:rPr lang="it-IT" baseline="0" dirty="0"/>
              <a:t> for </a:t>
            </a:r>
            <a:r>
              <a:rPr lang="it-IT" baseline="0" dirty="0" err="1"/>
              <a:t>this</a:t>
            </a:r>
            <a:r>
              <a:rPr lang="it-IT" baseline="0" dirty="0"/>
              <a:t> scope.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3CFA-6750-402F-A2FC-87333352933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52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Here,</a:t>
            </a:r>
            <a:r>
              <a:rPr lang="it-IT" baseline="0" dirty="0"/>
              <a:t> </a:t>
            </a:r>
            <a:r>
              <a:rPr lang="it-IT" baseline="0" dirty="0" err="1"/>
              <a:t>you</a:t>
            </a:r>
            <a:r>
              <a:rPr lang="it-IT" baseline="0" dirty="0"/>
              <a:t> can </a:t>
            </a:r>
            <a:r>
              <a:rPr lang="it-IT" baseline="0" dirty="0" err="1"/>
              <a:t>see</a:t>
            </a:r>
            <a:r>
              <a:rPr lang="it-IT" baseline="0" dirty="0"/>
              <a:t> a </a:t>
            </a:r>
            <a:r>
              <a:rPr lang="it-IT" baseline="0" dirty="0" err="1"/>
              <a:t>comparison</a:t>
            </a:r>
            <a:r>
              <a:rPr lang="it-IT" baseline="0" dirty="0"/>
              <a:t> </a:t>
            </a:r>
            <a:r>
              <a:rPr lang="it-IT" baseline="0" dirty="0" err="1"/>
              <a:t>between</a:t>
            </a:r>
            <a:r>
              <a:rPr lang="it-IT" baseline="0" dirty="0"/>
              <a:t> </a:t>
            </a:r>
            <a:r>
              <a:rPr lang="it-IT" baseline="0" dirty="0" err="1"/>
              <a:t>simulation</a:t>
            </a:r>
            <a:r>
              <a:rPr lang="it-IT" baseline="0" dirty="0"/>
              <a:t> and </a:t>
            </a:r>
            <a:r>
              <a:rPr lang="it-IT" baseline="0" dirty="0" err="1"/>
              <a:t>measurements</a:t>
            </a:r>
            <a:r>
              <a:rPr lang="it-IT" baseline="0" dirty="0"/>
              <a:t>, on the top, and a line </a:t>
            </a:r>
            <a:r>
              <a:rPr lang="it-IT" baseline="0" dirty="0" err="1"/>
              <a:t>profile</a:t>
            </a:r>
            <a:r>
              <a:rPr lang="it-IT" baseline="0" dirty="0"/>
              <a:t> of the </a:t>
            </a:r>
            <a:r>
              <a:rPr lang="it-IT" baseline="0" dirty="0" err="1"/>
              <a:t>central</a:t>
            </a:r>
            <a:r>
              <a:rPr lang="it-IT" baseline="0" dirty="0"/>
              <a:t> </a:t>
            </a:r>
            <a:r>
              <a:rPr lang="it-IT" baseline="0" dirty="0" err="1"/>
              <a:t>microlens</a:t>
            </a:r>
            <a:r>
              <a:rPr lang="it-IT" baseline="0" dirty="0"/>
              <a:t>, on the bottom. The </a:t>
            </a:r>
            <a:r>
              <a:rPr lang="it-IT" baseline="0" dirty="0" err="1"/>
              <a:t>visibility</a:t>
            </a:r>
            <a:r>
              <a:rPr lang="it-IT" baseline="0" dirty="0"/>
              <a:t> of the centra minimum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proportional</a:t>
            </a:r>
            <a:r>
              <a:rPr lang="it-IT" baseline="0" dirty="0"/>
              <a:t> to electron </a:t>
            </a:r>
            <a:r>
              <a:rPr lang="it-IT" baseline="0" dirty="0" err="1"/>
              <a:t>beam</a:t>
            </a:r>
            <a:r>
              <a:rPr lang="it-IT" baseline="0" dirty="0"/>
              <a:t> </a:t>
            </a:r>
            <a:r>
              <a:rPr lang="it-IT" baseline="0" dirty="0" err="1"/>
              <a:t>energy</a:t>
            </a:r>
            <a:r>
              <a:rPr lang="it-IT" baseline="0" dirty="0"/>
              <a:t>. In </a:t>
            </a:r>
            <a:r>
              <a:rPr lang="it-IT" baseline="0" dirty="0" err="1"/>
              <a:t>our</a:t>
            </a:r>
            <a:r>
              <a:rPr lang="it-IT" baseline="0" dirty="0"/>
              <a:t> case, due to a RF fault,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had</a:t>
            </a:r>
            <a:r>
              <a:rPr lang="it-IT" baseline="0" dirty="0"/>
              <a:t> </a:t>
            </a:r>
            <a:r>
              <a:rPr lang="it-IT" baseline="0" dirty="0" err="1"/>
              <a:t>not</a:t>
            </a:r>
            <a:r>
              <a:rPr lang="it-IT" baseline="0" dirty="0"/>
              <a:t> </a:t>
            </a:r>
            <a:r>
              <a:rPr lang="it-IT" baseline="0" dirty="0" err="1"/>
              <a:t>enough</a:t>
            </a:r>
            <a:r>
              <a:rPr lang="it-IT" baseline="0" dirty="0"/>
              <a:t> electron </a:t>
            </a:r>
            <a:r>
              <a:rPr lang="it-IT" baseline="0" dirty="0" err="1"/>
              <a:t>energy</a:t>
            </a:r>
            <a:r>
              <a:rPr lang="it-IT" baseline="0" dirty="0"/>
              <a:t> to </a:t>
            </a:r>
            <a:r>
              <a:rPr lang="it-IT" baseline="0" dirty="0" err="1"/>
              <a:t>detect</a:t>
            </a:r>
            <a:r>
              <a:rPr lang="it-IT" baseline="0" dirty="0"/>
              <a:t> the </a:t>
            </a:r>
            <a:r>
              <a:rPr lang="it-IT" baseline="0" dirty="0" err="1"/>
              <a:t>angular</a:t>
            </a:r>
            <a:r>
              <a:rPr lang="it-IT" baseline="0" dirty="0"/>
              <a:t> </a:t>
            </a:r>
            <a:r>
              <a:rPr lang="it-IT" baseline="0" dirty="0" err="1"/>
              <a:t>divergence</a:t>
            </a:r>
            <a:r>
              <a:rPr lang="it-IT" baseline="0" dirty="0"/>
              <a:t> </a:t>
            </a:r>
            <a:r>
              <a:rPr lang="it-IT" baseline="0" dirty="0" err="1"/>
              <a:t>equal</a:t>
            </a:r>
            <a:r>
              <a:rPr lang="it-IT" baseline="0" dirty="0"/>
              <a:t> to 250urad. By the way, </a:t>
            </a:r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result</a:t>
            </a:r>
            <a:r>
              <a:rPr lang="it-IT" baseline="0" dirty="0"/>
              <a:t> </a:t>
            </a:r>
            <a:r>
              <a:rPr lang="it-IT" baseline="0" dirty="0" err="1"/>
              <a:t>represents</a:t>
            </a:r>
            <a:r>
              <a:rPr lang="it-IT" baseline="0" dirty="0"/>
              <a:t> a </a:t>
            </a:r>
            <a:r>
              <a:rPr lang="it-IT" baseline="0" dirty="0" err="1"/>
              <a:t>proof</a:t>
            </a:r>
            <a:r>
              <a:rPr lang="it-IT" baseline="0" dirty="0"/>
              <a:t> of </a:t>
            </a:r>
            <a:r>
              <a:rPr lang="it-IT" baseline="0" dirty="0" err="1"/>
              <a:t>principle</a:t>
            </a:r>
            <a:r>
              <a:rPr lang="it-IT" baseline="0" dirty="0"/>
              <a:t> for </a:t>
            </a:r>
            <a:r>
              <a:rPr lang="it-IT" baseline="0" dirty="0" err="1"/>
              <a:t>this</a:t>
            </a:r>
            <a:r>
              <a:rPr lang="it-IT" baseline="0" dirty="0"/>
              <a:t> new </a:t>
            </a:r>
            <a:r>
              <a:rPr lang="it-IT" baseline="0" dirty="0" err="1"/>
              <a:t>diagnostics</a:t>
            </a:r>
            <a:r>
              <a:rPr lang="it-IT" baseline="0" dirty="0"/>
              <a:t> </a:t>
            </a:r>
            <a:r>
              <a:rPr lang="it-IT" baseline="0" dirty="0" err="1"/>
              <a:t>tool</a:t>
            </a:r>
            <a:r>
              <a:rPr lang="it-IT" baseline="0" dirty="0"/>
              <a:t>. By the way, new </a:t>
            </a:r>
            <a:r>
              <a:rPr lang="it-IT" baseline="0" dirty="0" err="1"/>
              <a:t>experiments</a:t>
            </a:r>
            <a:r>
              <a:rPr lang="it-IT" baseline="0" dirty="0"/>
              <a:t> are </a:t>
            </a:r>
            <a:r>
              <a:rPr lang="it-IT" baseline="0" dirty="0" err="1"/>
              <a:t>foreseen</a:t>
            </a:r>
            <a:r>
              <a:rPr lang="it-IT" baseline="0" dirty="0"/>
              <a:t> in the </a:t>
            </a:r>
            <a:r>
              <a:rPr lang="it-IT" baseline="0" dirty="0" err="1"/>
              <a:t>next</a:t>
            </a:r>
            <a:r>
              <a:rPr lang="it-IT" baseline="0" dirty="0"/>
              <a:t> future, </a:t>
            </a:r>
            <a:r>
              <a:rPr lang="it-IT" baseline="0" dirty="0" err="1"/>
              <a:t>also</a:t>
            </a:r>
            <a:r>
              <a:rPr lang="it-IT" baseline="0" dirty="0"/>
              <a:t> on </a:t>
            </a:r>
            <a:r>
              <a:rPr lang="it-IT" baseline="0" dirty="0" err="1"/>
              <a:t>electrons</a:t>
            </a:r>
            <a:r>
              <a:rPr lang="it-IT" baseline="0" dirty="0"/>
              <a:t> from </a:t>
            </a:r>
            <a:r>
              <a:rPr lang="it-IT" baseline="0" dirty="0" err="1"/>
              <a:t>lwfa</a:t>
            </a:r>
            <a:r>
              <a:rPr lang="it-IT" baseline="0" dirty="0"/>
              <a:t> </a:t>
            </a:r>
            <a:r>
              <a:rPr lang="it-IT" baseline="0" dirty="0" err="1"/>
              <a:t>at</a:t>
            </a:r>
            <a:r>
              <a:rPr lang="it-IT" baseline="0" dirty="0"/>
              <a:t> </a:t>
            </a:r>
            <a:r>
              <a:rPr lang="it-IT" baseline="0" dirty="0" err="1"/>
              <a:t>flame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3CFA-6750-402F-A2FC-87333352933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04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11560" y="231901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35596" y="5003808"/>
            <a:ext cx="6400800" cy="50405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435075" y="5543867"/>
            <a:ext cx="64008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251520" y="6165304"/>
            <a:ext cx="85689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ottotitolo 2"/>
          <p:cNvSpPr txBox="1">
            <a:spLocks/>
          </p:cNvSpPr>
          <p:nvPr userDrawn="1"/>
        </p:nvSpPr>
        <p:spPr>
          <a:xfrm>
            <a:off x="1435075" y="6237312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/>
              <a:t>On behalf of SPARC_LAB collaboration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6246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94973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 sz="2800" b="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latin typeface="Helvetica Neue Light"/>
              </a:defRPr>
            </a:lvl2pPr>
            <a:lvl3pPr>
              <a:defRPr b="0">
                <a:latin typeface="Helvetica Neue Light"/>
              </a:defRPr>
            </a:lvl3pPr>
            <a:lvl4pPr>
              <a:defRPr b="0">
                <a:latin typeface="Helvetica Neue Light"/>
              </a:defRPr>
            </a:lvl4pPr>
            <a:lvl5pPr>
              <a:defRPr b="0">
                <a:latin typeface="Helvetica Neue Ligh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8460432" y="636538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‹n.›</a:t>
            </a:fld>
            <a:endParaRPr lang="it-IT" sz="1600" dirty="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78280" y="6365386"/>
            <a:ext cx="1109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F. Bisesto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3563888" y="6365383"/>
            <a:ext cx="1895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RREPS 17 - Hamburg</a:t>
            </a:r>
          </a:p>
        </p:txBody>
      </p:sp>
    </p:spTree>
    <p:extLst>
      <p:ext uri="{BB962C8B-B14F-4D97-AF65-F5344CB8AC3E}">
        <p14:creationId xmlns:p14="http://schemas.microsoft.com/office/powerpoint/2010/main" val="35780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1962462" y="294973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8460432" y="636538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‹n.›</a:t>
            </a:fld>
            <a:endParaRPr lang="it-IT" sz="1600" dirty="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6" name="Rettangolo 15"/>
          <p:cNvSpPr/>
          <p:nvPr userDrawn="1"/>
        </p:nvSpPr>
        <p:spPr>
          <a:xfrm>
            <a:off x="78280" y="6365386"/>
            <a:ext cx="1109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F. Bisesto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969104" y="6365384"/>
            <a:ext cx="5061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RREPS 17 - Hamburg</a:t>
            </a:r>
          </a:p>
        </p:txBody>
      </p:sp>
    </p:spTree>
    <p:extLst>
      <p:ext uri="{BB962C8B-B14F-4D97-AF65-F5344CB8AC3E}">
        <p14:creationId xmlns:p14="http://schemas.microsoft.com/office/powerpoint/2010/main" val="24883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itolo 1"/>
          <p:cNvSpPr txBox="1">
            <a:spLocks/>
          </p:cNvSpPr>
          <p:nvPr userDrawn="1"/>
        </p:nvSpPr>
        <p:spPr>
          <a:xfrm>
            <a:off x="1962462" y="294973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8460432" y="636538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‹n.›</a:t>
            </a:fld>
            <a:endParaRPr lang="it-IT" sz="1600" dirty="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78280" y="6365386"/>
            <a:ext cx="1109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F. Bisesto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1979712" y="6365385"/>
            <a:ext cx="5061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RREPS 17 - Hamburg</a:t>
            </a:r>
          </a:p>
        </p:txBody>
      </p:sp>
    </p:spTree>
    <p:extLst>
      <p:ext uri="{BB962C8B-B14F-4D97-AF65-F5344CB8AC3E}">
        <p14:creationId xmlns:p14="http://schemas.microsoft.com/office/powerpoint/2010/main" val="17740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3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1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66433" y="2905327"/>
            <a:ext cx="8853028" cy="1470025"/>
          </a:xfrm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tool</a:t>
            </a:r>
            <a:r>
              <a:rPr lang="it-IT" dirty="0"/>
              <a:t> in </a:t>
            </a:r>
            <a:r>
              <a:rPr lang="it-IT" dirty="0" err="1"/>
              <a:t>Zemax</a:t>
            </a:r>
            <a:r>
              <a:rPr lang="it-IT" dirty="0"/>
              <a:t> </a:t>
            </a:r>
            <a:r>
              <a:rPr lang="it-IT" dirty="0" err="1"/>
              <a:t>describing</a:t>
            </a:r>
            <a:r>
              <a:rPr lang="it-IT" dirty="0"/>
              <a:t> </a:t>
            </a:r>
            <a:r>
              <a:rPr lang="it-IT" dirty="0" err="1"/>
              <a:t>collective</a:t>
            </a:r>
            <a:r>
              <a:rPr lang="it-IT" dirty="0"/>
              <a:t> </a:t>
            </a:r>
            <a:r>
              <a:rPr lang="it-IT" dirty="0" err="1"/>
              <a:t>optical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in </a:t>
            </a:r>
            <a:r>
              <a:rPr lang="it-IT" dirty="0" err="1"/>
              <a:t>transition</a:t>
            </a:r>
            <a:r>
              <a:rPr lang="it-IT" dirty="0"/>
              <a:t> and </a:t>
            </a:r>
            <a:r>
              <a:rPr lang="it-IT" dirty="0" err="1"/>
              <a:t>diffraction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 </a:t>
            </a: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335596" y="5003808"/>
            <a:ext cx="6400800" cy="8014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F. </a:t>
            </a:r>
            <a:r>
              <a:rPr lang="en-US" dirty="0" err="1" smtClean="0"/>
              <a:t>Bisesto</a:t>
            </a:r>
            <a:endParaRPr lang="en-US" dirty="0" smtClean="0"/>
          </a:p>
          <a:p>
            <a:r>
              <a:rPr lang="en-US" dirty="0" smtClean="0"/>
              <a:t>LNF-INFN</a:t>
            </a:r>
            <a:endParaRPr lang="en-US" dirty="0"/>
          </a:p>
          <a:p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208" y="28972"/>
            <a:ext cx="57435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88941"/>
            <a:ext cx="1564863" cy="113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b="789"/>
          <a:stretch/>
        </p:blipFill>
        <p:spPr>
          <a:xfrm>
            <a:off x="7380312" y="365040"/>
            <a:ext cx="1652228" cy="15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0AE77FFB-2082-4583-8A31-301BB4D4B8D1}"/>
              </a:ext>
            </a:extLst>
          </p:cNvPr>
          <p:cNvGrpSpPr/>
          <p:nvPr/>
        </p:nvGrpSpPr>
        <p:grpSpPr>
          <a:xfrm>
            <a:off x="2771800" y="1988840"/>
            <a:ext cx="6048672" cy="3960440"/>
            <a:chOff x="3059832" y="908720"/>
            <a:chExt cx="6048672" cy="396044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476" r="5463" b="3932"/>
            <a:stretch/>
          </p:blipFill>
          <p:spPr>
            <a:xfrm>
              <a:off x="3059832" y="908720"/>
              <a:ext cx="6048672" cy="3960440"/>
            </a:xfrm>
            <a:prstGeom prst="rect">
              <a:avLst/>
            </a:prstGeom>
          </p:spPr>
        </p:pic>
        <p:sp>
          <p:nvSpPr>
            <p:cNvPr id="3" name="Triangolo isoscele 2">
              <a:extLst>
                <a:ext uri="{FF2B5EF4-FFF2-40B4-BE49-F238E27FC236}">
                  <a16:creationId xmlns:a16="http://schemas.microsoft.com/office/drawing/2014/main" xmlns="" id="{79F3852C-E73D-4EFC-A4DA-B241A3A9A017}"/>
                </a:ext>
              </a:extLst>
            </p:cNvPr>
            <p:cNvSpPr/>
            <p:nvPr/>
          </p:nvSpPr>
          <p:spPr>
            <a:xfrm rot="16200000">
              <a:off x="5086505" y="600315"/>
              <a:ext cx="386610" cy="2711764"/>
            </a:xfrm>
            <a:custGeom>
              <a:avLst/>
              <a:gdLst>
                <a:gd name="connsiteX0" fmla="*/ 0 w 504056"/>
                <a:gd name="connsiteY0" fmla="*/ 2736304 h 2736304"/>
                <a:gd name="connsiteX1" fmla="*/ 252028 w 504056"/>
                <a:gd name="connsiteY1" fmla="*/ 0 h 2736304"/>
                <a:gd name="connsiteX2" fmla="*/ 504056 w 504056"/>
                <a:gd name="connsiteY2" fmla="*/ 2736304 h 2736304"/>
                <a:gd name="connsiteX3" fmla="*/ 0 w 504056"/>
                <a:gd name="connsiteY3" fmla="*/ 2736304 h 2736304"/>
                <a:gd name="connsiteX0" fmla="*/ 0 w 386610"/>
                <a:gd name="connsiteY0" fmla="*/ 2736304 h 2736304"/>
                <a:gd name="connsiteX1" fmla="*/ 252028 w 386610"/>
                <a:gd name="connsiteY1" fmla="*/ 0 h 2736304"/>
                <a:gd name="connsiteX2" fmla="*/ 386610 w 386610"/>
                <a:gd name="connsiteY2" fmla="*/ 2476245 h 2736304"/>
                <a:gd name="connsiteX3" fmla="*/ 0 w 386610"/>
                <a:gd name="connsiteY3" fmla="*/ 2736304 h 273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610" h="2736304">
                  <a:moveTo>
                    <a:pt x="0" y="2736304"/>
                  </a:moveTo>
                  <a:lnTo>
                    <a:pt x="252028" y="0"/>
                  </a:lnTo>
                  <a:lnTo>
                    <a:pt x="386610" y="2476245"/>
                  </a:lnTo>
                  <a:lnTo>
                    <a:pt x="0" y="273630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164FE364-7BEA-4D92-AAC2-F9C73AF23971}"/>
                </a:ext>
              </a:extLst>
            </p:cNvPr>
            <p:cNvSpPr/>
            <p:nvPr/>
          </p:nvSpPr>
          <p:spPr>
            <a:xfrm>
              <a:off x="6363810" y="1762891"/>
              <a:ext cx="271881" cy="2386189"/>
            </a:xfrm>
            <a:custGeom>
              <a:avLst/>
              <a:gdLst>
                <a:gd name="connsiteX0" fmla="*/ 0 w 263492"/>
                <a:gd name="connsiteY0" fmla="*/ 0 h 2386189"/>
                <a:gd name="connsiteX1" fmla="*/ 263492 w 263492"/>
                <a:gd name="connsiteY1" fmla="*/ 0 h 2386189"/>
                <a:gd name="connsiteX2" fmla="*/ 263492 w 263492"/>
                <a:gd name="connsiteY2" fmla="*/ 2386189 h 2386189"/>
                <a:gd name="connsiteX3" fmla="*/ 0 w 263492"/>
                <a:gd name="connsiteY3" fmla="*/ 2386189 h 2386189"/>
                <a:gd name="connsiteX4" fmla="*/ 0 w 263492"/>
                <a:gd name="connsiteY4" fmla="*/ 0 h 2386189"/>
                <a:gd name="connsiteX0" fmla="*/ 0 w 263492"/>
                <a:gd name="connsiteY0" fmla="*/ 0 h 2386189"/>
                <a:gd name="connsiteX1" fmla="*/ 263492 w 263492"/>
                <a:gd name="connsiteY1" fmla="*/ 402672 h 2386189"/>
                <a:gd name="connsiteX2" fmla="*/ 263492 w 263492"/>
                <a:gd name="connsiteY2" fmla="*/ 2386189 h 2386189"/>
                <a:gd name="connsiteX3" fmla="*/ 0 w 263492"/>
                <a:gd name="connsiteY3" fmla="*/ 2386189 h 2386189"/>
                <a:gd name="connsiteX4" fmla="*/ 0 w 263492"/>
                <a:gd name="connsiteY4" fmla="*/ 0 h 2386189"/>
                <a:gd name="connsiteX0" fmla="*/ 8389 w 271881"/>
                <a:gd name="connsiteY0" fmla="*/ 0 h 2386189"/>
                <a:gd name="connsiteX1" fmla="*/ 271881 w 271881"/>
                <a:gd name="connsiteY1" fmla="*/ 402672 h 2386189"/>
                <a:gd name="connsiteX2" fmla="*/ 271881 w 271881"/>
                <a:gd name="connsiteY2" fmla="*/ 2386189 h 2386189"/>
                <a:gd name="connsiteX3" fmla="*/ 0 w 271881"/>
                <a:gd name="connsiteY3" fmla="*/ 2100964 h 2386189"/>
                <a:gd name="connsiteX4" fmla="*/ 8389 w 271881"/>
                <a:gd name="connsiteY4" fmla="*/ 0 h 238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81" h="2386189">
                  <a:moveTo>
                    <a:pt x="8389" y="0"/>
                  </a:moveTo>
                  <a:lnTo>
                    <a:pt x="271881" y="402672"/>
                  </a:lnTo>
                  <a:lnTo>
                    <a:pt x="271881" y="2386189"/>
                  </a:lnTo>
                  <a:lnTo>
                    <a:pt x="0" y="2100964"/>
                  </a:lnTo>
                  <a:cubicBezTo>
                    <a:pt x="2796" y="1400643"/>
                    <a:pt x="5593" y="700321"/>
                    <a:pt x="838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567E2FBA-CF7D-465A-AA16-299705FC111B}"/>
                </a:ext>
              </a:extLst>
            </p:cNvPr>
            <p:cNvSpPr/>
            <p:nvPr/>
          </p:nvSpPr>
          <p:spPr>
            <a:xfrm>
              <a:off x="6363810" y="3861048"/>
              <a:ext cx="2100115" cy="304810"/>
            </a:xfrm>
            <a:custGeom>
              <a:avLst/>
              <a:gdLst>
                <a:gd name="connsiteX0" fmla="*/ 0 w 2024614"/>
                <a:gd name="connsiteY0" fmla="*/ 0 h 288032"/>
                <a:gd name="connsiteX1" fmla="*/ 2024614 w 2024614"/>
                <a:gd name="connsiteY1" fmla="*/ 0 h 288032"/>
                <a:gd name="connsiteX2" fmla="*/ 2024614 w 2024614"/>
                <a:gd name="connsiteY2" fmla="*/ 288032 h 288032"/>
                <a:gd name="connsiteX3" fmla="*/ 0 w 2024614"/>
                <a:gd name="connsiteY3" fmla="*/ 288032 h 288032"/>
                <a:gd name="connsiteX4" fmla="*/ 0 w 2024614"/>
                <a:gd name="connsiteY4" fmla="*/ 0 h 288032"/>
                <a:gd name="connsiteX0" fmla="*/ 0 w 2024614"/>
                <a:gd name="connsiteY0" fmla="*/ 0 h 296421"/>
                <a:gd name="connsiteX1" fmla="*/ 2024614 w 2024614"/>
                <a:gd name="connsiteY1" fmla="*/ 0 h 296421"/>
                <a:gd name="connsiteX2" fmla="*/ 2024614 w 2024614"/>
                <a:gd name="connsiteY2" fmla="*/ 288032 h 296421"/>
                <a:gd name="connsiteX3" fmla="*/ 276837 w 2024614"/>
                <a:gd name="connsiteY3" fmla="*/ 296421 h 296421"/>
                <a:gd name="connsiteX4" fmla="*/ 0 w 2024614"/>
                <a:gd name="connsiteY4" fmla="*/ 0 h 296421"/>
                <a:gd name="connsiteX0" fmla="*/ 0 w 2024614"/>
                <a:gd name="connsiteY0" fmla="*/ 0 h 313199"/>
                <a:gd name="connsiteX1" fmla="*/ 2024614 w 2024614"/>
                <a:gd name="connsiteY1" fmla="*/ 0 h 313199"/>
                <a:gd name="connsiteX2" fmla="*/ 1730999 w 2024614"/>
                <a:gd name="connsiteY2" fmla="*/ 313199 h 313199"/>
                <a:gd name="connsiteX3" fmla="*/ 276837 w 2024614"/>
                <a:gd name="connsiteY3" fmla="*/ 296421 h 313199"/>
                <a:gd name="connsiteX4" fmla="*/ 0 w 2024614"/>
                <a:gd name="connsiteY4" fmla="*/ 0 h 313199"/>
                <a:gd name="connsiteX0" fmla="*/ 0 w 2024614"/>
                <a:gd name="connsiteY0" fmla="*/ 0 h 304810"/>
                <a:gd name="connsiteX1" fmla="*/ 2024614 w 2024614"/>
                <a:gd name="connsiteY1" fmla="*/ 0 h 304810"/>
                <a:gd name="connsiteX2" fmla="*/ 1730999 w 2024614"/>
                <a:gd name="connsiteY2" fmla="*/ 304810 h 304810"/>
                <a:gd name="connsiteX3" fmla="*/ 276837 w 2024614"/>
                <a:gd name="connsiteY3" fmla="*/ 296421 h 304810"/>
                <a:gd name="connsiteX4" fmla="*/ 0 w 2024614"/>
                <a:gd name="connsiteY4" fmla="*/ 0 h 304810"/>
                <a:gd name="connsiteX0" fmla="*/ 0 w 2100115"/>
                <a:gd name="connsiteY0" fmla="*/ 0 h 304810"/>
                <a:gd name="connsiteX1" fmla="*/ 2100115 w 2100115"/>
                <a:gd name="connsiteY1" fmla="*/ 16778 h 304810"/>
                <a:gd name="connsiteX2" fmla="*/ 1730999 w 2100115"/>
                <a:gd name="connsiteY2" fmla="*/ 304810 h 304810"/>
                <a:gd name="connsiteX3" fmla="*/ 276837 w 2100115"/>
                <a:gd name="connsiteY3" fmla="*/ 296421 h 304810"/>
                <a:gd name="connsiteX4" fmla="*/ 0 w 2100115"/>
                <a:gd name="connsiteY4" fmla="*/ 0 h 30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115" h="304810">
                  <a:moveTo>
                    <a:pt x="0" y="0"/>
                  </a:moveTo>
                  <a:lnTo>
                    <a:pt x="2100115" y="16778"/>
                  </a:lnTo>
                  <a:lnTo>
                    <a:pt x="1730999" y="304810"/>
                  </a:lnTo>
                  <a:lnTo>
                    <a:pt x="276837" y="2964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riangolo isoscele 2">
              <a:extLst>
                <a:ext uri="{FF2B5EF4-FFF2-40B4-BE49-F238E27FC236}">
                  <a16:creationId xmlns:a16="http://schemas.microsoft.com/office/drawing/2014/main" xmlns="" id="{E82D14FC-8172-44D8-993E-0803FCBDDF32}"/>
                </a:ext>
              </a:extLst>
            </p:cNvPr>
            <p:cNvSpPr/>
            <p:nvPr/>
          </p:nvSpPr>
          <p:spPr>
            <a:xfrm>
              <a:off x="8100392" y="2094403"/>
              <a:ext cx="386610" cy="2086165"/>
            </a:xfrm>
            <a:custGeom>
              <a:avLst/>
              <a:gdLst>
                <a:gd name="connsiteX0" fmla="*/ 0 w 504056"/>
                <a:gd name="connsiteY0" fmla="*/ 2736304 h 2736304"/>
                <a:gd name="connsiteX1" fmla="*/ 252028 w 504056"/>
                <a:gd name="connsiteY1" fmla="*/ 0 h 2736304"/>
                <a:gd name="connsiteX2" fmla="*/ 504056 w 504056"/>
                <a:gd name="connsiteY2" fmla="*/ 2736304 h 2736304"/>
                <a:gd name="connsiteX3" fmla="*/ 0 w 504056"/>
                <a:gd name="connsiteY3" fmla="*/ 2736304 h 2736304"/>
                <a:gd name="connsiteX0" fmla="*/ 0 w 386610"/>
                <a:gd name="connsiteY0" fmla="*/ 2736304 h 2736304"/>
                <a:gd name="connsiteX1" fmla="*/ 252028 w 386610"/>
                <a:gd name="connsiteY1" fmla="*/ 0 h 2736304"/>
                <a:gd name="connsiteX2" fmla="*/ 386610 w 386610"/>
                <a:gd name="connsiteY2" fmla="*/ 2476245 h 2736304"/>
                <a:gd name="connsiteX3" fmla="*/ 0 w 386610"/>
                <a:gd name="connsiteY3" fmla="*/ 2736304 h 2736304"/>
                <a:gd name="connsiteX0" fmla="*/ 0 w 386610"/>
                <a:gd name="connsiteY0" fmla="*/ 2736304 h 2736304"/>
                <a:gd name="connsiteX1" fmla="*/ 252028 w 386610"/>
                <a:gd name="connsiteY1" fmla="*/ 0 h 2736304"/>
                <a:gd name="connsiteX2" fmla="*/ 386610 w 386610"/>
                <a:gd name="connsiteY2" fmla="*/ 2313162 h 2736304"/>
                <a:gd name="connsiteX3" fmla="*/ 0 w 386610"/>
                <a:gd name="connsiteY3" fmla="*/ 2736304 h 2736304"/>
                <a:gd name="connsiteX0" fmla="*/ 0 w 386610"/>
                <a:gd name="connsiteY0" fmla="*/ 2703687 h 2703687"/>
                <a:gd name="connsiteX1" fmla="*/ 252028 w 386610"/>
                <a:gd name="connsiteY1" fmla="*/ 0 h 2703687"/>
                <a:gd name="connsiteX2" fmla="*/ 386610 w 386610"/>
                <a:gd name="connsiteY2" fmla="*/ 2313162 h 2703687"/>
                <a:gd name="connsiteX3" fmla="*/ 0 w 386610"/>
                <a:gd name="connsiteY3" fmla="*/ 2703687 h 2703687"/>
                <a:gd name="connsiteX0" fmla="*/ 0 w 386610"/>
                <a:gd name="connsiteY0" fmla="*/ 2703687 h 2703687"/>
                <a:gd name="connsiteX1" fmla="*/ 252028 w 386610"/>
                <a:gd name="connsiteY1" fmla="*/ 0 h 2703687"/>
                <a:gd name="connsiteX2" fmla="*/ 386610 w 386610"/>
                <a:gd name="connsiteY2" fmla="*/ 2257611 h 2703687"/>
                <a:gd name="connsiteX3" fmla="*/ 0 w 386610"/>
                <a:gd name="connsiteY3" fmla="*/ 2703687 h 27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610" h="2703687">
                  <a:moveTo>
                    <a:pt x="0" y="2703687"/>
                  </a:moveTo>
                  <a:lnTo>
                    <a:pt x="252028" y="0"/>
                  </a:lnTo>
                  <a:lnTo>
                    <a:pt x="386610" y="2257611"/>
                  </a:lnTo>
                  <a:lnTo>
                    <a:pt x="0" y="270368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294973"/>
            <a:ext cx="7272808" cy="469731"/>
          </a:xfrm>
        </p:spPr>
        <p:txBody>
          <a:bodyPr/>
          <a:lstStyle/>
          <a:p>
            <a:r>
              <a:rPr lang="it-IT" dirty="0" err="1"/>
              <a:t>Coherent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: </a:t>
            </a:r>
            <a:r>
              <a:rPr lang="it-IT" dirty="0" err="1"/>
              <a:t>Imaging</a:t>
            </a:r>
            <a:r>
              <a:rPr lang="it-IT" dirty="0"/>
              <a:t> of </a:t>
            </a:r>
            <a:r>
              <a:rPr lang="it-IT" dirty="0" err="1"/>
              <a:t>THz</a:t>
            </a:r>
            <a:r>
              <a:rPr lang="it-IT" dirty="0"/>
              <a:t> from CTR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3212976"/>
            <a:ext cx="3456384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Experiment </a:t>
            </a:r>
            <a:r>
              <a:rPr lang="it-IT" sz="2000" dirty="0" err="1">
                <a:latin typeface="Helvetica Neue" charset="0"/>
                <a:ea typeface="Helvetica Neue" charset="0"/>
                <a:cs typeface="Helvetica Neue" charset="0"/>
              </a:rPr>
              <a:t>performed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2000" dirty="0" err="1">
                <a:latin typeface="Helvetica Neue" charset="0"/>
                <a:ea typeface="Helvetica Neue" charset="0"/>
                <a:cs typeface="Helvetica Neue" charset="0"/>
              </a:rPr>
              <a:t>at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 SPARC_LAB Test </a:t>
            </a:r>
            <a:r>
              <a:rPr lang="it-IT" sz="2000" dirty="0" err="1">
                <a:latin typeface="Helvetica Neue" charset="0"/>
                <a:ea typeface="Helvetica Neue" charset="0"/>
                <a:cs typeface="Helvetica Neue" charset="0"/>
              </a:rPr>
              <a:t>Facility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endParaRPr lang="it-IT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it-IT" sz="2000" u="sng" dirty="0" err="1">
                <a:latin typeface="Helvetica Neue" charset="0"/>
                <a:ea typeface="Helvetica Neue" charset="0"/>
                <a:cs typeface="Helvetica Neue" charset="0"/>
              </a:rPr>
              <a:t>Beam</a:t>
            </a:r>
            <a:r>
              <a:rPr lang="it-IT" sz="2000" u="sng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2000" u="sng" dirty="0" err="1">
                <a:latin typeface="Helvetica Neue" charset="0"/>
                <a:ea typeface="Helvetica Neue" charset="0"/>
                <a:cs typeface="Helvetica Neue" charset="0"/>
              </a:rPr>
              <a:t>parameters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b="1" dirty="0">
                <a:latin typeface="Helvetica Neue" charset="0"/>
                <a:ea typeface="Helvetica Neue" charset="0"/>
                <a:cs typeface="Helvetica Neue" charset="0"/>
              </a:rPr>
              <a:t>Energy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 = 114 </a:t>
            </a:r>
            <a:r>
              <a:rPr lang="it-IT" sz="2000" dirty="0" err="1">
                <a:latin typeface="Helvetica Neue" charset="0"/>
                <a:ea typeface="Helvetica Neue" charset="0"/>
                <a:cs typeface="Helvetica Neue" charset="0"/>
              </a:rPr>
              <a:t>MeV</a:t>
            </a:r>
            <a:endParaRPr lang="it-IT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000" b="1" dirty="0">
                <a:latin typeface="Helvetica Neue" charset="0"/>
                <a:ea typeface="Helvetica Neue" charset="0"/>
                <a:cs typeface="Helvetica Neue" charset="0"/>
              </a:rPr>
              <a:t>Spot </a:t>
            </a:r>
            <a:r>
              <a:rPr lang="it-IT" sz="2000" b="1" dirty="0" err="1">
                <a:latin typeface="Helvetica Neue" charset="0"/>
                <a:ea typeface="Helvetica Neue" charset="0"/>
                <a:cs typeface="Helvetica Neue" charset="0"/>
              </a:rPr>
              <a:t>size</a:t>
            </a:r>
            <a:r>
              <a:rPr lang="it-IT" sz="20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= </a:t>
            </a:r>
            <a:r>
              <a:rPr lang="it-IT" sz="2000" dirty="0" smtClean="0">
                <a:latin typeface="Helvetica Neue" charset="0"/>
                <a:ea typeface="Helvetica Neue" charset="0"/>
                <a:cs typeface="Helvetica Neue" charset="0"/>
              </a:rPr>
              <a:t>600 </a:t>
            </a:r>
            <a:r>
              <a:rPr lang="it-IT" sz="2000" dirty="0" err="1">
                <a:latin typeface="Helvetica Neue" charset="0"/>
                <a:ea typeface="Helvetica Neue" charset="0"/>
                <a:cs typeface="Helvetica Neue" charset="0"/>
              </a:rPr>
              <a:t>um</a:t>
            </a:r>
            <a:endParaRPr lang="it-IT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000" b="1" dirty="0" err="1">
                <a:latin typeface="Helvetica Neue" charset="0"/>
                <a:ea typeface="Helvetica Neue" charset="0"/>
                <a:cs typeface="Helvetica Neue" charset="0"/>
              </a:rPr>
              <a:t>Temporal</a:t>
            </a:r>
            <a:r>
              <a:rPr lang="it-IT" sz="20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2000" b="1" dirty="0" err="1">
                <a:latin typeface="Helvetica Neue" charset="0"/>
                <a:ea typeface="Helvetica Neue" charset="0"/>
                <a:cs typeface="Helvetica Neue" charset="0"/>
              </a:rPr>
              <a:t>length</a:t>
            </a:r>
            <a:r>
              <a:rPr lang="it-IT" sz="20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= 100 </a:t>
            </a:r>
            <a:r>
              <a:rPr lang="it-IT" sz="2000" dirty="0" err="1">
                <a:latin typeface="Helvetica Neue" charset="0"/>
                <a:ea typeface="Helvetica Neue" charset="0"/>
                <a:cs typeface="Helvetica Neue" charset="0"/>
              </a:rPr>
              <a:t>fs</a:t>
            </a:r>
            <a:endParaRPr lang="it-IT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2C9F5F4-4327-4422-A574-6E55942BFE10}"/>
              </a:ext>
            </a:extLst>
          </p:cNvPr>
          <p:cNvSpPr txBox="1"/>
          <p:nvPr/>
        </p:nvSpPr>
        <p:spPr>
          <a:xfrm>
            <a:off x="307317" y="5713325"/>
            <a:ext cx="9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Giorgianni</a:t>
            </a:r>
            <a:r>
              <a:rPr lang="it-IT" sz="1400" b="1" dirty="0"/>
              <a:t> F. et al., </a:t>
            </a:r>
            <a:r>
              <a:rPr lang="it-IT" sz="1400" i="1" dirty="0" err="1"/>
              <a:t>Appl</a:t>
            </a:r>
            <a:r>
              <a:rPr lang="it-IT" sz="1400" i="1" dirty="0"/>
              <a:t>. Sci.</a:t>
            </a:r>
            <a:r>
              <a:rPr lang="it-IT" sz="1400" dirty="0"/>
              <a:t> </a:t>
            </a:r>
            <a:r>
              <a:rPr lang="it-IT" sz="1400" b="1" dirty="0"/>
              <a:t>2016</a:t>
            </a:r>
            <a:r>
              <a:rPr lang="it-IT" sz="1400" dirty="0"/>
              <a:t>, </a:t>
            </a:r>
            <a:r>
              <a:rPr lang="it-IT" sz="1400" i="1" dirty="0"/>
              <a:t>6</a:t>
            </a:r>
            <a:r>
              <a:rPr lang="it-IT" sz="1400" dirty="0"/>
              <a:t>(2), 56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F2C7D8C-D117-4835-9825-0A7FE8AA4F37}"/>
              </a:ext>
            </a:extLst>
          </p:cNvPr>
          <p:cNvSpPr txBox="1"/>
          <p:nvPr/>
        </p:nvSpPr>
        <p:spPr>
          <a:xfrm>
            <a:off x="323528" y="6021102"/>
            <a:ext cx="864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Giorgianni</a:t>
            </a:r>
            <a:r>
              <a:rPr lang="it-IT" sz="1400" b="1" dirty="0"/>
              <a:t> F. et al.</a:t>
            </a:r>
            <a:r>
              <a:rPr lang="it-IT" sz="1400" dirty="0"/>
              <a:t>, </a:t>
            </a:r>
            <a:r>
              <a:rPr lang="it-IT" sz="1400" i="1" dirty="0" err="1"/>
              <a:t>Nat</a:t>
            </a:r>
            <a:r>
              <a:rPr lang="it-IT" sz="1400" i="1" dirty="0"/>
              <a:t>. Comm. </a:t>
            </a:r>
            <a:r>
              <a:rPr lang="it-IT" sz="1400" b="1" i="1" dirty="0"/>
              <a:t>7</a:t>
            </a:r>
            <a:r>
              <a:rPr lang="it-IT" sz="1400" i="1" dirty="0"/>
              <a:t>, 11421 (2016)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B02D95C-89BA-4787-8CEE-DA6BCEBE0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4" t="25994" r="29616" b="39191"/>
          <a:stretch/>
        </p:blipFill>
        <p:spPr>
          <a:xfrm>
            <a:off x="6948264" y="925366"/>
            <a:ext cx="2024593" cy="1855562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7668344" y="3717032"/>
            <a:ext cx="720080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588224" y="3304700"/>
            <a:ext cx="220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Interferential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</a:t>
            </a:r>
            <a:r>
              <a:rPr lang="it-IT" dirty="0" err="1" smtClean="0"/>
              <a:t>filter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558840" y="582188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</a:t>
            </a:r>
            <a:r>
              <a:rPr lang="it-IT" baseline="-25000" dirty="0" smtClean="0"/>
              <a:t>2</a:t>
            </a:r>
            <a:r>
              <a:rPr lang="it-IT" dirty="0" smtClean="0"/>
              <a:t>=50mm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685772" y="215034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</a:t>
            </a:r>
            <a:r>
              <a:rPr lang="it-IT" baseline="-25000" dirty="0" smtClean="0"/>
              <a:t>1</a:t>
            </a:r>
            <a:r>
              <a:rPr lang="it-IT" dirty="0" smtClean="0"/>
              <a:t>=152mm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14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294973"/>
            <a:ext cx="7272808" cy="469731"/>
          </a:xfrm>
        </p:spPr>
        <p:txBody>
          <a:bodyPr/>
          <a:lstStyle/>
          <a:p>
            <a:r>
              <a:rPr lang="it-IT" dirty="0" err="1"/>
              <a:t>Coherent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: </a:t>
            </a:r>
            <a:r>
              <a:rPr lang="it-IT" dirty="0" err="1"/>
              <a:t>Imaging</a:t>
            </a:r>
            <a:r>
              <a:rPr lang="it-IT" dirty="0"/>
              <a:t> of </a:t>
            </a:r>
            <a:r>
              <a:rPr lang="it-IT" dirty="0" err="1"/>
              <a:t>THz</a:t>
            </a:r>
            <a:r>
              <a:rPr lang="it-IT" dirty="0"/>
              <a:t> from CTR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4297" r="8264"/>
          <a:stretch/>
        </p:blipFill>
        <p:spPr>
          <a:xfrm>
            <a:off x="107503" y="908720"/>
            <a:ext cx="8978017" cy="42484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FF85D79-A447-47E7-A1E7-A39842F25B3B}"/>
              </a:ext>
            </a:extLst>
          </p:cNvPr>
          <p:cNvSpPr txBox="1"/>
          <p:nvPr/>
        </p:nvSpPr>
        <p:spPr>
          <a:xfrm>
            <a:off x="307317" y="5713325"/>
            <a:ext cx="9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Giorgianni</a:t>
            </a:r>
            <a:r>
              <a:rPr lang="it-IT" sz="1400" b="1" dirty="0"/>
              <a:t> F. et al., </a:t>
            </a:r>
            <a:r>
              <a:rPr lang="it-IT" sz="1400" i="1" dirty="0" err="1"/>
              <a:t>Appl</a:t>
            </a:r>
            <a:r>
              <a:rPr lang="it-IT" sz="1400" i="1" dirty="0"/>
              <a:t>. Sci.</a:t>
            </a:r>
            <a:r>
              <a:rPr lang="it-IT" sz="1400" dirty="0"/>
              <a:t> </a:t>
            </a:r>
            <a:r>
              <a:rPr lang="it-IT" sz="1400" b="1" dirty="0"/>
              <a:t>2016</a:t>
            </a:r>
            <a:r>
              <a:rPr lang="it-IT" sz="1400" dirty="0"/>
              <a:t>, </a:t>
            </a:r>
            <a:r>
              <a:rPr lang="it-IT" sz="1400" i="1" dirty="0"/>
              <a:t>6</a:t>
            </a:r>
            <a:r>
              <a:rPr lang="it-IT" sz="1400" dirty="0"/>
              <a:t>(2), 56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6E2E241-2E72-4B33-B7D9-72C9A804F190}"/>
              </a:ext>
            </a:extLst>
          </p:cNvPr>
          <p:cNvSpPr txBox="1"/>
          <p:nvPr/>
        </p:nvSpPr>
        <p:spPr>
          <a:xfrm>
            <a:off x="323528" y="6021102"/>
            <a:ext cx="864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Giorgianni</a:t>
            </a:r>
            <a:r>
              <a:rPr lang="it-IT" sz="1400" b="1" dirty="0"/>
              <a:t> F. et al.</a:t>
            </a:r>
            <a:r>
              <a:rPr lang="it-IT" sz="1400" dirty="0"/>
              <a:t>, </a:t>
            </a:r>
            <a:r>
              <a:rPr lang="it-IT" sz="1400" i="1" dirty="0" err="1"/>
              <a:t>Nat</a:t>
            </a:r>
            <a:r>
              <a:rPr lang="it-IT" sz="1400" i="1" dirty="0"/>
              <a:t>. Comm. </a:t>
            </a:r>
            <a:r>
              <a:rPr lang="it-IT" sz="1400" b="1" i="1" dirty="0"/>
              <a:t>7</a:t>
            </a:r>
            <a:r>
              <a:rPr lang="it-IT" sz="1400" i="1" dirty="0"/>
              <a:t>, 11421 (2016)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C62AE12-EA34-4E4F-ABBD-38CBCB52BDB5}"/>
              </a:ext>
            </a:extLst>
          </p:cNvPr>
          <p:cNvSpPr txBox="1"/>
          <p:nvPr/>
        </p:nvSpPr>
        <p:spPr>
          <a:xfrm>
            <a:off x="1403648" y="14847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 = 1 </a:t>
            </a:r>
            <a:r>
              <a:rPr lang="it-IT" sz="2800" dirty="0" err="1"/>
              <a:t>THz</a:t>
            </a:r>
            <a:endParaRPr lang="it-IT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4079976" y="5113160"/>
            <a:ext cx="4985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>
                <a:latin typeface="NimbusRomNo9L" charset="0"/>
              </a:rPr>
              <a:t>It</a:t>
            </a:r>
            <a:r>
              <a:rPr lang="it-IT" sz="2400" dirty="0" smtClean="0">
                <a:latin typeface="NimbusRomNo9L" charset="0"/>
              </a:rPr>
              <a:t> </a:t>
            </a:r>
            <a:r>
              <a:rPr lang="it-IT" sz="2400" dirty="0" err="1">
                <a:latin typeface="NimbusRomNo9L" charset="0"/>
              </a:rPr>
              <a:t>has</a:t>
            </a:r>
            <a:r>
              <a:rPr lang="it-IT" sz="2400" dirty="0">
                <a:latin typeface="NimbusRomNo9L" charset="0"/>
              </a:rPr>
              <a:t> </a:t>
            </a:r>
            <a:r>
              <a:rPr lang="it-IT" sz="2400" dirty="0" err="1">
                <a:latin typeface="NimbusRomNo9L" charset="0"/>
              </a:rPr>
              <a:t>been</a:t>
            </a:r>
            <a:r>
              <a:rPr lang="it-IT" sz="2400" dirty="0">
                <a:latin typeface="NimbusRomNo9L" charset="0"/>
              </a:rPr>
              <a:t> </a:t>
            </a:r>
            <a:r>
              <a:rPr lang="it-IT" sz="2400" dirty="0" err="1">
                <a:latin typeface="NimbusRomNo9L" charset="0"/>
              </a:rPr>
              <a:t>found</a:t>
            </a:r>
            <a:r>
              <a:rPr lang="it-IT" sz="2400" dirty="0">
                <a:latin typeface="NimbusRomNo9L" charset="0"/>
              </a:rPr>
              <a:t> a 8</a:t>
            </a:r>
            <a:r>
              <a:rPr lang="it-IT" sz="2400" i="1" dirty="0">
                <a:latin typeface="NimbusRomNo9L" charset="0"/>
              </a:rPr>
              <a:t>mm </a:t>
            </a:r>
            <a:r>
              <a:rPr lang="it-IT" sz="2400" dirty="0" err="1">
                <a:latin typeface="NimbusRomNo9L" charset="0"/>
              </a:rPr>
              <a:t>diagonal</a:t>
            </a:r>
            <a:r>
              <a:rPr lang="it-IT" sz="2400" dirty="0">
                <a:latin typeface="NimbusRomNo9L" charset="0"/>
              </a:rPr>
              <a:t> </a:t>
            </a:r>
            <a:r>
              <a:rPr lang="it-IT" sz="2400" dirty="0" err="1">
                <a:latin typeface="NimbusRomNo9L" charset="0"/>
              </a:rPr>
              <a:t>shift</a:t>
            </a:r>
            <a:r>
              <a:rPr lang="it-IT" sz="2400" dirty="0">
                <a:latin typeface="NimbusRomNo9L" charset="0"/>
              </a:rPr>
              <a:t> </a:t>
            </a:r>
            <a:r>
              <a:rPr lang="it-IT" sz="2400" dirty="0" err="1">
                <a:latin typeface="NimbusRomNo9L" charset="0"/>
              </a:rPr>
              <a:t>between</a:t>
            </a:r>
            <a:r>
              <a:rPr lang="it-IT" sz="2400" dirty="0">
                <a:latin typeface="NimbusRomNo9L" charset="0"/>
              </a:rPr>
              <a:t> the </a:t>
            </a:r>
            <a:r>
              <a:rPr lang="it-IT" sz="2400" dirty="0" err="1">
                <a:latin typeface="NimbusRomNo9L" charset="0"/>
              </a:rPr>
              <a:t>mirror</a:t>
            </a:r>
            <a:r>
              <a:rPr lang="it-IT" sz="2400" dirty="0">
                <a:latin typeface="NimbusRomNo9L" charset="0"/>
              </a:rPr>
              <a:t> centers and an </a:t>
            </a:r>
            <a:r>
              <a:rPr lang="it-IT" sz="2400" dirty="0" err="1">
                <a:latin typeface="NimbusRomNo9L" charset="0"/>
              </a:rPr>
              <a:t>angular</a:t>
            </a:r>
            <a:r>
              <a:rPr lang="it-IT" sz="2400" dirty="0">
                <a:latin typeface="NimbusRomNo9L" charset="0"/>
              </a:rPr>
              <a:t> tilt </a:t>
            </a:r>
            <a:r>
              <a:rPr lang="it-IT" sz="2400" dirty="0" err="1">
                <a:latin typeface="NimbusRomNo9L" charset="0"/>
              </a:rPr>
              <a:t>equals</a:t>
            </a:r>
            <a:r>
              <a:rPr lang="it-IT" sz="2400" dirty="0">
                <a:latin typeface="NimbusRomNo9L" charset="0"/>
              </a:rPr>
              <a:t> to </a:t>
            </a:r>
            <a:r>
              <a:rPr lang="it-IT" sz="2400" dirty="0">
                <a:latin typeface="CMR10" charset="0"/>
              </a:rPr>
              <a:t>(</a:t>
            </a:r>
            <a:r>
              <a:rPr lang="it-IT" sz="2400" dirty="0">
                <a:latin typeface="CMSY10" charset="0"/>
              </a:rPr>
              <a:t>−</a:t>
            </a:r>
            <a:r>
              <a:rPr lang="it-IT" sz="2400" dirty="0">
                <a:latin typeface="NimbusRomNo9L" charset="0"/>
              </a:rPr>
              <a:t>9</a:t>
            </a:r>
            <a:r>
              <a:rPr lang="it-IT" sz="2400" dirty="0">
                <a:latin typeface="CMSY10" charset="0"/>
              </a:rPr>
              <a:t>◦</a:t>
            </a:r>
            <a:r>
              <a:rPr lang="it-IT" sz="2400" dirty="0">
                <a:latin typeface="CMMI10" charset="0"/>
              </a:rPr>
              <a:t>,</a:t>
            </a:r>
            <a:r>
              <a:rPr lang="it-IT" sz="2400" dirty="0">
                <a:latin typeface="CMR10" charset="0"/>
              </a:rPr>
              <a:t>+</a:t>
            </a:r>
            <a:r>
              <a:rPr lang="it-IT" sz="2400" dirty="0">
                <a:latin typeface="NimbusRomNo9L" charset="0"/>
              </a:rPr>
              <a:t>9</a:t>
            </a:r>
            <a:r>
              <a:rPr lang="it-IT" sz="2400" dirty="0">
                <a:latin typeface="CMSY10" charset="0"/>
              </a:rPr>
              <a:t>◦</a:t>
            </a:r>
            <a:r>
              <a:rPr lang="it-IT" sz="2400" dirty="0" smtClean="0">
                <a:latin typeface="CMR10" charset="0"/>
              </a:rPr>
              <a:t>).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608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1101" y="294973"/>
            <a:ext cx="7177403" cy="465555"/>
          </a:xfrm>
        </p:spPr>
        <p:txBody>
          <a:bodyPr/>
          <a:lstStyle/>
          <a:p>
            <a:r>
              <a:rPr lang="it-IT" sz="2400" dirty="0" err="1"/>
              <a:t>Incoherent</a:t>
            </a:r>
            <a:r>
              <a:rPr lang="it-IT" sz="2400" dirty="0"/>
              <a:t> </a:t>
            </a:r>
            <a:r>
              <a:rPr lang="it-IT" sz="2400" dirty="0" err="1"/>
              <a:t>Radiation</a:t>
            </a:r>
            <a:r>
              <a:rPr lang="it-IT" sz="2400" dirty="0"/>
              <a:t>: ODRI </a:t>
            </a:r>
            <a:r>
              <a:rPr lang="it-IT" sz="2400" dirty="0" err="1"/>
              <a:t>Angular</a:t>
            </a:r>
            <a:r>
              <a:rPr lang="it-IT" sz="2400" dirty="0"/>
              <a:t> Distribution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562266" y="2429538"/>
            <a:ext cx="0" cy="2232248"/>
            <a:chOff x="698171" y="2465542"/>
            <a:chExt cx="0" cy="2232248"/>
          </a:xfrm>
        </p:grpSpPr>
        <p:cxnSp>
          <p:nvCxnSpPr>
            <p:cNvPr id="5" name="Connettore 1 4"/>
            <p:cNvCxnSpPr/>
            <p:nvPr/>
          </p:nvCxnSpPr>
          <p:spPr>
            <a:xfrm>
              <a:off x="698171" y="2465542"/>
              <a:ext cx="0" cy="8640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1 5"/>
            <p:cNvCxnSpPr/>
            <p:nvPr/>
          </p:nvCxnSpPr>
          <p:spPr>
            <a:xfrm>
              <a:off x="698171" y="3833694"/>
              <a:ext cx="0" cy="8640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10"/>
          <p:cNvGrpSpPr/>
          <p:nvPr/>
        </p:nvGrpSpPr>
        <p:grpSpPr>
          <a:xfrm rot="-2700000">
            <a:off x="2486636" y="2391954"/>
            <a:ext cx="0" cy="2232248"/>
            <a:chOff x="4067944" y="2132856"/>
            <a:chExt cx="0" cy="2232248"/>
          </a:xfrm>
        </p:grpSpPr>
        <p:cxnSp>
          <p:nvCxnSpPr>
            <p:cNvPr id="7" name="Connettore 1 6"/>
            <p:cNvCxnSpPr/>
            <p:nvPr/>
          </p:nvCxnSpPr>
          <p:spPr>
            <a:xfrm>
              <a:off x="4067944" y="2132856"/>
              <a:ext cx="0" cy="10081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>
              <a:off x="4067944" y="3356992"/>
              <a:ext cx="0" cy="10081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onnettore 2 12"/>
          <p:cNvCxnSpPr/>
          <p:nvPr/>
        </p:nvCxnSpPr>
        <p:spPr>
          <a:xfrm>
            <a:off x="931444" y="3545662"/>
            <a:ext cx="630822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5585665" y="4761148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1 26"/>
          <p:cNvCxnSpPr/>
          <p:nvPr/>
        </p:nvCxnSpPr>
        <p:spPr>
          <a:xfrm>
            <a:off x="1602421" y="3545662"/>
            <a:ext cx="881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>
            <a:off x="2439296" y="3545662"/>
            <a:ext cx="24710" cy="1474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2441114" y="5013176"/>
            <a:ext cx="3138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931444" y="3041606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e</a:t>
            </a:r>
            <a:r>
              <a:rPr lang="it-IT" sz="2800" baseline="30000" dirty="0"/>
              <a:t>-</a:t>
            </a:r>
          </a:p>
        </p:txBody>
      </p:sp>
      <p:sp>
        <p:nvSpPr>
          <p:cNvPr id="15" name="Ovale 14"/>
          <p:cNvSpPr/>
          <p:nvPr/>
        </p:nvSpPr>
        <p:spPr>
          <a:xfrm>
            <a:off x="3883785" y="4762163"/>
            <a:ext cx="101729" cy="503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1049393" y="1750727"/>
            <a:ext cx="97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1st </a:t>
            </a:r>
            <a:r>
              <a:rPr lang="it-IT" sz="2000" dirty="0" err="1" smtClean="0"/>
              <a:t>slit</a:t>
            </a:r>
            <a:endParaRPr lang="it-IT" sz="2000" dirty="0"/>
          </a:p>
          <a:p>
            <a:r>
              <a:rPr lang="it-IT" sz="2000" dirty="0" smtClean="0"/>
              <a:t>a=1mm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2429257" y="2770687"/>
            <a:ext cx="1181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2nd </a:t>
            </a:r>
            <a:r>
              <a:rPr lang="it-IT" sz="2000" dirty="0" err="1" smtClean="0"/>
              <a:t>slit</a:t>
            </a:r>
            <a:endParaRPr lang="it-IT" sz="2000" dirty="0" smtClean="0"/>
          </a:p>
          <a:p>
            <a:r>
              <a:rPr lang="it-IT" sz="2000" dirty="0" smtClean="0"/>
              <a:t>b=0.5mm</a:t>
            </a:r>
            <a:endParaRPr lang="it-IT" sz="20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1641454" y="4941168"/>
            <a:ext cx="849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err="1"/>
              <a:t>Flat</a:t>
            </a:r>
            <a:endParaRPr lang="it-IT" sz="2000" dirty="0"/>
          </a:p>
          <a:p>
            <a:pPr algn="ctr"/>
            <a:r>
              <a:rPr lang="it-IT" sz="2000" dirty="0" err="1"/>
              <a:t>mirror</a:t>
            </a:r>
            <a:endParaRPr lang="it-IT" sz="20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3563888" y="5213273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Lens</a:t>
            </a:r>
          </a:p>
          <a:p>
            <a:r>
              <a:rPr lang="it-IT" sz="2000" dirty="0" err="1"/>
              <a:t>f</a:t>
            </a:r>
            <a:r>
              <a:rPr lang="it-IT" sz="2000" dirty="0" smtClean="0"/>
              <a:t>=500mm</a:t>
            </a:r>
            <a:endParaRPr lang="it-IT" sz="20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5333425" y="5213273"/>
            <a:ext cx="1473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CCD Camera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135834" y="1129335"/>
            <a:ext cx="3748534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Experiment </a:t>
            </a:r>
            <a:r>
              <a:rPr lang="it-IT" sz="2000" dirty="0" err="1">
                <a:latin typeface="Helvetica Neue" charset="0"/>
                <a:ea typeface="Helvetica Neue" charset="0"/>
                <a:cs typeface="Helvetica Neue" charset="0"/>
              </a:rPr>
              <a:t>performed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2000" dirty="0" err="1">
                <a:latin typeface="Helvetica Neue" charset="0"/>
                <a:ea typeface="Helvetica Neue" charset="0"/>
                <a:cs typeface="Helvetica Neue" charset="0"/>
              </a:rPr>
              <a:t>at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 FLASH (DESY).</a:t>
            </a:r>
          </a:p>
          <a:p>
            <a:endParaRPr lang="it-IT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it-IT" sz="2000" dirty="0" err="1">
                <a:latin typeface="Helvetica Neue" charset="0"/>
                <a:ea typeface="Helvetica Neue" charset="0"/>
                <a:cs typeface="Helvetica Neue" charset="0"/>
              </a:rPr>
              <a:t>Beam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2000" dirty="0" err="1">
                <a:latin typeface="Helvetica Neue" charset="0"/>
                <a:ea typeface="Helvetica Neue" charset="0"/>
                <a:cs typeface="Helvetica Neue" charset="0"/>
              </a:rPr>
              <a:t>parameters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b="1" dirty="0" smtClean="0">
                <a:latin typeface="Helvetica Neue" charset="0"/>
                <a:ea typeface="Helvetica Neue" charset="0"/>
                <a:cs typeface="Helvetica Neue" charset="0"/>
              </a:rPr>
              <a:t>𝞬</a:t>
            </a:r>
            <a:r>
              <a:rPr lang="it-IT" sz="20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= </a:t>
            </a:r>
            <a:r>
              <a:rPr lang="it-IT" sz="2000" dirty="0" smtClean="0">
                <a:latin typeface="Helvetica Neue" charset="0"/>
                <a:ea typeface="Helvetica Neue" charset="0"/>
                <a:cs typeface="Helvetica Neue" charset="0"/>
              </a:rPr>
              <a:t>1993</a:t>
            </a:r>
            <a:endParaRPr lang="it-IT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000" b="1" dirty="0">
                <a:latin typeface="Helvetica Neue" charset="0"/>
                <a:ea typeface="Helvetica Neue" charset="0"/>
                <a:cs typeface="Helvetica Neue" charset="0"/>
              </a:rPr>
              <a:t>Spot </a:t>
            </a:r>
            <a:r>
              <a:rPr lang="it-IT" sz="2000" b="1" dirty="0" err="1">
                <a:latin typeface="Helvetica Neue" charset="0"/>
                <a:ea typeface="Helvetica Neue" charset="0"/>
                <a:cs typeface="Helvetica Neue" charset="0"/>
              </a:rPr>
              <a:t>size</a:t>
            </a:r>
            <a:r>
              <a:rPr lang="it-IT" sz="20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= 90 </a:t>
            </a:r>
            <a:r>
              <a:rPr lang="it-IT" sz="2000" dirty="0" err="1">
                <a:latin typeface="Helvetica Neue" charset="0"/>
                <a:ea typeface="Helvetica Neue" charset="0"/>
                <a:cs typeface="Helvetica Neue" charset="0"/>
              </a:rPr>
              <a:t>um</a:t>
            </a:r>
            <a:endParaRPr lang="it-IT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000" b="1" dirty="0" err="1">
                <a:latin typeface="Helvetica Neue" charset="0"/>
                <a:ea typeface="Helvetica Neue" charset="0"/>
                <a:cs typeface="Helvetica Neue" charset="0"/>
              </a:rPr>
              <a:t>Beam</a:t>
            </a:r>
            <a:r>
              <a:rPr lang="it-IT" sz="20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2000" b="1" dirty="0" err="1">
                <a:latin typeface="Helvetica Neue" charset="0"/>
                <a:ea typeface="Helvetica Neue" charset="0"/>
                <a:cs typeface="Helvetica Neue" charset="0"/>
              </a:rPr>
              <a:t>divergence</a:t>
            </a:r>
            <a:r>
              <a:rPr lang="it-IT" sz="20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2000" dirty="0">
                <a:latin typeface="Helvetica Neue" charset="0"/>
                <a:ea typeface="Helvetica Neue" charset="0"/>
                <a:cs typeface="Helvetica Neue" charset="0"/>
              </a:rPr>
              <a:t>= 50 </a:t>
            </a:r>
            <a:r>
              <a:rPr lang="it-IT" sz="2000" dirty="0" err="1">
                <a:latin typeface="Helvetica Neue" charset="0"/>
                <a:ea typeface="Helvetica Neue" charset="0"/>
                <a:cs typeface="Helvetica Neue" charset="0"/>
              </a:rPr>
              <a:t>urad</a:t>
            </a:r>
            <a:endParaRPr lang="it-IT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Rettangolo 13"/>
          <p:cNvSpPr/>
          <p:nvPr/>
        </p:nvSpPr>
        <p:spPr>
          <a:xfrm rot="-2700000">
            <a:off x="2408121" y="4357242"/>
            <a:ext cx="4571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49E22B7-E6C2-4965-BC8E-E4CF97C27392}"/>
              </a:ext>
            </a:extLst>
          </p:cNvPr>
          <p:cNvSpPr/>
          <p:nvPr/>
        </p:nvSpPr>
        <p:spPr>
          <a:xfrm>
            <a:off x="93203" y="6061690"/>
            <a:ext cx="4704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/>
              <a:t>Cianchi</a:t>
            </a:r>
            <a:r>
              <a:rPr lang="en-US" sz="1400" b="1" dirty="0"/>
              <a:t> A. et at.</a:t>
            </a:r>
            <a:r>
              <a:rPr lang="en-US" sz="1400" dirty="0"/>
              <a:t>, Phys. Rev. ST Accel. Beams </a:t>
            </a:r>
            <a:r>
              <a:rPr lang="en-US" sz="1400" b="1" dirty="0"/>
              <a:t>14</a:t>
            </a:r>
            <a:r>
              <a:rPr lang="en-US" sz="1400" dirty="0"/>
              <a:t>, 102803 (2011)</a:t>
            </a:r>
            <a:endParaRPr lang="it-IT" sz="1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83B6ACA-C5EE-4772-8DF1-783C944D4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7" t="15336" r="4752" b="1782"/>
          <a:stretch/>
        </p:blipFill>
        <p:spPr>
          <a:xfrm>
            <a:off x="7082401" y="3797690"/>
            <a:ext cx="589573" cy="211796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riangolo 9"/>
          <p:cNvSpPr/>
          <p:nvPr/>
        </p:nvSpPr>
        <p:spPr>
          <a:xfrm rot="5400000">
            <a:off x="4627275" y="4211143"/>
            <a:ext cx="342328" cy="1604066"/>
          </a:xfrm>
          <a:prstGeom prst="triangle">
            <a:avLst>
              <a:gd name="adj" fmla="val 521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644007" y="4761148"/>
            <a:ext cx="294431" cy="45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3162330" y="4756243"/>
            <a:ext cx="62961" cy="45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483767" y="4375819"/>
            <a:ext cx="1617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Interferential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filter</a:t>
            </a:r>
            <a:endParaRPr lang="it-IT" sz="2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252231" y="4376695"/>
            <a:ext cx="1092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Polarizer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390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294973"/>
            <a:ext cx="7128792" cy="469731"/>
          </a:xfrm>
        </p:spPr>
        <p:txBody>
          <a:bodyPr/>
          <a:lstStyle/>
          <a:p>
            <a:r>
              <a:rPr lang="it-IT" sz="2400" dirty="0" err="1"/>
              <a:t>Incoherent</a:t>
            </a:r>
            <a:r>
              <a:rPr lang="it-IT" sz="2400" dirty="0"/>
              <a:t> </a:t>
            </a:r>
            <a:r>
              <a:rPr lang="it-IT" sz="2400" dirty="0" err="1"/>
              <a:t>Radiation</a:t>
            </a:r>
            <a:r>
              <a:rPr lang="it-IT" sz="2400" dirty="0"/>
              <a:t>: </a:t>
            </a:r>
            <a:r>
              <a:rPr lang="it-IT" sz="2400" dirty="0" smtClean="0"/>
              <a:t>ODRI </a:t>
            </a:r>
            <a:r>
              <a:rPr lang="it-IT" sz="2400" dirty="0" err="1"/>
              <a:t>Angular</a:t>
            </a:r>
            <a:r>
              <a:rPr lang="it-IT" sz="2400" dirty="0"/>
              <a:t> Distribution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83C93EDB-6463-4904-A947-9EE0C9EF5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3226" r="6859"/>
          <a:stretch/>
        </p:blipFill>
        <p:spPr>
          <a:xfrm>
            <a:off x="93202" y="1124744"/>
            <a:ext cx="8946803" cy="4792930"/>
          </a:xfr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CE8EDE76-94D8-4EA6-BEE7-F82F896ABEFA}"/>
              </a:ext>
            </a:extLst>
          </p:cNvPr>
          <p:cNvSpPr/>
          <p:nvPr/>
        </p:nvSpPr>
        <p:spPr>
          <a:xfrm>
            <a:off x="93203" y="6061690"/>
            <a:ext cx="4704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/>
              <a:t>Cianchi</a:t>
            </a:r>
            <a:r>
              <a:rPr lang="en-US" sz="1400" b="1" dirty="0"/>
              <a:t> A. et at.</a:t>
            </a:r>
            <a:r>
              <a:rPr lang="en-US" sz="1400" dirty="0"/>
              <a:t>, Phys. Rev. ST Accel. Beams </a:t>
            </a:r>
            <a:r>
              <a:rPr lang="en-US" sz="1400" b="1" dirty="0"/>
              <a:t>14</a:t>
            </a:r>
            <a:r>
              <a:rPr lang="en-US" sz="1400" dirty="0"/>
              <a:t>, 102803 (2011)</a:t>
            </a:r>
            <a:endParaRPr lang="it-IT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380028" y="1340768"/>
            <a:ext cx="16770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Helvetica Neue" charset="0"/>
                <a:ea typeface="Helvetica Neue" charset="0"/>
                <a:cs typeface="Helvetica Neue" charset="0"/>
              </a:rPr>
              <a:t>a=1mm</a:t>
            </a:r>
          </a:p>
          <a:p>
            <a:r>
              <a:rPr lang="it-IT" sz="2400" dirty="0" smtClean="0">
                <a:latin typeface="Helvetica Neue" charset="0"/>
                <a:ea typeface="Helvetica Neue" charset="0"/>
                <a:cs typeface="Helvetica Neue" charset="0"/>
              </a:rPr>
              <a:t>b=0.57mm</a:t>
            </a:r>
          </a:p>
          <a:p>
            <a:r>
              <a:rPr lang="it-IT" sz="2400" dirty="0" smtClean="0">
                <a:latin typeface="Helvetica Neue" charset="0"/>
                <a:ea typeface="Helvetica Neue" charset="0"/>
                <a:cs typeface="Helvetica Neue" charset="0"/>
              </a:rPr>
              <a:t>∆a=50um</a:t>
            </a:r>
          </a:p>
          <a:p>
            <a:r>
              <a:rPr lang="it-IT" sz="2400" dirty="0" smtClean="0">
                <a:latin typeface="Helvetica Neue" charset="0"/>
                <a:ea typeface="Helvetica Neue" charset="0"/>
                <a:cs typeface="Helvetica Neue" charset="0"/>
              </a:rPr>
              <a:t>∆b=-10um</a:t>
            </a:r>
            <a:endParaRPr lang="it-IT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Plasma Acceleration</a:t>
            </a:r>
          </a:p>
        </p:txBody>
      </p:sp>
      <p:pic>
        <p:nvPicPr>
          <p:cNvPr id="7" name="Segnaposto contenuto 6" descr="slide - Gemma Costa (1).pdf - Foxit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7" t="21164" r="11403" b="5938"/>
          <a:stretch/>
        </p:blipFill>
        <p:spPr>
          <a:xfrm>
            <a:off x="1115615" y="956340"/>
            <a:ext cx="7056784" cy="4392488"/>
          </a:xfrm>
        </p:spPr>
      </p:pic>
      <p:sp>
        <p:nvSpPr>
          <p:cNvPr id="8" name="CasellaDiTesto 7"/>
          <p:cNvSpPr txBox="1"/>
          <p:nvPr/>
        </p:nvSpPr>
        <p:spPr>
          <a:xfrm>
            <a:off x="442729" y="5589240"/>
            <a:ext cx="8402557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200" dirty="0"/>
              <a:t>From 100 MV/m of RF </a:t>
            </a:r>
            <a:r>
              <a:rPr lang="it-IT" sz="2200" dirty="0" err="1"/>
              <a:t>structure</a:t>
            </a:r>
            <a:r>
              <a:rPr lang="it-IT" sz="2200" dirty="0"/>
              <a:t> (</a:t>
            </a:r>
            <a:r>
              <a:rPr lang="it-IT" sz="2200" dirty="0" err="1"/>
              <a:t>limited</a:t>
            </a:r>
            <a:r>
              <a:rPr lang="it-IT" sz="2200" dirty="0"/>
              <a:t> by breakdown) to &gt;100GV/m!!!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1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single shot diagnostics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600201"/>
            <a:ext cx="8424936" cy="3196952"/>
          </a:xfrm>
        </p:spPr>
        <p:txBody>
          <a:bodyPr>
            <a:normAutofit fontScale="92500"/>
          </a:bodyPr>
          <a:lstStyle/>
          <a:p>
            <a:r>
              <a:rPr lang="it-IT" dirty="0"/>
              <a:t>Electron </a:t>
            </a:r>
            <a:r>
              <a:rPr lang="it-IT" dirty="0" err="1"/>
              <a:t>beams</a:t>
            </a:r>
            <a:r>
              <a:rPr lang="it-IT" dirty="0"/>
              <a:t> from plasma are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characterized</a:t>
            </a:r>
            <a:r>
              <a:rPr lang="it-IT" dirty="0" smtClean="0"/>
              <a:t> </a:t>
            </a:r>
            <a:r>
              <a:rPr lang="it-IT" dirty="0"/>
              <a:t>by:</a:t>
            </a:r>
          </a:p>
          <a:p>
            <a:pPr lvl="1"/>
            <a:r>
              <a:rPr lang="it-IT" dirty="0" err="1"/>
              <a:t>Relatively</a:t>
            </a:r>
            <a:r>
              <a:rPr lang="it-IT" dirty="0"/>
              <a:t> large </a:t>
            </a:r>
            <a:r>
              <a:rPr lang="it-IT" dirty="0" err="1"/>
              <a:t>energy</a:t>
            </a:r>
            <a:r>
              <a:rPr lang="it-IT" dirty="0"/>
              <a:t> spread (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it-IT" dirty="0"/>
              <a:t>5%);</a:t>
            </a:r>
          </a:p>
          <a:p>
            <a:pPr lvl="1"/>
            <a:r>
              <a:rPr lang="it-IT" dirty="0" err="1"/>
              <a:t>Shot</a:t>
            </a:r>
            <a:r>
              <a:rPr lang="it-IT" dirty="0"/>
              <a:t>-to-</a:t>
            </a:r>
            <a:r>
              <a:rPr lang="it-IT" dirty="0" err="1"/>
              <a:t>shot</a:t>
            </a:r>
            <a:r>
              <a:rPr lang="it-IT" dirty="0"/>
              <a:t> </a:t>
            </a:r>
            <a:r>
              <a:rPr lang="it-IT" dirty="0" err="1"/>
              <a:t>instabilities</a:t>
            </a:r>
            <a:r>
              <a:rPr lang="it-IT" dirty="0"/>
              <a:t>.</a:t>
            </a:r>
          </a:p>
          <a:p>
            <a:r>
              <a:rPr lang="it-IT" dirty="0" err="1"/>
              <a:t>Therefore</a:t>
            </a:r>
            <a:r>
              <a:rPr lang="it-IT" dirty="0"/>
              <a:t>, common </a:t>
            </a:r>
            <a:r>
              <a:rPr lang="it-IT" dirty="0" err="1"/>
              <a:t>emittance</a:t>
            </a:r>
            <a:r>
              <a:rPr lang="it-IT" dirty="0"/>
              <a:t> </a:t>
            </a:r>
            <a:r>
              <a:rPr lang="it-IT" dirty="0" err="1"/>
              <a:t>diagnostics</a:t>
            </a:r>
            <a:r>
              <a:rPr lang="it-IT" dirty="0"/>
              <a:t> (e.g. quadrupole </a:t>
            </a:r>
            <a:r>
              <a:rPr lang="it-IT" dirty="0" err="1"/>
              <a:t>scan</a:t>
            </a:r>
            <a:r>
              <a:rPr lang="it-IT" dirty="0"/>
              <a:t>) are 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useful</a:t>
            </a:r>
            <a:r>
              <a:rPr lang="it-IT" dirty="0"/>
              <a:t>.</a:t>
            </a:r>
          </a:p>
          <a:p>
            <a:r>
              <a:rPr lang="it-IT" dirty="0"/>
              <a:t>A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</a:t>
            </a:r>
            <a:r>
              <a:rPr lang="it-IT" dirty="0" err="1"/>
              <a:t>comes</a:t>
            </a:r>
            <a:r>
              <a:rPr lang="it-IT" dirty="0"/>
              <a:t> from </a:t>
            </a:r>
            <a:r>
              <a:rPr lang="it-IT" dirty="0" err="1"/>
              <a:t>Transition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 (TR).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2462" y="294973"/>
            <a:ext cx="7146042" cy="901779"/>
          </a:xfrm>
        </p:spPr>
        <p:txBody>
          <a:bodyPr/>
          <a:lstStyle/>
          <a:p>
            <a:r>
              <a:rPr lang="it-IT" dirty="0"/>
              <a:t>A special case: </a:t>
            </a:r>
            <a:r>
              <a:rPr lang="it-IT" dirty="0" err="1"/>
              <a:t>microlens</a:t>
            </a:r>
            <a:r>
              <a:rPr lang="it-IT" dirty="0"/>
              <a:t> array for single-</a:t>
            </a:r>
            <a:r>
              <a:rPr lang="it-IT" dirty="0" err="1"/>
              <a:t>shot</a:t>
            </a:r>
            <a:r>
              <a:rPr lang="it-IT" dirty="0"/>
              <a:t> </a:t>
            </a:r>
            <a:r>
              <a:rPr lang="it-IT" dirty="0" err="1"/>
              <a:t>emittance</a:t>
            </a:r>
            <a:r>
              <a:rPr lang="it-IT" dirty="0"/>
              <a:t> </a:t>
            </a:r>
            <a:r>
              <a:rPr lang="it-IT" dirty="0" err="1"/>
              <a:t>measurement</a:t>
            </a:r>
            <a:endParaRPr lang="en-US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0" y="1484784"/>
            <a:ext cx="5328592" cy="2075696"/>
          </a:xfrm>
        </p:spPr>
      </p:pic>
      <p:sp>
        <p:nvSpPr>
          <p:cNvPr id="8" name="CasellaDiTesto 7"/>
          <p:cNvSpPr txBox="1"/>
          <p:nvPr/>
        </p:nvSpPr>
        <p:spPr>
          <a:xfrm>
            <a:off x="5535815" y="165853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angular</a:t>
            </a:r>
            <a:r>
              <a:rPr lang="it-IT" sz="2400" dirty="0"/>
              <a:t> </a:t>
            </a:r>
            <a:r>
              <a:rPr lang="it-IT" sz="2400" dirty="0" err="1"/>
              <a:t>distribution</a:t>
            </a:r>
            <a:r>
              <a:rPr lang="it-IT" sz="2400" dirty="0"/>
              <a:t> of </a:t>
            </a:r>
            <a:r>
              <a:rPr lang="it-IT" sz="2400" dirty="0" err="1"/>
              <a:t>incoherent</a:t>
            </a:r>
            <a:r>
              <a:rPr lang="it-IT" sz="2400" dirty="0"/>
              <a:t> TR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b="1" dirty="0"/>
              <a:t>sensitive to </a:t>
            </a:r>
            <a:r>
              <a:rPr lang="it-IT" sz="2400" b="1" dirty="0" err="1"/>
              <a:t>beam</a:t>
            </a:r>
            <a:r>
              <a:rPr lang="it-IT" sz="2400" b="1" dirty="0"/>
              <a:t> </a:t>
            </a:r>
            <a:r>
              <a:rPr lang="it-IT" sz="2400" b="1" dirty="0" err="1"/>
              <a:t>divergence</a:t>
            </a:r>
            <a:r>
              <a:rPr lang="it-IT" sz="2400" dirty="0"/>
              <a:t>: the </a:t>
            </a:r>
            <a:r>
              <a:rPr lang="it-IT" sz="2400" dirty="0" err="1"/>
              <a:t>central</a:t>
            </a:r>
            <a:r>
              <a:rPr lang="it-IT" sz="2400" dirty="0"/>
              <a:t> minimum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zero.</a:t>
            </a:r>
          </a:p>
        </p:txBody>
      </p:sp>
      <p:sp>
        <p:nvSpPr>
          <p:cNvPr id="13" name="AutoShape 61"/>
          <p:cNvSpPr>
            <a:spLocks noChangeAspect="1" noChangeArrowheads="1" noTextEdit="1"/>
          </p:cNvSpPr>
          <p:nvPr/>
        </p:nvSpPr>
        <p:spPr bwMode="auto">
          <a:xfrm>
            <a:off x="4249737" y="1003151"/>
            <a:ext cx="44180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6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2462" y="294973"/>
            <a:ext cx="7146042" cy="901779"/>
          </a:xfrm>
        </p:spPr>
        <p:txBody>
          <a:bodyPr/>
          <a:lstStyle/>
          <a:p>
            <a:r>
              <a:rPr lang="it-IT" dirty="0"/>
              <a:t>A special case: </a:t>
            </a:r>
            <a:r>
              <a:rPr lang="it-IT" dirty="0" err="1"/>
              <a:t>microlens</a:t>
            </a:r>
            <a:r>
              <a:rPr lang="it-IT" dirty="0"/>
              <a:t> array for single-</a:t>
            </a:r>
            <a:r>
              <a:rPr lang="it-IT" dirty="0" err="1"/>
              <a:t>shot</a:t>
            </a:r>
            <a:r>
              <a:rPr lang="it-IT" dirty="0"/>
              <a:t> </a:t>
            </a:r>
            <a:r>
              <a:rPr lang="it-IT" dirty="0" err="1"/>
              <a:t>emittance</a:t>
            </a:r>
            <a:r>
              <a:rPr lang="it-IT" dirty="0"/>
              <a:t> </a:t>
            </a:r>
            <a:r>
              <a:rPr lang="it-IT" dirty="0" err="1"/>
              <a:t>measurement</a:t>
            </a:r>
            <a:endParaRPr lang="en-US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0" y="1484784"/>
            <a:ext cx="5328592" cy="2075696"/>
          </a:xfrm>
        </p:spPr>
      </p:pic>
      <p:sp>
        <p:nvSpPr>
          <p:cNvPr id="8" name="CasellaDiTesto 7"/>
          <p:cNvSpPr txBox="1"/>
          <p:nvPr/>
        </p:nvSpPr>
        <p:spPr>
          <a:xfrm>
            <a:off x="5535815" y="165853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angular</a:t>
            </a:r>
            <a:r>
              <a:rPr lang="it-IT" sz="2400" dirty="0"/>
              <a:t> </a:t>
            </a:r>
            <a:r>
              <a:rPr lang="it-IT" sz="2400" dirty="0" err="1"/>
              <a:t>distribution</a:t>
            </a:r>
            <a:r>
              <a:rPr lang="it-IT" sz="2400" dirty="0"/>
              <a:t> of </a:t>
            </a:r>
            <a:r>
              <a:rPr lang="it-IT" sz="2400" dirty="0" err="1"/>
              <a:t>incoherent</a:t>
            </a:r>
            <a:r>
              <a:rPr lang="it-IT" sz="2400" dirty="0"/>
              <a:t> TR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b="1" dirty="0"/>
              <a:t>sensitive to </a:t>
            </a:r>
            <a:r>
              <a:rPr lang="it-IT" sz="2400" b="1" dirty="0" err="1"/>
              <a:t>beam</a:t>
            </a:r>
            <a:r>
              <a:rPr lang="it-IT" sz="2400" b="1" dirty="0"/>
              <a:t> </a:t>
            </a:r>
            <a:r>
              <a:rPr lang="it-IT" sz="2400" b="1" dirty="0" err="1"/>
              <a:t>divergence</a:t>
            </a:r>
            <a:r>
              <a:rPr lang="it-IT" sz="2400" dirty="0"/>
              <a:t>: the </a:t>
            </a:r>
            <a:r>
              <a:rPr lang="it-IT" sz="2400" dirty="0" err="1"/>
              <a:t>central</a:t>
            </a:r>
            <a:r>
              <a:rPr lang="it-IT" sz="2400" dirty="0"/>
              <a:t> minimum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zero.</a:t>
            </a:r>
          </a:p>
        </p:txBody>
      </p:sp>
      <p:sp>
        <p:nvSpPr>
          <p:cNvPr id="13" name="AutoShape 61"/>
          <p:cNvSpPr>
            <a:spLocks noChangeAspect="1" noChangeArrowheads="1" noTextEdit="1"/>
          </p:cNvSpPr>
          <p:nvPr/>
        </p:nvSpPr>
        <p:spPr bwMode="auto">
          <a:xfrm>
            <a:off x="4249737" y="1003151"/>
            <a:ext cx="44180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uppo 6"/>
          <p:cNvGrpSpPr/>
          <p:nvPr/>
        </p:nvGrpSpPr>
        <p:grpSpPr>
          <a:xfrm>
            <a:off x="1043608" y="4149080"/>
            <a:ext cx="5006890" cy="2467030"/>
            <a:chOff x="1043608" y="3934623"/>
            <a:chExt cx="5006890" cy="2467030"/>
          </a:xfrm>
        </p:grpSpPr>
        <p:pic>
          <p:nvPicPr>
            <p:cNvPr id="15" name="Picture 6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35606"/>
              <a:ext cx="2803103" cy="39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Connettore 2 16"/>
            <p:cNvCxnSpPr/>
            <p:nvPr/>
          </p:nvCxnSpPr>
          <p:spPr>
            <a:xfrm flipH="1" flipV="1">
              <a:off x="2460298" y="4606958"/>
              <a:ext cx="140626" cy="7790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5437830" y="3934623"/>
              <a:ext cx="6126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200" dirty="0"/>
                <a:t>?</a:t>
              </a: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3029517" y="4318925"/>
              <a:ext cx="797828" cy="288032"/>
            </a:xfrm>
            <a:prstGeom prst="rect">
              <a:avLst/>
            </a:pr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" name="Connettore 2 11"/>
            <p:cNvCxnSpPr/>
            <p:nvPr/>
          </p:nvCxnSpPr>
          <p:spPr>
            <a:xfrm flipV="1">
              <a:off x="1576660" y="4606957"/>
              <a:ext cx="302567" cy="4927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1138640" y="5099702"/>
              <a:ext cx="1331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From spot </a:t>
              </a:r>
              <a:r>
                <a:rPr lang="it-IT" sz="2000" dirty="0" err="1"/>
                <a:t>size</a:t>
              </a:r>
              <a:endParaRPr lang="it-IT" sz="2000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333420" y="5385990"/>
              <a:ext cx="15132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From </a:t>
              </a:r>
              <a:r>
                <a:rPr lang="it-IT" sz="2000" dirty="0" err="1"/>
                <a:t>angular</a:t>
              </a:r>
              <a:r>
                <a:rPr lang="it-IT" sz="2000" dirty="0"/>
                <a:t> </a:t>
              </a:r>
              <a:r>
                <a:rPr lang="it-IT" sz="2000" dirty="0" err="1"/>
                <a:t>distribution</a:t>
              </a:r>
              <a:endParaRPr lang="it-IT" sz="2000" dirty="0"/>
            </a:p>
          </p:txBody>
        </p:sp>
        <p:cxnSp>
          <p:nvCxnSpPr>
            <p:cNvPr id="20" name="Connettore 2 19"/>
            <p:cNvCxnSpPr/>
            <p:nvPr/>
          </p:nvCxnSpPr>
          <p:spPr>
            <a:xfrm flipH="1">
              <a:off x="3846711" y="4438679"/>
              <a:ext cx="15665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CasellaDiTesto 23"/>
          <p:cNvSpPr txBox="1"/>
          <p:nvPr/>
        </p:nvSpPr>
        <p:spPr>
          <a:xfrm>
            <a:off x="406972" y="3774439"/>
            <a:ext cx="155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err="1"/>
              <a:t>Emittance</a:t>
            </a:r>
            <a:r>
              <a:rPr lang="it-IT" sz="2400" b="1" u="sng" dirty="0"/>
              <a:t>: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2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2462" y="294973"/>
            <a:ext cx="7146042" cy="901779"/>
          </a:xfrm>
        </p:spPr>
        <p:txBody>
          <a:bodyPr/>
          <a:lstStyle/>
          <a:p>
            <a:r>
              <a:rPr lang="it-IT" dirty="0"/>
              <a:t>A special case: </a:t>
            </a:r>
            <a:r>
              <a:rPr lang="it-IT" dirty="0" err="1"/>
              <a:t>microlens</a:t>
            </a:r>
            <a:r>
              <a:rPr lang="it-IT" dirty="0"/>
              <a:t> array for single-</a:t>
            </a:r>
            <a:r>
              <a:rPr lang="it-IT" dirty="0" err="1"/>
              <a:t>shot</a:t>
            </a:r>
            <a:r>
              <a:rPr lang="it-IT" dirty="0"/>
              <a:t> </a:t>
            </a:r>
            <a:r>
              <a:rPr lang="it-IT" dirty="0" err="1"/>
              <a:t>emittance</a:t>
            </a:r>
            <a:r>
              <a:rPr lang="it-IT" dirty="0"/>
              <a:t> </a:t>
            </a:r>
            <a:r>
              <a:rPr lang="it-IT" dirty="0" err="1"/>
              <a:t>measurement</a:t>
            </a:r>
            <a:endParaRPr lang="en-US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0" y="1484784"/>
            <a:ext cx="5328592" cy="2075696"/>
          </a:xfrm>
        </p:spPr>
      </p:pic>
      <p:sp>
        <p:nvSpPr>
          <p:cNvPr id="8" name="CasellaDiTesto 7"/>
          <p:cNvSpPr txBox="1"/>
          <p:nvPr/>
        </p:nvSpPr>
        <p:spPr>
          <a:xfrm>
            <a:off x="5535815" y="165853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The </a:t>
            </a:r>
            <a:r>
              <a:rPr lang="it-IT" sz="2000" dirty="0" err="1"/>
              <a:t>angular</a:t>
            </a:r>
            <a:r>
              <a:rPr lang="it-IT" sz="2000" dirty="0"/>
              <a:t> </a:t>
            </a:r>
            <a:r>
              <a:rPr lang="it-IT" sz="2000" dirty="0" err="1"/>
              <a:t>distribution</a:t>
            </a:r>
            <a:r>
              <a:rPr lang="it-IT" sz="2000" dirty="0"/>
              <a:t> of </a:t>
            </a:r>
            <a:r>
              <a:rPr lang="it-IT" sz="2000" dirty="0" err="1"/>
              <a:t>incoherent</a:t>
            </a:r>
            <a:r>
              <a:rPr lang="it-IT" sz="2000" dirty="0"/>
              <a:t> TR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b="1" dirty="0"/>
              <a:t>sensitive to </a:t>
            </a:r>
            <a:r>
              <a:rPr lang="it-IT" sz="2000" b="1" dirty="0" err="1"/>
              <a:t>beam</a:t>
            </a:r>
            <a:r>
              <a:rPr lang="it-IT" sz="2000" b="1" dirty="0"/>
              <a:t> </a:t>
            </a:r>
            <a:r>
              <a:rPr lang="it-IT" sz="2000" b="1" dirty="0" err="1"/>
              <a:t>divergence</a:t>
            </a:r>
            <a:r>
              <a:rPr lang="it-IT" sz="2000" dirty="0"/>
              <a:t>: the </a:t>
            </a:r>
            <a:r>
              <a:rPr lang="it-IT" sz="2000" dirty="0" err="1"/>
              <a:t>central</a:t>
            </a:r>
            <a:r>
              <a:rPr lang="it-IT" sz="2000" dirty="0"/>
              <a:t> minimum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zero.</a:t>
            </a:r>
          </a:p>
        </p:txBody>
      </p:sp>
      <p:sp>
        <p:nvSpPr>
          <p:cNvPr id="13" name="AutoShape 61"/>
          <p:cNvSpPr>
            <a:spLocks noChangeAspect="1" noChangeArrowheads="1" noTextEdit="1"/>
          </p:cNvSpPr>
          <p:nvPr/>
        </p:nvSpPr>
        <p:spPr bwMode="auto">
          <a:xfrm>
            <a:off x="4249737" y="1003151"/>
            <a:ext cx="44180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uppo 6"/>
          <p:cNvGrpSpPr/>
          <p:nvPr/>
        </p:nvGrpSpPr>
        <p:grpSpPr>
          <a:xfrm>
            <a:off x="1043608" y="4149080"/>
            <a:ext cx="5006890" cy="2467030"/>
            <a:chOff x="1043608" y="3934623"/>
            <a:chExt cx="5006890" cy="2467030"/>
          </a:xfrm>
        </p:grpSpPr>
        <p:pic>
          <p:nvPicPr>
            <p:cNvPr id="15" name="Picture 6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35606"/>
              <a:ext cx="2803103" cy="39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Connettore 2 16"/>
            <p:cNvCxnSpPr/>
            <p:nvPr/>
          </p:nvCxnSpPr>
          <p:spPr>
            <a:xfrm flipH="1" flipV="1">
              <a:off x="2460298" y="4606958"/>
              <a:ext cx="140626" cy="7790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5437830" y="3934623"/>
              <a:ext cx="6126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200" dirty="0"/>
                <a:t>?</a:t>
              </a: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3029517" y="4318925"/>
              <a:ext cx="797828" cy="288032"/>
            </a:xfrm>
            <a:prstGeom prst="rect">
              <a:avLst/>
            </a:pr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" name="Connettore 2 11"/>
            <p:cNvCxnSpPr/>
            <p:nvPr/>
          </p:nvCxnSpPr>
          <p:spPr>
            <a:xfrm flipV="1">
              <a:off x="1576660" y="4606957"/>
              <a:ext cx="302567" cy="4927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1138640" y="5099702"/>
              <a:ext cx="1331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From spot </a:t>
              </a:r>
              <a:r>
                <a:rPr lang="it-IT" sz="2000" dirty="0" err="1"/>
                <a:t>size</a:t>
              </a:r>
              <a:endParaRPr lang="it-IT" sz="2000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333420" y="5385990"/>
              <a:ext cx="15132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From </a:t>
              </a:r>
              <a:r>
                <a:rPr lang="it-IT" sz="2000" dirty="0" err="1"/>
                <a:t>angular</a:t>
              </a:r>
              <a:r>
                <a:rPr lang="it-IT" sz="2000" dirty="0"/>
                <a:t> </a:t>
              </a:r>
              <a:r>
                <a:rPr lang="it-IT" sz="2000" dirty="0" err="1"/>
                <a:t>distribution</a:t>
              </a:r>
              <a:endParaRPr lang="it-IT" sz="2000" dirty="0"/>
            </a:p>
          </p:txBody>
        </p:sp>
        <p:cxnSp>
          <p:nvCxnSpPr>
            <p:cNvPr id="20" name="Connettore 2 19"/>
            <p:cNvCxnSpPr/>
            <p:nvPr/>
          </p:nvCxnSpPr>
          <p:spPr>
            <a:xfrm flipH="1">
              <a:off x="3846711" y="4438679"/>
              <a:ext cx="15665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CasellaDiTesto 23"/>
          <p:cNvSpPr txBox="1"/>
          <p:nvPr/>
        </p:nvSpPr>
        <p:spPr>
          <a:xfrm>
            <a:off x="406972" y="3774439"/>
            <a:ext cx="155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err="1"/>
              <a:t>Emittance</a:t>
            </a:r>
            <a:r>
              <a:rPr lang="it-IT" sz="2400" b="1" u="sng" dirty="0"/>
              <a:t>:</a:t>
            </a: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4596739" y="3436680"/>
            <a:ext cx="5628972" cy="2944648"/>
            <a:chOff x="1066" y="1253"/>
            <a:chExt cx="3611" cy="1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6" y="1253"/>
              <a:ext cx="3611" cy="1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" t="29195" r="32107" b="4138"/>
            <a:stretch/>
          </p:blipFill>
          <p:spPr bwMode="auto">
            <a:xfrm>
              <a:off x="1066" y="1804"/>
              <a:ext cx="2451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CasellaDiTesto 24"/>
          <p:cNvSpPr txBox="1"/>
          <p:nvPr/>
        </p:nvSpPr>
        <p:spPr>
          <a:xfrm>
            <a:off x="4988989" y="3855254"/>
            <a:ext cx="3036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/>
              <a:t>IDEA: </a:t>
            </a:r>
            <a:r>
              <a:rPr lang="it-IT" sz="2400" b="1" u="sng" dirty="0" err="1"/>
              <a:t>Microlens</a:t>
            </a:r>
            <a:r>
              <a:rPr lang="it-IT" sz="2400" b="1" u="sng" dirty="0"/>
              <a:t> array!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0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2462" y="294973"/>
            <a:ext cx="7146042" cy="891665"/>
          </a:xfrm>
        </p:spPr>
        <p:txBody>
          <a:bodyPr/>
          <a:lstStyle/>
          <a:p>
            <a:r>
              <a:rPr lang="it-IT" dirty="0"/>
              <a:t>A special case: </a:t>
            </a:r>
            <a:r>
              <a:rPr lang="it-IT" dirty="0" err="1"/>
              <a:t>microlens</a:t>
            </a:r>
            <a:r>
              <a:rPr lang="it-IT" dirty="0"/>
              <a:t> array for single-</a:t>
            </a:r>
            <a:r>
              <a:rPr lang="it-IT" dirty="0" err="1"/>
              <a:t>shot</a:t>
            </a:r>
            <a:r>
              <a:rPr lang="it-IT" dirty="0"/>
              <a:t> </a:t>
            </a:r>
            <a:r>
              <a:rPr lang="it-IT" dirty="0" err="1"/>
              <a:t>emittance</a:t>
            </a:r>
            <a:r>
              <a:rPr lang="it-IT" dirty="0"/>
              <a:t> </a:t>
            </a:r>
            <a:r>
              <a:rPr lang="it-IT" dirty="0" err="1"/>
              <a:t>measurement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7105"/>
            <a:ext cx="5043177" cy="4578203"/>
          </a:xfrm>
        </p:spPr>
      </p:pic>
      <p:sp>
        <p:nvSpPr>
          <p:cNvPr id="6" name="CasellaDiTesto 5"/>
          <p:cNvSpPr txBox="1"/>
          <p:nvPr/>
        </p:nvSpPr>
        <p:spPr>
          <a:xfrm>
            <a:off x="323528" y="6021102"/>
            <a:ext cx="864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Cianchi</a:t>
            </a:r>
            <a:r>
              <a:rPr lang="it-IT" sz="1400" b="1" dirty="0"/>
              <a:t>, A., Bisesto, </a:t>
            </a:r>
            <a:r>
              <a:rPr lang="it-IT" sz="1400" b="1" dirty="0" err="1"/>
              <a:t>F</a:t>
            </a:r>
            <a:r>
              <a:rPr lang="it-IT" sz="1400" b="1" dirty="0"/>
              <a:t>. et al. </a:t>
            </a:r>
            <a:r>
              <a:rPr lang="it-IT" sz="1400" dirty="0"/>
              <a:t>" </a:t>
            </a:r>
            <a:r>
              <a:rPr lang="en-US" sz="1400" dirty="0"/>
              <a:t>Transverse emittance diagnostics for high brightness electron beams</a:t>
            </a:r>
            <a:r>
              <a:rPr lang="it-IT" sz="1400" dirty="0"/>
              <a:t>." NIMA (2016)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5076056" y="1052736"/>
            <a:ext cx="5628972" cy="2944648"/>
            <a:chOff x="1066" y="1253"/>
            <a:chExt cx="3611" cy="1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6" y="1253"/>
              <a:ext cx="3611" cy="1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" t="29195" r="32107" b="4138"/>
            <a:stretch/>
          </p:blipFill>
          <p:spPr bwMode="auto">
            <a:xfrm>
              <a:off x="1066" y="1804"/>
              <a:ext cx="2451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" name="Connettore 2 3"/>
          <p:cNvCxnSpPr>
            <a:cxnSpLocks/>
          </p:cNvCxnSpPr>
          <p:nvPr/>
        </p:nvCxnSpPr>
        <p:spPr>
          <a:xfrm flipH="1">
            <a:off x="2771800" y="2577186"/>
            <a:ext cx="2304256" cy="13950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654458" y="3932056"/>
            <a:ext cx="2747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9x9mm array, 300um </a:t>
            </a:r>
            <a:r>
              <a:rPr lang="it-IT" dirty="0" err="1"/>
              <a:t>pitch</a:t>
            </a:r>
            <a:r>
              <a:rPr lang="it-IT" dirty="0"/>
              <a:t>,</a:t>
            </a:r>
          </a:p>
          <a:p>
            <a:r>
              <a:rPr lang="it-IT" dirty="0"/>
              <a:t>18.5mm </a:t>
            </a:r>
            <a:r>
              <a:rPr lang="it-IT" dirty="0" err="1"/>
              <a:t>focal</a:t>
            </a:r>
            <a:r>
              <a:rPr lang="it-IT" dirty="0"/>
              <a:t> </a:t>
            </a:r>
            <a:r>
              <a:rPr lang="it-IT" dirty="0" err="1"/>
              <a:t>length</a:t>
            </a:r>
            <a:endParaRPr lang="it-IT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4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2D49F9-007F-419D-BCE8-3327FF57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Outline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23994BE-6562-43D5-9A9D-5369A48FF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4824"/>
            <a:ext cx="8324178" cy="3196952"/>
          </a:xfrm>
        </p:spPr>
        <p:txBody>
          <a:bodyPr>
            <a:normAutofit/>
          </a:bodyPr>
          <a:lstStyle/>
          <a:p>
            <a:r>
              <a:rPr lang="it-IT" dirty="0" err="1" smtClean="0"/>
              <a:t>Transition</a:t>
            </a:r>
            <a:r>
              <a:rPr lang="it-IT" dirty="0" smtClean="0"/>
              <a:t>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implementation</a:t>
            </a:r>
            <a:r>
              <a:rPr lang="it-IT" dirty="0"/>
              <a:t> in </a:t>
            </a:r>
            <a:r>
              <a:rPr lang="it-IT" dirty="0" err="1"/>
              <a:t>Zemax</a:t>
            </a:r>
            <a:endParaRPr lang="it-IT" dirty="0"/>
          </a:p>
          <a:p>
            <a:r>
              <a:rPr lang="it-IT" dirty="0" err="1" smtClean="0"/>
              <a:t>Algorithm</a:t>
            </a:r>
            <a:r>
              <a:rPr lang="it-IT" dirty="0" smtClean="0"/>
              <a:t> and </a:t>
            </a:r>
            <a:r>
              <a:rPr lang="it-IT" dirty="0" err="1" smtClean="0"/>
              <a:t>comparison</a:t>
            </a:r>
            <a:r>
              <a:rPr lang="it-IT" dirty="0" smtClean="0"/>
              <a:t> with </a:t>
            </a:r>
            <a:r>
              <a:rPr lang="it-IT" dirty="0" err="1" smtClean="0"/>
              <a:t>experiments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Coherent</a:t>
            </a:r>
            <a:r>
              <a:rPr lang="it-IT" dirty="0" smtClean="0"/>
              <a:t> </a:t>
            </a:r>
            <a:r>
              <a:rPr lang="it-IT" dirty="0" err="1" smtClean="0"/>
              <a:t>radiation</a:t>
            </a:r>
            <a:endParaRPr lang="it-IT" dirty="0" smtClean="0"/>
          </a:p>
          <a:p>
            <a:pPr lvl="1"/>
            <a:r>
              <a:rPr lang="it-IT" dirty="0" err="1" smtClean="0"/>
              <a:t>Incoherent</a:t>
            </a:r>
            <a:r>
              <a:rPr lang="it-IT" dirty="0" smtClean="0"/>
              <a:t> </a:t>
            </a:r>
            <a:r>
              <a:rPr lang="it-IT" dirty="0" err="1" smtClean="0"/>
              <a:t>radiation</a:t>
            </a:r>
            <a:endParaRPr lang="it-IT" dirty="0" smtClean="0"/>
          </a:p>
          <a:p>
            <a:r>
              <a:rPr lang="it-IT" dirty="0" err="1" smtClean="0"/>
              <a:t>Conclusions</a:t>
            </a:r>
            <a:r>
              <a:rPr lang="it-IT" dirty="0" smtClean="0"/>
              <a:t> </a:t>
            </a:r>
            <a:r>
              <a:rPr lang="it-IT" dirty="0"/>
              <a:t>and future </a:t>
            </a:r>
            <a:r>
              <a:rPr lang="it-IT" dirty="0" err="1"/>
              <a:t>perspectives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4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ZEMAX Simulations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90EB017-AB2F-4C49-9D3A-A7FB62843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35" y="1772815"/>
            <a:ext cx="4518669" cy="410445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A839CDB-F02A-42DE-BD2E-A0960A345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9" y="1771465"/>
            <a:ext cx="4520156" cy="410580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835" y="1126350"/>
            <a:ext cx="6858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r="7348"/>
          <a:stretch/>
        </p:blipFill>
        <p:spPr>
          <a:xfrm>
            <a:off x="3923928" y="2492896"/>
            <a:ext cx="4838156" cy="2866605"/>
          </a:xfrm>
          <a:prstGeom prst="rect">
            <a:avLst/>
          </a:prstGeom>
          <a:ln>
            <a:noFill/>
          </a:ln>
        </p:spPr>
      </p:pic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0" t="11057" r="-430" b="18495"/>
          <a:stretch/>
        </p:blipFill>
        <p:spPr>
          <a:xfrm>
            <a:off x="169072" y="980728"/>
            <a:ext cx="3586780" cy="2943000"/>
          </a:xfrm>
        </p:spPr>
      </p:pic>
      <p:sp>
        <p:nvSpPr>
          <p:cNvPr id="13" name="CasellaDiTesto 12"/>
          <p:cNvSpPr txBox="1"/>
          <p:nvPr/>
        </p:nvSpPr>
        <p:spPr>
          <a:xfrm>
            <a:off x="262715" y="6093296"/>
            <a:ext cx="867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Cianchi</a:t>
            </a:r>
            <a:r>
              <a:rPr lang="it-IT" sz="1400" b="1" dirty="0"/>
              <a:t> A., Bisesto F. et al. </a:t>
            </a:r>
            <a:r>
              <a:rPr lang="it-IT" sz="1400" dirty="0"/>
              <a:t>" </a:t>
            </a:r>
            <a:r>
              <a:rPr lang="en-US" sz="1400" dirty="0"/>
              <a:t>Transverse emittance diagnostics for high brightness electron beams</a:t>
            </a:r>
            <a:r>
              <a:rPr lang="it-IT" sz="1400" dirty="0"/>
              <a:t>." NIMA (2016)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827B299-C1B3-4AF0-AC32-16F4FFDAB145}"/>
              </a:ext>
            </a:extLst>
          </p:cNvPr>
          <p:cNvSpPr txBox="1"/>
          <p:nvPr/>
        </p:nvSpPr>
        <p:spPr>
          <a:xfrm>
            <a:off x="4896750" y="5358221"/>
            <a:ext cx="320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Line </a:t>
            </a:r>
            <a:r>
              <a:rPr lang="it-IT" dirty="0" err="1"/>
              <a:t>profile</a:t>
            </a:r>
            <a:r>
              <a:rPr lang="it-IT" dirty="0"/>
              <a:t> of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microlens</a:t>
            </a:r>
            <a:r>
              <a:rPr lang="it-IT" dirty="0"/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2C3255A-A49D-4848-A0C4-6CB588DB52CE}"/>
              </a:ext>
            </a:extLst>
          </p:cNvPr>
          <p:cNvSpPr txBox="1"/>
          <p:nvPr/>
        </p:nvSpPr>
        <p:spPr>
          <a:xfrm>
            <a:off x="262715" y="3976418"/>
            <a:ext cx="3446507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latin typeface="Helvetica Neue" charset="0"/>
                <a:ea typeface="Helvetica Neue" charset="0"/>
                <a:cs typeface="Helvetica Neue" charset="0"/>
              </a:rPr>
              <a:t>Experiment </a:t>
            </a:r>
            <a:r>
              <a:rPr lang="it-IT" sz="1600" dirty="0" err="1">
                <a:latin typeface="Helvetica Neue" charset="0"/>
                <a:ea typeface="Helvetica Neue" charset="0"/>
                <a:cs typeface="Helvetica Neue" charset="0"/>
              </a:rPr>
              <a:t>performed</a:t>
            </a:r>
            <a:r>
              <a:rPr lang="it-IT" sz="16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1600" dirty="0" err="1">
                <a:latin typeface="Helvetica Neue" charset="0"/>
                <a:ea typeface="Helvetica Neue" charset="0"/>
                <a:cs typeface="Helvetica Neue" charset="0"/>
              </a:rPr>
              <a:t>at</a:t>
            </a:r>
            <a:r>
              <a:rPr lang="it-IT" sz="1600" dirty="0">
                <a:latin typeface="Helvetica Neue" charset="0"/>
                <a:ea typeface="Helvetica Neue" charset="0"/>
                <a:cs typeface="Helvetica Neue" charset="0"/>
              </a:rPr>
              <a:t> SPARC_LAB.</a:t>
            </a:r>
          </a:p>
          <a:p>
            <a:endParaRPr lang="it-IT" sz="16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it-IT" sz="1600" dirty="0" err="1">
                <a:latin typeface="Helvetica Neue" charset="0"/>
                <a:ea typeface="Helvetica Neue" charset="0"/>
                <a:cs typeface="Helvetica Neue" charset="0"/>
              </a:rPr>
              <a:t>Beam</a:t>
            </a:r>
            <a:r>
              <a:rPr lang="it-IT" sz="16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1600" dirty="0" err="1">
                <a:latin typeface="Helvetica Neue" charset="0"/>
                <a:ea typeface="Helvetica Neue" charset="0"/>
                <a:cs typeface="Helvetica Neue" charset="0"/>
              </a:rPr>
              <a:t>parameters</a:t>
            </a:r>
            <a:r>
              <a:rPr lang="it-IT" sz="1600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b="1" dirty="0">
                <a:latin typeface="Helvetica Neue" charset="0"/>
                <a:ea typeface="Helvetica Neue" charset="0"/>
                <a:cs typeface="Helvetica Neue" charset="0"/>
              </a:rPr>
              <a:t>Energy</a:t>
            </a:r>
            <a:r>
              <a:rPr lang="it-IT" sz="1600" dirty="0">
                <a:latin typeface="Helvetica Neue" charset="0"/>
                <a:ea typeface="Helvetica Neue" charset="0"/>
                <a:cs typeface="Helvetica Neue" charset="0"/>
              </a:rPr>
              <a:t> = 125 </a:t>
            </a:r>
            <a:r>
              <a:rPr lang="it-IT" sz="1600" dirty="0" err="1">
                <a:latin typeface="Helvetica Neue" charset="0"/>
                <a:ea typeface="Helvetica Neue" charset="0"/>
                <a:cs typeface="Helvetica Neue" charset="0"/>
              </a:rPr>
              <a:t>MeV</a:t>
            </a:r>
            <a:endParaRPr lang="it-IT" sz="16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600" b="1" dirty="0">
                <a:latin typeface="Helvetica Neue" charset="0"/>
                <a:ea typeface="Helvetica Neue" charset="0"/>
                <a:cs typeface="Helvetica Neue" charset="0"/>
              </a:rPr>
              <a:t>Spot </a:t>
            </a:r>
            <a:r>
              <a:rPr lang="it-IT" sz="1600" b="1" dirty="0" err="1">
                <a:latin typeface="Helvetica Neue" charset="0"/>
                <a:ea typeface="Helvetica Neue" charset="0"/>
                <a:cs typeface="Helvetica Neue" charset="0"/>
              </a:rPr>
              <a:t>size</a:t>
            </a:r>
            <a:r>
              <a:rPr lang="it-IT" sz="16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1600" dirty="0">
                <a:latin typeface="Helvetica Neue" charset="0"/>
                <a:ea typeface="Helvetica Neue" charset="0"/>
                <a:cs typeface="Helvetica Neue" charset="0"/>
              </a:rPr>
              <a:t>= 600 </a:t>
            </a:r>
            <a:r>
              <a:rPr lang="it-IT" sz="1600" dirty="0" err="1">
                <a:latin typeface="Helvetica Neue" charset="0"/>
                <a:ea typeface="Helvetica Neue" charset="0"/>
                <a:cs typeface="Helvetica Neue" charset="0"/>
              </a:rPr>
              <a:t>um</a:t>
            </a:r>
            <a:endParaRPr lang="it-IT" sz="16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600" b="1" dirty="0" err="1">
                <a:latin typeface="Helvetica Neue" charset="0"/>
                <a:ea typeface="Helvetica Neue" charset="0"/>
                <a:cs typeface="Helvetica Neue" charset="0"/>
              </a:rPr>
              <a:t>Beam</a:t>
            </a:r>
            <a:r>
              <a:rPr lang="it-IT" sz="16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1600" b="1" dirty="0" err="1">
                <a:latin typeface="Helvetica Neue" charset="0"/>
                <a:ea typeface="Helvetica Neue" charset="0"/>
                <a:cs typeface="Helvetica Neue" charset="0"/>
              </a:rPr>
              <a:t>divergence</a:t>
            </a:r>
            <a:r>
              <a:rPr lang="it-IT" sz="16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1600" dirty="0">
                <a:latin typeface="Helvetica Neue" charset="0"/>
                <a:ea typeface="Helvetica Neue" charset="0"/>
                <a:cs typeface="Helvetica Neue" charset="0"/>
              </a:rPr>
              <a:t>= 250 </a:t>
            </a:r>
            <a:r>
              <a:rPr lang="it-IT" sz="1600" dirty="0" err="1">
                <a:latin typeface="Helvetica Neue" charset="0"/>
                <a:ea typeface="Helvetica Neue" charset="0"/>
                <a:cs typeface="Helvetica Neue" charset="0"/>
              </a:rPr>
              <a:t>urad</a:t>
            </a:r>
            <a:endParaRPr lang="it-IT" sz="16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600" b="1" dirty="0" err="1">
                <a:latin typeface="Helvetica Neue" charset="0"/>
                <a:ea typeface="Helvetica Neue" charset="0"/>
                <a:cs typeface="Helvetica Neue" charset="0"/>
              </a:rPr>
              <a:t>Temporal</a:t>
            </a:r>
            <a:r>
              <a:rPr lang="it-IT" sz="16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1600" b="1" dirty="0" err="1">
                <a:latin typeface="Helvetica Neue" charset="0"/>
                <a:ea typeface="Helvetica Neue" charset="0"/>
                <a:cs typeface="Helvetica Neue" charset="0"/>
              </a:rPr>
              <a:t>length</a:t>
            </a:r>
            <a:r>
              <a:rPr lang="it-IT" sz="16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1600" dirty="0">
                <a:latin typeface="Helvetica Neue" charset="0"/>
                <a:ea typeface="Helvetica Neue" charset="0"/>
                <a:cs typeface="Helvetica Neue" charset="0"/>
              </a:rPr>
              <a:t>= 1 </a:t>
            </a:r>
            <a:r>
              <a:rPr lang="it-IT" sz="1600" dirty="0" err="1">
                <a:latin typeface="Helvetica Neue" charset="0"/>
                <a:ea typeface="Helvetica Neue" charset="0"/>
                <a:cs typeface="Helvetica Neue" charset="0"/>
              </a:rPr>
              <a:t>ps</a:t>
            </a:r>
            <a:endParaRPr lang="it-IT" sz="1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543" y="1112027"/>
            <a:ext cx="4870472" cy="66078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827B299-C1B3-4AF0-AC32-16F4FFDAB145}"/>
              </a:ext>
            </a:extLst>
          </p:cNvPr>
          <p:cNvSpPr txBox="1"/>
          <p:nvPr/>
        </p:nvSpPr>
        <p:spPr>
          <a:xfrm>
            <a:off x="4093151" y="1827591"/>
            <a:ext cx="493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Measurement</a:t>
            </a:r>
            <a:r>
              <a:rPr lang="it-IT" dirty="0" smtClean="0"/>
              <a:t> with </a:t>
            </a:r>
            <a:r>
              <a:rPr lang="it-IT" dirty="0" err="1" smtClean="0"/>
              <a:t>focused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 in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direction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9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7E711B4-12B2-4890-90FF-AA804CB1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Visibility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CD773D3-6F87-4A54-BEA8-CDE9C91C6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4" t="2750" r="6180" b="1701"/>
          <a:stretch/>
        </p:blipFill>
        <p:spPr>
          <a:xfrm>
            <a:off x="1187624" y="1052736"/>
            <a:ext cx="6408711" cy="5253988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3CCD3DEE-A880-4D99-8D66-A839AB9C142A}"/>
              </a:ext>
            </a:extLst>
          </p:cNvPr>
          <p:cNvCxnSpPr>
            <a:cxnSpLocks/>
          </p:cNvCxnSpPr>
          <p:nvPr/>
        </p:nvCxnSpPr>
        <p:spPr>
          <a:xfrm flipV="1">
            <a:off x="2577108" y="3772373"/>
            <a:ext cx="0" cy="1698129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7DD3A33F-7532-4B22-A304-E75F1FD2E14B}"/>
              </a:ext>
            </a:extLst>
          </p:cNvPr>
          <p:cNvCxnSpPr>
            <a:cxnSpLocks/>
          </p:cNvCxnSpPr>
          <p:nvPr/>
        </p:nvCxnSpPr>
        <p:spPr>
          <a:xfrm>
            <a:off x="2180872" y="3763642"/>
            <a:ext cx="402586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5DE098D1-DF5F-46A9-AA0F-329D82405945}"/>
              </a:ext>
            </a:extLst>
          </p:cNvPr>
          <p:cNvSpPr txBox="1"/>
          <p:nvPr/>
        </p:nvSpPr>
        <p:spPr>
          <a:xfrm>
            <a:off x="3707904" y="1844824"/>
            <a:ext cx="4805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Helvetica Neue Light"/>
              </a:rPr>
              <a:t>Angular</a:t>
            </a:r>
            <a:r>
              <a:rPr lang="it-IT" sz="2400" dirty="0">
                <a:latin typeface="Helvetica Neue Light"/>
              </a:rPr>
              <a:t> </a:t>
            </a:r>
            <a:r>
              <a:rPr lang="it-IT" sz="2400" dirty="0" err="1">
                <a:latin typeface="Helvetica Neue Light"/>
              </a:rPr>
              <a:t>divergence</a:t>
            </a:r>
            <a:r>
              <a:rPr lang="it-IT" sz="2400" dirty="0">
                <a:latin typeface="Helvetica Neue Light"/>
              </a:rPr>
              <a:t> </a:t>
            </a:r>
            <a:r>
              <a:rPr lang="it-IT" sz="2400" dirty="0" err="1">
                <a:latin typeface="Helvetica Neue Light"/>
              </a:rPr>
              <a:t>was</a:t>
            </a:r>
            <a:r>
              <a:rPr lang="it-IT" sz="2400" dirty="0">
                <a:latin typeface="Helvetica Neue Light"/>
              </a:rPr>
              <a:t> </a:t>
            </a:r>
            <a:r>
              <a:rPr lang="it-IT" sz="2400" dirty="0" err="1">
                <a:latin typeface="Helvetica Neue Light"/>
              </a:rPr>
              <a:t>lower</a:t>
            </a:r>
            <a:r>
              <a:rPr lang="it-IT" sz="2400" dirty="0">
                <a:latin typeface="Helvetica Neue Light"/>
              </a:rPr>
              <a:t> </a:t>
            </a:r>
            <a:r>
              <a:rPr lang="it-IT" sz="2400" dirty="0" err="1">
                <a:latin typeface="Helvetica Neue Light"/>
              </a:rPr>
              <a:t>than</a:t>
            </a:r>
            <a:r>
              <a:rPr lang="it-IT" sz="2400" dirty="0">
                <a:latin typeface="Helvetica Neue Light"/>
              </a:rPr>
              <a:t> the minimum </a:t>
            </a:r>
            <a:r>
              <a:rPr lang="it-IT" sz="2400" dirty="0" err="1">
                <a:latin typeface="Helvetica Neue Light"/>
              </a:rPr>
              <a:t>detectable</a:t>
            </a:r>
            <a:r>
              <a:rPr lang="it-IT" sz="2400" dirty="0">
                <a:latin typeface="Helvetica Neue Light"/>
              </a:rPr>
              <a:t> with </a:t>
            </a:r>
            <a:r>
              <a:rPr lang="it-IT" sz="2400" dirty="0" err="1">
                <a:latin typeface="Helvetica Neue Light"/>
              </a:rPr>
              <a:t>good</a:t>
            </a:r>
            <a:r>
              <a:rPr lang="it-IT" sz="2400" dirty="0">
                <a:latin typeface="Helvetica Neue Light"/>
              </a:rPr>
              <a:t> </a:t>
            </a:r>
            <a:r>
              <a:rPr lang="it-IT" sz="2400" dirty="0" err="1">
                <a:latin typeface="Helvetica Neue Light"/>
              </a:rPr>
              <a:t>visibility</a:t>
            </a:r>
            <a:r>
              <a:rPr lang="it-IT" sz="2400" dirty="0">
                <a:latin typeface="Helvetica Neue Light"/>
              </a:rPr>
              <a:t> for </a:t>
            </a:r>
            <a:r>
              <a:rPr lang="it-IT" sz="2400" dirty="0" err="1">
                <a:latin typeface="Helvetica Neue Light"/>
              </a:rPr>
              <a:t>this</a:t>
            </a:r>
            <a:r>
              <a:rPr lang="it-IT" sz="2400" dirty="0">
                <a:latin typeface="Helvetica Neue Light"/>
              </a:rPr>
              <a:t> </a:t>
            </a:r>
            <a:r>
              <a:rPr lang="it-IT" sz="2400" dirty="0" err="1">
                <a:latin typeface="Helvetica Neue Light"/>
              </a:rPr>
              <a:t>energy</a:t>
            </a:r>
            <a:r>
              <a:rPr lang="it-IT" sz="2400" dirty="0">
                <a:latin typeface="Helvetica Neue Light"/>
              </a:rPr>
              <a:t> (500urad).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36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r>
              <a:rPr lang="it-IT" dirty="0"/>
              <a:t> and future </a:t>
            </a:r>
            <a:r>
              <a:rPr lang="it-IT" dirty="0" err="1"/>
              <a:t>perspectives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147248" cy="4968551"/>
          </a:xfrm>
        </p:spPr>
        <p:txBody>
          <a:bodyPr>
            <a:normAutofit/>
          </a:bodyPr>
          <a:lstStyle/>
          <a:p>
            <a:r>
              <a:rPr lang="it-IT" dirty="0" err="1"/>
              <a:t>Zemax</a:t>
            </a:r>
            <a:r>
              <a:rPr lang="it-IT" dirty="0"/>
              <a:t> features are </a:t>
            </a:r>
            <a:r>
              <a:rPr lang="it-IT" dirty="0" err="1"/>
              <a:t>suitable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for </a:t>
            </a:r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purposes</a:t>
            </a:r>
            <a:r>
              <a:rPr lang="it-IT" dirty="0"/>
              <a:t>.</a:t>
            </a:r>
          </a:p>
          <a:p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can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reproduce</a:t>
            </a:r>
            <a:r>
              <a:rPr lang="it-IT" dirty="0"/>
              <a:t> the </a:t>
            </a:r>
            <a:r>
              <a:rPr lang="it-IT" dirty="0" err="1" smtClean="0"/>
              <a:t>effects</a:t>
            </a:r>
            <a:r>
              <a:rPr lang="it-IT" dirty="0" smtClean="0"/>
              <a:t> due </a:t>
            </a:r>
            <a:r>
              <a:rPr lang="it-IT" dirty="0"/>
              <a:t>to finite </a:t>
            </a:r>
            <a:r>
              <a:rPr lang="it-IT" dirty="0" err="1"/>
              <a:t>size</a:t>
            </a:r>
            <a:r>
              <a:rPr lang="it-IT" dirty="0"/>
              <a:t> and non-zero </a:t>
            </a:r>
            <a:r>
              <a:rPr lang="it-IT" dirty="0" err="1"/>
              <a:t>divergence</a:t>
            </a:r>
            <a:r>
              <a:rPr lang="it-IT" dirty="0"/>
              <a:t> of electron </a:t>
            </a:r>
            <a:r>
              <a:rPr lang="it-IT" dirty="0" err="1" smtClean="0"/>
              <a:t>beam</a:t>
            </a:r>
            <a:r>
              <a:rPr lang="it-IT" dirty="0" smtClean="0"/>
              <a:t> on the </a:t>
            </a:r>
            <a:r>
              <a:rPr lang="it-IT" dirty="0" err="1" smtClean="0"/>
              <a:t>emitted</a:t>
            </a:r>
            <a:r>
              <a:rPr lang="it-IT" dirty="0" smtClean="0"/>
              <a:t> </a:t>
            </a:r>
            <a:r>
              <a:rPr lang="it-IT" dirty="0" err="1" smtClean="0"/>
              <a:t>radiation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powerful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r>
              <a:rPr lang="it-IT" dirty="0" smtClean="0"/>
              <a:t> to </a:t>
            </a:r>
            <a:r>
              <a:rPr lang="it-IT" dirty="0" err="1" smtClean="0"/>
              <a:t>check</a:t>
            </a:r>
            <a:r>
              <a:rPr lang="it-IT" dirty="0" smtClean="0"/>
              <a:t> the </a:t>
            </a:r>
            <a:r>
              <a:rPr lang="it-IT" dirty="0" err="1" smtClean="0"/>
              <a:t>feasibility</a:t>
            </a:r>
            <a:r>
              <a:rPr lang="it-IT" dirty="0" smtClean="0"/>
              <a:t> of new </a:t>
            </a:r>
            <a:r>
              <a:rPr lang="it-IT" dirty="0" err="1" smtClean="0"/>
              <a:t>ideas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efforts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done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take </a:t>
            </a:r>
            <a:r>
              <a:rPr lang="it-IT" dirty="0" err="1"/>
              <a:t>into</a:t>
            </a:r>
            <a:r>
              <a:rPr lang="it-IT" dirty="0"/>
              <a:t> account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(e.g. </a:t>
            </a:r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 smtClean="0"/>
              <a:t>profile</a:t>
            </a:r>
            <a:r>
              <a:rPr lang="it-IT" dirty="0" smtClean="0"/>
              <a:t>, </a:t>
            </a:r>
            <a:r>
              <a:rPr lang="it-IT" dirty="0" err="1" smtClean="0"/>
              <a:t>energy</a:t>
            </a:r>
            <a:r>
              <a:rPr lang="it-IT" dirty="0" smtClean="0"/>
              <a:t> spread).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25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0"/>
          <p:cNvSpPr>
            <a:spLocks noGrp="1"/>
          </p:cNvSpPr>
          <p:nvPr>
            <p:ph type="ctrTitle"/>
          </p:nvPr>
        </p:nvSpPr>
        <p:spPr>
          <a:xfrm>
            <a:off x="749275" y="1916832"/>
            <a:ext cx="7772400" cy="576064"/>
          </a:xfrm>
        </p:spPr>
        <p:txBody>
          <a:bodyPr/>
          <a:lstStyle/>
          <a:p>
            <a:r>
              <a:rPr lang="it-IT" sz="4000" dirty="0" err="1"/>
              <a:t>Thanks</a:t>
            </a:r>
            <a:r>
              <a:rPr lang="it-IT" sz="4000" dirty="0"/>
              <a:t> for </a:t>
            </a:r>
            <a:r>
              <a:rPr lang="it-IT" sz="4000" dirty="0" err="1"/>
              <a:t>your</a:t>
            </a:r>
            <a:r>
              <a:rPr lang="it-IT" sz="4000" dirty="0"/>
              <a:t> </a:t>
            </a:r>
            <a:r>
              <a:rPr lang="it-IT" sz="4000" dirty="0" err="1"/>
              <a:t>attention</a:t>
            </a:r>
            <a:r>
              <a:rPr lang="it-IT" sz="4000" dirty="0"/>
              <a:t>!</a:t>
            </a:r>
          </a:p>
        </p:txBody>
      </p:sp>
      <p:sp>
        <p:nvSpPr>
          <p:cNvPr id="13" name="Sottotitolo 11"/>
          <p:cNvSpPr>
            <a:spLocks noGrp="1"/>
          </p:cNvSpPr>
          <p:nvPr>
            <p:ph type="subTitle" idx="1"/>
          </p:nvPr>
        </p:nvSpPr>
        <p:spPr>
          <a:xfrm>
            <a:off x="1335596" y="5805264"/>
            <a:ext cx="6400800" cy="504056"/>
          </a:xfrm>
        </p:spPr>
        <p:txBody>
          <a:bodyPr>
            <a:normAutofit/>
          </a:bodyPr>
          <a:lstStyle/>
          <a:p>
            <a:r>
              <a:rPr lang="it-IT" sz="2000" dirty="0"/>
              <a:t>fabrizio.giuseppe.bisesto@lnf.infn.it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8972"/>
            <a:ext cx="57435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1547664" y="3415640"/>
            <a:ext cx="7056784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it-IT" sz="2800" dirty="0"/>
              <a:t>M. Castellano</a:t>
            </a:r>
          </a:p>
          <a:p>
            <a:r>
              <a:rPr lang="it-IT" sz="2800" dirty="0"/>
              <a:t>E. </a:t>
            </a:r>
            <a:r>
              <a:rPr lang="it-IT" sz="2800" dirty="0" err="1"/>
              <a:t>Chiadroni</a:t>
            </a:r>
            <a:endParaRPr lang="it-IT" sz="2800" dirty="0"/>
          </a:p>
          <a:p>
            <a:r>
              <a:rPr lang="it-IT" sz="2800" dirty="0"/>
              <a:t>A. </a:t>
            </a:r>
            <a:r>
              <a:rPr lang="it-IT" sz="2800" dirty="0" err="1"/>
              <a:t>Cianchi</a:t>
            </a:r>
            <a:endParaRPr lang="it-IT" sz="2800" dirty="0"/>
          </a:p>
          <a:p>
            <a:r>
              <a:rPr lang="it-IT" sz="2800" dirty="0"/>
              <a:t>M. Ferrario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547664" y="2892420"/>
            <a:ext cx="3143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 err="1"/>
              <a:t>Acknowledgements</a:t>
            </a:r>
            <a:r>
              <a:rPr lang="it-IT" sz="2800" u="sng" dirty="0"/>
              <a:t>: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257868" y="5249521"/>
            <a:ext cx="4755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dirty="0"/>
              <a:t>…</a:t>
            </a:r>
            <a:r>
              <a:rPr lang="it-IT" sz="2800" dirty="0"/>
              <a:t>and </a:t>
            </a:r>
            <a:r>
              <a:rPr lang="it-IT" sz="2800" dirty="0" err="1"/>
              <a:t>all</a:t>
            </a:r>
            <a:r>
              <a:rPr lang="it-IT" sz="2800" dirty="0"/>
              <a:t> the </a:t>
            </a:r>
            <a:r>
              <a:rPr lang="it-IT" sz="2800" b="1" dirty="0"/>
              <a:t>SPARC_LAB</a:t>
            </a:r>
            <a:r>
              <a:rPr lang="it-IT" sz="2800" dirty="0"/>
              <a:t> </a:t>
            </a:r>
            <a:r>
              <a:rPr lang="it-IT" sz="2800" dirty="0" err="1"/>
              <a:t>group</a:t>
            </a:r>
            <a:r>
              <a:rPr lang="it-IT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96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Zemax</a:t>
            </a:r>
            <a:r>
              <a:rPr lang="it-IT" dirty="0"/>
              <a:t> </a:t>
            </a:r>
            <a:r>
              <a:rPr lang="it-IT" dirty="0" err="1"/>
              <a:t>optical</a:t>
            </a:r>
            <a:r>
              <a:rPr lang="it-IT" dirty="0"/>
              <a:t> </a:t>
            </a:r>
            <a:r>
              <a:rPr lang="it-IT" dirty="0" err="1"/>
              <a:t>simulation</a:t>
            </a:r>
            <a:r>
              <a:rPr lang="it-IT" dirty="0"/>
              <a:t> software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Powerful</a:t>
            </a:r>
            <a:r>
              <a:rPr lang="it-IT" dirty="0"/>
              <a:t> </a:t>
            </a:r>
            <a:r>
              <a:rPr lang="it-IT" dirty="0" err="1"/>
              <a:t>tool</a:t>
            </a:r>
            <a:r>
              <a:rPr lang="it-IT" dirty="0"/>
              <a:t> </a:t>
            </a:r>
            <a:r>
              <a:rPr lang="it-IT" dirty="0" err="1"/>
              <a:t>commonly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for </a:t>
            </a:r>
            <a:r>
              <a:rPr lang="it-IT" dirty="0" err="1"/>
              <a:t>lens</a:t>
            </a:r>
            <a:r>
              <a:rPr lang="it-IT" dirty="0"/>
              <a:t> design and </a:t>
            </a:r>
            <a:r>
              <a:rPr lang="it-IT" dirty="0" err="1"/>
              <a:t>illumination</a:t>
            </a:r>
            <a:r>
              <a:rPr lang="it-IT" dirty="0"/>
              <a:t> </a:t>
            </a:r>
            <a:r>
              <a:rPr lang="it-IT" dirty="0" err="1"/>
              <a:t>devices</a:t>
            </a:r>
            <a:r>
              <a:rPr lang="it-IT" dirty="0"/>
              <a:t> (e.g. car </a:t>
            </a:r>
            <a:r>
              <a:rPr lang="it-IT" dirty="0" err="1"/>
              <a:t>headlights</a:t>
            </a:r>
            <a:r>
              <a:rPr lang="it-IT" dirty="0"/>
              <a:t>).</a:t>
            </a:r>
          </a:p>
          <a:p>
            <a:r>
              <a:rPr lang="it-IT" dirty="0" err="1"/>
              <a:t>Provides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geometrical</a:t>
            </a:r>
            <a:r>
              <a:rPr lang="it-IT" dirty="0"/>
              <a:t> and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optics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.</a:t>
            </a:r>
          </a:p>
          <a:p>
            <a:r>
              <a:rPr lang="it-IT" b="1" dirty="0" err="1"/>
              <a:t>Scientific</a:t>
            </a:r>
            <a:r>
              <a:rPr lang="it-IT" b="1" dirty="0"/>
              <a:t> appeal</a:t>
            </a:r>
            <a:r>
              <a:rPr lang="it-IT" dirty="0"/>
              <a:t>: </a:t>
            </a:r>
            <a:r>
              <a:rPr lang="it-IT" u="sng" dirty="0" err="1"/>
              <a:t>possibility</a:t>
            </a:r>
            <a:r>
              <a:rPr lang="it-IT" u="sng" dirty="0"/>
              <a:t> to simulate </a:t>
            </a:r>
            <a:r>
              <a:rPr lang="it-IT" u="sng" dirty="0" err="1"/>
              <a:t>any</a:t>
            </a:r>
            <a:r>
              <a:rPr lang="it-IT" u="sng" dirty="0"/>
              <a:t> </a:t>
            </a:r>
            <a:r>
              <a:rPr lang="it-IT" u="sng" dirty="0" err="1"/>
              <a:t>optical</a:t>
            </a:r>
            <a:r>
              <a:rPr lang="it-IT" u="sng" dirty="0"/>
              <a:t> </a:t>
            </a:r>
            <a:r>
              <a:rPr lang="it-IT" u="sng" dirty="0" err="1"/>
              <a:t>system</a:t>
            </a:r>
            <a:r>
              <a:rPr lang="it-IT" u="sng" dirty="0"/>
              <a:t> </a:t>
            </a:r>
            <a:r>
              <a:rPr lang="it-IT" u="sng" dirty="0" smtClean="0"/>
              <a:t>with </a:t>
            </a:r>
            <a:r>
              <a:rPr lang="it-IT" u="sng" dirty="0" err="1" smtClean="0"/>
              <a:t>any</a:t>
            </a:r>
            <a:r>
              <a:rPr lang="it-IT" u="sng" dirty="0" smtClean="0"/>
              <a:t> </a:t>
            </a:r>
            <a:r>
              <a:rPr lang="it-IT" u="sng" dirty="0" err="1" smtClean="0"/>
              <a:t>possible</a:t>
            </a:r>
            <a:r>
              <a:rPr lang="it-IT" u="sng" dirty="0" smtClean="0"/>
              <a:t> </a:t>
            </a:r>
            <a:r>
              <a:rPr lang="it-IT" u="sng" dirty="0" err="1" smtClean="0"/>
              <a:t>radiation</a:t>
            </a:r>
            <a:r>
              <a:rPr lang="it-IT" u="sng" dirty="0" smtClean="0"/>
              <a:t> source.</a:t>
            </a:r>
            <a:endParaRPr lang="it-IT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03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 </a:t>
            </a:r>
            <a:r>
              <a:rPr lang="it-IT" dirty="0" err="1"/>
              <a:t>electric</a:t>
            </a:r>
            <a:r>
              <a:rPr lang="it-IT" dirty="0"/>
              <a:t> </a:t>
            </a:r>
            <a:r>
              <a:rPr lang="it-IT" dirty="0" err="1"/>
              <a:t>field</a:t>
            </a:r>
            <a:r>
              <a:rPr lang="it-IT" dirty="0"/>
              <a:t> </a:t>
            </a:r>
            <a:r>
              <a:rPr lang="it-IT" dirty="0" err="1"/>
              <a:t>implementation</a:t>
            </a:r>
            <a:r>
              <a:rPr lang="it-IT" dirty="0"/>
              <a:t> in </a:t>
            </a:r>
            <a:r>
              <a:rPr lang="it-IT" dirty="0" err="1"/>
              <a:t>Zemax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8597818" cy="93610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A custom </a:t>
            </a:r>
            <a:r>
              <a:rPr lang="it-IT" dirty="0" err="1"/>
              <a:t>dynamic</a:t>
            </a:r>
            <a:r>
              <a:rPr lang="it-IT" dirty="0"/>
              <a:t>-link </a:t>
            </a:r>
            <a:r>
              <a:rPr lang="it-IT" dirty="0" err="1"/>
              <a:t>library</a:t>
            </a:r>
            <a:r>
              <a:rPr lang="it-IT" dirty="0"/>
              <a:t> (</a:t>
            </a:r>
            <a:r>
              <a:rPr lang="it-IT" dirty="0" err="1"/>
              <a:t>dll</a:t>
            </a:r>
            <a:r>
              <a:rPr lang="it-IT" dirty="0"/>
              <a:t>) </a:t>
            </a:r>
            <a:r>
              <a:rPr lang="it-IT" dirty="0" err="1"/>
              <a:t>able</a:t>
            </a:r>
            <a:r>
              <a:rPr lang="it-IT" dirty="0"/>
              <a:t> to compute the single electron TR </a:t>
            </a:r>
            <a:r>
              <a:rPr lang="it-IT" dirty="0" err="1"/>
              <a:t>field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written</a:t>
            </a:r>
            <a:r>
              <a:rPr lang="it-IT" dirty="0"/>
              <a:t>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BB9DA50-DF01-4260-8048-C220489DC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46"/>
          <a:stretch/>
        </p:blipFill>
        <p:spPr>
          <a:xfrm>
            <a:off x="3707904" y="3459874"/>
            <a:ext cx="5357458" cy="2849446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1C678A78-C826-41FB-B480-956715502D82}"/>
              </a:ext>
            </a:extLst>
          </p:cNvPr>
          <p:cNvSpPr txBox="1">
            <a:spLocks/>
          </p:cNvSpPr>
          <p:nvPr/>
        </p:nvSpPr>
        <p:spPr>
          <a:xfrm>
            <a:off x="467544" y="3717032"/>
            <a:ext cx="316835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Electron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, </a:t>
            </a:r>
            <a:r>
              <a:rPr lang="it-IT" dirty="0" err="1"/>
              <a:t>spatial</a:t>
            </a:r>
            <a:r>
              <a:rPr lang="it-IT" dirty="0"/>
              <a:t> position and </a:t>
            </a:r>
            <a:r>
              <a:rPr lang="it-IT" dirty="0" err="1"/>
              <a:t>field</a:t>
            </a:r>
            <a:r>
              <a:rPr lang="it-IT" dirty="0"/>
              <a:t> </a:t>
            </a:r>
            <a:r>
              <a:rPr lang="it-IT" dirty="0" err="1"/>
              <a:t>wavelength</a:t>
            </a:r>
            <a:r>
              <a:rPr lang="it-IT" dirty="0"/>
              <a:t> can be </a:t>
            </a:r>
            <a:r>
              <a:rPr lang="it-IT" dirty="0" err="1"/>
              <a:t>chosen</a:t>
            </a:r>
            <a:r>
              <a:rPr lang="it-IT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79804EF-1280-4060-8ACB-EFB48A415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14724"/>
            <a:ext cx="3676650" cy="132397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159EF514-B3A8-4B8F-816D-61CAD2042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401" y="1729296"/>
            <a:ext cx="1114425" cy="11334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61EADA34-0924-46C6-958F-C7344EE3D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827" y="2799868"/>
            <a:ext cx="3028950" cy="39052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06930" y="3114621"/>
            <a:ext cx="3942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Castellano M. et al.</a:t>
            </a:r>
            <a:r>
              <a:rPr lang="it-IT" sz="1400" dirty="0" smtClean="0"/>
              <a:t>, </a:t>
            </a:r>
            <a:r>
              <a:rPr lang="it-IT" sz="1400" dirty="0"/>
              <a:t>NIM A, 435 (1999) </a:t>
            </a:r>
            <a:endParaRPr lang="it-IT" sz="1400" dirty="0">
              <a:effectLst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94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Single electron TR </a:t>
            </a:r>
            <a:r>
              <a:rPr lang="it-IT" dirty="0" err="1"/>
              <a:t>intensity</a:t>
            </a:r>
            <a:r>
              <a:rPr lang="it-IT" dirty="0"/>
              <a:t> in </a:t>
            </a:r>
            <a:r>
              <a:rPr lang="it-IT" dirty="0" err="1"/>
              <a:t>Zemax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67"/>
            <a:ext cx="9144000" cy="489312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72000" y="980728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I</a:t>
            </a:r>
            <a:r>
              <a:rPr lang="it-IT" sz="2800" baseline="-25000" dirty="0"/>
              <a:t>h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51720" y="98072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/>
              <a:t>I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64288" y="98072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I</a:t>
            </a:r>
            <a:r>
              <a:rPr lang="it-IT" sz="2800" baseline="-25000" dirty="0" err="1" smtClean="0"/>
              <a:t>v</a:t>
            </a:r>
            <a:endParaRPr lang="it-IT" sz="2800" baseline="-25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4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the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works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00200"/>
            <a:ext cx="8147248" cy="4061047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So far </a:t>
            </a:r>
            <a:r>
              <a:rPr lang="it-IT" dirty="0" err="1" smtClean="0"/>
              <a:t>only</a:t>
            </a:r>
            <a:r>
              <a:rPr lang="it-IT" dirty="0" smtClean="0"/>
              <a:t> single electron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.</a:t>
            </a:r>
            <a:endParaRPr lang="it-IT" dirty="0" smtClean="0"/>
          </a:p>
          <a:p>
            <a:r>
              <a:rPr lang="it-IT" u="sng" dirty="0" err="1" smtClean="0"/>
              <a:t>Our</a:t>
            </a:r>
            <a:r>
              <a:rPr lang="it-IT" u="sng" dirty="0" smtClean="0"/>
              <a:t> </a:t>
            </a:r>
            <a:r>
              <a:rPr lang="it-IT" u="sng" dirty="0" err="1"/>
              <a:t>algorithm</a:t>
            </a:r>
            <a:r>
              <a:rPr lang="it-IT" u="sng" dirty="0"/>
              <a:t> </a:t>
            </a:r>
            <a:r>
              <a:rPr lang="it-IT" u="sng" dirty="0" err="1"/>
              <a:t>takes</a:t>
            </a:r>
            <a:r>
              <a:rPr lang="it-IT" u="sng" dirty="0"/>
              <a:t> </a:t>
            </a:r>
            <a:r>
              <a:rPr lang="it-IT" u="sng" dirty="0" err="1"/>
              <a:t>into</a:t>
            </a:r>
            <a:r>
              <a:rPr lang="it-IT" u="sng" dirty="0"/>
              <a:t> account the finite </a:t>
            </a:r>
            <a:r>
              <a:rPr lang="it-IT" u="sng" dirty="0" err="1"/>
              <a:t>size</a:t>
            </a:r>
            <a:r>
              <a:rPr lang="it-IT" u="sng" dirty="0"/>
              <a:t> of the </a:t>
            </a:r>
            <a:r>
              <a:rPr lang="it-IT" u="sng" dirty="0" err="1"/>
              <a:t>beam</a:t>
            </a:r>
            <a:r>
              <a:rPr lang="it-IT" u="sng" dirty="0"/>
              <a:t> and </a:t>
            </a:r>
            <a:r>
              <a:rPr lang="it-IT" u="sng" dirty="0" err="1"/>
              <a:t>its</a:t>
            </a:r>
            <a:r>
              <a:rPr lang="it-IT" u="sng" dirty="0"/>
              <a:t> </a:t>
            </a:r>
            <a:r>
              <a:rPr lang="it-IT" u="sng" dirty="0" err="1"/>
              <a:t>divergence</a:t>
            </a:r>
            <a:r>
              <a:rPr lang="it-IT" u="sng" dirty="0"/>
              <a:t> (i.e. </a:t>
            </a:r>
            <a:r>
              <a:rPr lang="it-IT" u="sng" dirty="0" err="1"/>
              <a:t>emittance</a:t>
            </a:r>
            <a:r>
              <a:rPr lang="it-IT" u="sng" dirty="0" smtClean="0"/>
              <a:t>):</a:t>
            </a:r>
            <a:endParaRPr lang="it-IT" u="sng" dirty="0"/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Electron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 (</a:t>
            </a:r>
            <a:r>
              <a:rPr lang="it-IT" dirty="0" err="1"/>
              <a:t>energy</a:t>
            </a:r>
            <a:r>
              <a:rPr lang="it-IT" dirty="0"/>
              <a:t>, spot </a:t>
            </a:r>
            <a:r>
              <a:rPr lang="it-IT" dirty="0" err="1"/>
              <a:t>size</a:t>
            </a:r>
            <a:r>
              <a:rPr lang="it-IT" dirty="0"/>
              <a:t>, </a:t>
            </a:r>
            <a:r>
              <a:rPr lang="it-IT" dirty="0" err="1"/>
              <a:t>divergence</a:t>
            </a:r>
            <a:r>
              <a:rPr lang="it-IT" dirty="0"/>
              <a:t>) can be </a:t>
            </a:r>
            <a:r>
              <a:rPr lang="it-IT" dirty="0" err="1"/>
              <a:t>defined</a:t>
            </a:r>
            <a:r>
              <a:rPr lang="it-IT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The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simulates</a:t>
            </a:r>
            <a:r>
              <a:rPr lang="it-IT" dirty="0"/>
              <a:t> the </a:t>
            </a:r>
            <a:r>
              <a:rPr lang="it-IT" dirty="0" err="1" smtClean="0"/>
              <a:t>propagation</a:t>
            </a:r>
            <a:r>
              <a:rPr lang="it-IT" dirty="0" smtClean="0"/>
              <a:t> of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smtClean="0"/>
              <a:t>TR </a:t>
            </a:r>
            <a:r>
              <a:rPr lang="it-IT" dirty="0" err="1" smtClean="0"/>
              <a:t>field</a:t>
            </a:r>
            <a:r>
              <a:rPr lang="it-IT" dirty="0" smtClean="0"/>
              <a:t>.</a:t>
            </a:r>
            <a:endParaRPr lang="it-IT" dirty="0"/>
          </a:p>
          <a:p>
            <a:pPr marL="914400" lvl="1" indent="-514350">
              <a:buFont typeface="+mj-lt"/>
              <a:buAutoNum type="arabicPeriod"/>
            </a:pPr>
            <a:r>
              <a:rPr lang="it-IT" dirty="0"/>
              <a:t>The single </a:t>
            </a:r>
            <a:r>
              <a:rPr lang="it-IT" dirty="0" err="1"/>
              <a:t>contributions</a:t>
            </a:r>
            <a:r>
              <a:rPr lang="it-IT" dirty="0"/>
              <a:t> are </a:t>
            </a:r>
            <a:r>
              <a:rPr lang="it-IT" dirty="0" err="1"/>
              <a:t>summed</a:t>
            </a:r>
            <a:r>
              <a:rPr lang="it-IT" dirty="0"/>
              <a:t> </a:t>
            </a:r>
            <a:r>
              <a:rPr lang="it-IT" u="sng" dirty="0" err="1" smtClean="0"/>
              <a:t>coherently</a:t>
            </a:r>
            <a:r>
              <a:rPr lang="it-IT" dirty="0" smtClean="0"/>
              <a:t> </a:t>
            </a:r>
            <a:r>
              <a:rPr lang="it-IT" dirty="0"/>
              <a:t>or </a:t>
            </a:r>
            <a:r>
              <a:rPr lang="it-IT" u="sng" dirty="0" err="1"/>
              <a:t>incoherently</a:t>
            </a:r>
            <a:r>
              <a:rPr lang="it-IT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: </a:t>
            </a:r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divergence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3937" r="6300"/>
          <a:stretch/>
        </p:blipFill>
        <p:spPr>
          <a:xfrm>
            <a:off x="251520" y="2708920"/>
            <a:ext cx="8637181" cy="372960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BD7DFCE-8A92-4400-839A-472404C4BEB1}"/>
              </a:ext>
            </a:extLst>
          </p:cNvPr>
          <p:cNvSpPr txBox="1"/>
          <p:nvPr/>
        </p:nvSpPr>
        <p:spPr>
          <a:xfrm>
            <a:off x="215517" y="105161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Convolution</a:t>
            </a:r>
            <a:r>
              <a:rPr lang="it-IT" sz="2400" dirty="0"/>
              <a:t> of single electron </a:t>
            </a:r>
            <a:r>
              <a:rPr lang="it-IT" sz="2400" dirty="0" err="1"/>
              <a:t>contributions</a:t>
            </a:r>
            <a:endParaRPr lang="it-IT" sz="2400" dirty="0"/>
          </a:p>
          <a:p>
            <a:r>
              <a:rPr lang="it-IT" sz="2400" dirty="0"/>
              <a:t>with a </a:t>
            </a:r>
            <a:r>
              <a:rPr lang="it-IT" sz="2400" dirty="0" err="1"/>
              <a:t>Gaussian</a:t>
            </a:r>
            <a:r>
              <a:rPr lang="it-IT" sz="2400" dirty="0"/>
              <a:t> </a:t>
            </a:r>
            <a:r>
              <a:rPr lang="it-IT" sz="2400" dirty="0" err="1"/>
              <a:t>distribution</a:t>
            </a:r>
            <a:r>
              <a:rPr lang="it-IT" sz="2400" dirty="0"/>
              <a:t>: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E92A217-91AD-4786-9F4E-A6CFE2B99D39}"/>
              </a:ext>
            </a:extLst>
          </p:cNvPr>
          <p:cNvSpPr txBox="1"/>
          <p:nvPr/>
        </p:nvSpPr>
        <p:spPr>
          <a:xfrm>
            <a:off x="3959933" y="2465817"/>
            <a:ext cx="36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Verzilov</a:t>
            </a:r>
            <a:r>
              <a:rPr lang="it-IT" sz="1400" b="1" dirty="0"/>
              <a:t> V., </a:t>
            </a:r>
            <a:r>
              <a:rPr lang="it-IT" sz="1400" i="1" dirty="0"/>
              <a:t>private </a:t>
            </a:r>
            <a:r>
              <a:rPr lang="it-IT" sz="1400" i="1" dirty="0" err="1"/>
              <a:t>communication</a:t>
            </a:r>
            <a:endParaRPr lang="it-IT" sz="14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114896"/>
            <a:ext cx="1532012" cy="66136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uppo 17"/>
          <p:cNvGrpSpPr/>
          <p:nvPr/>
        </p:nvGrpSpPr>
        <p:grpSpPr>
          <a:xfrm>
            <a:off x="3995936" y="908720"/>
            <a:ext cx="5112568" cy="1526976"/>
            <a:chOff x="3995936" y="908720"/>
            <a:chExt cx="5112568" cy="1526976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xmlns="" id="{83EEBAD0-88A1-4711-95B0-B4D7785A060B}"/>
                </a:ext>
              </a:extLst>
            </p:cNvPr>
            <p:cNvGrpSpPr/>
            <p:nvPr/>
          </p:nvGrpSpPr>
          <p:grpSpPr>
            <a:xfrm>
              <a:off x="3995936" y="908720"/>
              <a:ext cx="5112568" cy="1526976"/>
              <a:chOff x="395536" y="980728"/>
              <a:chExt cx="5112568" cy="1526976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xmlns="" id="{A720BF81-FD6D-462B-A3BD-4F647C1173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7430"/>
              <a:stretch/>
            </p:blipFill>
            <p:spPr>
              <a:xfrm>
                <a:off x="395536" y="980728"/>
                <a:ext cx="3600400" cy="1526976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xmlns="" id="{9F5FB33B-6C71-45CE-A89C-6F3802258750}"/>
                  </a:ext>
                </a:extLst>
              </p:cNvPr>
              <p:cNvGrpSpPr/>
              <p:nvPr/>
            </p:nvGrpSpPr>
            <p:grpSpPr>
              <a:xfrm>
                <a:off x="4067943" y="985442"/>
                <a:ext cx="1440161" cy="1457588"/>
                <a:chOff x="4067943" y="985442"/>
                <a:chExt cx="1440161" cy="1457588"/>
              </a:xfrm>
            </p:grpSpPr>
            <p:pic>
              <p:nvPicPr>
                <p:cNvPr id="4" name="Immagine 3">
                  <a:extLst>
                    <a:ext uri="{FF2B5EF4-FFF2-40B4-BE49-F238E27FC236}">
                      <a16:creationId xmlns:a16="http://schemas.microsoft.com/office/drawing/2014/main" xmlns="" id="{1F07B32B-F3B1-4E07-B54C-957CE1D03F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5591" r="5556"/>
                <a:stretch/>
              </p:blipFill>
              <p:spPr>
                <a:xfrm>
                  <a:off x="4067943" y="985442"/>
                  <a:ext cx="1440161" cy="959705"/>
                </a:xfrm>
                <a:prstGeom prst="rect">
                  <a:avLst/>
                </a:prstGeom>
              </p:spPr>
            </p:pic>
            <p:pic>
              <p:nvPicPr>
                <p:cNvPr id="8" name="Immagine 7">
                  <a:extLst>
                    <a:ext uri="{FF2B5EF4-FFF2-40B4-BE49-F238E27FC236}">
                      <a16:creationId xmlns:a16="http://schemas.microsoft.com/office/drawing/2014/main" xmlns="" id="{74EB7E9D-AA0C-464E-B3DA-83C8609B5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-2667"/>
                <a:stretch/>
              </p:blipFill>
              <p:spPr>
                <a:xfrm>
                  <a:off x="4427983" y="1908739"/>
                  <a:ext cx="720080" cy="245152"/>
                </a:xfrm>
                <a:prstGeom prst="rect">
                  <a:avLst/>
                </a:prstGeom>
              </p:spPr>
            </p:pic>
            <p:pic>
              <p:nvPicPr>
                <p:cNvPr id="9" name="Immagine 8">
                  <a:extLst>
                    <a:ext uri="{FF2B5EF4-FFF2-40B4-BE49-F238E27FC236}">
                      <a16:creationId xmlns:a16="http://schemas.microsoft.com/office/drawing/2014/main" xmlns="" id="{9B29B15D-FF2C-439A-8980-B7F6349F52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8000" b="8000"/>
                <a:stretch/>
              </p:blipFill>
              <p:spPr>
                <a:xfrm>
                  <a:off x="4167792" y="2204864"/>
                  <a:ext cx="1240462" cy="238166"/>
                </a:xfrm>
                <a:prstGeom prst="rect">
                  <a:avLst/>
                </a:prstGeom>
              </p:spPr>
            </p:pic>
          </p:grpSp>
        </p:grpSp>
        <p:sp>
          <p:nvSpPr>
            <p:cNvPr id="16" name="Rettangolo 15"/>
            <p:cNvSpPr/>
            <p:nvPr/>
          </p:nvSpPr>
          <p:spPr>
            <a:xfrm>
              <a:off x="4139952" y="1772816"/>
              <a:ext cx="324036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41935" y="1885385"/>
              <a:ext cx="3310384" cy="535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99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: </a:t>
            </a:r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divergence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3937" r="6300"/>
          <a:stretch/>
        </p:blipFill>
        <p:spPr>
          <a:xfrm>
            <a:off x="251520" y="2708920"/>
            <a:ext cx="8637181" cy="372960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BD7DFCE-8A92-4400-839A-472404C4BEB1}"/>
              </a:ext>
            </a:extLst>
          </p:cNvPr>
          <p:cNvSpPr txBox="1"/>
          <p:nvPr/>
        </p:nvSpPr>
        <p:spPr>
          <a:xfrm>
            <a:off x="215517" y="105161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Convolution</a:t>
            </a:r>
            <a:r>
              <a:rPr lang="it-IT" sz="2400" dirty="0"/>
              <a:t> of single electron </a:t>
            </a:r>
            <a:r>
              <a:rPr lang="it-IT" sz="2400" dirty="0" err="1"/>
              <a:t>contributions</a:t>
            </a:r>
            <a:endParaRPr lang="it-IT" sz="2400" dirty="0"/>
          </a:p>
          <a:p>
            <a:r>
              <a:rPr lang="it-IT" sz="2400" dirty="0"/>
              <a:t>with a </a:t>
            </a:r>
            <a:r>
              <a:rPr lang="it-IT" sz="2400" dirty="0" err="1"/>
              <a:t>Gaussian</a:t>
            </a:r>
            <a:r>
              <a:rPr lang="it-IT" sz="2400" dirty="0"/>
              <a:t> </a:t>
            </a:r>
            <a:r>
              <a:rPr lang="it-IT" sz="2400" dirty="0" err="1"/>
              <a:t>distribution</a:t>
            </a:r>
            <a:r>
              <a:rPr lang="it-IT" sz="2400" dirty="0"/>
              <a:t>: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E92A217-91AD-4786-9F4E-A6CFE2B99D39}"/>
              </a:ext>
            </a:extLst>
          </p:cNvPr>
          <p:cNvSpPr txBox="1"/>
          <p:nvPr/>
        </p:nvSpPr>
        <p:spPr>
          <a:xfrm>
            <a:off x="3959933" y="2465817"/>
            <a:ext cx="36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Verzilov</a:t>
            </a:r>
            <a:r>
              <a:rPr lang="it-IT" sz="1400" b="1" dirty="0"/>
              <a:t> V., </a:t>
            </a:r>
            <a:r>
              <a:rPr lang="it-IT" sz="1400" i="1" dirty="0"/>
              <a:t>private </a:t>
            </a:r>
            <a:r>
              <a:rPr lang="it-IT" sz="1400" i="1" dirty="0" err="1"/>
              <a:t>communication</a:t>
            </a:r>
            <a:endParaRPr lang="it-IT" sz="1400" i="1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9347EFE0-459A-4EDD-832C-E160BB10F6D3}"/>
              </a:ext>
            </a:extLst>
          </p:cNvPr>
          <p:cNvCxnSpPr/>
          <p:nvPr/>
        </p:nvCxnSpPr>
        <p:spPr>
          <a:xfrm>
            <a:off x="3635896" y="4437112"/>
            <a:ext cx="1152128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5D1FDD4B-30A1-4846-90E4-D4C221060724}"/>
              </a:ext>
            </a:extLst>
          </p:cNvPr>
          <p:cNvSpPr txBox="1"/>
          <p:nvPr/>
        </p:nvSpPr>
        <p:spPr>
          <a:xfrm>
            <a:off x="1836370" y="3851468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Helvetica Neue Light"/>
              </a:rPr>
              <a:t>Effect</a:t>
            </a:r>
            <a:r>
              <a:rPr lang="it-IT" sz="2400" dirty="0">
                <a:latin typeface="Helvetica Neue Light"/>
              </a:rPr>
              <a:t> of </a:t>
            </a:r>
            <a:r>
              <a:rPr lang="it-IT" sz="2400" dirty="0" err="1">
                <a:latin typeface="Helvetica Neue Light"/>
              </a:rPr>
              <a:t>beam</a:t>
            </a:r>
            <a:r>
              <a:rPr lang="it-IT" sz="2400" dirty="0">
                <a:latin typeface="Helvetica Neue Light"/>
              </a:rPr>
              <a:t> </a:t>
            </a:r>
          </a:p>
          <a:p>
            <a:r>
              <a:rPr lang="it-IT" sz="2400" dirty="0" err="1">
                <a:latin typeface="Helvetica Neue Light"/>
              </a:rPr>
              <a:t>divergence</a:t>
            </a:r>
            <a:endParaRPr lang="it-IT" sz="2400" dirty="0">
              <a:latin typeface="Helvetica Neue Ligh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po 14"/>
          <p:cNvGrpSpPr/>
          <p:nvPr/>
        </p:nvGrpSpPr>
        <p:grpSpPr>
          <a:xfrm>
            <a:off x="3995936" y="908720"/>
            <a:ext cx="5112568" cy="1526976"/>
            <a:chOff x="3995936" y="908720"/>
            <a:chExt cx="5112568" cy="1526976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xmlns="" id="{83EEBAD0-88A1-4711-95B0-B4D7785A060B}"/>
                </a:ext>
              </a:extLst>
            </p:cNvPr>
            <p:cNvGrpSpPr/>
            <p:nvPr/>
          </p:nvGrpSpPr>
          <p:grpSpPr>
            <a:xfrm>
              <a:off x="3995936" y="908720"/>
              <a:ext cx="5112568" cy="1526976"/>
              <a:chOff x="395536" y="980728"/>
              <a:chExt cx="5112568" cy="1526976"/>
            </a:xfrm>
          </p:grpSpPr>
          <p:pic>
            <p:nvPicPr>
              <p:cNvPr id="21" name="Immagine 20">
                <a:extLst>
                  <a:ext uri="{FF2B5EF4-FFF2-40B4-BE49-F238E27FC236}">
                    <a16:creationId xmlns:a16="http://schemas.microsoft.com/office/drawing/2014/main" xmlns="" id="{A720BF81-FD6D-462B-A3BD-4F647C1173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7430"/>
              <a:stretch/>
            </p:blipFill>
            <p:spPr>
              <a:xfrm>
                <a:off x="395536" y="980728"/>
                <a:ext cx="3600400" cy="1526976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grpSp>
            <p:nvGrpSpPr>
              <p:cNvPr id="22" name="Gruppo 21">
                <a:extLst>
                  <a:ext uri="{FF2B5EF4-FFF2-40B4-BE49-F238E27FC236}">
                    <a16:creationId xmlns:a16="http://schemas.microsoft.com/office/drawing/2014/main" xmlns="" id="{9F5FB33B-6C71-45CE-A89C-6F3802258750}"/>
                  </a:ext>
                </a:extLst>
              </p:cNvPr>
              <p:cNvGrpSpPr/>
              <p:nvPr/>
            </p:nvGrpSpPr>
            <p:grpSpPr>
              <a:xfrm>
                <a:off x="4067943" y="985442"/>
                <a:ext cx="1440161" cy="1457588"/>
                <a:chOff x="4067943" y="985442"/>
                <a:chExt cx="1440161" cy="1457588"/>
              </a:xfrm>
            </p:grpSpPr>
            <p:pic>
              <p:nvPicPr>
                <p:cNvPr id="23" name="Immagine 22">
                  <a:extLst>
                    <a:ext uri="{FF2B5EF4-FFF2-40B4-BE49-F238E27FC236}">
                      <a16:creationId xmlns:a16="http://schemas.microsoft.com/office/drawing/2014/main" xmlns="" id="{1F07B32B-F3B1-4E07-B54C-957CE1D03F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5591" r="5556"/>
                <a:stretch/>
              </p:blipFill>
              <p:spPr>
                <a:xfrm>
                  <a:off x="4067943" y="985442"/>
                  <a:ext cx="1440161" cy="959705"/>
                </a:xfrm>
                <a:prstGeom prst="rect">
                  <a:avLst/>
                </a:prstGeom>
              </p:spPr>
            </p:pic>
            <p:pic>
              <p:nvPicPr>
                <p:cNvPr id="24" name="Immagine 23">
                  <a:extLst>
                    <a:ext uri="{FF2B5EF4-FFF2-40B4-BE49-F238E27FC236}">
                      <a16:creationId xmlns:a16="http://schemas.microsoft.com/office/drawing/2014/main" xmlns="" id="{74EB7E9D-AA0C-464E-B3DA-83C8609B5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-2667"/>
                <a:stretch/>
              </p:blipFill>
              <p:spPr>
                <a:xfrm>
                  <a:off x="4427983" y="1908739"/>
                  <a:ext cx="720080" cy="245152"/>
                </a:xfrm>
                <a:prstGeom prst="rect">
                  <a:avLst/>
                </a:prstGeom>
              </p:spPr>
            </p:pic>
            <p:pic>
              <p:nvPicPr>
                <p:cNvPr id="25" name="Immagine 24">
                  <a:extLst>
                    <a:ext uri="{FF2B5EF4-FFF2-40B4-BE49-F238E27FC236}">
                      <a16:creationId xmlns:a16="http://schemas.microsoft.com/office/drawing/2014/main" xmlns="" id="{9B29B15D-FF2C-439A-8980-B7F6349F52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8000" b="8000"/>
                <a:stretch/>
              </p:blipFill>
              <p:spPr>
                <a:xfrm>
                  <a:off x="4167792" y="2204864"/>
                  <a:ext cx="1240462" cy="238166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Rettangolo 18"/>
            <p:cNvSpPr/>
            <p:nvPr/>
          </p:nvSpPr>
          <p:spPr>
            <a:xfrm>
              <a:off x="4139952" y="1772816"/>
              <a:ext cx="324036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41935" y="1885385"/>
              <a:ext cx="3310384" cy="535503"/>
            </a:xfrm>
            <a:prstGeom prst="rect">
              <a:avLst/>
            </a:prstGeom>
          </p:spPr>
        </p:pic>
      </p:grpSp>
      <p:pic>
        <p:nvPicPr>
          <p:cNvPr id="26" name="Immagin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9672" y="3114896"/>
            <a:ext cx="1532012" cy="6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294973"/>
            <a:ext cx="7128792" cy="469731"/>
          </a:xfrm>
        </p:spPr>
        <p:txBody>
          <a:bodyPr/>
          <a:lstStyle/>
          <a:p>
            <a:r>
              <a:rPr lang="it-IT" sz="2400" dirty="0" err="1"/>
              <a:t>Comparison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simulations</a:t>
            </a:r>
            <a:r>
              <a:rPr lang="it-IT" sz="2400" dirty="0"/>
              <a:t> and </a:t>
            </a:r>
            <a:r>
              <a:rPr lang="it-IT" sz="2400" dirty="0" err="1"/>
              <a:t>experiments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err="1"/>
              <a:t>Simulations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compared</a:t>
            </a:r>
            <a:r>
              <a:rPr lang="it-IT" dirty="0"/>
              <a:t> with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:</a:t>
            </a:r>
          </a:p>
          <a:p>
            <a:pPr lvl="1"/>
            <a:r>
              <a:rPr lang="it-IT" b="1" dirty="0" err="1"/>
              <a:t>THz</a:t>
            </a:r>
            <a:r>
              <a:rPr lang="it-IT" b="1" dirty="0"/>
              <a:t> </a:t>
            </a:r>
            <a:r>
              <a:rPr lang="it-IT" b="1" dirty="0" err="1"/>
              <a:t>imaging</a:t>
            </a:r>
            <a:r>
              <a:rPr lang="it-IT" b="1" dirty="0"/>
              <a:t> </a:t>
            </a:r>
            <a:r>
              <a:rPr lang="it-IT" dirty="0"/>
              <a:t>from CTR (</a:t>
            </a:r>
            <a:r>
              <a:rPr lang="it-IT" dirty="0" err="1"/>
              <a:t>coherent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)</a:t>
            </a:r>
          </a:p>
          <a:p>
            <a:pPr lvl="1"/>
            <a:r>
              <a:rPr lang="it-IT" b="1" dirty="0"/>
              <a:t>Optical </a:t>
            </a:r>
            <a:r>
              <a:rPr lang="it-IT" b="1" dirty="0" err="1"/>
              <a:t>Diffraction</a:t>
            </a:r>
            <a:r>
              <a:rPr lang="it-IT" b="1" dirty="0"/>
              <a:t> </a:t>
            </a:r>
            <a:r>
              <a:rPr lang="it-IT" b="1" dirty="0" err="1"/>
              <a:t>Radiation</a:t>
            </a:r>
            <a:r>
              <a:rPr lang="it-IT" b="1" dirty="0"/>
              <a:t> </a:t>
            </a:r>
            <a:r>
              <a:rPr lang="it-IT" b="1" dirty="0" err="1"/>
              <a:t>Interference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dirty="0" err="1"/>
              <a:t>incoherent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)</a:t>
            </a:r>
          </a:p>
          <a:p>
            <a:r>
              <a:rPr lang="it-IT" dirty="0"/>
              <a:t>A special case with </a:t>
            </a:r>
            <a:r>
              <a:rPr lang="it-IT" dirty="0" err="1"/>
              <a:t>microlens</a:t>
            </a:r>
            <a:r>
              <a:rPr lang="it-IT" dirty="0"/>
              <a:t> array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 for an innovative single </a:t>
            </a:r>
            <a:r>
              <a:rPr lang="it-IT" dirty="0" err="1"/>
              <a:t>shot</a:t>
            </a:r>
            <a:r>
              <a:rPr lang="it-IT" dirty="0"/>
              <a:t> </a:t>
            </a:r>
            <a:r>
              <a:rPr lang="it-IT" dirty="0" err="1"/>
              <a:t>emittance</a:t>
            </a:r>
            <a:r>
              <a:rPr lang="it-IT" dirty="0"/>
              <a:t> </a:t>
            </a:r>
            <a:r>
              <a:rPr lang="it-IT" dirty="0" err="1"/>
              <a:t>diagnostics</a:t>
            </a:r>
            <a:r>
              <a:rPr lang="it-IT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57"/>
            <a:ext cx="179613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7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sparclab</Template>
  <TotalTime>64088</TotalTime>
  <Words>1523</Words>
  <Application>Microsoft Macintosh PowerPoint</Application>
  <PresentationFormat>Presentazione su schermo (4:3)</PresentationFormat>
  <Paragraphs>158</Paragraphs>
  <Slides>24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5" baseType="lpstr">
      <vt:lpstr>Calibri</vt:lpstr>
      <vt:lpstr>CMMI10</vt:lpstr>
      <vt:lpstr>CMR10</vt:lpstr>
      <vt:lpstr>CMSY10</vt:lpstr>
      <vt:lpstr>Helvetica Neue</vt:lpstr>
      <vt:lpstr>Helvetica Neue Light</vt:lpstr>
      <vt:lpstr>Mangal</vt:lpstr>
      <vt:lpstr>NimbusRomNo9L</vt:lpstr>
      <vt:lpstr>Open Sans Semibold</vt:lpstr>
      <vt:lpstr>Arial</vt:lpstr>
      <vt:lpstr>1_Tema di Office</vt:lpstr>
      <vt:lpstr>A novel tool in Zemax describing collective optical effects in transition and diffraction radiation </vt:lpstr>
      <vt:lpstr>Outline</vt:lpstr>
      <vt:lpstr>Zemax optical simulation software</vt:lpstr>
      <vt:lpstr>TR electric field implementation in Zemax</vt:lpstr>
      <vt:lpstr>Single electron TR intensity in Zemax</vt:lpstr>
      <vt:lpstr>How the algorithm works</vt:lpstr>
      <vt:lpstr>Example: effect of beam divergence</vt:lpstr>
      <vt:lpstr>Example: effect of beam divergence</vt:lpstr>
      <vt:lpstr>Comparison between simulations and experiments </vt:lpstr>
      <vt:lpstr>Coherent Radiation: Imaging of THz from CTR</vt:lpstr>
      <vt:lpstr>Coherent Radiation: Imaging of THz from CTR</vt:lpstr>
      <vt:lpstr>Incoherent Radiation: ODRI Angular Distribution</vt:lpstr>
      <vt:lpstr>Incoherent Radiation: ODRI Angular Distribution</vt:lpstr>
      <vt:lpstr>Plasma Acceleration</vt:lpstr>
      <vt:lpstr>Importance of single shot diagnostics</vt:lpstr>
      <vt:lpstr>A special case: microlens array for single-shot emittance measurement</vt:lpstr>
      <vt:lpstr>A special case: microlens array for single-shot emittance measurement</vt:lpstr>
      <vt:lpstr>A special case: microlens array for single-shot emittance measurement</vt:lpstr>
      <vt:lpstr>A special case: microlens array for single-shot emittance measurement</vt:lpstr>
      <vt:lpstr>ZEMAX Simulations</vt:lpstr>
      <vt:lpstr>Preliminary results</vt:lpstr>
      <vt:lpstr>Visibility</vt:lpstr>
      <vt:lpstr>Conclusions and future perspectives</vt:lpstr>
      <vt:lpstr>Thanks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</dc:creator>
  <cp:lastModifiedBy>Fabrizio</cp:lastModifiedBy>
  <cp:revision>886</cp:revision>
  <dcterms:created xsi:type="dcterms:W3CDTF">2015-04-15T08:20:40Z</dcterms:created>
  <dcterms:modified xsi:type="dcterms:W3CDTF">2017-09-19T06:02:15Z</dcterms:modified>
</cp:coreProperties>
</file>