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1"/>
  </p:sldMasterIdLst>
  <p:notesMasterIdLst>
    <p:notesMasterId r:id="rId8"/>
  </p:notesMasterIdLst>
  <p:sldIdLst>
    <p:sldId id="396" r:id="rId2"/>
    <p:sldId id="395" r:id="rId3"/>
    <p:sldId id="391" r:id="rId4"/>
    <p:sldId id="376" r:id="rId5"/>
    <p:sldId id="392" r:id="rId6"/>
    <p:sldId id="394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CB6BBEF7-9717-4733-A929-535518E6EBF6}">
          <p14:sldIdLst>
            <p14:sldId id="396"/>
            <p14:sldId id="395"/>
            <p14:sldId id="391"/>
            <p14:sldId id="376"/>
            <p14:sldId id="392"/>
            <p14:sldId id="3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AC8"/>
    <a:srgbClr val="F29527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98" autoAdjust="0"/>
    <p:restoredTop sz="96875" autoAdjust="0"/>
  </p:normalViewPr>
  <p:slideViewPr>
    <p:cSldViewPr>
      <p:cViewPr>
        <p:scale>
          <a:sx n="94" d="100"/>
          <a:sy n="94" d="100"/>
        </p:scale>
        <p:origin x="134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r-FR" sz="1200"/>
            </a:lvl1pPr>
          </a:lstStyle>
          <a:p>
            <a:fld id="{00F830A1-3891-4B82-A120-081866556DA0}" type="datetimeFigureOut">
              <a:rPr lang="en-GB"/>
              <a:pPr/>
              <a:t>15/09/2017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r-FR" sz="1200"/>
            </a:lvl1pPr>
          </a:lstStyle>
          <a:p>
            <a:fld id="{58CC9574-A819-4FE4-99A7-1E27AD09ADC2}" type="slidenum">
              <a:rPr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9732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ppeclog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498600"/>
            <a:ext cx="14859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047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" name="Straight Connector 8"/>
          <p:cNvCxnSpPr/>
          <p:nvPr/>
        </p:nvCxnSpPr>
        <p:spPr>
          <a:xfrm>
            <a:off x="3265488" y="3432175"/>
            <a:ext cx="4392612" cy="1588"/>
          </a:xfrm>
          <a:prstGeom prst="line">
            <a:avLst/>
          </a:prstGeom>
          <a:ln w="3175" cmpd="sng">
            <a:solidFill>
              <a:srgbClr val="0AA8C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9"/>
          <p:cNvSpPr txBox="1"/>
          <p:nvPr/>
        </p:nvSpPr>
        <p:spPr>
          <a:xfrm>
            <a:off x="3347864" y="3420740"/>
            <a:ext cx="8581164" cy="368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CH" sz="1800" dirty="0" err="1" smtClean="0">
                <a:solidFill>
                  <a:srgbClr val="002060"/>
                </a:solidFill>
                <a:latin typeface="Helvetica Neue UltraLight" charset="0"/>
                <a:cs typeface="Helvetica Neue UltraLight" charset="0"/>
              </a:rPr>
              <a:t>Astroparticle</a:t>
            </a:r>
            <a:r>
              <a:rPr lang="fr-CH" sz="1800" dirty="0" smtClean="0">
                <a:solidFill>
                  <a:srgbClr val="002060"/>
                </a:solidFill>
                <a:latin typeface="Helvetica Neue UltraLight" charset="0"/>
                <a:cs typeface="Helvetica Neue UltraLight" charset="0"/>
              </a:rPr>
              <a:t> </a:t>
            </a:r>
            <a:r>
              <a:rPr lang="fr-CH" sz="1800" dirty="0" err="1" smtClean="0">
                <a:solidFill>
                  <a:srgbClr val="002060"/>
                </a:solidFill>
                <a:latin typeface="Helvetica Neue UltraLight" charset="0"/>
                <a:cs typeface="Helvetica Neue UltraLight" charset="0"/>
              </a:rPr>
              <a:t>Physics</a:t>
            </a:r>
            <a:r>
              <a:rPr lang="fr-CH" sz="1800" dirty="0" smtClean="0">
                <a:solidFill>
                  <a:srgbClr val="002060"/>
                </a:solidFill>
                <a:latin typeface="Helvetica Neue UltraLight" charset="0"/>
                <a:cs typeface="Helvetica Neue UltraLight" charset="0"/>
              </a:rPr>
              <a:t> for Europe </a:t>
            </a:r>
            <a:r>
              <a:rPr lang="fr-CH" sz="1800" b="1" i="0" baseline="0" dirty="0" smtClean="0">
                <a:solidFill>
                  <a:srgbClr val="002060"/>
                </a:solidFill>
                <a:latin typeface="Helvetica Neue UltraLight" charset="0"/>
                <a:cs typeface="Helvetica Neue UltraLight" charset="0"/>
              </a:rPr>
              <a:t>and</a:t>
            </a:r>
            <a:r>
              <a:rPr lang="fr-CH" sz="1800" dirty="0" smtClean="0">
                <a:solidFill>
                  <a:srgbClr val="002060"/>
                </a:solidFill>
                <a:latin typeface="Helvetica Neue UltraLight" charset="0"/>
                <a:cs typeface="Helvetica Neue UltraLight" charset="0"/>
              </a:rPr>
              <a:t> </a:t>
            </a:r>
            <a:r>
              <a:rPr lang="fr-CH" sz="1800" b="1" i="0" baseline="0" dirty="0" err="1" smtClean="0">
                <a:solidFill>
                  <a:srgbClr val="002060"/>
                </a:solidFill>
                <a:latin typeface="Helvetica Neue UltraLight" charset="0"/>
                <a:cs typeface="Helvetica Neue UltraLight" charset="0"/>
              </a:rPr>
              <a:t>beyond</a:t>
            </a:r>
            <a:endParaRPr lang="en-US" sz="1800" b="1" i="0" baseline="0" dirty="0" smtClean="0">
              <a:solidFill>
                <a:srgbClr val="002060"/>
              </a:solidFill>
              <a:latin typeface="Helvetica Neue UltraLight" charset="0"/>
              <a:cs typeface="Helvetica Neue UltraLight" charset="0"/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F934E2-BBB6-4D34-BB01-078E9AA25260}" type="datetimeFigureOut">
              <a:rPr kumimoji="0" lang="en-GB" smtClean="0"/>
              <a:pPr/>
              <a:t>15/09/2017</a:t>
            </a:fld>
            <a:endParaRPr kumimoji="0" lang="fr-FR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fr-FR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3820FCD-5F4C-4989-BE05-0A8208BCBC21}" type="slidenum">
              <a:rPr kumimoji="0" lang="fr-FR" smtClean="0"/>
              <a:pPr/>
              <a:t>‹Nr.›</a:t>
            </a:fld>
            <a:endParaRPr kumimoji="0" lang="fr-FR"/>
          </a:p>
        </p:txBody>
      </p:sp>
    </p:spTree>
    <p:extLst>
      <p:ext uri="{BB962C8B-B14F-4D97-AF65-F5344CB8AC3E}">
        <p14:creationId xmlns:p14="http://schemas.microsoft.com/office/powerpoint/2010/main" val="2450028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86037"/>
            <a:ext cx="8229600" cy="11525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32250"/>
            <a:ext cx="8229600" cy="1054100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89BA17"/>
                </a:solidFill>
                <a:latin typeface="Helvetica Neue UltraLight"/>
                <a:cs typeface="Helvetica Neue Ultra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 b="0" i="0">
                <a:solidFill>
                  <a:srgbClr val="0AA8C8"/>
                </a:solidFill>
                <a:latin typeface="Helvetica Neue UltraLight"/>
                <a:cs typeface="Helvetica Neue UltraLight"/>
              </a:defRPr>
            </a:lvl1pPr>
          </a:lstStyle>
          <a:p>
            <a:fld id="{A258050E-B668-4FA7-85AD-C750C80A6E9B}" type="datetimeFigureOut">
              <a:rPr kumimoji="0" lang="en-GB" smtClean="0"/>
              <a:pPr/>
              <a:t>15/09/2017</a:t>
            </a:fld>
            <a:endParaRPr kumimoji="0"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0" i="0">
                <a:solidFill>
                  <a:srgbClr val="0AA8C8"/>
                </a:solidFill>
                <a:latin typeface="Helvetica Neue UltraLight"/>
                <a:cs typeface="Helvetica Neue UltraLight"/>
              </a:defRPr>
            </a:lvl1pPr>
          </a:lstStyle>
          <a:p>
            <a:endParaRPr kumimoji="0"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0AA8C8"/>
                </a:solidFill>
              </a:defRPr>
            </a:lvl1pPr>
          </a:lstStyle>
          <a:p>
            <a:fld id="{240D5ECE-8B49-45CD-BE81-EF81920D1969}" type="slidenum">
              <a:rPr kumimoji="0" lang="fr-FR" smtClean="0"/>
              <a:pPr/>
              <a:t>‹Nr.›</a:t>
            </a:fld>
            <a:endParaRPr kumimoji="0" lang="fr-FR"/>
          </a:p>
        </p:txBody>
      </p:sp>
    </p:spTree>
    <p:extLst>
      <p:ext uri="{BB962C8B-B14F-4D97-AF65-F5344CB8AC3E}">
        <p14:creationId xmlns:p14="http://schemas.microsoft.com/office/powerpoint/2010/main" val="374395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89517"/>
            <a:ext cx="8229600" cy="1179458"/>
          </a:xfrm>
          <a:prstGeom prst="rect">
            <a:avLst/>
          </a:prstGeom>
        </p:spPr>
        <p:txBody>
          <a:bodyPr anchor="t"/>
          <a:lstStyle>
            <a:lvl1pPr algn="ctr">
              <a:defRPr sz="4000" b="1" strike="noStrike" cap="none"/>
            </a:lvl1pPr>
          </a:lstStyle>
          <a:p>
            <a:r>
              <a:rPr lang="en-GB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06713"/>
            <a:ext cx="82295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2952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D5ECE-8B49-45CD-BE81-EF81920D1969}" type="slidenum">
              <a:rPr kumimoji="0" lang="fr-FR" smtClean="0"/>
              <a:pPr/>
              <a:t>‹Nr.›</a:t>
            </a:fld>
            <a:endParaRPr kumimoji="0" lang="fr-FR"/>
          </a:p>
        </p:txBody>
      </p:sp>
    </p:spTree>
    <p:extLst>
      <p:ext uri="{BB962C8B-B14F-4D97-AF65-F5344CB8AC3E}">
        <p14:creationId xmlns:p14="http://schemas.microsoft.com/office/powerpoint/2010/main" val="262492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5034"/>
            <a:ext cx="3008313" cy="119993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05034"/>
            <a:ext cx="5111750" cy="482112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37793"/>
            <a:ext cx="3008313" cy="3288370"/>
          </a:xfrm>
        </p:spPr>
        <p:txBody>
          <a:bodyPr/>
          <a:lstStyle>
            <a:lvl1pPr marL="0" indent="0">
              <a:buNone/>
              <a:defRPr sz="1400">
                <a:solidFill>
                  <a:srgbClr val="F2952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58050E-B668-4FA7-85AD-C750C80A6E9B}" type="datetimeFigureOut">
              <a:rPr kumimoji="0" lang="en-GB" smtClean="0"/>
              <a:pPr/>
              <a:t>15/09/2017</a:t>
            </a:fld>
            <a:endParaRPr kumimoji="0"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D5ECE-8B49-45CD-BE81-EF81920D1969}" type="slidenum">
              <a:rPr kumimoji="0" lang="fr-FR" smtClean="0"/>
              <a:pPr/>
              <a:t>‹Nr.›</a:t>
            </a:fld>
            <a:endParaRPr kumimoji="0" lang="fr-FR"/>
          </a:p>
        </p:txBody>
      </p:sp>
    </p:spTree>
    <p:extLst>
      <p:ext uri="{BB962C8B-B14F-4D97-AF65-F5344CB8AC3E}">
        <p14:creationId xmlns:p14="http://schemas.microsoft.com/office/powerpoint/2010/main" val="15443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58050E-B668-4FA7-85AD-C750C80A6E9B}" type="datetimeFigureOut">
              <a:rPr kumimoji="0" lang="en-GB" smtClean="0"/>
              <a:pPr/>
              <a:t>15/09/2017</a:t>
            </a:fld>
            <a:endParaRPr kumimoji="0"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D5ECE-8B49-45CD-BE81-EF81920D1969}" type="slidenum">
              <a:rPr kumimoji="0" lang="fr-FR" smtClean="0"/>
              <a:pPr/>
              <a:t>‹Nr.›</a:t>
            </a:fld>
            <a:endParaRPr kumimoji="0" lang="fr-FR"/>
          </a:p>
        </p:txBody>
      </p:sp>
    </p:spTree>
    <p:extLst>
      <p:ext uri="{BB962C8B-B14F-4D97-AF65-F5344CB8AC3E}">
        <p14:creationId xmlns:p14="http://schemas.microsoft.com/office/powerpoint/2010/main" val="382642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58050E-B668-4FA7-85AD-C750C80A6E9B}" type="datetimeFigureOut">
              <a:rPr kumimoji="0" lang="en-GB" smtClean="0"/>
              <a:pPr/>
              <a:t>15/09/2017</a:t>
            </a:fld>
            <a:endParaRPr kumimoji="0"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D5ECE-8B49-45CD-BE81-EF81920D1969}" type="slidenum">
              <a:rPr kumimoji="0" lang="fr-FR" smtClean="0"/>
              <a:pPr/>
              <a:t>‹Nr.›</a:t>
            </a:fld>
            <a:endParaRPr kumimoji="0" lang="fr-FR"/>
          </a:p>
        </p:txBody>
      </p:sp>
    </p:spTree>
    <p:extLst>
      <p:ext uri="{BB962C8B-B14F-4D97-AF65-F5344CB8AC3E}">
        <p14:creationId xmlns:p14="http://schemas.microsoft.com/office/powerpoint/2010/main" val="14939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58050E-B668-4FA7-85AD-C750C80A6E9B}" type="datetimeFigureOut">
              <a:rPr kumimoji="0" lang="en-GB" smtClean="0"/>
              <a:pPr/>
              <a:t>15/09/2017</a:t>
            </a:fld>
            <a:endParaRPr kumimoji="0"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D5ECE-8B49-45CD-BE81-EF81920D1969}" type="slidenum">
              <a:rPr kumimoji="0" lang="fr-FR" smtClean="0"/>
              <a:pPr/>
              <a:t>‹Nr.›</a:t>
            </a:fld>
            <a:endParaRPr kumimoji="0" lang="fr-FR"/>
          </a:p>
        </p:txBody>
      </p:sp>
    </p:spTree>
    <p:extLst>
      <p:ext uri="{BB962C8B-B14F-4D97-AF65-F5344CB8AC3E}">
        <p14:creationId xmlns:p14="http://schemas.microsoft.com/office/powerpoint/2010/main" val="2586973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18118"/>
            <a:ext cx="8229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331309"/>
            <a:ext cx="8229600" cy="33962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Faire glisser l'image vers l'espace réservé ou cliquer sur l'icône pour l'ajouter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2896"/>
            <a:ext cx="8229600" cy="6893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58050E-B668-4FA7-85AD-C750C80A6E9B}" type="datetimeFigureOut">
              <a:rPr kumimoji="0" lang="en-GB" smtClean="0"/>
              <a:pPr/>
              <a:t>15/09/2017</a:t>
            </a:fld>
            <a:endParaRPr kumimoji="0"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D5ECE-8B49-45CD-BE81-EF81920D1969}" type="slidenum">
              <a:rPr kumimoji="0" lang="fr-FR" smtClean="0"/>
              <a:pPr/>
              <a:t>‹Nr.›</a:t>
            </a:fld>
            <a:endParaRPr kumimoji="0" lang="fr-FR"/>
          </a:p>
        </p:txBody>
      </p:sp>
    </p:spTree>
    <p:extLst>
      <p:ext uri="{BB962C8B-B14F-4D97-AF65-F5344CB8AC3E}">
        <p14:creationId xmlns:p14="http://schemas.microsoft.com/office/powerpoint/2010/main" val="506965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i="0">
                <a:solidFill>
                  <a:srgbClr val="0AA8C8"/>
                </a:solidFill>
                <a:latin typeface="Helvetica Neue UltraLight"/>
                <a:ea typeface="+mn-ea"/>
                <a:cs typeface="Helvetica Neue UltraLight"/>
              </a:defRPr>
            </a:lvl1pPr>
          </a:lstStyle>
          <a:p>
            <a:fld id="{A258050E-B668-4FA7-85AD-C750C80A6E9B}" type="datetimeFigureOut">
              <a:rPr kumimoji="0" lang="en-GB" smtClean="0"/>
              <a:pPr/>
              <a:t>15/09/2017</a:t>
            </a:fld>
            <a:endParaRPr kumimoji="0"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 i="0">
                <a:solidFill>
                  <a:srgbClr val="5B5C5E"/>
                </a:solidFill>
                <a:latin typeface="Helvetica Neue UltraLight"/>
                <a:ea typeface="+mn-ea"/>
                <a:cs typeface="Helvetica Neue UltraLight"/>
              </a:defRPr>
            </a:lvl1pPr>
          </a:lstStyle>
          <a:p>
            <a:endParaRPr kumimoji="0"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BA17"/>
                </a:solidFill>
                <a:latin typeface="Helvetica Neue UltraLight" charset="0"/>
                <a:cs typeface="Helvetica Neue UltraLight" charset="0"/>
              </a:defRPr>
            </a:lvl1pPr>
          </a:lstStyle>
          <a:p>
            <a:fld id="{240D5ECE-8B49-45CD-BE81-EF81920D1969}" type="slidenum">
              <a:rPr kumimoji="0" lang="fr-FR" smtClean="0"/>
              <a:pPr/>
              <a:t>‹Nr.›</a:t>
            </a:fld>
            <a:endParaRPr kumimoji="0" lang="fr-FR"/>
          </a:p>
        </p:txBody>
      </p:sp>
      <p:pic>
        <p:nvPicPr>
          <p:cNvPr id="1030" name="Picture 6" descr="header2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</p:sldLayoutIdLst>
  <p:txStyles>
    <p:titleStyle>
      <a:lvl1pPr algn="r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AA8C8"/>
          </a:solidFill>
          <a:latin typeface="Helvetica Neue UltraLight"/>
          <a:ea typeface="ＭＳ Ｐゴシック" charset="-128"/>
          <a:cs typeface="Helvetica Neue UltraLight"/>
        </a:defRPr>
      </a:lvl1pPr>
      <a:lvl2pPr algn="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AA8C8"/>
          </a:solidFill>
          <a:latin typeface="Helvetica Neue UltraLight" charset="0"/>
          <a:ea typeface="ＭＳ Ｐゴシック" charset="-128"/>
        </a:defRPr>
      </a:lvl2pPr>
      <a:lvl3pPr algn="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AA8C8"/>
          </a:solidFill>
          <a:latin typeface="Helvetica Neue UltraLight" charset="0"/>
          <a:ea typeface="ＭＳ Ｐゴシック" charset="-128"/>
        </a:defRPr>
      </a:lvl3pPr>
      <a:lvl4pPr algn="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AA8C8"/>
          </a:solidFill>
          <a:latin typeface="Helvetica Neue UltraLight" charset="0"/>
          <a:ea typeface="ＭＳ Ｐゴシック" charset="-128"/>
        </a:defRPr>
      </a:lvl4pPr>
      <a:lvl5pPr algn="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AA8C8"/>
          </a:solidFill>
          <a:latin typeface="Helvetica Neue UltraLight" charset="0"/>
          <a:ea typeface="ＭＳ Ｐゴシック" charset="-128"/>
        </a:defRPr>
      </a:lvl5pPr>
      <a:lvl6pPr marL="457200" algn="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AA8C8"/>
          </a:solidFill>
          <a:latin typeface="Helvetica Neue UltraLight" charset="0"/>
          <a:ea typeface="ＭＳ Ｐゴシック" charset="-128"/>
        </a:defRPr>
      </a:lvl6pPr>
      <a:lvl7pPr marL="914400" algn="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AA8C8"/>
          </a:solidFill>
          <a:latin typeface="Helvetica Neue UltraLight" charset="0"/>
          <a:ea typeface="ＭＳ Ｐゴシック" charset="-128"/>
        </a:defRPr>
      </a:lvl7pPr>
      <a:lvl8pPr marL="1371600" algn="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AA8C8"/>
          </a:solidFill>
          <a:latin typeface="Helvetica Neue UltraLight" charset="0"/>
          <a:ea typeface="ＭＳ Ｐゴシック" charset="-128"/>
        </a:defRPr>
      </a:lvl8pPr>
      <a:lvl9pPr marL="1828800" algn="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AA8C8"/>
          </a:solidFill>
          <a:latin typeface="Helvetica Neue UltraLight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89BA17"/>
          </a:solidFill>
          <a:latin typeface="Helvetica Neue Light"/>
          <a:ea typeface="ＭＳ Ｐゴシック" charset="-128"/>
          <a:cs typeface="Helvetica Neue Light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AA8C8"/>
          </a:solidFill>
          <a:latin typeface="Helvetica Neue Light"/>
          <a:ea typeface="ＭＳ Ｐゴシック" charset="-128"/>
          <a:cs typeface="Helvetica Neue Light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29527"/>
          </a:solidFill>
          <a:latin typeface="Helvetica Neue Light"/>
          <a:ea typeface="ＭＳ Ｐゴシック" charset="-128"/>
          <a:cs typeface="Helvetica Neue Light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560A4"/>
          </a:solidFill>
          <a:latin typeface="Helvetica Neue Light"/>
          <a:ea typeface="ＭＳ Ｐゴシック" charset="-128"/>
          <a:cs typeface="Helvetica Neue Light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 Neue Light"/>
          <a:ea typeface="ＭＳ Ｐゴシック" charset="-128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468" y="-10964"/>
            <a:ext cx="10370526" cy="6868964"/>
          </a:xfrm>
          <a:prstGeom prst="rect">
            <a:avLst/>
          </a:prstGeom>
        </p:spPr>
      </p:pic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84649" y="3081176"/>
            <a:ext cx="8712968" cy="3168352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									Final Discussion</a:t>
            </a:r>
            <a:endParaRPr lang="de-DE" sz="40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sz="4000" b="1" dirty="0" smtClean="0">
              <a:solidFill>
                <a:srgbClr val="FFFF0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FF00"/>
                </a:solidFill>
                <a:latin typeface="+mj-lt"/>
              </a:rPr>
              <a:t>The Mount Elbrus Conference</a:t>
            </a:r>
            <a:r>
              <a:rPr lang="en-US" sz="4000" b="1" dirty="0">
                <a:solidFill>
                  <a:srgbClr val="FFFF00"/>
                </a:solidFill>
                <a:latin typeface="+mj-lt"/>
              </a:rPr>
              <a:t/>
            </a:r>
            <a:br>
              <a:rPr lang="en-US" sz="4000" b="1" dirty="0">
                <a:solidFill>
                  <a:srgbClr val="FFFF00"/>
                </a:solidFill>
                <a:latin typeface="+mj-lt"/>
              </a:rPr>
            </a:br>
            <a:r>
              <a:rPr lang="de-DE" sz="4000" b="1" dirty="0" err="1" smtClean="0">
                <a:solidFill>
                  <a:srgbClr val="FFFF00"/>
                </a:solidFill>
                <a:latin typeface="+mj-lt"/>
              </a:rPr>
              <a:t>From</a:t>
            </a:r>
            <a:r>
              <a:rPr lang="de-DE" sz="40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de-DE" sz="4000" b="1" dirty="0" err="1">
                <a:solidFill>
                  <a:srgbClr val="FFFF00"/>
                </a:solidFill>
                <a:latin typeface="+mj-lt"/>
              </a:rPr>
              <a:t>D</a:t>
            </a:r>
            <a:r>
              <a:rPr lang="de-DE" sz="4000" b="1" dirty="0" err="1" smtClean="0">
                <a:solidFill>
                  <a:srgbClr val="FFFF00"/>
                </a:solidFill>
                <a:latin typeface="+mj-lt"/>
              </a:rPr>
              <a:t>eep</a:t>
            </a:r>
            <a:r>
              <a:rPr lang="de-DE" sz="40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de-DE" sz="4000" b="1" dirty="0">
                <a:solidFill>
                  <a:srgbClr val="FFFF00"/>
                </a:solidFill>
                <a:latin typeface="+mj-lt"/>
              </a:rPr>
              <a:t>U</a:t>
            </a:r>
            <a:r>
              <a:rPr lang="de-DE" sz="4000" b="1" dirty="0" smtClean="0">
                <a:solidFill>
                  <a:srgbClr val="FFFF00"/>
                </a:solidFill>
                <a:latin typeface="+mj-lt"/>
              </a:rPr>
              <a:t>nderground </a:t>
            </a:r>
            <a:r>
              <a:rPr lang="de-DE" sz="4000" b="1" dirty="0" err="1" smtClean="0">
                <a:solidFill>
                  <a:srgbClr val="FFFF00"/>
                </a:solidFill>
                <a:latin typeface="+mj-lt"/>
              </a:rPr>
              <a:t>up</a:t>
            </a:r>
            <a:r>
              <a:rPr lang="de-DE" sz="40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de-DE" sz="4000" b="1" dirty="0" err="1" smtClean="0">
                <a:solidFill>
                  <a:srgbClr val="FFFF00"/>
                </a:solidFill>
                <a:latin typeface="+mj-lt"/>
              </a:rPr>
              <a:t>to</a:t>
            </a:r>
            <a:r>
              <a:rPr lang="de-DE" sz="40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de-DE" sz="4000" b="1" dirty="0" err="1" smtClean="0">
                <a:solidFill>
                  <a:srgbClr val="FFFF00"/>
                </a:solidFill>
                <a:latin typeface="+mj-lt"/>
              </a:rPr>
              <a:t>the</a:t>
            </a:r>
            <a:r>
              <a:rPr lang="de-DE" sz="40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de-DE" sz="4000" b="1" dirty="0">
                <a:solidFill>
                  <a:srgbClr val="FFFF00"/>
                </a:solidFill>
                <a:latin typeface="+mj-lt"/>
              </a:rPr>
              <a:t>S</a:t>
            </a:r>
            <a:r>
              <a:rPr lang="de-DE" sz="4000" b="1" dirty="0" smtClean="0">
                <a:solidFill>
                  <a:srgbClr val="FFFF00"/>
                </a:solidFill>
                <a:latin typeface="+mj-lt"/>
              </a:rPr>
              <a:t>ky</a:t>
            </a:r>
            <a:endParaRPr lang="de-DE" sz="4000" dirty="0">
              <a:solidFill>
                <a:srgbClr val="FFFF0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de-DE" sz="2400" dirty="0" err="1" smtClean="0">
                <a:solidFill>
                  <a:srgbClr val="FFFF00"/>
                </a:solidFill>
                <a:latin typeface="+mj-lt"/>
              </a:rPr>
              <a:t>Terskol</a:t>
            </a:r>
            <a:r>
              <a:rPr lang="de-DE" sz="2400" dirty="0" smtClean="0">
                <a:solidFill>
                  <a:srgbClr val="FFFF00"/>
                </a:solidFill>
                <a:latin typeface="+mj-lt"/>
              </a:rPr>
              <a:t>    </a:t>
            </a:r>
            <a:r>
              <a:rPr lang="de-DE" sz="2400" dirty="0" err="1" smtClean="0">
                <a:solidFill>
                  <a:srgbClr val="FFFF00"/>
                </a:solidFill>
                <a:latin typeface="+mj-lt"/>
              </a:rPr>
              <a:t>Pyatigorsk</a:t>
            </a:r>
            <a:r>
              <a:rPr lang="de-DE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+mj-lt"/>
              </a:rPr>
              <a:t> –  September 2017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 flipV="1">
            <a:off x="858762" y="2457275"/>
            <a:ext cx="688159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cxnSp>
        <p:nvCxnSpPr>
          <p:cNvPr id="4" name="Gerade Verbindung 3"/>
          <p:cNvCxnSpPr/>
          <p:nvPr/>
        </p:nvCxnSpPr>
        <p:spPr>
          <a:xfrm flipV="1">
            <a:off x="2411760" y="5949280"/>
            <a:ext cx="864096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3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05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3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457200" y="1340768"/>
            <a:ext cx="868680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89BA17"/>
                </a:solidFill>
                <a:latin typeface="Helvetica Neue Light"/>
                <a:ea typeface="ＭＳ Ｐゴシック" charset="-128"/>
                <a:cs typeface="Helvetica Neue Light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0AA8C8"/>
                </a:solidFill>
                <a:latin typeface="Helvetica Neue Light"/>
                <a:ea typeface="ＭＳ Ｐゴシック" charset="-128"/>
                <a:cs typeface="Helvetica Neue Light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F29527"/>
                </a:solidFill>
                <a:latin typeface="Helvetica Neue Light"/>
                <a:ea typeface="ＭＳ Ｐゴシック" charset="-128"/>
                <a:cs typeface="Helvetica Neue Light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560A4"/>
                </a:solidFill>
                <a:latin typeface="Helvetica Neue Light"/>
                <a:ea typeface="ＭＳ Ｐゴシック" charset="-128"/>
                <a:cs typeface="Helvetica Neue Light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 Neue Light"/>
                <a:ea typeface="ＭＳ Ｐゴシック" charset="-128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charset="0"/>
              <a:buNone/>
            </a:pP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</a:rPr>
              <a:t>TOPICS of the conference</a:t>
            </a:r>
            <a:endParaRPr lang="de-DE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de-DE" sz="1900" b="1" dirty="0" err="1" smtClean="0"/>
              <a:t>Astroparticle</a:t>
            </a:r>
            <a:r>
              <a:rPr lang="de-DE" sz="1900" b="1" dirty="0" smtClean="0"/>
              <a:t> </a:t>
            </a:r>
            <a:r>
              <a:rPr lang="de-DE" sz="1900" b="1" dirty="0" err="1" smtClean="0"/>
              <a:t>physics</a:t>
            </a:r>
            <a:r>
              <a:rPr lang="de-DE" sz="1900" b="1" dirty="0" smtClean="0"/>
              <a:t> in </a:t>
            </a:r>
            <a:r>
              <a:rPr lang="de-DE" sz="1900" b="1" dirty="0" err="1" smtClean="0"/>
              <a:t>Deep</a:t>
            </a:r>
            <a:r>
              <a:rPr lang="de-DE" sz="1900" b="1" dirty="0" smtClean="0"/>
              <a:t> Underground Laboratories:</a:t>
            </a:r>
          </a:p>
          <a:p>
            <a:pPr lvl="1">
              <a:spcAft>
                <a:spcPts val="600"/>
              </a:spcAft>
            </a:pPr>
            <a:r>
              <a:rPr lang="de-DE" sz="1600" dirty="0" err="1" smtClean="0"/>
              <a:t>Direct</a:t>
            </a:r>
            <a:r>
              <a:rPr lang="de-DE" sz="1600" dirty="0" smtClean="0"/>
              <a:t> Dark Matter </a:t>
            </a:r>
            <a:r>
              <a:rPr lang="de-DE" sz="1600" dirty="0" err="1" smtClean="0"/>
              <a:t>searches</a:t>
            </a:r>
            <a:endParaRPr lang="de-DE" sz="1600" dirty="0" smtClean="0"/>
          </a:p>
          <a:p>
            <a:pPr lvl="1">
              <a:spcAft>
                <a:spcPts val="600"/>
              </a:spcAft>
            </a:pPr>
            <a:r>
              <a:rPr lang="de-DE" sz="1600" dirty="0" smtClean="0"/>
              <a:t>Neutrino </a:t>
            </a:r>
            <a:r>
              <a:rPr lang="de-DE" sz="1600" dirty="0" err="1" smtClean="0"/>
              <a:t>property</a:t>
            </a:r>
            <a:r>
              <a:rPr lang="de-DE" sz="1600" dirty="0" smtClean="0"/>
              <a:t> </a:t>
            </a:r>
            <a:r>
              <a:rPr lang="de-DE" sz="1600" dirty="0" err="1" smtClean="0"/>
              <a:t>measurements</a:t>
            </a:r>
            <a:endParaRPr lang="de-DE" sz="1600" dirty="0" smtClean="0"/>
          </a:p>
          <a:p>
            <a:pPr lvl="1">
              <a:spcAft>
                <a:spcPts val="600"/>
              </a:spcAft>
            </a:pPr>
            <a:r>
              <a:rPr lang="de-DE" sz="1600" dirty="0" smtClean="0"/>
              <a:t>Neutrino </a:t>
            </a:r>
            <a:r>
              <a:rPr lang="de-DE" sz="1600" dirty="0" err="1" smtClean="0"/>
              <a:t>astronomy</a:t>
            </a:r>
            <a:r>
              <a:rPr lang="de-DE" sz="1600" dirty="0" smtClean="0"/>
              <a:t> in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low</a:t>
            </a:r>
            <a:r>
              <a:rPr lang="de-DE" sz="1600" dirty="0" smtClean="0"/>
              <a:t> </a:t>
            </a:r>
            <a:r>
              <a:rPr lang="de-DE" sz="1600" dirty="0" err="1" smtClean="0"/>
              <a:t>energy</a:t>
            </a:r>
            <a:r>
              <a:rPr lang="de-DE" sz="1600" dirty="0" smtClean="0"/>
              <a:t> </a:t>
            </a:r>
            <a:r>
              <a:rPr lang="de-DE" sz="1600" dirty="0" err="1" smtClean="0"/>
              <a:t>regime</a:t>
            </a:r>
            <a:endParaRPr lang="de-DE" sz="1600" dirty="0" smtClean="0"/>
          </a:p>
          <a:p>
            <a:pPr lvl="1">
              <a:spcAft>
                <a:spcPts val="600"/>
              </a:spcAft>
            </a:pPr>
            <a:r>
              <a:rPr lang="de-DE" sz="1600" dirty="0" err="1" smtClean="0"/>
              <a:t>Axion</a:t>
            </a:r>
            <a:r>
              <a:rPr lang="de-DE" sz="1600" dirty="0" smtClean="0"/>
              <a:t> </a:t>
            </a:r>
            <a:r>
              <a:rPr lang="de-DE" sz="1600" dirty="0" err="1" smtClean="0"/>
              <a:t>searches</a:t>
            </a:r>
            <a:endParaRPr lang="de-DE" sz="1600" dirty="0" smtClean="0"/>
          </a:p>
          <a:p>
            <a:pPr lvl="1">
              <a:spcAft>
                <a:spcPts val="600"/>
              </a:spcAft>
            </a:pPr>
            <a:r>
              <a:rPr lang="de-DE" sz="1600" dirty="0" err="1" smtClean="0"/>
              <a:t>Nuclear</a:t>
            </a:r>
            <a:r>
              <a:rPr lang="de-DE" sz="1600" dirty="0" smtClean="0"/>
              <a:t> </a:t>
            </a:r>
            <a:r>
              <a:rPr lang="de-DE" sz="1600" dirty="0" err="1" smtClean="0"/>
              <a:t>astronomy</a:t>
            </a:r>
            <a:r>
              <a:rPr lang="de-DE" sz="1600" dirty="0" smtClean="0"/>
              <a:t> in Underground Labs</a:t>
            </a:r>
          </a:p>
          <a:p>
            <a:pPr>
              <a:spcAft>
                <a:spcPts val="600"/>
              </a:spcAft>
            </a:pPr>
            <a:r>
              <a:rPr lang="de-DE" sz="1900" b="1" dirty="0" smtClean="0"/>
              <a:t>Multi-</a:t>
            </a:r>
            <a:r>
              <a:rPr lang="de-DE" sz="1900" b="1" dirty="0" err="1" smtClean="0"/>
              <a:t>messenger</a:t>
            </a:r>
            <a:r>
              <a:rPr lang="de-DE" sz="1900" b="1" dirty="0" smtClean="0"/>
              <a:t> </a:t>
            </a:r>
            <a:r>
              <a:rPr lang="de-DE" sz="1900" b="1" dirty="0" err="1" smtClean="0"/>
              <a:t>aspects</a:t>
            </a:r>
            <a:r>
              <a:rPr lang="de-DE" sz="1900" b="1" dirty="0" smtClean="0"/>
              <a:t> </a:t>
            </a:r>
            <a:r>
              <a:rPr lang="de-DE" sz="1900" b="1" dirty="0" err="1" smtClean="0"/>
              <a:t>related</a:t>
            </a:r>
            <a:r>
              <a:rPr lang="de-DE" sz="1900" b="1" dirty="0" smtClean="0"/>
              <a:t> </a:t>
            </a:r>
            <a:r>
              <a:rPr lang="de-DE" sz="1900" b="1" dirty="0" err="1" smtClean="0"/>
              <a:t>to</a:t>
            </a:r>
            <a:r>
              <a:rPr lang="de-DE" sz="1900" b="1" dirty="0" smtClean="0"/>
              <a:t> </a:t>
            </a:r>
            <a:r>
              <a:rPr lang="de-DE" sz="1900" b="1" dirty="0" err="1" smtClean="0"/>
              <a:t>these</a:t>
            </a:r>
            <a:r>
              <a:rPr lang="de-DE" sz="1900" b="1" dirty="0" smtClean="0"/>
              <a:t> </a:t>
            </a:r>
            <a:r>
              <a:rPr lang="de-DE" sz="1900" b="1" dirty="0" err="1" smtClean="0"/>
              <a:t>topics</a:t>
            </a:r>
            <a:endParaRPr lang="de-DE" sz="1900" b="1" dirty="0" smtClean="0"/>
          </a:p>
          <a:p>
            <a:pPr>
              <a:spcAft>
                <a:spcPts val="600"/>
              </a:spcAft>
            </a:pPr>
            <a:r>
              <a:rPr lang="de-DE" sz="1900" b="1" dirty="0" err="1" smtClean="0"/>
              <a:t>Novel</a:t>
            </a:r>
            <a:r>
              <a:rPr lang="de-DE" sz="1900" b="1" dirty="0" smtClean="0"/>
              <a:t> </a:t>
            </a:r>
            <a:r>
              <a:rPr lang="de-DE" sz="1900" b="1" dirty="0" err="1" smtClean="0"/>
              <a:t>ideas</a:t>
            </a:r>
            <a:r>
              <a:rPr lang="de-DE" sz="1900" b="1" dirty="0" smtClean="0"/>
              <a:t> </a:t>
            </a:r>
            <a:r>
              <a:rPr lang="de-DE" sz="1900" b="1" dirty="0" err="1" smtClean="0"/>
              <a:t>and</a:t>
            </a:r>
            <a:r>
              <a:rPr lang="de-DE" sz="1900" b="1" dirty="0" smtClean="0"/>
              <a:t> </a:t>
            </a:r>
            <a:r>
              <a:rPr lang="de-DE" sz="1900" b="1" dirty="0" err="1" smtClean="0"/>
              <a:t>synergies</a:t>
            </a:r>
            <a:r>
              <a:rPr lang="de-DE" sz="1900" b="1" dirty="0" smtClean="0"/>
              <a:t> </a:t>
            </a:r>
            <a:r>
              <a:rPr lang="de-DE" sz="1900" b="1" dirty="0" err="1" smtClean="0"/>
              <a:t>with</a:t>
            </a:r>
            <a:r>
              <a:rPr lang="de-DE" sz="1900" b="1" dirty="0" smtClean="0"/>
              <a:t> </a:t>
            </a:r>
            <a:r>
              <a:rPr lang="de-DE" sz="1900" b="1" dirty="0" err="1" smtClean="0"/>
              <a:t>other</a:t>
            </a:r>
            <a:r>
              <a:rPr lang="de-DE" sz="1900" b="1" dirty="0" smtClean="0"/>
              <a:t> </a:t>
            </a:r>
            <a:r>
              <a:rPr lang="de-DE" sz="1900" b="1" dirty="0" err="1" smtClean="0"/>
              <a:t>fields</a:t>
            </a:r>
            <a:r>
              <a:rPr lang="de-DE" sz="1900" b="1" dirty="0" smtClean="0"/>
              <a:t> </a:t>
            </a:r>
            <a:r>
              <a:rPr lang="de-DE" sz="1900" b="1" dirty="0" err="1" smtClean="0"/>
              <a:t>of</a:t>
            </a:r>
            <a:r>
              <a:rPr lang="de-DE" sz="1900" b="1" dirty="0" smtClean="0"/>
              <a:t> </a:t>
            </a:r>
            <a:r>
              <a:rPr lang="de-DE" sz="1900" b="1" dirty="0" err="1" smtClean="0"/>
              <a:t>science</a:t>
            </a:r>
            <a:endParaRPr lang="de-DE" sz="1900" b="1" dirty="0" smtClean="0"/>
          </a:p>
          <a:p>
            <a:pPr>
              <a:spcAft>
                <a:spcPts val="600"/>
              </a:spcAft>
            </a:pPr>
            <a:r>
              <a:rPr lang="de-DE" sz="1900" b="1" dirty="0" err="1" smtClean="0"/>
              <a:t>Upcoming</a:t>
            </a:r>
            <a:r>
              <a:rPr lang="de-DE" sz="1900" b="1" dirty="0" smtClean="0"/>
              <a:t> experimental </a:t>
            </a:r>
            <a:r>
              <a:rPr lang="de-DE" sz="1900" b="1" dirty="0" err="1" smtClean="0"/>
              <a:t>opportunities</a:t>
            </a:r>
            <a:r>
              <a:rPr lang="de-DE" sz="1900" b="1" dirty="0" smtClean="0"/>
              <a:t> in </a:t>
            </a:r>
            <a:r>
              <a:rPr lang="de-DE" sz="1900" b="1" dirty="0" err="1" smtClean="0"/>
              <a:t>Russia</a:t>
            </a:r>
            <a:r>
              <a:rPr lang="de-DE" sz="1900" b="1" dirty="0" smtClean="0"/>
              <a:t>, Europe </a:t>
            </a:r>
            <a:r>
              <a:rPr lang="de-DE" sz="1900" b="1" dirty="0" err="1" smtClean="0"/>
              <a:t>and</a:t>
            </a:r>
            <a:r>
              <a:rPr lang="de-DE" sz="1900" b="1" dirty="0" smtClean="0"/>
              <a:t> </a:t>
            </a:r>
            <a:r>
              <a:rPr lang="de-DE" sz="1900" b="1" dirty="0" err="1" smtClean="0"/>
              <a:t>beyond</a:t>
            </a:r>
            <a:endParaRPr lang="de-DE" sz="1900" b="1" dirty="0" smtClean="0"/>
          </a:p>
          <a:p>
            <a:pPr>
              <a:spcAft>
                <a:spcPts val="600"/>
              </a:spcAft>
            </a:pPr>
            <a:r>
              <a:rPr lang="de-DE" sz="1900" b="1" dirty="0" err="1" smtClean="0"/>
              <a:t>Theory</a:t>
            </a:r>
            <a:r>
              <a:rPr lang="de-DE" sz="1900" b="1" dirty="0" smtClean="0"/>
              <a:t> </a:t>
            </a:r>
            <a:r>
              <a:rPr lang="de-DE" sz="1900" b="1" dirty="0" err="1" smtClean="0"/>
              <a:t>and</a:t>
            </a:r>
            <a:r>
              <a:rPr lang="de-DE" sz="1900" b="1" dirty="0" smtClean="0"/>
              <a:t> </a:t>
            </a:r>
            <a:r>
              <a:rPr lang="de-DE" sz="1900" b="1" dirty="0" err="1" smtClean="0"/>
              <a:t>modelling</a:t>
            </a:r>
            <a:endParaRPr lang="de-DE" sz="1900" b="1" dirty="0" smtClean="0"/>
          </a:p>
          <a:p>
            <a:pPr>
              <a:spcAft>
                <a:spcPts val="600"/>
              </a:spcAft>
            </a:pPr>
            <a:r>
              <a:rPr lang="de-DE" sz="1900" b="1" dirty="0" err="1">
                <a:solidFill>
                  <a:srgbClr val="FF0000"/>
                </a:solidFill>
              </a:rPr>
              <a:t>Many</a:t>
            </a:r>
            <a:r>
              <a:rPr lang="de-DE" sz="1900" b="1" dirty="0">
                <a:solidFill>
                  <a:srgbClr val="FF0000"/>
                </a:solidFill>
              </a:rPr>
              <a:t> </a:t>
            </a:r>
            <a:r>
              <a:rPr lang="de-DE" sz="1900" b="1" dirty="0" err="1">
                <a:solidFill>
                  <a:srgbClr val="FF0000"/>
                </a:solidFill>
              </a:rPr>
              <a:t>discussions</a:t>
            </a:r>
            <a:r>
              <a:rPr lang="de-DE" sz="1900" b="1" dirty="0">
                <a:solidFill>
                  <a:srgbClr val="FF0000"/>
                </a:solidFill>
              </a:rPr>
              <a:t> </a:t>
            </a:r>
            <a:r>
              <a:rPr lang="de-DE" sz="1900" b="1" dirty="0" err="1">
                <a:solidFill>
                  <a:srgbClr val="FF0000"/>
                </a:solidFill>
              </a:rPr>
              <a:t>and</a:t>
            </a:r>
            <a:r>
              <a:rPr lang="de-DE" sz="1900" b="1" dirty="0">
                <a:solidFill>
                  <a:srgbClr val="FF0000"/>
                </a:solidFill>
              </a:rPr>
              <a:t> </a:t>
            </a:r>
            <a:r>
              <a:rPr lang="de-DE" sz="1900" b="1" dirty="0" err="1">
                <a:solidFill>
                  <a:srgbClr val="FF0000"/>
                </a:solidFill>
              </a:rPr>
              <a:t>crosstalks</a:t>
            </a:r>
            <a:r>
              <a:rPr lang="de-DE" sz="1900" b="1" dirty="0">
                <a:solidFill>
                  <a:srgbClr val="FF0000"/>
                </a:solidFill>
              </a:rPr>
              <a:t> </a:t>
            </a:r>
            <a:r>
              <a:rPr lang="de-DE" sz="1900" b="1" dirty="0" err="1">
                <a:solidFill>
                  <a:srgbClr val="FF0000"/>
                </a:solidFill>
              </a:rPr>
              <a:t>between</a:t>
            </a:r>
            <a:r>
              <a:rPr lang="de-DE" sz="1900" b="1" dirty="0">
                <a:solidFill>
                  <a:srgbClr val="FF0000"/>
                </a:solidFill>
              </a:rPr>
              <a:t> </a:t>
            </a:r>
            <a:r>
              <a:rPr lang="de-DE" sz="1900" b="1" dirty="0" err="1">
                <a:solidFill>
                  <a:srgbClr val="FF0000"/>
                </a:solidFill>
              </a:rPr>
              <a:t>participants</a:t>
            </a:r>
            <a:endParaRPr lang="de-DE" sz="1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24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5184576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How to prepare the results of this conference?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 lvl="0"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en-US" sz="2800" dirty="0" smtClean="0">
                <a:solidFill>
                  <a:srgbClr val="002060"/>
                </a:solidFill>
                <a:latin typeface="Calibri"/>
              </a:rPr>
              <a:t>Presentations </a:t>
            </a:r>
            <a:r>
              <a:rPr lang="en-US" sz="2800" dirty="0">
                <a:solidFill>
                  <a:srgbClr val="002060"/>
                </a:solidFill>
                <a:latin typeface="Calibri"/>
              </a:rPr>
              <a:t>are online available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en-US" sz="2800" dirty="0" smtClean="0">
                <a:solidFill>
                  <a:srgbClr val="002060"/>
                </a:solidFill>
                <a:latin typeface="+mn-lt"/>
              </a:rPr>
              <a:t>So far it is not planned to publish proceedings. Do we need proceedings?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en-US" sz="2800" dirty="0" smtClean="0">
                <a:solidFill>
                  <a:srgbClr val="002060"/>
                </a:solidFill>
                <a:latin typeface="+mn-lt"/>
              </a:rPr>
              <a:t>We plan to prepare a summary report of the main results of the conference. You are invited to contribute to this report.</a:t>
            </a:r>
          </a:p>
        </p:txBody>
      </p:sp>
    </p:spTree>
    <p:extLst>
      <p:ext uri="{BB962C8B-B14F-4D97-AF65-F5344CB8AC3E}">
        <p14:creationId xmlns:p14="http://schemas.microsoft.com/office/powerpoint/2010/main" val="28645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5184576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Summary &amp; Final discussion, questions</a:t>
            </a:r>
            <a:endParaRPr lang="en-US" sz="2800" dirty="0" smtClean="0">
              <a:solidFill>
                <a:srgbClr val="002060"/>
              </a:solidFill>
              <a:latin typeface="+mn-lt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Font typeface="LucidaGrande" charset="0"/>
              <a:buChar char="●"/>
            </a:pP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Collaboration agreement between neutrino observatories and astronomical observatories on multi-messenger / alerts suggested by Valery </a:t>
            </a:r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Vlasyuk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(SAO)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LucidaGrande" charset="0"/>
              <a:buChar char="●"/>
            </a:pP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How to get in touch with more younger scientist and have them participate in our conferences?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LucidaGrande" charset="0"/>
              <a:buChar char="●"/>
            </a:pP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Collaboration in upcoming </a:t>
            </a:r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astroparticle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projects in Russia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LucidaGrande" charset="0"/>
              <a:buChar char="●"/>
            </a:pPr>
            <a:r>
              <a:rPr lang="en-US" sz="2000" dirty="0">
                <a:solidFill>
                  <a:srgbClr val="002060"/>
                </a:solidFill>
                <a:latin typeface="+mn-lt"/>
              </a:rPr>
              <a:t>+</a:t>
            </a:r>
            <a:endParaRPr lang="en-US" sz="2000" dirty="0" smtClean="0">
              <a:solidFill>
                <a:srgbClr val="002060"/>
              </a:solidFill>
              <a:latin typeface="+mn-lt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Font typeface="LucidaGrande" charset="0"/>
              <a:buChar char="●"/>
            </a:pPr>
            <a:endParaRPr lang="en-US" sz="2800" dirty="0">
              <a:solidFill>
                <a:srgbClr val="002060"/>
              </a:solidFill>
              <a:latin typeface="+mn-lt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Font typeface="LucidaGrande" charset="0"/>
              <a:buChar char="●"/>
            </a:pPr>
            <a:endParaRPr lang="en-US" sz="2800" dirty="0" smtClean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839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980728"/>
            <a:ext cx="8507288" cy="5184576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Finally, </a:t>
            </a:r>
            <a:r>
              <a:rPr lang="is-IS" sz="2800" b="1" dirty="0" smtClean="0">
                <a:solidFill>
                  <a:srgbClr val="002060"/>
                </a:solidFill>
              </a:rPr>
              <a:t>…</a:t>
            </a:r>
            <a:endParaRPr lang="en-US" sz="2800" dirty="0" smtClean="0">
              <a:solidFill>
                <a:srgbClr val="002060"/>
              </a:solidFill>
              <a:latin typeface="+mn-lt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2060"/>
                </a:solidFill>
                <a:latin typeface="+mn-lt"/>
              </a:rPr>
              <a:t>A great thank you again to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3200" dirty="0" err="1" smtClean="0">
                <a:solidFill>
                  <a:srgbClr val="002060"/>
                </a:solidFill>
                <a:latin typeface="+mn-lt"/>
              </a:rPr>
              <a:t>Yulia</a:t>
            </a:r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, Elena, Anna, Albert, Vladimir, Sergey, Valery, Francesca</a:t>
            </a:r>
            <a:endParaRPr lang="en-US" sz="3200" dirty="0">
              <a:solidFill>
                <a:srgbClr val="002060"/>
              </a:solidFill>
              <a:latin typeface="+mn-lt"/>
            </a:endParaRP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all participants</a:t>
            </a:r>
          </a:p>
          <a:p>
            <a:pPr lvl="0"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solidFill>
                  <a:srgbClr val="002060"/>
                </a:solidFill>
                <a:latin typeface="+mn-lt"/>
              </a:rPr>
              <a:t>Send us feedback if you like.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2060"/>
                </a:solidFill>
                <a:latin typeface="+mn-lt"/>
              </a:rPr>
              <a:t>Have a save travel back home</a:t>
            </a:r>
            <a:r>
              <a:rPr lang="en-US" sz="2800" dirty="0" smtClean="0">
                <a:solidFill>
                  <a:srgbClr val="002060"/>
                </a:solidFill>
                <a:latin typeface="+mn-lt"/>
              </a:rPr>
              <a:t>!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rgbClr val="002060"/>
                </a:solidFill>
                <a:latin typeface="+mn-lt"/>
              </a:rPr>
              <a:t>Taxis to the airport are organized. Please ask </a:t>
            </a:r>
            <a:r>
              <a:rPr lang="en-US" sz="2800" dirty="0" err="1" smtClean="0">
                <a:solidFill>
                  <a:srgbClr val="002060"/>
                </a:solidFill>
                <a:latin typeface="+mn-lt"/>
              </a:rPr>
              <a:t>Yulia</a:t>
            </a:r>
            <a:r>
              <a:rPr lang="en-US" sz="2800" dirty="0" smtClean="0">
                <a:solidFill>
                  <a:srgbClr val="002060"/>
                </a:solidFill>
                <a:latin typeface="+mn-lt"/>
              </a:rPr>
              <a:t> when.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800" smtClean="0">
                <a:solidFill>
                  <a:srgbClr val="002060"/>
                </a:solidFill>
                <a:latin typeface="+mn-lt"/>
              </a:rPr>
              <a:t>No common dinner today</a:t>
            </a:r>
            <a:endParaRPr lang="en-US" sz="2800" dirty="0" smtClean="0">
              <a:solidFill>
                <a:srgbClr val="002060"/>
              </a:solidFill>
              <a:latin typeface="+mn-lt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2800" dirty="0" smtClean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252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PEC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223</Words>
  <Application>Microsoft Macintosh PowerPoint</Application>
  <PresentationFormat>Bildschirmpräsentation (4:3)</PresentationFormat>
  <Paragraphs>34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Calibri</vt:lpstr>
      <vt:lpstr>Helvetica Neue Light</vt:lpstr>
      <vt:lpstr>Helvetica Neue UltraLight</vt:lpstr>
      <vt:lpstr>LucidaGrande</vt:lpstr>
      <vt:lpstr>ＭＳ Ｐゴシック</vt:lpstr>
      <vt:lpstr>Arial</vt:lpstr>
      <vt:lpstr>APPEC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2013-09-25T13:06:09Z</dcterms:created>
  <dcterms:modified xsi:type="dcterms:W3CDTF">2017-09-15T12:47:30Z</dcterms:modified>
</cp:coreProperties>
</file>