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78" r:id="rId2"/>
    <p:sldId id="379" r:id="rId3"/>
    <p:sldId id="380" r:id="rId4"/>
    <p:sldId id="381" r:id="rId5"/>
    <p:sldId id="413" r:id="rId6"/>
    <p:sldId id="415" r:id="rId7"/>
    <p:sldId id="416" r:id="rId8"/>
    <p:sldId id="384" r:id="rId9"/>
    <p:sldId id="412" r:id="rId10"/>
    <p:sldId id="410" r:id="rId11"/>
    <p:sldId id="389" r:id="rId12"/>
    <p:sldId id="385" r:id="rId13"/>
    <p:sldId id="407" r:id="rId14"/>
    <p:sldId id="408" r:id="rId15"/>
    <p:sldId id="400" r:id="rId16"/>
    <p:sldId id="401" r:id="rId17"/>
    <p:sldId id="402" r:id="rId18"/>
    <p:sldId id="403" r:id="rId19"/>
    <p:sldId id="404" r:id="rId20"/>
    <p:sldId id="405" r:id="rId21"/>
    <p:sldId id="278" r:id="rId22"/>
    <p:sldId id="417" r:id="rId23"/>
    <p:sldId id="411" r:id="rId24"/>
    <p:sldId id="406" r:id="rId25"/>
    <p:sldId id="350" r:id="rId26"/>
    <p:sldId id="351" r:id="rId27"/>
    <p:sldId id="334" r:id="rId28"/>
    <p:sldId id="336" r:id="rId29"/>
    <p:sldId id="338" r:id="rId30"/>
    <p:sldId id="361" r:id="rId31"/>
    <p:sldId id="319" r:id="rId32"/>
    <p:sldId id="342" r:id="rId33"/>
    <p:sldId id="36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75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pos="2993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Kuster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15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418" y="629"/>
      </p:cViewPr>
      <p:guideLst>
        <p:guide orient="horz" pos="1275"/>
        <p:guide orient="horz" pos="3666"/>
        <p:guide pos="2767"/>
        <p:guide pos="2993"/>
        <p:guide pos="5375"/>
        <p:guide pos="3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06T15:10:15.720" idx="10">
    <p:pos x="7282" y="3010"/>
    <p:text>Please add x- and y-axis lables to the image "LPD intensity map before ..."
Please enlage the x- and y-axis labels of the images on the right. They are not readable.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15.05.2017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15.05.2017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alfresco/d/a/workspace/SpacesStore/adf1d747-b5fb-4c35-b860-5cff5319784a/Alignment-TR-FinCom.docx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479" indent="-285569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2275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99183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6092" indent="-22845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3002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69911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6822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3731" indent="-22845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04489CA-97AE-4B30-BE5E-966BEAC11E45}" type="slidenum">
              <a:rPr lang="de-DE" sz="1200"/>
              <a:pPr/>
              <a:t>1</a:t>
            </a:fld>
            <a:endParaRPr lang="de-DE" sz="1200" dirty="0"/>
          </a:p>
        </p:txBody>
      </p:sp>
      <p:sp>
        <p:nvSpPr>
          <p:cNvPr id="7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2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83" tIns="45691" rIns="91383" bIns="45691"/>
          <a:lstStyle/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/>
              <a:t>)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Lower area </a:t>
            </a:r>
            <a:r>
              <a:rPr lang="en-GB" sz="1100" b="1"/>
              <a:t>(subtitle):</a:t>
            </a:r>
            <a:r>
              <a:rPr lang="en-GB" sz="1100"/>
              <a:t> Conference/meeting/workshop, location, date, </a:t>
            </a:r>
            <a:br>
              <a:rPr lang="en-GB" sz="1100"/>
            </a:br>
            <a:r>
              <a:rPr lang="en-GB" sz="1100"/>
              <a:t>  your name and affiliation, </a:t>
            </a:r>
            <a:br>
              <a:rPr lang="en-GB" sz="1100"/>
            </a:br>
            <a:r>
              <a:rPr lang="en-GB" sz="1100"/>
              <a:t>  max. 4 rows of the defined size (32 pt)</a:t>
            </a:r>
          </a:p>
          <a:p>
            <a:pPr marL="228455" indent="-228455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Change the </a:t>
            </a:r>
            <a:r>
              <a:rPr lang="en-GB" sz="1100" b="1"/>
              <a:t>partner logos</a:t>
            </a:r>
            <a:r>
              <a:rPr lang="en-GB" sz="110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74074A-D92B-487A-80E4-3C8DE0516C6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38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95" y="4342939"/>
            <a:ext cx="5487013" cy="4114587"/>
          </a:xfrm>
          <a:prstGeom prst="rect">
            <a:avLst/>
          </a:prstGeom>
        </p:spPr>
        <p:txBody>
          <a:bodyPr lIns="84402" tIns="42200" rIns="84402" bIns="42200"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74074A-D92B-487A-80E4-3C8DE0516C6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18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340F-34C8-4CB9-BF92-7B26DC58774A}" type="slidenum">
              <a:rPr lang="en-US"/>
              <a:pPr/>
              <a:t>17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The concept is to built up infrastructure for XFEL in several steps.</a:t>
            </a:r>
          </a:p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Problem is …</a:t>
            </a:r>
          </a:p>
          <a:p>
            <a:pPr>
              <a:spcBef>
                <a:spcPts val="450"/>
              </a:spcBef>
            </a:pPr>
            <a:endParaRPr lang="en-US" dirty="0">
              <a:cs typeface="Arial Unicode MS" charset="0"/>
            </a:endParaRPr>
          </a:p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→ go through right part of the slide</a:t>
            </a:r>
          </a:p>
          <a:p>
            <a:pPr>
              <a:spcBef>
                <a:spcPts val="450"/>
              </a:spcBef>
            </a:pPr>
            <a:endParaRPr lang="en-US" dirty="0">
              <a:cs typeface="Arial Unicode MS" charset="0"/>
            </a:endParaRPr>
          </a:p>
          <a:p>
            <a:pPr>
              <a:spcBef>
                <a:spcPts val="450"/>
              </a:spcBef>
            </a:pPr>
            <a:r>
              <a:rPr lang="en-US" dirty="0">
                <a:cs typeface="Arial Unicode MS" charset="0"/>
              </a:rPr>
              <a:t>What are the specifications, requirements → next slide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54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1" tIns="45716" rIns="91431" bIns="45716"/>
          <a:lstStyle/>
          <a:p>
            <a:r>
              <a:rPr lang="en-US" b="1" dirty="0" smtClean="0"/>
              <a:t>LPD</a:t>
            </a:r>
          </a:p>
          <a:p>
            <a:endParaRPr lang="en-US" dirty="0" smtClean="0"/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Operation mode 1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E=12 keV (the same performance is expected  at 7-9 keV)</a:t>
            </a:r>
          </a:p>
          <a:p>
            <a:pPr lvl="0"/>
            <a:r>
              <a:rPr lang="de-DE" dirty="0">
                <a:ea typeface="ＭＳ Ｐゴシック" pitchFamily="18" charset="-128"/>
                <a:cs typeface="ＭＳ Ｐゴシック" charset="-128"/>
              </a:rPr>
              <a:t>RMS </a:t>
            </a:r>
            <a:r>
              <a:rPr lang="de-DE" dirty="0" err="1">
                <a:ea typeface="ＭＳ Ｐゴシック" pitchFamily="18" charset="-128"/>
                <a:cs typeface="ＭＳ Ｐゴシック" charset="-128"/>
              </a:rPr>
              <a:t>noise</a:t>
            </a:r>
            <a:r>
              <a:rPr lang="de-DE" dirty="0">
                <a:ea typeface="ＭＳ Ｐゴシック" pitchFamily="18" charset="-128"/>
                <a:cs typeface="ＭＳ Ｐゴシック" charset="-128"/>
              </a:rPr>
              <a:t> = 1200 </a:t>
            </a:r>
            <a:r>
              <a:rPr lang="de-DE" dirty="0" err="1">
                <a:ea typeface="ＭＳ Ｐゴシック" pitchFamily="18" charset="-128"/>
                <a:cs typeface="ＭＳ Ｐゴシック" charset="-128"/>
              </a:rPr>
              <a:t>e</a:t>
            </a:r>
            <a:r>
              <a:rPr lang="de-DE" dirty="0">
                <a:ea typeface="ＭＳ Ｐゴシック" pitchFamily="18" charset="-128"/>
                <a:cs typeface="ＭＳ Ｐゴシック" charset="-128"/>
              </a:rPr>
              <a:t>- (0.35 ph@12 keV)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Single photon sensitivity at 7-9 keV is not required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Max. nr of </a:t>
            </a:r>
            <a:r>
              <a:rPr lang="en-US" dirty="0" err="1">
                <a:ea typeface="ＭＳ Ｐゴシック" pitchFamily="18" charset="-128"/>
                <a:cs typeface="ＭＳ Ｐゴシック" charset="-128"/>
              </a:rPr>
              <a:t>ph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/pulse/pixel before saturation &gt; 10</a:t>
            </a:r>
            <a:r>
              <a:rPr lang="en-US" baseline="30000" dirty="0">
                <a:ea typeface="ＭＳ Ｐゴシック" pitchFamily="18" charset="-128"/>
                <a:cs typeface="ＭＳ Ｐゴシック" charset="-128"/>
              </a:rPr>
              <a:t>4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 photons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Full frame readout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4.5MHz repetition rate (full memory, i.e. 512 memory cells)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Veto/data reduction capability to adjust to the pulse rate 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Alignment precision –  according to WP-75 definition (see “</a:t>
            </a:r>
            <a:r>
              <a:rPr lang="en-US" u="sng" dirty="0">
                <a:ea typeface="ＭＳ Ｐゴシック" pitchFamily="18" charset="-128"/>
                <a:cs typeface="ＭＳ Ｐゴシック" charset="-128"/>
                <a:hlinkClick r:id="rId3"/>
              </a:rPr>
              <a:t>Detector Alignment at European XFEL: Concepts &amp; Responsibilities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” on Alfresco)</a:t>
            </a:r>
          </a:p>
          <a:p>
            <a:r>
              <a:rPr lang="en-US" dirty="0">
                <a:ea typeface="ＭＳ Ｐゴシック" pitchFamily="18" charset="-128"/>
                <a:cs typeface="ＭＳ Ｐゴシック" charset="-128"/>
              </a:rPr>
              <a:t> </a:t>
            </a:r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Operation mode 2: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E= 20 keV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0.21 </a:t>
            </a:r>
            <a:r>
              <a:rPr lang="en-US" dirty="0" err="1">
                <a:ea typeface="ＭＳ Ｐゴシック" pitchFamily="18" charset="-128"/>
                <a:cs typeface="ＭＳ Ｐゴシック" charset="-128"/>
              </a:rPr>
              <a:t>ph</a:t>
            </a:r>
            <a:r>
              <a:rPr lang="en-US" dirty="0">
                <a:ea typeface="ＭＳ Ｐゴシック" pitchFamily="18" charset="-128"/>
                <a:cs typeface="ＭＳ Ｐゴシック" charset="-128"/>
              </a:rPr>
              <a:t> noise @ 20 keV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Rest stays the same as in the mode 1</a:t>
            </a:r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 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r>
              <a:rPr lang="en-US" b="1" dirty="0">
                <a:ea typeface="ＭＳ Ｐゴシック" pitchFamily="18" charset="-128"/>
                <a:cs typeface="ＭＳ Ｐゴシック" charset="-128"/>
              </a:rPr>
              <a:t>Operation mode 3:  </a:t>
            </a:r>
            <a:endParaRPr lang="en-US" dirty="0">
              <a:ea typeface="ＭＳ Ｐゴシック" pitchFamily="18" charset="-128"/>
              <a:cs typeface="ＭＳ Ｐゴシック" charset="-128"/>
            </a:endParaRP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E= 12 keV (the same performance expected  at 7-9 keV)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Longer readout circle (no 4.5MHz speed) mainly for longer reset (noise reduction) if the feasibility study will show improvement in the detector performance (i.e. lower noise)</a:t>
            </a:r>
          </a:p>
          <a:p>
            <a:pPr lvl="0"/>
            <a:r>
              <a:rPr lang="en-US" dirty="0">
                <a:ea typeface="ＭＳ Ｐゴシック" pitchFamily="18" charset="-128"/>
                <a:cs typeface="ＭＳ Ｐゴシック" charset="-128"/>
              </a:rPr>
              <a:t>Rest stays the same as in the mode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76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edia.xfel.eu/XFELmediabank/ConvertAssets/150929_XFEL_Schenefeld_XHQ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38000" brushSize="1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910" y="0"/>
            <a:ext cx="10286998" cy="6858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1120779"/>
            <a:ext cx="5877529" cy="1050925"/>
          </a:xfrm>
        </p:spPr>
        <p:txBody>
          <a:bodyPr anchor="b"/>
          <a:lstStyle>
            <a:lvl1pPr algn="l">
              <a:defRPr sz="2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583180"/>
            <a:ext cx="5886446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8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23" y="771527"/>
            <a:ext cx="1423988" cy="14223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4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552576"/>
            <a:ext cx="7921626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5448300"/>
            <a:ext cx="79216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6"/>
            <a:ext cx="7921625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828678"/>
            <a:ext cx="7921625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1190" y="5913441"/>
            <a:ext cx="79216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7" y="1196979"/>
            <a:ext cx="37814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1196979"/>
            <a:ext cx="3781426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5913441"/>
            <a:ext cx="3781428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7" y="5913441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51388" y="2024063"/>
            <a:ext cx="37814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90" y="5086354"/>
            <a:ext cx="37814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51385" y="5086354"/>
            <a:ext cx="37814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8" y="712232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7" y="2024067"/>
            <a:ext cx="7921625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532814" y="293577"/>
            <a:ext cx="385763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11187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4751388" y="339297"/>
            <a:ext cx="37814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111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4751388" y="381001"/>
            <a:ext cx="37814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Jolanta</a:t>
            </a:r>
            <a:r>
              <a:rPr lang="en-US" sz="900" baseline="0" dirty="0" smtClean="0"/>
              <a:t> Sztuk-Dambietz </a:t>
            </a:r>
            <a:r>
              <a:rPr lang="en-US" sz="900" dirty="0" smtClean="0"/>
              <a:t> </a:t>
            </a:r>
            <a:r>
              <a:rPr lang="en-US" sz="900" baseline="0" dirty="0" smtClean="0"/>
              <a:t>                                                          16.05.2017</a:t>
            </a:r>
            <a:endParaRPr lang="en-US" sz="9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4" y="6413956"/>
            <a:ext cx="2275200" cy="12044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86509" y="330477"/>
            <a:ext cx="30636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aseline="0" dirty="0" smtClean="0"/>
              <a:t>Calibration Working Group and Calibration Infrastructure</a:t>
            </a:r>
            <a:endParaRPr lang="en-US" sz="900" baseline="0" dirty="0"/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6642101" y="6329892"/>
            <a:ext cx="22764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22</a:t>
            </a:r>
            <a:r>
              <a:rPr kumimoji="0" lang="en-US" altLang="en-US" sz="1000" b="1" i="0" u="none" strike="noStrike" cap="none" normalizeH="0" baseline="3000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nd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 Unicode MS" pitchFamily="34" charset="-128"/>
                <a:cs typeface="Arial" pitchFamily="34" charset="0"/>
              </a:rPr>
              <a:t>   XDAC Committee Meeting 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884" indent="-267884" algn="l" defTabSz="685783" rtl="0" eaLnBrk="1" latinLnBrk="0" hangingPunct="1">
        <a:lnSpc>
          <a:spcPct val="114000"/>
        </a:lnSpc>
        <a:spcBef>
          <a:spcPts val="1350"/>
        </a:spcBef>
        <a:buClr>
          <a:schemeClr val="bg2"/>
        </a:buClr>
        <a:buFontTx/>
        <a:buBlip>
          <a:blip r:embed="rId1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35768" indent="-267884" algn="l" defTabSz="685783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6979" indent="-201211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71517" indent="-129776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10816" indent="-135728" algn="l" defTabSz="685783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75" userDrawn="1">
          <p15:clr>
            <a:srgbClr val="F26B43"/>
          </p15:clr>
        </p15:guide>
        <p15:guide id="2" pos="2767" userDrawn="1">
          <p15:clr>
            <a:srgbClr val="F26B43"/>
          </p15:clr>
        </p15:guide>
        <p15:guide id="3" pos="2993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537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xfel.eu/share/page/site/calibration/dashboard" TargetMode="External"/><Relationship Id="rId2" Type="http://schemas.openxmlformats.org/officeDocument/2006/relationships/hyperlink" Target="https://indico.desy.de/categoryDisplay.py?categId=27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57929" y="1750868"/>
            <a:ext cx="7251700" cy="18446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Working Group </a:t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Infrastructure</a:t>
            </a:r>
            <a:endParaRPr lang="en-GB" sz="3600" b="1" dirty="0" smtClean="0">
              <a:solidFill>
                <a:srgbClr val="2515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6913" y="3773708"/>
            <a:ext cx="397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Jola Sztuk-Dambietz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on behalf of 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the European XFEL Calibration Group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794" y="5416149"/>
            <a:ext cx="8717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May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, 16</a:t>
            </a:r>
            <a:r>
              <a:rPr lang="en-US" b="1" baseline="30000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th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  2017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/>
            </a:r>
            <a:b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</a:b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22</a:t>
            </a:r>
            <a:r>
              <a:rPr lang="en-US" b="1" baseline="30000" dirty="0" smtClean="0">
                <a:latin typeface="Calibri" pitchFamily="34" charset="0"/>
                <a:cs typeface="Calibri" pitchFamily="34" charset="0"/>
              </a:rPr>
              <a:t>nd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Meeting of the XFEL Detector Advisory Committee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European 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XFEL GmbH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Schenefeld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ea typeface="ＭＳ Ｐゴシック" pitchFamily="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07" y="3793063"/>
            <a:ext cx="4528103" cy="1836211"/>
          </a:xfrm>
        </p:spPr>
        <p:txBody>
          <a:bodyPr/>
          <a:lstStyle/>
          <a:p>
            <a:endParaRPr lang="en-US" dirty="0"/>
          </a:p>
          <a:p>
            <a:r>
              <a:rPr lang="en-US" b="1" dirty="0" smtClean="0">
                <a:solidFill>
                  <a:schemeClr val="accent1"/>
                </a:solidFill>
              </a:rPr>
              <a:t>“Double image” day-1 - solution for gain bit decoding: </a:t>
            </a:r>
            <a:r>
              <a:rPr lang="en-US" dirty="0" smtClean="0">
                <a:solidFill>
                  <a:schemeClr val="accent1"/>
                </a:solidFill>
              </a:rPr>
              <a:t>Gain threshold map (2ths x1M pixels x 352 cells) and evaluation logic  </a:t>
            </a:r>
            <a:r>
              <a:rPr lang="en-US" dirty="0">
                <a:solidFill>
                  <a:schemeClr val="accent1"/>
                </a:solidFill>
              </a:rPr>
              <a:t>for gain bit </a:t>
            </a:r>
            <a:r>
              <a:rPr lang="en-US" dirty="0" smtClean="0">
                <a:solidFill>
                  <a:schemeClr val="accent1"/>
                </a:solidFill>
              </a:rPr>
              <a:t>distribution will supplied by AGIPD Consortium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to be integrated in XFEL software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W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ork on reduction of gain bit threshold map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(to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be able to use it on FPGA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level)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ongoing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7964" y="316264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AGIPD Calibration Activity – AGIPD1.1  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07488" y="4177696"/>
            <a:ext cx="3457575" cy="3314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Gain bit distribution AGIPD1.1 chip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03189" y="1370569"/>
            <a:ext cx="8574110" cy="7783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Current source reaches all gain stages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21" y="1238250"/>
            <a:ext cx="460277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46528" y="2465276"/>
            <a:ext cx="2572216" cy="662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Dynamic </a:t>
            </a:r>
            <a:r>
              <a:rPr lang="de-DE" sz="1400" b="1" dirty="0" err="1"/>
              <a:t>range</a:t>
            </a:r>
            <a:r>
              <a:rPr lang="de-DE" sz="1400" b="1" dirty="0"/>
              <a:t> </a:t>
            </a:r>
            <a:r>
              <a:rPr lang="de-DE" sz="1400" b="1" dirty="0" err="1"/>
              <a:t>scan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352 </a:t>
            </a:r>
            <a:r>
              <a:rPr lang="de-DE" sz="1400" b="1" dirty="0" err="1" smtClean="0"/>
              <a:t>memory</a:t>
            </a:r>
            <a:r>
              <a:rPr lang="de-DE" sz="1400" b="1" dirty="0" smtClean="0"/>
              <a:t> </a:t>
            </a:r>
            <a:r>
              <a:rPr lang="de-DE" sz="1400" b="1" dirty="0" err="1"/>
              <a:t>cells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one</a:t>
            </a:r>
            <a:r>
              <a:rPr lang="de-DE" sz="1400" b="1" dirty="0"/>
              <a:t> </a:t>
            </a:r>
            <a:r>
              <a:rPr lang="de-DE" sz="1400" b="1" dirty="0" err="1"/>
              <a:t>pixel</a:t>
            </a:r>
            <a:endParaRPr lang="en-US" sz="1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361890" y="2796938"/>
            <a:ext cx="485774" cy="3524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HG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3777" y="2419611"/>
            <a:ext cx="485774" cy="3524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MG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7512" y="2246381"/>
            <a:ext cx="485774" cy="3524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LG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3884289"/>
            <a:ext cx="1386840" cy="2781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Integration time </a:t>
            </a:r>
            <a:r>
              <a:rPr lang="en-US" sz="900" b="1" dirty="0" err="1" smtClean="0"/>
              <a:t>clk</a:t>
            </a:r>
            <a:endParaRPr lang="en-US" sz="900" b="1" dirty="0" smtClean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892934" y="2490089"/>
            <a:ext cx="551584" cy="211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ADU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81230" y="3745220"/>
            <a:ext cx="443232" cy="2781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4000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2502" y="1241934"/>
            <a:ext cx="512448" cy="2781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12000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61890" y="3884288"/>
            <a:ext cx="291320" cy="2648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2638" y="3905236"/>
            <a:ext cx="527055" cy="2362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1000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26" y="4431052"/>
            <a:ext cx="3776898" cy="22669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50" y="932990"/>
            <a:ext cx="3738880" cy="280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3" y="255032"/>
            <a:ext cx="7921625" cy="780540"/>
          </a:xfrm>
        </p:spPr>
        <p:txBody>
          <a:bodyPr/>
          <a:lstStyle/>
          <a:p>
            <a:r>
              <a:rPr lang="en-US" dirty="0" smtClean="0"/>
              <a:t>Gotthard </a:t>
            </a:r>
            <a:r>
              <a:rPr lang="en-US" dirty="0" smtClean="0"/>
              <a:t>detector at PSI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8239125" y="4750016"/>
            <a:ext cx="574675" cy="36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29" y="4079199"/>
            <a:ext cx="3595923" cy="26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3977" y="3993480"/>
            <a:ext cx="3037626" cy="3640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Dynamic Range  scan  - CS vs DC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805" y="6276975"/>
            <a:ext cx="421600" cy="2048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G1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9479" y="6276975"/>
            <a:ext cx="421600" cy="2048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G2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0512" y="932990"/>
            <a:ext cx="2157984" cy="25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Gain Distribution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285" y="4582995"/>
            <a:ext cx="4517571" cy="1589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en-US" dirty="0" smtClean="0"/>
          </a:p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Characterization </a:t>
            </a:r>
            <a:r>
              <a:rPr lang="en-US" dirty="0">
                <a:solidFill>
                  <a:schemeClr val="accent1"/>
                </a:solidFill>
              </a:rPr>
              <a:t>of Gotthard </a:t>
            </a:r>
            <a:r>
              <a:rPr lang="en-US" dirty="0" smtClean="0">
                <a:solidFill>
                  <a:schemeClr val="accent1"/>
                </a:solidFill>
              </a:rPr>
              <a:t>1.7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accent1"/>
                </a:solidFill>
              </a:rPr>
              <a:t>testing/verification of </a:t>
            </a:r>
            <a:r>
              <a:rPr lang="en-US" dirty="0">
                <a:solidFill>
                  <a:schemeClr val="accent1"/>
                </a:solidFill>
              </a:rPr>
              <a:t>the strategy for calibration of Gotthard II is ongoing</a:t>
            </a:r>
          </a:p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err="1"/>
          </a:p>
        </p:txBody>
      </p:sp>
      <p:sp>
        <p:nvSpPr>
          <p:cNvPr id="8" name="TextBox 7"/>
          <p:cNvSpPr txBox="1"/>
          <p:nvPr/>
        </p:nvSpPr>
        <p:spPr>
          <a:xfrm>
            <a:off x="163285" y="1189021"/>
            <a:ext cx="5613054" cy="21311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dirty="0"/>
              <a:t>Preliminary calibration for Gotthard1.7:</a:t>
            </a:r>
          </a:p>
          <a:p>
            <a:pPr marL="742950" lvl="1" indent="-285750">
              <a:lnSpc>
                <a:spcPct val="112000"/>
              </a:lnSpc>
              <a:buBlip>
                <a:blip r:embed="rId5"/>
              </a:buBlip>
            </a:pPr>
            <a:r>
              <a:rPr lang="en-US" dirty="0"/>
              <a:t>Conversion gain (HG0): </a:t>
            </a:r>
            <a:endParaRPr lang="en-US" dirty="0" smtClean="0"/>
          </a:p>
          <a:p>
            <a:pPr lvl="1">
              <a:lnSpc>
                <a:spcPct val="112000"/>
              </a:lnSpc>
            </a:pPr>
            <a:r>
              <a:rPr lang="en-US" dirty="0"/>
              <a:t> </a:t>
            </a:r>
            <a:r>
              <a:rPr lang="en-US" dirty="0" smtClean="0"/>
              <a:t>   X-ray </a:t>
            </a:r>
            <a:r>
              <a:rPr lang="en-US" dirty="0"/>
              <a:t>fluorescence </a:t>
            </a:r>
            <a:r>
              <a:rPr lang="en-US" dirty="0" smtClean="0"/>
              <a:t> → </a:t>
            </a:r>
            <a:r>
              <a:rPr lang="en-US" dirty="0"/>
              <a:t>8.05 </a:t>
            </a:r>
            <a:r>
              <a:rPr lang="en-US" dirty="0" err="1"/>
              <a:t>keV</a:t>
            </a:r>
            <a:r>
              <a:rPr lang="en-US" dirty="0"/>
              <a:t>, 10 </a:t>
            </a:r>
            <a:r>
              <a:rPr lang="el-GR" dirty="0"/>
              <a:t>μ</a:t>
            </a:r>
            <a:r>
              <a:rPr lang="en-US" dirty="0"/>
              <a:t>s</a:t>
            </a:r>
          </a:p>
          <a:p>
            <a:pPr marL="742950" lvl="1" indent="-285750">
              <a:lnSpc>
                <a:spcPct val="112000"/>
              </a:lnSpc>
              <a:buBlip>
                <a:blip r:embed="rId5"/>
              </a:buBlip>
            </a:pPr>
            <a:r>
              <a:rPr lang="en-US" dirty="0"/>
              <a:t>Internal current source: </a:t>
            </a:r>
            <a:endParaRPr lang="en-US" dirty="0" smtClean="0"/>
          </a:p>
          <a:p>
            <a:pPr lvl="1">
              <a:lnSpc>
                <a:spcPct val="112000"/>
              </a:lnSpc>
            </a:pPr>
            <a:r>
              <a:rPr lang="en-US" dirty="0"/>
              <a:t> </a:t>
            </a:r>
            <a:r>
              <a:rPr lang="en-US" dirty="0" smtClean="0"/>
              <a:t>    2/3 </a:t>
            </a:r>
            <a:r>
              <a:rPr lang="en-US" dirty="0"/>
              <a:t>HG0 + full G1 + full G2</a:t>
            </a:r>
          </a:p>
          <a:p>
            <a:pPr marL="742950" lvl="1" indent="-285750">
              <a:lnSpc>
                <a:spcPct val="112000"/>
              </a:lnSpc>
              <a:buBlip>
                <a:blip r:embed="rId5"/>
              </a:buBlip>
            </a:pPr>
            <a:r>
              <a:rPr lang="en-US" dirty="0"/>
              <a:t>Sensor dark current: entire dynamic </a:t>
            </a:r>
            <a:endParaRPr lang="en-US" dirty="0" smtClean="0"/>
          </a:p>
          <a:p>
            <a:pPr lvl="1">
              <a:lnSpc>
                <a:spcPct val="112000"/>
              </a:lnSpc>
            </a:pPr>
            <a:r>
              <a:rPr lang="en-US" dirty="0"/>
              <a:t> </a:t>
            </a:r>
            <a:r>
              <a:rPr lang="en-US" dirty="0" smtClean="0"/>
              <a:t>   range</a:t>
            </a:r>
            <a:endParaRPr lang="en-US" dirty="0"/>
          </a:p>
          <a:p>
            <a:pPr marL="742950" lvl="1" indent="-285750">
              <a:lnSpc>
                <a:spcPct val="112000"/>
              </a:lnSpc>
              <a:buBlip>
                <a:blip r:embed="rId5"/>
              </a:buBlip>
            </a:pPr>
            <a:r>
              <a:rPr lang="en-US" dirty="0"/>
              <a:t>Relative good overlap between CS </a:t>
            </a:r>
            <a:endParaRPr lang="en-US" dirty="0" smtClean="0"/>
          </a:p>
          <a:p>
            <a:pPr lvl="1">
              <a:lnSpc>
                <a:spcPct val="112000"/>
              </a:lnSpc>
            </a:pPr>
            <a:r>
              <a:rPr lang="en-US" dirty="0"/>
              <a:t> </a:t>
            </a:r>
            <a:r>
              <a:rPr lang="en-US" dirty="0" smtClean="0"/>
              <a:t>   and DC in </a:t>
            </a:r>
            <a:r>
              <a:rPr lang="en-US" dirty="0"/>
              <a:t>G1 and G2</a:t>
            </a:r>
          </a:p>
        </p:txBody>
      </p:sp>
    </p:spTree>
    <p:extLst>
      <p:ext uri="{BB962C8B-B14F-4D97-AF65-F5344CB8AC3E}">
        <p14:creationId xmlns:p14="http://schemas.microsoft.com/office/powerpoint/2010/main" val="8346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err="1"/>
              <a:t>F</a:t>
            </a:r>
            <a:r>
              <a:rPr lang="en-US" dirty="0" err="1" smtClean="0"/>
              <a:t>astCCD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2061" y="2949352"/>
            <a:ext cx="3050214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err="1" smtClean="0"/>
              <a:t>Mn</a:t>
            </a:r>
            <a:r>
              <a:rPr lang="en-US" sz="1400" b="1" dirty="0" smtClean="0"/>
              <a:t>-K</a:t>
            </a:r>
            <a:r>
              <a:rPr lang="en-US" sz="1400" b="1" baseline="-25000" dirty="0" smtClean="0"/>
              <a:t>α</a:t>
            </a:r>
            <a:r>
              <a:rPr lang="en-US" sz="1400" b="1" dirty="0" smtClean="0"/>
              <a:t> and K</a:t>
            </a:r>
            <a:r>
              <a:rPr lang="en-US" sz="1400" b="1" baseline="-25000" dirty="0" smtClean="0"/>
              <a:t>β</a:t>
            </a:r>
            <a:r>
              <a:rPr lang="en-US" sz="1400" b="1" dirty="0" smtClean="0"/>
              <a:t> single event spectrum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4316" y="807258"/>
            <a:ext cx="1608498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CTI Distribution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90" y="1181100"/>
            <a:ext cx="2430191" cy="158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6882" y="757380"/>
            <a:ext cx="1976317" cy="3738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Relative Amplification  </a:t>
            </a:r>
          </a:p>
          <a:p>
            <a:pPr>
              <a:lnSpc>
                <a:spcPct val="112000"/>
              </a:lnSpc>
            </a:pPr>
            <a:r>
              <a:rPr lang="en-US" sz="1400" b="1" dirty="0" smtClean="0"/>
              <a:t>Distribution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25" y="1181100"/>
            <a:ext cx="2853975" cy="158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41" y="3273316"/>
            <a:ext cx="3638549" cy="199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9" y="4996857"/>
            <a:ext cx="1915253" cy="18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47529" y="5495811"/>
            <a:ext cx="1734746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Noise Map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0408" y="731184"/>
            <a:ext cx="4479692" cy="551721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>
                <a:solidFill>
                  <a:schemeClr val="accent1"/>
                </a:solidFill>
              </a:rPr>
              <a:t>Characterization and calibration </a:t>
            </a:r>
            <a:r>
              <a:rPr lang="en-US" dirty="0" smtClean="0">
                <a:solidFill>
                  <a:schemeClr val="accent1"/>
                </a:solidFill>
              </a:rPr>
              <a:t>of the </a:t>
            </a:r>
            <a:r>
              <a:rPr lang="en-US" dirty="0">
                <a:solidFill>
                  <a:schemeClr val="accent1"/>
                </a:solidFill>
              </a:rPr>
              <a:t>FastCCD detector </a:t>
            </a:r>
            <a:r>
              <a:rPr lang="en-US" dirty="0" smtClean="0">
                <a:solidFill>
                  <a:schemeClr val="accent1"/>
                </a:solidFill>
              </a:rPr>
              <a:t>using </a:t>
            </a:r>
            <a:r>
              <a:rPr lang="en-US" dirty="0">
                <a:solidFill>
                  <a:schemeClr val="accent1"/>
                </a:solidFill>
              </a:rPr>
              <a:t>our X-ray </a:t>
            </a:r>
            <a:r>
              <a:rPr lang="en-US" dirty="0" smtClean="0">
                <a:solidFill>
                  <a:schemeClr val="accent1"/>
                </a:solidFill>
              </a:rPr>
              <a:t>infrastructure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several problems were discovered </a:t>
            </a:r>
          </a:p>
          <a:p>
            <a:r>
              <a:rPr lang="en-US" dirty="0">
                <a:solidFill>
                  <a:schemeClr val="accent1"/>
                </a:solidFill>
              </a:rPr>
              <a:t>Detector is currently at LBNL for optimization</a:t>
            </a:r>
          </a:p>
          <a:p>
            <a:r>
              <a:rPr lang="en-US" dirty="0">
                <a:solidFill>
                  <a:schemeClr val="accent1"/>
                </a:solidFill>
              </a:rPr>
              <a:t>After detector is </a:t>
            </a:r>
            <a:r>
              <a:rPr lang="en-US" dirty="0" smtClean="0">
                <a:solidFill>
                  <a:schemeClr val="accent1"/>
                </a:solidFill>
              </a:rPr>
              <a:t>returned, calibration </a:t>
            </a:r>
            <a:r>
              <a:rPr lang="en-US" dirty="0">
                <a:solidFill>
                  <a:schemeClr val="accent1"/>
                </a:solidFill>
              </a:rPr>
              <a:t>at </a:t>
            </a:r>
            <a:r>
              <a:rPr lang="en-US" dirty="0" smtClean="0">
                <a:solidFill>
                  <a:schemeClr val="accent1"/>
                </a:solidFill>
              </a:rPr>
              <a:t>PHEOBE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r>
              <a:rPr lang="en-US" dirty="0" err="1" smtClean="0">
                <a:solidFill>
                  <a:schemeClr val="accent1"/>
                </a:solidFill>
              </a:rPr>
              <a:t>PulXar</a:t>
            </a:r>
            <a:r>
              <a:rPr lang="en-US" dirty="0" smtClean="0">
                <a:solidFill>
                  <a:schemeClr val="accent1"/>
                </a:solidFill>
              </a:rPr>
              <a:t> is planned </a:t>
            </a:r>
            <a:endParaRPr lang="en-US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</a:rPr>
              <a:t>Full analysis based on the existing and tested CCD calibration pipeline (offset, noise, bad pixels, CTI, relative </a:t>
            </a:r>
            <a:r>
              <a:rPr lang="en-US" dirty="0" smtClean="0">
                <a:solidFill>
                  <a:schemeClr val="accent1"/>
                </a:solidFill>
              </a:rPr>
              <a:t>amplification)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accent1"/>
                </a:solidFill>
              </a:rPr>
              <a:t>Improvement </a:t>
            </a:r>
            <a:r>
              <a:rPr lang="en-US" dirty="0">
                <a:solidFill>
                  <a:schemeClr val="accent1"/>
                </a:solidFill>
              </a:rPr>
              <a:t>after CTI and </a:t>
            </a:r>
            <a:r>
              <a:rPr lang="en-US" dirty="0" smtClean="0">
                <a:solidFill>
                  <a:schemeClr val="accent1"/>
                </a:solidFill>
              </a:rPr>
              <a:t>relative amplification correction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Energy resolution: σ≈220 eV @ 6 </a:t>
            </a:r>
            <a:r>
              <a:rPr lang="en-US" dirty="0" err="1" smtClean="0">
                <a:solidFill>
                  <a:schemeClr val="accent1"/>
                </a:solidFill>
              </a:rPr>
              <a:t>keV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Conversion gain for highest gain setting: </a:t>
            </a:r>
            <a:r>
              <a:rPr lang="en-US" dirty="0" smtClean="0">
                <a:solidFill>
                  <a:schemeClr val="accent1"/>
                </a:solidFill>
              </a:rPr>
              <a:t> 22.3±0.2 </a:t>
            </a:r>
            <a:r>
              <a:rPr lang="en-US" dirty="0">
                <a:solidFill>
                  <a:schemeClr val="accent1"/>
                </a:solidFill>
              </a:rPr>
              <a:t>eV/ADU (about 6.1 e-/ADU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en-US" dirty="0">
                <a:solidFill>
                  <a:schemeClr val="accent1"/>
                </a:solidFill>
              </a:rPr>
              <a:t>RMS </a:t>
            </a:r>
            <a:r>
              <a:rPr lang="en-US" dirty="0" smtClean="0">
                <a:solidFill>
                  <a:schemeClr val="accent1"/>
                </a:solidFill>
              </a:rPr>
              <a:t>Noise: 24 ± 2  </a:t>
            </a:r>
            <a:r>
              <a:rPr lang="en-US" dirty="0">
                <a:solidFill>
                  <a:schemeClr val="accent1"/>
                </a:solidFill>
              </a:rPr>
              <a:t>e- </a:t>
            </a:r>
            <a:r>
              <a:rPr lang="en-US" dirty="0" smtClean="0">
                <a:solidFill>
                  <a:schemeClr val="accent1"/>
                </a:solidFill>
              </a:rPr>
              <a:t>(within the specification)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pPr marL="300037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6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92" y="3021654"/>
            <a:ext cx="3760284" cy="175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33662"/>
            <a:ext cx="3488701" cy="16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smtClean="0"/>
              <a:t>Jungfrau at PSI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0408" y="1044132"/>
            <a:ext cx="5167404" cy="526958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Jungfrau module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2 x 4 chips bump-bonded to a 320 </a:t>
            </a:r>
            <a:r>
              <a:rPr lang="en-US" dirty="0" err="1">
                <a:solidFill>
                  <a:schemeClr val="accent1"/>
                </a:solidFill>
              </a:rPr>
              <a:t>μm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silicon sensor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sensing </a:t>
            </a:r>
            <a:r>
              <a:rPr lang="en-US" dirty="0">
                <a:solidFill>
                  <a:schemeClr val="accent1"/>
                </a:solidFill>
              </a:rPr>
              <a:t>area ~ 4 cm x 8 cm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0.5 </a:t>
            </a:r>
            <a:r>
              <a:rPr lang="en-US" dirty="0" err="1">
                <a:solidFill>
                  <a:schemeClr val="accent1"/>
                </a:solidFill>
              </a:rPr>
              <a:t>Mpixels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Full calibration of JUNGFRAU module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three </a:t>
            </a:r>
            <a:r>
              <a:rPr lang="en-US" dirty="0">
                <a:solidFill>
                  <a:schemeClr val="accent1"/>
                </a:solidFill>
              </a:rPr>
              <a:t>step process to cover all gains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data </a:t>
            </a:r>
            <a:r>
              <a:rPr lang="en-US" dirty="0">
                <a:solidFill>
                  <a:schemeClr val="accent1"/>
                </a:solidFill>
              </a:rPr>
              <a:t>analysis procedures are </a:t>
            </a:r>
            <a:r>
              <a:rPr lang="en-US" dirty="0" smtClean="0">
                <a:solidFill>
                  <a:schemeClr val="accent1"/>
                </a:solidFill>
              </a:rPr>
              <a:t>defined at PSI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not yet integrated in XFEL system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handful </a:t>
            </a:r>
            <a:r>
              <a:rPr lang="en-US" dirty="0">
                <a:solidFill>
                  <a:schemeClr val="accent1"/>
                </a:solidFill>
              </a:rPr>
              <a:t>of modules have been fully calibrated </a:t>
            </a:r>
            <a:r>
              <a:rPr lang="en-US" dirty="0" smtClean="0">
                <a:solidFill>
                  <a:schemeClr val="accent1"/>
                </a:solidFill>
              </a:rPr>
              <a:t>to date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Calibration is valid for kHz operation (to be used at 10 Hz at XFEL.EU)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Calibration to be verified </a:t>
            </a:r>
            <a:r>
              <a:rPr lang="en-US" dirty="0">
                <a:solidFill>
                  <a:schemeClr val="accent1"/>
                </a:solidFill>
              </a:rPr>
              <a:t>for MHz operation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Calibration validation at several </a:t>
            </a:r>
            <a:r>
              <a:rPr lang="en-US" dirty="0">
                <a:solidFill>
                  <a:schemeClr val="accent1"/>
                </a:solidFill>
              </a:rPr>
              <a:t>X-ray sources (</a:t>
            </a:r>
            <a:r>
              <a:rPr lang="en-US" dirty="0" smtClean="0">
                <a:solidFill>
                  <a:schemeClr val="accent1"/>
                </a:solidFill>
              </a:rPr>
              <a:t>ESRF, LCLS, PSI lab X-ray sources)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work on understanding some effects  observed at different light sources ongoing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pPr marL="300037" lvl="1" indent="0">
              <a:buNone/>
            </a:pP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58501" y="4871680"/>
            <a:ext cx="1608498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G1/G2: Current source</a:t>
            </a:r>
            <a:endParaRPr lang="en-US" sz="1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036238" y="5032976"/>
            <a:ext cx="1734746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G0 Gain Map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2275" y="2866766"/>
            <a:ext cx="2282231" cy="309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G0/G1: Backplane pulse</a:t>
            </a:r>
            <a:endParaRPr lang="en-US" sz="14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t="12789" r="14267" b="14918"/>
          <a:stretch/>
        </p:blipFill>
        <p:spPr bwMode="auto">
          <a:xfrm>
            <a:off x="8050051" y="531147"/>
            <a:ext cx="965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2" y="675267"/>
            <a:ext cx="2616102" cy="22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5363364"/>
            <a:ext cx="3164936" cy="147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757069" y="474123"/>
            <a:ext cx="2011362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Cu fluorescence </a:t>
            </a:r>
          </a:p>
        </p:txBody>
      </p:sp>
    </p:spTree>
    <p:extLst>
      <p:ext uri="{BB962C8B-B14F-4D97-AF65-F5344CB8AC3E}">
        <p14:creationId xmlns:p14="http://schemas.microsoft.com/office/powerpoint/2010/main" val="38651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74" y="589698"/>
            <a:ext cx="4191353" cy="397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7" y="195765"/>
            <a:ext cx="7921625" cy="780540"/>
          </a:xfrm>
        </p:spPr>
        <p:txBody>
          <a:bodyPr/>
          <a:lstStyle/>
          <a:p>
            <a:r>
              <a:rPr lang="en-US" dirty="0" err="1" smtClean="0"/>
              <a:t>ePix</a:t>
            </a:r>
            <a:r>
              <a:rPr lang="en-US" dirty="0" smtClean="0"/>
              <a:t> detector for HED and MID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0408" y="1044132"/>
            <a:ext cx="4479692" cy="520426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HED instrument ordered </a:t>
            </a:r>
            <a:r>
              <a:rPr lang="en-US" dirty="0" err="1" smtClean="0">
                <a:solidFill>
                  <a:schemeClr val="accent1"/>
                </a:solidFill>
              </a:rPr>
              <a:t>ePix</a:t>
            </a:r>
            <a:r>
              <a:rPr lang="en-US" dirty="0" smtClean="0">
                <a:solidFill>
                  <a:schemeClr val="accent1"/>
                </a:solidFill>
              </a:rPr>
              <a:t> detector 100 and 10k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</a:rPr>
              <a:t>Assembly of ePix100 cameras </a:t>
            </a:r>
            <a:r>
              <a:rPr lang="en-US" dirty="0" smtClean="0">
                <a:solidFill>
                  <a:schemeClr val="accent1"/>
                </a:solidFill>
              </a:rPr>
              <a:t>done</a:t>
            </a:r>
          </a:p>
          <a:p>
            <a:r>
              <a:rPr lang="en-US" dirty="0">
                <a:solidFill>
                  <a:schemeClr val="accent1"/>
                </a:solidFill>
              </a:rPr>
              <a:t>Performance of ePix100 </a:t>
            </a:r>
            <a:r>
              <a:rPr lang="en-US" dirty="0" smtClean="0">
                <a:solidFill>
                  <a:schemeClr val="accent1"/>
                </a:solidFill>
              </a:rPr>
              <a:t>has been </a:t>
            </a:r>
            <a:r>
              <a:rPr lang="en-US" dirty="0">
                <a:solidFill>
                  <a:schemeClr val="accent1"/>
                </a:solidFill>
              </a:rPr>
              <a:t>demonstrated at </a:t>
            </a:r>
            <a:r>
              <a:rPr lang="en-US" dirty="0" smtClean="0">
                <a:solidFill>
                  <a:schemeClr val="accent1"/>
                </a:solidFill>
              </a:rPr>
              <a:t>LCLS while </a:t>
            </a:r>
            <a:r>
              <a:rPr lang="en-US" dirty="0">
                <a:solidFill>
                  <a:schemeClr val="accent1"/>
                </a:solidFill>
              </a:rPr>
              <a:t>ePix10k prototype </a:t>
            </a:r>
            <a:r>
              <a:rPr lang="en-US" dirty="0" smtClean="0">
                <a:solidFill>
                  <a:schemeClr val="accent1"/>
                </a:solidFill>
              </a:rPr>
              <a:t>is currently </a:t>
            </a:r>
            <a:r>
              <a:rPr lang="en-US" dirty="0">
                <a:solidFill>
                  <a:schemeClr val="accent1"/>
                </a:solidFill>
              </a:rPr>
              <a:t>under </a:t>
            </a:r>
            <a:r>
              <a:rPr lang="en-US" dirty="0" smtClean="0">
                <a:solidFill>
                  <a:schemeClr val="accent1"/>
                </a:solidFill>
              </a:rPr>
              <a:t>investigation</a:t>
            </a:r>
          </a:p>
          <a:p>
            <a:r>
              <a:rPr lang="en-US" dirty="0">
                <a:solidFill>
                  <a:schemeClr val="accent1"/>
                </a:solidFill>
              </a:rPr>
              <a:t>P</a:t>
            </a:r>
            <a:r>
              <a:rPr lang="en-US" dirty="0" smtClean="0">
                <a:solidFill>
                  <a:schemeClr val="accent1"/>
                </a:solidFill>
              </a:rPr>
              <a:t>reliminary data analysis at XFEL using calibration pipeline started  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pPr marL="300037" lvl="1" indent="0">
              <a:buNone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958499" y="731212"/>
            <a:ext cx="1734746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Noise Map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6134" y="3127680"/>
            <a:ext cx="2447437" cy="309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Offset Map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8" y="3437457"/>
            <a:ext cx="3469252" cy="332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52" y="4386720"/>
            <a:ext cx="4429779" cy="231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41802" y="4778367"/>
            <a:ext cx="1734746" cy="3239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Noise Distribution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4620" y="6450109"/>
            <a:ext cx="670560" cy="251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b="1" dirty="0" smtClean="0"/>
              <a:t>ADU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7965" y="4019329"/>
            <a:ext cx="670560" cy="251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000" b="1" dirty="0" smtClean="0"/>
              <a:t>ADU</a:t>
            </a:r>
          </a:p>
        </p:txBody>
      </p:sp>
    </p:spTree>
    <p:extLst>
      <p:ext uri="{BB962C8B-B14F-4D97-AF65-F5344CB8AC3E}">
        <p14:creationId xmlns:p14="http://schemas.microsoft.com/office/powerpoint/2010/main" val="40165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800" y="1417082"/>
            <a:ext cx="7921625" cy="780540"/>
          </a:xfrm>
        </p:spPr>
        <p:txBody>
          <a:bodyPr/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Infrastructure for detector calibration and tests at the XFEL lab - reminder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2138" y="1650946"/>
            <a:ext cx="7872412" cy="4459287"/>
          </a:xfrm>
        </p:spPr>
        <p:txBody>
          <a:bodyPr/>
          <a:lstStyle/>
          <a:p>
            <a:pPr marL="0" indent="0">
              <a:buNone/>
            </a:pPr>
            <a:endParaRPr lang="en-US" sz="2800" b="1" dirty="0" smtClean="0">
              <a:solidFill>
                <a:srgbClr val="261748"/>
              </a:solidFill>
            </a:endParaRPr>
          </a:p>
          <a:p>
            <a:pPr marL="0" lvl="1" indent="0">
              <a:lnSpc>
                <a:spcPct val="150000"/>
              </a:lnSpc>
              <a:buSzPct val="80000"/>
              <a:buNone/>
            </a:pPr>
            <a:endParaRPr lang="en-US" sz="2000" b="1" dirty="0">
              <a:solidFill>
                <a:srgbClr val="251555"/>
              </a:solidFill>
            </a:endParaRP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51555"/>
                </a:solidFill>
              </a:rPr>
              <a:t>Small portable </a:t>
            </a:r>
            <a:r>
              <a:rPr lang="en-US" sz="1800" b="1" dirty="0" smtClean="0">
                <a:solidFill>
                  <a:srgbClr val="251555"/>
                </a:solidFill>
              </a:rPr>
              <a:t>setups Little </a:t>
            </a:r>
            <a:r>
              <a:rPr lang="en-US" sz="1800" b="1" dirty="0">
                <a:solidFill>
                  <a:srgbClr val="251555"/>
                </a:solidFill>
              </a:rPr>
              <a:t>Amber </a:t>
            </a:r>
            <a:r>
              <a:rPr lang="en-US" sz="1800" b="1" dirty="0" smtClean="0">
                <a:solidFill>
                  <a:srgbClr val="251555"/>
                </a:solidFill>
              </a:rPr>
              <a:t>(</a:t>
            </a:r>
            <a:r>
              <a:rPr lang="en-US" sz="1800" dirty="0" smtClean="0">
                <a:solidFill>
                  <a:srgbClr val="251555"/>
                </a:solidFill>
              </a:rPr>
              <a:t>for </a:t>
            </a:r>
            <a:r>
              <a:rPr lang="en-US" sz="1800" dirty="0">
                <a:solidFill>
                  <a:srgbClr val="251555"/>
                </a:solidFill>
              </a:rPr>
              <a:t>ambient </a:t>
            </a:r>
            <a:r>
              <a:rPr lang="en-US" sz="1800" dirty="0" smtClean="0">
                <a:solidFill>
                  <a:srgbClr val="251555"/>
                </a:solidFill>
              </a:rPr>
              <a:t>operation) and </a:t>
            </a:r>
            <a:r>
              <a:rPr lang="en-US" sz="1800" b="1" dirty="0" err="1" smtClean="0">
                <a:solidFill>
                  <a:srgbClr val="251555"/>
                </a:solidFill>
              </a:rPr>
              <a:t>Pheobe</a:t>
            </a:r>
            <a:r>
              <a:rPr lang="en-US" sz="1800" dirty="0" smtClean="0">
                <a:solidFill>
                  <a:srgbClr val="251555"/>
                </a:solidFill>
              </a:rPr>
              <a:t> (vacuum operation)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 operational, in use (</a:t>
            </a:r>
            <a:r>
              <a:rPr lang="en-US" sz="1800" dirty="0" err="1" smtClean="0">
                <a:solidFill>
                  <a:srgbClr val="251555"/>
                </a:solidFill>
                <a:sym typeface="Wingdings" panose="05000000000000000000" pitchFamily="2" charset="2"/>
              </a:rPr>
              <a:t>FastCCD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, Gotthard, SDDs)</a:t>
            </a: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endParaRPr lang="en-US" sz="1800" dirty="0" smtClean="0">
              <a:solidFill>
                <a:srgbClr val="251555"/>
              </a:solidFill>
            </a:endParaRP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251555"/>
                </a:solidFill>
              </a:rPr>
              <a:t>Big </a:t>
            </a:r>
            <a:r>
              <a:rPr lang="en-US" sz="2000" b="1" dirty="0">
                <a:solidFill>
                  <a:srgbClr val="251555"/>
                </a:solidFill>
              </a:rPr>
              <a:t>Amber </a:t>
            </a:r>
            <a:r>
              <a:rPr lang="en-US" sz="2000" dirty="0">
                <a:solidFill>
                  <a:srgbClr val="251555"/>
                </a:solidFill>
              </a:rPr>
              <a:t>(Ambient X-ray Test Setup for </a:t>
            </a:r>
            <a:r>
              <a:rPr lang="en-US" sz="2000" dirty="0" smtClean="0">
                <a:solidFill>
                  <a:srgbClr val="251555"/>
                </a:solidFill>
              </a:rPr>
              <a:t>1 </a:t>
            </a:r>
            <a:r>
              <a:rPr lang="en-US" sz="2000" dirty="0" err="1">
                <a:solidFill>
                  <a:srgbClr val="251555"/>
                </a:solidFill>
              </a:rPr>
              <a:t>Mpx</a:t>
            </a:r>
            <a:r>
              <a:rPr lang="en-US" sz="2000" dirty="0">
                <a:solidFill>
                  <a:srgbClr val="251555"/>
                </a:solidFill>
              </a:rPr>
              <a:t> detectors</a:t>
            </a:r>
            <a:r>
              <a:rPr lang="en-US" sz="2000" dirty="0" smtClean="0">
                <a:solidFill>
                  <a:srgbClr val="251555"/>
                </a:solidFill>
              </a:rPr>
              <a:t>)</a:t>
            </a: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de-DE" sz="2000" b="1" dirty="0" err="1" smtClean="0">
                <a:solidFill>
                  <a:srgbClr val="251555"/>
                </a:solidFill>
              </a:rPr>
              <a:t>PulXar</a:t>
            </a:r>
            <a:r>
              <a:rPr lang="en-US" sz="2000" b="1" dirty="0" smtClean="0">
                <a:solidFill>
                  <a:srgbClr val="251555"/>
                </a:solidFill>
              </a:rPr>
              <a:t> </a:t>
            </a:r>
            <a:r>
              <a:rPr lang="en-US" sz="2000" dirty="0">
                <a:solidFill>
                  <a:srgbClr val="251555"/>
                </a:solidFill>
              </a:rPr>
              <a:t>(Pulsed Multi-Target X-ray Test Setup) </a:t>
            </a:r>
          </a:p>
          <a:p>
            <a:pPr marL="0" indent="0">
              <a:buNone/>
            </a:pP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93788" y="479140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Ambient X-ray test Setup Big Amber: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Reminder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290737" y="1701857"/>
            <a:ext cx="3442914" cy="2440602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 b="1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defRPr>
            </a:lvl1pPr>
            <a:lvl2pPr marL="558800" indent="-258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2pPr>
            <a:lvl3pPr marL="817563" indent="-2571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</a:defRPr>
            </a:lvl3pPr>
            <a:lvl4pPr marL="1077913" indent="-2587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</a:defRPr>
            </a:lvl4pPr>
            <a:lvl5pPr marL="1312863" indent="-2238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5pPr>
            <a:lvl6pPr marL="17700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6pPr>
            <a:lvl7pPr marL="22272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7pPr>
            <a:lvl8pPr marL="26844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8pPr>
            <a:lvl9pPr marL="31416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</a:defRPr>
            </a:lvl9pPr>
          </a:lstStyle>
          <a:p>
            <a:r>
              <a:rPr lang="en-US" dirty="0" smtClean="0"/>
              <a:t>X-ray </a:t>
            </a:r>
            <a:r>
              <a:rPr lang="en-US" dirty="0"/>
              <a:t>sources:</a:t>
            </a:r>
          </a:p>
          <a:p>
            <a:r>
              <a:rPr lang="en-US" dirty="0"/>
              <a:t>Commercial high power X-ray tubes: (V &lt; 60 </a:t>
            </a:r>
            <a:r>
              <a:rPr lang="en-US" dirty="0" smtClean="0"/>
              <a:t>kV  </a:t>
            </a:r>
            <a:r>
              <a:rPr lang="en-US" dirty="0"/>
              <a:t>and </a:t>
            </a:r>
            <a:r>
              <a:rPr lang="en-US" dirty="0" smtClean="0"/>
              <a:t>             P </a:t>
            </a:r>
            <a:r>
              <a:rPr lang="en-US" dirty="0"/>
              <a:t>&lt; </a:t>
            </a:r>
            <a:r>
              <a:rPr lang="en-US" dirty="0" smtClean="0"/>
              <a:t>1.6/ 2/</a:t>
            </a:r>
            <a:r>
              <a:rPr lang="en-US" dirty="0" smtClean="0">
                <a:solidFill>
                  <a:srgbClr val="FF0000"/>
                </a:solidFill>
              </a:rPr>
              <a:t>3 </a:t>
            </a:r>
            <a:r>
              <a:rPr lang="en-US" dirty="0">
                <a:solidFill>
                  <a:srgbClr val="FF0000"/>
                </a:solidFill>
              </a:rPr>
              <a:t>kW</a:t>
            </a:r>
            <a:r>
              <a:rPr lang="en-US" dirty="0"/>
              <a:t>), anodes</a:t>
            </a:r>
            <a:r>
              <a:rPr lang="en-US" dirty="0" smtClean="0"/>
              <a:t>:          Cu </a:t>
            </a:r>
            <a:r>
              <a:rPr lang="en-US" dirty="0"/>
              <a:t>(8 </a:t>
            </a:r>
            <a:r>
              <a:rPr lang="en-US" dirty="0" err="1"/>
              <a:t>keV</a:t>
            </a:r>
            <a:r>
              <a:rPr lang="en-US" dirty="0"/>
              <a:t>) and Mo (17 </a:t>
            </a:r>
            <a:r>
              <a:rPr lang="en-US" dirty="0" err="1"/>
              <a:t>keV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 + </a:t>
            </a:r>
            <a:r>
              <a:rPr lang="en-US" dirty="0" err="1" smtClean="0"/>
              <a:t>Polycapillary</a:t>
            </a:r>
            <a:r>
              <a:rPr lang="en-US" dirty="0" smtClean="0"/>
              <a:t> focusing/collimating optics </a:t>
            </a:r>
          </a:p>
          <a:p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3" name="Rectangle 23"/>
          <p:cNvSpPr/>
          <p:nvPr/>
        </p:nvSpPr>
        <p:spPr>
          <a:xfrm>
            <a:off x="290737" y="1136637"/>
            <a:ext cx="8370663" cy="593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3"/>
              </a:buBlip>
            </a:pPr>
            <a:r>
              <a:rPr lang="en-US" sz="1600" dirty="0"/>
              <a:t>Modular setup for large area and small area </a:t>
            </a:r>
            <a:r>
              <a:rPr lang="en-US" sz="1600" dirty="0" smtClean="0"/>
              <a:t>detectors 3.7 x 1.5 x 1.9 m </a:t>
            </a:r>
            <a:endParaRPr lang="en-US" sz="1600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90737" y="52615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>
                <a:solidFill>
                  <a:schemeClr val="tx1"/>
                </a:solidFill>
              </a:rPr>
              <a:t>Ambient X-ray test setup Big </a:t>
            </a:r>
            <a:r>
              <a:rPr lang="en-US" sz="2200" dirty="0" smtClean="0">
                <a:solidFill>
                  <a:schemeClr val="tx1"/>
                </a:solidFill>
              </a:rPr>
              <a:t>Amber – reminder 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raabnat\Desktop\IMG_2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01" y="1412943"/>
            <a:ext cx="4527645" cy="30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abnat\Pictures\Big Amber\IMG_20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689"/>
          <a:stretch/>
        </p:blipFill>
        <p:spPr bwMode="auto">
          <a:xfrm>
            <a:off x="1038601" y="4312409"/>
            <a:ext cx="5226732" cy="20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224201" y="2707008"/>
            <a:ext cx="1739297" cy="22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 smtClean="0">
                <a:solidFill>
                  <a:schemeClr val="bg2"/>
                </a:solidFill>
                <a:latin typeface="Arial" charset="0"/>
              </a:rPr>
              <a:t>LPD detector</a:t>
            </a:r>
            <a:endParaRPr lang="en-US" sz="1400" b="1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6" y="5111945"/>
            <a:ext cx="4257094" cy="121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data:image/png;base64,iVBORw0KGgoAAAANSUhEUgAAAngAAAJtCAYAAACljA0SAAAABHNCSVQICAgIfAhkiAAAAAlwSFlzAAALEgAACxIB0t1+/AAAIABJREFUeJzs3Xd81eX5//HXnUHOCSGRJUNRBByIe9adihP3rlXbqv2pX6vWuusiqLhaLFVb0Wq11FGtpa6qqNS46h4gKjJkCSIgIwk52ffvj/ucnHOyOEnOyeecz3k/H4/z+MxzzpUQkuvc47qNtRYRERER8Y8crwMQERERkeRSgiciIiLiM0rwRERERHxGCZ6IiIiIzyjBExEREfEZJXgiIiIiPpPndQDJYIxZBGwA6sKnTrfWzvEuIhERERHv+CLBAyxwpLV2ideBiIiIiHjNT120xusARERERNKBnxK8Z40xnxljbjHG+KVlUkRERKTTPEvwjDGjjDH3G2NmGWMajTGvt3Pf9saYGcaYDcaYZcaYCcaYlnHvZ63dBdgP2B64ItXxi4iIiKQrL1u6tgeOBN4Nx9FqUVxjTF/gNWA2cCwwCpiES0xviNxnrV0e3m4wxjwEnJ/q4EVERETSlZcJ3vPW2ucAjDFPA/3auOcCoAA40VpbBcwwxhQDZcaYO621lcaYQiDPWlsR7po9GZjZQ1+DiIiISNrxrIvWWtuqxa4NRwLTw8ldxJNAEDgofDwYeMMYMxP4DKgHJiYzVhEREZFMku6TEbbFddE2s9YuMcZUh6+9YK39BtjVi+BERERE0lG6z6LtC6xr4/za8DURERERaSHdW/CSxhiTSJewiIiISFqw1na5xm+6t+CtBUraON83fK1TrLV69OBj/PjxnseQbQ99z/U9z4aHvuf6nmfDo7vSPcGbA4yOPWGMGQYUhq+JiIiISAvpnuC9BBxujCmKOXcaUA284U1IIiIiIunNszF4xpggcFT4cDOgjzHm5PDxf6y1IWAKcAkwzRhzBzASGA/cZeNLp0gaKi0t9TqErKPvec/T97zn6Xve8/Q9zzwmGf28XXpjY4YD34QPI0GY8P5W1tol4ftGA/cC++DG3T0IlNlOBm6MsePHj6e0tFQ/qCIiIpKWysvLKS8vZ8KECdhuTLLwLMHracaYzuaEIiIiIp4wxnQrwUv3MXgiIiIi0klK8ERERER8RgmeiIiIiM8owRMRERHxmaxK8MrKyigvL/c6DBEREZE2lZeXU1ZW1u3X0SxaERERkTSjWbQiIiIiEkcJnoiIiIjPKMETERER8RkleCIiIiI+k1UJnmbRioiISDrTLNpO0ixaERERyRSaRSsiIiIicZTgiYiIiPiMEjwRERERn1GCJyIiIuIzSvBEREREfEYJnoiIiIjPZFWCpzp4IiIiks5UB6+TVAdPREREMoXq4ImIiIhIHCV4IiIiIj6jBE9ERETEZ5TgiYiIiPiMEjwRERERn1GCJyIiIuIzWZXgqQ6eiIiIpDPVwesk1cETERGRTKE6eCIiIiISRwmeiIiIiM8owRMRERHxGSV4IiIiIj6jBE9ERETEZ5TgiYiIiPiMEjwRERERn1GCJyIiIuIzSvBEREREfCarEjwtVSYiIiLpTEuVdZKWKhMREZFMoaXKRERERCSOEjwRERERn1GCJyIiIuIzSvBEREREfEYJnoiIiIjPKMETERER8RkleCIiIiI+owRPRERExGeU4ImIiIj4jBI8EREREZ9RgiciIiLiM0rwRERERHwmqxK8srIyysvLvQ5DREREpE3l5eWUlZV1+3WMtbb70WQAY4zNlq9VREREMpsxBmut6erzs6oFT0RERCQbKMETERER8RkleCIiIiI+owRPRERExGeU4ImIiIj4jBI8EREREZ9RgiciIiLiM0rwRERERHxGCZ6IiIiIzyjBExEREfEZJXgiIiIiPqMET0RERMRnlOCJiIiI+IwSPBERERGfUYInIiIi4jNK8ERERER8RgmeiIiIiM8owRMRERHxmaxK8MrKyigvL/c6DBEREZE2lZeXU1ZW1u3XMdba7keTAYwxNlu+VhEREclsxhistaarz8+qFjwRERGRbKAET0RERMRnlOCJiIiI+IwSPBERERGfUYInIiIi4jNK8ERERER8RgmeiIiIiM8owRMRERHxGSV4IiIiIj6jBE9ERETEZ5TgiYiIiPiMEjwRERERn1GCJyKSZaZPhzPP9DoKEUklJXgiIlnmoYfgscdg3TqvIxGRVFGCJyKSZd56CwYPhpkzvY5ERFJFCZ6ISBZZswY2bIAf/QhWr/Y6GhFJFSV4IiJZZP58GDUKBgxQgifiZ0rwRESyyIoVMHSoEjwRv1OCJyKSRVatgoEDoX9/+OEHr6MRkVRRgicikkVWr3YJnlrwRPxNCZ6ISBZZtcoldwMGqAVPxM+U4ImIZJFIC17//mrBE/Ez3yR4xpg/GWOavI5DRCSdRcbg9e2rQscifuaLBM8YcwDQG7BexyIiks5Wr3bds336QEWF19GISKpkfIJnjCkAbgOuAIzH4YiIpLU1a6BfP5fgVVZ6HY2IpErGJ3jAjcCD1lqNJhER2YiKCigpgaIiCIWgsdHriEQkFTxJ8Iwxo4wx9xtjZhljGo0xr7dz3/bGmBnGmA3GmGXGmAnGmJyY6zsBe1lrHzHGqPVORGQjKiqguBhycqCwEKqqvI5IRFIhz6P33R44Eng3HEOrsXPGmL7Aa8Bs4FhgFDAJl5TeEL5tX2B7Y8zCmOd9A+xprVUBABGRGPX17hEIuOPiYtdNW1LibVwiknxeJXjPW2ufAzDGPA30a+OeC4AC4ERrbRUwwxhTDJQZY+601lZaa6cAUyJPMMY0WWtH9ED8IiIZp7LSJXWR/g6NwxPxL0+6aK21icx2PRKYHk7uIp4EgsBB7b10d2MTEfGrSPdshGbSivhXOk+y2BaYE3vCWrsEqA5fa8Vam9sDcYmIZKSWCV6ki1ZE/MerLtpE9AXaKsO5Nnyt08rKypr3S0tLKS0t7crLiIhkJLXgiaSv8vJyysvLk/Z66ZzgJV1sgicikm0qKlxSF6EWPJH00bLhacKECd16vXTuol0LtDW3q2/4moiIdELLFryiIiV4In6VzgneHGB07AljzDCgkBZj80REZONaJnjBoCt2LCL+k84J3kvA4caYophzp+EmWbzhTUgiIplrwwbo3Tt6XFioBE/ErzwZg2eMCQJHhQ83A/oYY04OH//HWhvC1be7BJhmjLkDGAmMB+5qUTpFREQSUF3tkrqIYFBdtCJ+5dUki0HAU+H9SO26p8L7WwFLrLXrjDFjgXuB53Hj7u4Cyrr6pmVlZZo9KyJZKxRySV1EMAgrV3oXj4i0lqzZtCaxmsOZzxiTYH1lERF/uvxyGDIErrjCHU+ZAp98Ag884G1cItKaMQZrrenq89N5DJ6IiCRRyy5ajcET8S8leCIiWaKtLloleCL+pARPRCRLKMETyR5ZleCVlZUldRkQEZFM0lYXbXW1d/GISGvl5eVJWXlLkyxERLLEIYfA1VfDoYe643ffhd/8Bt57z9u4RKQ1TbIQEZGEqItWJHsowRMRyRLV1UrwRLKFEjwRkSwRCmkMnki2UIInIpIl1EUrkj2U4ImIZAl10YpkD6/WovWE1qIVkWwW6aJ9d+m75ObksseQvaipAWvBdHmunogkk9ai7SSVSRGRbGYt5OVBbS3s9ped+Hzl5zTd2EQwaFi7Nr5lT0S8pzIpIiKyUfX1kJMDOblNLFq3CIDKukp104r4VFZ10YqIZKvIKhbz18ynf2F/BhcN5rvK7wgGi5XgifiQEjwRkSwQmUG7YM0Ctum/DdZa5q+ZTzC4rRI8ER9SF62ISBaIJHirq1czsHAge222Fx8s+0C18ER8SgmeiEgWiHTRrqpexYDCAQwrHsbyyuUagyfiU1mV4JWVlSVl6rGISKaJbcHrH+zPpr03ZVX1KiV4ImmmvLycsrKybr9O1iV4qoEnItkokuBV1FawSWATBvYeyMoNKwkG1UUrkk5KS0uV4ImISGIiq1hU1lXSp6AP/YL9WBNaQzDoauOJiL8owRMRyQKRVSwqaysp6lVEUa8iNtRvIBCAmhqvoxORZFOCJyKSBSJdtFV1VfTp1YeiXkVU1VUpwRPxKSV4IiJZoGUXbSTB61VgleCJ+JASPBGRLNCyi7ZXbi8MhvxAnRI8ER9SgicikgVadtECFPUqIjdQpQRPxIeU4ImIZIFIgldZ51rwwCV4JlClWbQiPpRVCZ4KHYtItoqsZFFVV0WfgmgLnumlFjyRdKJCx12gQscikq1CIcgP1NFkmyjILQBcgocSPJG0okLHIiKSsFAITMB1zxpjAJfgNeUrwRPxIyV4IiJZoLoacgqiEyzAJXg2TwmeiB8pwRMRyQKhENhelc3j78AleI1K8ER8SQmeiEgWCIXA5lc1z6CFcIKXq1m0In6kBE9EJAtUV0NjXmWrLtrGHLXgifiREjwRkSwQCkFjbmWrFrx6JXgivqQET0QkC7gEr6rVGLx6lOCJ+JESPBGRLFBdDXWmdRdtrRI8EV/K8zoAERFJvVDIJXhF+fFdtHVWCZ6IH2VVC56WKhORbBUKQZ1tXQcv1FSpBE8kjWipsi7QUmUikq2qq6HGxtfBK8wvpN6GVCZFJI1oqTIREUlIYyPU10OoMb4OXjAvSJ0NqQVPxIeU4ImI+FxNDQQCUFUXP8kikBegrqlGCZ6IDynBExHxuVAIgkGorIuvgxfMD1Lb6FrwrPUwQBFJOiV4IiI+V10NhYVQVRdfBy+QF6CmsYbcXNeFKyL+oQRPRMTnmlvwauO7aIN5QUL1IQIB1E0r4jNK8EREfC6S4FXVVbXqoq1pqCEQQDNpRXxGCZ6IiM9VV0fH4LXsog01qAVPxI+U4ImI+Fwo5MbgteyiDeQFCNWHKAhYJXgiPqMET0TE50IhCAQbqWmoIZgfbD6fl5NHbk4uBcF6JXgiPqMET0TE56qroVdhDYG8ADkm/td+MC9Ir0IVOxbxGyV4IiI+FwpBr96huNa7iEBegPxCFTsW8RsleCIiPhcKQX4wRDCvdYIXzA+SH1QLnojfZFWCV1ZWRnl5uddhiIj0qOpqyAu6LtqWgnlB8oM1KpMikibKy8spKyvr9uvkdT+UzJGMb5iISKZpbsFrp4s2L6AWPJF0UVpaSmlpKRMmTOjW62RVgieS6UIhePNNGDEC3n8f7roLJk6EDRugvBw22wz694eRI2Hs2LZf44474Kc/hWHDejR08VAoBDkF7XfR5irBE/EdJXgiaWrmTNhpJzAGnnjCJWVtGTeu7fP//CcccQQUFcWfv+YaaGyEa6+Nnquvh7w8915txTFvHpx8cte+DvFeKAS5fdruog3kBcjplV6TLFavhhNOgNdfdz+XItJ5WTUGTyST7LIL/PnPcNBB7Sd3xx3nErVAAE47Lf7aKae41ryGBnfc2AjffOP2c3PhoovgqadcUterFzz9NHz9NbzxhrvnxRdh+nQ44AD3WpK5qqvDLXhtdNEG84LkFKRXC97dd8Pbb7tET0S6Rp+NRNLIqlWw++5QXOyOL7qo4/t32AFuucV10377LQwYALffDpWVMHQo1NXBuefC5ZfDjBlw2WXueddc47Z/+lP0tV56CU491e03NcFRR8W/1/XXuyTx1ltdUvjVV67lb6eduv91S2qFQlCU33YXbSAvQH2ateC9/LLbrlwJgwd7G4tIplILnojHFi2CH/3IjaHbdFNYuhS++CJ6/Re/gK23dq1tc+fCiSe68zU1EDsGd/PN4d57XZfskCEuAbv4Ypg6FXbeOZrcjR7ttj/7mWv5i3j44ej+oYdG9wsK3HbiRJc8brGFS/C23969rqS/UAhMfsddtOk0i3bJEvfz9f33XkcikrmU4Il4oL7eTZD429/cOKP334cf/zh6fd48l6yBa2WbO9d1k269NTz0ECxc6BKv3Nz232O77VxX15tvRs+NGgWffuq2t9/u7hk40LXMRdx5Jyxb5l7/2GNh+XI3Di/i22/j3+fll+Gtt7r+vZDUq64G8tqfRWvy06sFb9062GYb14InIl2jLlqRHvbrX8NJJ7lu07ZMm+YSsFGj4MILW0982GQT90jUAQdAbS3k50dfa948t50xwyWJOTnhgfi57r4rrnDdu5HWu379XLfvhRe6yRs1Na4LePlyOPLI6HstXuz+KD/4oJuU0a8f7LYbvPuuGw+4zTaJxy3JEwoBeTXtdtGavBpqKns+rrbU1IC1sOWWasET6Q614In0kMcfd610d98NZ58Nu+4KH3zgrt12m9tedll8S15bs1q7olevtl+rXz8oKXH7gYBL7iLvG0nuIoqKXIvjhg3u3ksugQMPdBM9AIJB90d5zz3h/vtdN+/uu7s/0vvu2/5sX0m9UAhsbqjdLlry0qcFb/169wFm0CC14Il0hxI8kRSbPBkWLHBj6CILqXzzjesq3XNPd7zVVm7G7O9/37nWuZ5mjGvt27ABrrrKzbiNjO2LzOIdNSr+/i22cPsLFsCZZ8Lpp7su37a6da+/3iWHklzV1dCY204dvLwgNjd9ErzVq6FvXzceVS14Il2nLlqRFGlqcgnOb37jHhFDhrhE74cf3PHata4VLVmtdT0hJ+ajYe/ebnvyye78Qw+5r+Www+DSS13LXV6eK9fyxBPu+/KPf7jnNDa653zyiZsRPHGi+/6cf37Pf01+FgqBzWl/koVNoxa8WbNgzBiX4KkFT6TrlOCJJNnEifDOO+6P1EMPxV/bf3+XzMWORUvnFrtE7L67G3u3xRbxpVV2282Nz2tqconc3LluBm9scpib6xLAF1+MnvvuO3j2WZcgBls3OEkXhELQYEIE81v/sAXyAticirRJ8BYudP8/Bg1SC55IdyjBE0mSb791rQ933gkVFa6uXMRvfuNmzUZa9fwm0g0bMXs2DB/u9o1xLXjbb9/2c1980Y0FXLMmeu744129vXPOcX/opXuqq6GB9uvgNeWkT5mU9eujXbRqwRPpOo3BE+mmhgZ45hm3tutRR7nWhwcfjF7/5huX3IFrvfJjgtfSmDHRrtuWZs2C665zLXoRU6a42cMAK1a47bXXuiK3xsDvfue6cL/4wtX1u/761MbvN6EQNJr2u2gbc9Kni3b9etfKHRmDZ63XEYlkJrXgiXTRlCluLNkZZ8B550XPf/SRS/T82lrXXTvu6B7g/pjX1roVOCorXfd2Wy12V13ltv/7H4wf77pxKypcPcEHHoiv4xcKueOWa/BmK2vDXbTUUpBX0Op6IC9Ao0mvBK+4GAoL3ezvioroTG8RSZwSPJEu+r//c9vZs6Pn1q93hYu1vFJiIkuyRfavvdbtX3qpm33c0mWXQVWV27/nnuj5J590a/YOHuzG9C1d6mYp9+mTutgzRV2dazmua+qgBY/0SvAiCV2kVIoSPJHOUxetSBcsWxbd/+EHeOwxN9GguDhaF0667g9/cK1zkyfDBRe4Vpy7744md7//vVvVI+InP3FLuH3xhZuhvGCB+7eoqnLLuS1d6smXkRZCIdcaVttQS0Fu2y14DWmU4FVURBN/lUoR6ToleCKdsGwZ7LKLW/c14r334Kc/bT3RQLonL8+t+nHffa4l7rzz3LJoS5e6VUDmznXdtRHvvuvG6cXq0wfKyty/zWuv9Wj4aSMUcrORaxvb76JNpwSvsjI+wdNEC5Guyaou2rKyMkpLSyktLfU6FMkg1rqxdAsXuvIdkXVZ99nHXdt7b2/jyxYFBXD44fHnysrcaiDbbgurVrmW1C+/bHvG7qGHupqDmV6WprMiCV5NQ/tdtPU2fWbRVlZGu9ZVKkWyUXl5OeWRqvjdkHUJnkhnvPSSG9NlLYwY4VrvLr7YtSBtuaXX0QlEa+h98gnMmeNq7bXnD39wXbbZpLo63ILXQRdtnU2fFryKimiCN3CgS9xFskmkIWpCN39ZqYtWpAORkh1XXOG2n30Ghxyi5C4d7babm8EMMG9e9PzcufDqq6779qab3GPxYrjwwug9d9zh35ai5jF4jbXtt+A1pU+CF9uCV1zsjkWk85TgibSjoSHaOjRpkttuuSUcc4x3MUliRo2CmhpXqmbrrV1S/tFHrut2/HhXhPm++2D+fHf/NdfAn/7k1tj1m9gu2vbG4NWmSYJXV+f+zQLhPLSoKDqxRkQ6RwmeSDtmzYKnn44ejxvnWvBU2y4zFBTE/1sVFLgkb9tto2U3tt4a+vd3+zffDD//uWs1mjWr5+NNlUS6aGsba5qTKy9FWu8i/25FRf5MukV6ghI8kRbWrXMlOWJLoYArzpttA/T9Jhh0SfqKFfD22+5c7BJp//qXSzJefNEVU/Y64UmGSBdtR5MsahpqKCjA84kWsePvQC14It2hBE+khWnTXHmO//43/vyZZ3oTjyRXIOAe++0H06e7mbgLFrjE7tRT3T2ffAJDh0JurmtN2m03WLTIXWtqyqykI5EyKTUNNQQCeN5NG1siBZTgiXSHEjyRGO+/H11NYfJkN2N2iy3gP/9pXWNNMt9hh7kxeSNGuGQisgLJP/8Zf9+nn0ZXLLn33sxaISORLtpQfYhAwPsWvNgJFqAET6Q7lOCJhH34oWulu+gi+NnP3LlJk9yMy3HjvI1NesbVV8PRR7d97aST3EoZ33zjjo1xCUnsOrjpKBSCYKFtd5JFfm4+AAXBhrRowYtN8Hr3VoIn0lVK8ERwM2b32svNqjzrLLfO6VtvQX6+15FJTxo6FO6/37XihkLu3Msvu5+HujrXivvHP0bvLy6Gu+7yJtZEhUIuecsxOeTltF36NJAXoKC39zNp1YInkjxK8ESAXXd12xdecKVQioth//29jUm8MXQoTJzoxuk98QQcfLBr1W3P22+7DwjpqroaegXbroEXEcgLkB/0PsHbsMG12kUowRPpOiV4kvX+9a/o+Cp1xUqsn/wk2or7yitwySVw441uCa2I555z97z4Ilx5pZuhu2KF69JNB6EQ5Afb7p6NCOQF6FXofYJXXe1m/EYowRPpuqxaqkwkVlWVW5s0dsk/1biT9hx6qHuAW+6s5c/KUUe5bUmJK6Q8bVqPhteuUAgKB9dS0NRxgpcOLXgtE7xg0E38aGx0M5pFJHFqwZOsde21bobsvffCr37l/QxCySznnee2eS0+Jt9wgxvHCVBf3/7zP/7YtQamWigEeQVt18CLCOQFyAvWeP5/oGWCl5PjjqurvYtJJFMpwZOsFfuH5PbboVcv72KRzHPNNXDZZbD55tFzRxwRf0+vXu76fvu5Fr833ohe++Mf3eoZqVZdDXmBtmvgRQTyAuQH0q8FD9RNK9JVSvAkK61Y4RaYBzeYvqjI23gk82y1lSujU14Oc+a4iRYvveSWQxswIHrfsmXwv/+5/QcecC1qq1dHV8n48MPUllpZswYCRW3XwIsI5AXILahpnjnsFSV4IsmjBE+yyj//6UpdfPxx9Nw++3gXj2S+Lbd069tGxojtvjusWtX2vY8/7hKYgQOjCd5ee8Ezz6Quvm++gQGDQwTzg+3eExmDpwRPxD+U4ElWWL/etbC8844rVjt1qvsju3AhvPqq19GJX11wQXSGNkQLaIMrwRKxenV0/4cf4JhjkhfDkiVQMiBEMG/jCZ7XiVR1dXyZFFCCJ9JVmkUrWWGTTdykisgfj6eecvXNhg/3NCzxMWuj+6tXu27bhx92Hy5auuACOPBAKChw3bwvvJCcGCIzUG3uxlvwGtMkwVMLnkhyqAVPssatt7paZvfd546XLvU2Hske/fu7VVJyctpP3rbfHkaOjBZVjh1G8MMPrrW5s9avd2Vbaho23oKXF0jfBG/DBm/iEclkSvDE92JbUj76CH70I5gyBe6807uYJPuMHOm2kXp5114Lp5wC69a1ff8ee7gu3fx8OO00GDGi8+8ZSfBCDRtvwcstSN8Er7LSm3hEMpkSPPG9+fNdqYp58+Bvf4Odd4bzz4fjj/c6Mslmo0e7oQIlJdFzffu6baRkz9//7saOzpjhjmMnbzz6aHSiRnuaE7z6jbfgpWuCV1wMFRXexCOSyZTgie998QXssguMGuVaRLRahXht2TI444zo8dy5bsjA99+749tua/t5l1/uthUVrphybF29tqxd68afhhLpog3WtDv7t6e0l+CtX+9NPCKZTAme+Nbcua4G2KJFmkwh6WXo0PgPGltv7VqZ8/PdkILLLnOtewAPPRS9b/16tzrGm2+64yefdMMOwM3Kra11LX6RmbsTJrhWwVD9xrtoi/vWMH9+Er/ITlq7Fr7+unWCV1KiBE+kK5TgiW9tu60b3P71165WmUgmOflkWLwYzjkneu6551zCFimjcv/9cOqp8NVX8NOfwttvwyWXwI47usTwnXfcter66o224AWKaliyJMVfVAfee89t+/SJP19Soi5aka7I+ATPGPOGMeYzY8wsY8wzxpi+Xsck3vv66+j+lClK8CTzGOPWSo445RS3IkZkRukJJ7jtLru4GbgAv/1tdJb4L3/pts8/n9gki0bj7VJleXluAlTfFr/B1YIn0jUZn+ABR1trd7HW7gQsAK7yOiDx1vLlsN128eeU4Ekm+/JLV0MvsurKpEnR2nD//nf0vg8/jH/eqFFu9u3GJlkE84LUNdVgjOvi9UJNTfwSbxEagyfSNRlf6NhaWwlgjMkBioCvO36G+N2sWdH9yZNdsrfbbt7FI9Jdo0dH91991S1vtuOOrvXu3ntpd4mxQw5x21BDiML8wrZvwrXg1TTUEAi412rZTdoTamrcutAtqQVPpGv80IKHMeZFYAWwA/Anj8MRD1VUwJFHRo8POggOP9x1/4j4wSGHuFatQw91tRz//nd3/pNP4u+78Ub485/dfiJdtKGGEIEAnnXTdpTgaQyeSOd5kuAZY0YZY+4Pj5trNMa83s592xtjZhhjNhhjlhljJoRb6uJYa8cBg4G3gT+mOHxJY59+6raRhK6gwLtYRHrCSSe5mbW77hpd7eLJJ90M2shM3UTq4NU01BAMtt8amGrtJXjqohXpGq/aNbYHjgTeDcf7jeHEAAAgAElEQVRgW94QnizxGjAbOBYYBUzCJaU3tLzfWttkjJkK/CN1YUu6Ky112+JiVyIl2P7fNBHfiHygGT7crXvbr1/89URa8CJdtOnYgqcET6TzvOqifd5au4W19jTgy3buuQAoAE601s6w1t4PTAAuM8b0ATDGbGKMGRTznJOAj1IZuKSv2C6qv/zF1dVS/TvJNv37ty7mnWgLXjomeEVFrlWxsbHnYxLJZJ4keNbaVi12bTgSmG6tjV0850kgCBwUPu4LPG+MmWmMmQlsA1ye1GAlYxxwgNtutx2ceKKr4C8iibfgpWMXrTFu0ofG4Yl0TjpPstgWmBN7wlq7BKgOX8Nau9Bau5e1dufw40xr7RoPYhWPVVVFZxp6VeZBJF0l2oJXXAzr1vVgYDFCobYTPFA3rUhXpPPcwr5AW79q1oavdVpZWVnzfmlpKaWRAVuS0dascd1S4GYV7rmnt/GIpJtEW/A22wzeesvNPO9p69fDkCFtX9NMWskG5eXllJeXJ+310jnBS7rYBE/8YeVKGBQzCvOKK1qPPxLJdom24FVUwMSJ8Otfu3Vxe3KYw/r1LpFri2bSSjZo2fA0YcKEbr1el7tojTGjjTHHG2OGdiuC9q0F2vrv3jd8TYQvv3S//CdMgJ/8RMmdSFsSbcF76CHXinbyyW7JsJ6c2NBRgjdwoPswJyKJS6gFzxjzANBkrb0gfHwa8BguQawyxhxprX0nybHNAUbHnjDGDAMKaTE2T7LXBx+4xdZvvNHrSETSV6IteH37wnffuQfAzJnxq8D8978u6Tv00OTH2FGCt9lmsGxZ8t9TxM8SbcE7HHgr5vhm4AlgM2A6cFOS4wJ4CTjcGFMUc+403CSLN1LwfpJBqqpcGZS77oJf/crraETSV5Ntoq6xjkBeOzMYiCZ4Lb31liue/OWXrpjyYYe5RyoowRNJrkQTvE2BJQDGmG1wRYfvtNZ+B/wF6NRKn8aYoDHmZGPMybgkcdPIsTEm8jFzClALTDPGjDXGnAeMB+5qUTolYWVlZUkdwCjeOeMMV8x17Vq3HqeItK2moYaCvAJMB+MXCvIKqGmowVrLm29Gz196KYwY4VbJ2HffaJft0qXuQ1YyJZLgWat6eOJ/5eXlSZkzkGiCtwa3FBjAWOB7a+3n4WMD5HbyfQcBT4Ufe+G6Yp/C1bkbCGCtXRd+r1zgecLJXXjbJWVlZZo56xORyv2DB3d8n0i221j3LEBeTh45JoeGpgYOOMB1zZ59dvR6XR18FFNCfostYPvtkxtnRcXGE7yrr9b/efG/0tLSHk3wXgImGGN+BVyDS8YixgCLOvOm1tpF1tqc8CM3/IjsL4m57ytr7VhrbaG1djNr7fgEiySLzw0aBNddB5995nUkIultYxMsImK7aXfaCX7+847vX7o0GdE51roEr7i47etDh8Ly5fDee24pNhHZuEQTvCuA93DLh70JxA5pPxF4OclxibRr/Xq47z7YZhs3009E2pdICx60Hod30EEwb57bHzcOjjyy9XM++CA5Mb72mut6zc9v+3r//q7eZcTbbyfnfUX8LKFZtOHu0nPaubZ/UiMS2Yjly922utrbOEQyQaIteMG8YKuJFpEPUM8/77a5LQbj7L23a33rrkce6fh6375uvG3kvQ44IDnvK+JnCbXgGWP6GGN2N8YcEn7sbozpk+rgRFqyFh5+2O2r9U5k47raggeu5WzOHMjJcY9IUjVjRvSeffaJjontqi23hFtuaf96fj4UFMCGDd17H5Fs0mGCZ4w51BjzFq6w8IfAK+HHh8BaY8ybxphDUh9mcmgWbeb7wx/gd7+D4cNd/TsR6VhXxuDF2nbb+OPGRjj44Oiaz++9584de6w7rq2Fr7+GmzpRPGvNGjcrviPV1fDppzB9OvTqpRY88a+Uz6I1xpyKG1tXgeue3RvYJvzYGzg7fG16+N60p1m0mW/uXLf9/HOtWiGSiO604LUlJ/xXIzcXPvkkev755+Hoo91SZ9ttB+PHw5IlbrzsxiSS4N1xBwQCMHas267VekbiUz0xi3Y8MMlae5S1dqq19kNr7fzw40Nr7d+ttUcDk4DuRyKyEU1NrvDqv/4FRUUbv19Eut+C15Fdd40//s9/4Oabo8dbbgkXXuj2v/kGnn0Wvv8+2voX8eWXMHJkx+911VUQCrnEcscd4eOPOxWqSNbpKMEbAfwngdd4MXyvSEo9+aT7Q6CxdyKJS3YLXiLOPDP++PvvXQJ3/PGujt3tt0evrVsHixfDzjsn/vo77hhtzReRtnWU4M0HTkjgNY4D5iUnHJH2ffGFq6a/335eRyKSOb6t+JYhRUM2el8gL0CoIdTp13/rLfjb3+C559zQCYDzzou/p2Vx4htugNtuc+PoHnkE9tij/RIpbSkpcXXzRKR9Hc19uh542hizA66w8RxgXfhaCW71iVOAUuDkFMYoQn29G9tz221ugLWIJOar1V9x4JYHbvS+rrbg7b+/e0QsWuS6Zjfm1lvh2mvdfmSbqOJiJXgiG9NugmetfdYY82PgBuAeoOXnq3rgdaDUWvtO6kJMnsgkC020yDwrV7rt+vXexiGSadaE1jCwcOBG70tWF20kuautdaVNzj3XJWR33RU/MaqpKbo/opODfEpK3NJlIn5UXl6elIofHVYvsta+DRxujCkARgKR0U9rgQXW2tpuR9CDkjErRXre8uXRivmXX+5tLCKZprq+msL8wo3el8wxeOBa2pcsccsKRlrdy8vdo6wsvlB5e2vQtkcteOJnkYaoCRMmdOt1El3Johb4slvvJNIFy5bB5pu7/R13hAEDvI1HJNN4leABDBsWf3zQQa5lr6U+nSyb37+/m7ghIu3baIJnjBkLHAlsh2vBs7gWvDnAS9ba/6Y0QslqF1wQ3Z8507s4RDJVdX11ysqkdEXsLPgXXnC18zq7Esbo0fDqqzB7NuywQ3LjE/GLjgod9zPGvAm8SnQ27UJgUfh5JwKvGWPeMMZspESlSNe88ILbHnSQChuLdIWXLXhtGRgeDjhtGhx1lNvvbIIXGef39dfJi0vEbzr6b3U3MAjY21r7YVs3GGP2AB4L33tmW/eIdFVNzN+aV17xLg6RTNaZBK+qrirl8Qwf7ooeb7WVO54xI34WbiJycuCUU1oXTBaRqI7q4B0NXN1ecgdgrf0IuBo4JtmBSXZraoq23oFKo4h0Vbq14EE0uQO3rm1ubudfIxh0K1uISNs6SvCagEQ6xUz4XpGkefdd9wkd4te7FJHENTY1UlVXRVGvja/t15MJXjIowRPpWEcJ3rPA740x7TaeG2P2A34P/DvZgaVCWVlZUmrLSOrV17vt2LGt17sUkcSs3LCSvsG+9MrdeBN4piV4gUD8MA4RvygvL09KWbeOxuBdilvB4k1jzAriV7LYBDerdjDwCvCbbkfSA1QHLzM0NcG337r9n/3M21hEMtm3Fd+yefHmCd1b1KuI9bWZU0lcLXjiV8mqg9duC561dr219nBgP+BBYDXQJ/xYHT63r7X2CGtt5vxWkLQ3YQKcdZbbLy72NhaR7rDWevr+s1fOZtv+2yZ07+gBo/li5Rcpjih5lOCJdGyjk9Otte8C7/ZALCJcein88Y9u/+yz4dhjvY1HpKusteTclMP6a9ZTXOA+qWyo20BeTh4FeQXdfv2l65eyxeQtsOPbTyJnfT+L3YbsltDrjew3ksXrF3c7rp4SDGo1C5GOdDQGr03GmAJjzBhjzPbGmJbr04p0y0svRfcvusiVQxBJZ022iU++az0TKNTgmpe+XBVdBKj49mIuffnSpLxvRa3LbmJbCZdXLufT7z4FoLK2ksnvT2ZQ70EJvV4wL0htQy2NTY1JiS/VttkGXn/d6yhE0ldHhY7PMsacE3Ocb4y5AzcO73NgNrDGGPNbY1SCVpJj5MjofqSYqUgq3f/R/TTZrhcCeHbOs+z+wO6tzq+rcUOW5/4wt/lck21iysdTMBMMZoJh7NSxLFizgLrGOo549AheWeAKPk75aAqPzXoMADPBsGT9klav32hdIhZJ9BavW8wRjx7Bbg+4FrtI0tm/sH9CX4cxhsL8Qqrrqzd+cxrYZx9YutTrKETSV0ftI9cCgZjj24GLgVuBA4GDgEnAjeF7RbqtX3hNlHHjovsiqXTBfy5gTWhNl58fSeQiXp7/Mj9/5ud8/v3ngOtKbc9/F/6XKR9NYUXVCqYvmM6p/zyV9799n//7z/9x8UsXN983oXwCHy77kCbbxKoNq1hWsaw5EZs6cyoT35zI8D8O5/OVnzc/Z/qC6QDkmsSLzPXu1ZsN9RsSvt9LxcXqohXpSEdj8LYEYkfcngVca62dHHPuLWNMFS7xm5iC+CSL1NXB8uXwwAPw//6f19FINoh0R1bXV9PY1EhuTjQZOumpk7jlx7cweuDouOfUNdbxry//xV6b7cXIfiObu2Ijps6cyhOzn2DqzKkAXP/69Twx+wlO3+H0NmPolduLHe/bkc36bMayymX86KEfAbC2Zi1mgusc+etnf+Wvn/2Vd899l/NfOJ9Z389iSNEQAC55+ZJWrznsD8P4tsJNRd9p0E4Jfz965/dmQ11mJHgFBW7GfW2t2xeReB214K0HBsQclwCftXHfLNySZiLd8utfuzE1sVXuRVKptrEWgH0e2ocjHjsi7tq0r6YxY+EMfvfO7xg6aSgb6jbQZJsouKWAn077KaPuGcXP/v0zfvXirwD47Wu/Za+/7MX8NfNbvc8Xq77g+tevbz4+bcxpzfsVtRVU1FawrHIZt4+9vcN493loH2Z9PwuA76q+a/e+SHIHMKTPkA5fs6WOXjedGAMlJWrFE2lPRwnec8AVxpjIZ6MZQFsfQX9CfEtf2lKh4/T2ZXgs+iabeBuHZI9IYd/llcv5cFl0VcbIWLje+b15+LOH+a7qO4puK+I3L8eX/Pz7rL837//lk7/w4fIP+XB59HVe/OmLbb6vJTox4t4P723eLwmUxN13wBYHdPZL6paF6xZy2N8P69H37I7iYlivIl3iM8kqdLyxMXjFwOfGmKtxCd/pxpj/GWMmGmNuNca8B5wB/LbbkfSAsrIySktLvQ5D2hFZOHyQ2oOlC+b+MJdznz037txL817ikc8e4b8L/wvA6wvjp13WNtQ276+vXU+TbWJD3QYOf/RwAM557hy+Wv1V8z0Pf/Zwu+//Q+iHVuf23GzPuOMjRx3JSaNParOlbnDRYE7f4XQePObB5nOX7N26+zXWiL4jeO2s16LvNzT+/eZf3Lo1sSMnjT6JUEOIZ+Y806nneeWbb2Drrb2OQiS5SktLU5vgWWt/APYBpgGXAX8GioAf4RK6y4BVwP7W2le6HYlkvdrw39pNN/U2DslM//7q3/z1s782H8/7YR7jHh/H2c+ezdipY2myTRw89eC4SRGRLtqI4tuK2fvBvdt9j8q6Sq7a96oO47hy3yu558h7ABhQOIBNe7sf6IePe5hpp03j6VOfZqu+W5FjcjhzpzOx4y0NNzSw7LJllARKOHe3c/nsfDcaZpfBu3D1fle3+T6X7n0pt4+9nUFF0U9Ez/wkmpjNv3g+I/uNbOup7TphuxMAuPyVyzv1PBFJPx1WGbPWVlhrr7HWDgJG4la12B8YAxRba4+x1n7Y0WuIJOK3v4VPXfkuDZiWLomUOrHWsnDtQra5d5u467e9dRsAby95u/neytrKuHs21G/gi1UdjzgZs+kYaq6r4bPzP2PxpdHCwLsPcaVSbh17K8OKhzWfX1/j+hB/scsvCORFCxOsvXptc2tdbk4uOSb663iHTXcAYJPAJkwoncDMC2YSyAvELTt2/h7nc8qYUygpcN26z/3kOYb2Gdp8vbPJHUCfgj4AhOozY4mIBQugd2+voxBJTwmXkbXWLrTWvmut/Z+19itrbV0qA5PscvvtbkZcfb3XkUimiiRtry96nRF3j2h1PTLJ4ZgnjuGj5R8Rqg+x05TWM0w/Pu9jCnLb/5Qxou8ICvIK2HnwzmxRskXz+WO2OQaAvJw8xm09julnujIlT578JP869V+tXqe4oLjdFS1yc3JZcukSBhQOoCCvgJ0G7cSKy1fw5YVuoOr4g8az3YDtAOgb7AvAlptEC0f+7tDftRt/R/r0Cid4DZmR4G25pWv5jwzvEJEorRMgnmuKqTGbt9HF80TaFknwEml92vvBvVu18EXsNmQ3dhy0IwDv//J9AM7c6czm6y3Ljrx77ruUDi/ljJ3OYOxWYwHIz83nsJFussJx2x3HiaNP7ORXA8NKhsUdlwRKmlvYBhRGCxwU9Srih6t+aI6r7vo6rtj3ik6/H0Rb8FrW9ktXublQVASVlRu/VyTbGK8Xw+4pxhibLV9rplm9GgYOdGUPmrq+oIBkser6aoZPHs6q6lXcfcTdXPLyJfQN9GVtzdqEX+PpU55mWMkw9tpsL1ZXr2ZF1QrGDBzDdf+9jokHT6TRNvLc1891KVlLpoVrFzKsZBh5Ocn/NLSiagVDJrmyKvMunseofqOS/h7JVlgIoRDo17v4jTEGa22XVwpTgiee+/JLOPBAmDMHBgzY+P0iLU37ahonPXVS3LkhRUMSqumWn5NPfVM99TfUpyRpyjSb/m5Ttu6/NZfufSmnjDnF63A2KrJQpn69i990N8FTF6147vvvYcwYJXeSuEn/m8TDn0ZLlixet7jVPVft1/5s12mnTuPKfa/k/+32//jovI8AlNyFrbxyJdv13471tZlRYC4/320bG+PPz+9chRgR31GCJ56pqYEZM+Dbb1X7TuKt3LCStlrcG5saabJNXPHqFVz56pUALFm/hDmr58Td9+gJj3Lpjy5l5RUrAZpnl47daiw119VwwugTuPPQO3ngmAfiZq+K06egD09+8aTXYXRKKARLl8Lnn8N336k+nkjCH1mNMXsCJwKbAYHYS4C11p6a5NiSLlLoWMWO08Pjj8O54bq0WntWYg36/SD+cdI/OG2H0+LObzl5S47b9jjAdV80NjWy5WQ3e/T2sbdzzYxr2G/Yfpyx0xlAdDLCy2e8zFZ9t6KoV1Gr94qdsCDOx999zNtL3vY6jIREPgds2ADHHguffQaLFkWvmS53cIl4o7y8PCmrbiWU4Blj/g/4E7AamAdEillYwgletyPpAcmoDC3JcfvtrvYdwPDhMGWKp+FIGvp+w/dxxw1NDSyrXMY7S98BYHX1avJujv4K23XIrkB8V6sJ/3XfvHjzNpM7cCtI2PEZ8Susx2RSd3VsghdZtqyqKnquqAhOPBH69YMHH2z7NUTSSaQhasKECd16nUT/F18BPAycb61VxSHptldi1j45+2zIUS+ZtNBkm1hfs54/f/hnLtn7Et5c/CYAM7+f2ereo7c5mkNGHALQqstVyVvnPXHSEwyZNARrbXOSnK4CAZfI/eIXsHChO7eDqxNNnz4wdCgsX+4KIivBk2yS6J/VTYHHldxJssTWu9tjD+/ikPTVZJt44OMHuPa/1zL8j8Pp3av9JQuu2e+a5sQuNye3p0L0rcFFg+mV24u6xvSvZ3/hhW771lttX1++3G1VgkmyTaIJ3stA+ws0inRSbszf4D33bP8+yT6RyRWNTY0sWb8EcN2xtQ217T4nktztvdnezWP0pHsK8wuprq/2OoyNuuMOuPbajd8XCrmWPpFskWiCdy/wC2NMmTFmX2PM9i0fqQxS/KWuDhaHq1r8+9+uyLFIRGTSRGVdJfPWzGs+H2oIcfQ2RwNw4JYHAnDRnhcBMKjITcN+75fvcdFeF/VkuL61rmZdc7d4OjMGfvQjtx8ItL6+U8zCI2vWuO2cOa3vE/GbRBO814FRwI3A28DsFo/PUxKd+NI998BXX7n9MWO8jUXSR3V9NfPXzGdpxVIAFqxdwJuL3+SeI+8B4Lh/RFvmRvUdRfW11dwz7h7seMuIvq3XnpXuO/7J470OISGRYYLVbTQ4xp774ANXL2/0aLeGrYifJTrJ4uCURiFZJRSzVOio9F8JSVJsQvkEzt/jfH7+zM95ZcEr9Av242/H/41jnjgGgMNHHt587+yVswE3zi6YH/Qk3mwSqR+Y7o44At5/3yV6Tz4Jp50G++8Pv/sd7LNP9L6TT4Zd3WRr5s6Figr45z/dcomPPhodrzc0M75skQ4llOBZa8tTHIdkkUg3yiOPqEaVQNkbZfQv7M/ySvfXdU1oDZsXb958PTbJqKx1q8qrOHHqTTt1Gn/97K9eh5GQvDzYay+3f3j488DUqVBc3PreTz9129iuW3AJ3q67urIrK1emLlaRnqLfktLjguGGl8JCb+OQnmetZV3Nuubj0kdKAahpqIlbuSI2wSvML6ThBjeBv6rOFTjLNZopm2qb9t6U1dWrvQ6j04rC5Q4Dgc79jrn9dteSt2oV3HgjLFmSmvhEekq7CZ4xZpUxZteY/ZXhbVsPfd6RhBUUuG2kVpX425nTzuTwR12zylNfPEXfO/oCcOKTJ/LG4jcAl+BFkjeA/sH+AHx6/qcYY8jNyaW4oLi55S4yqUJSp6hXUdy/SaaIzNDv3TvaW3D44e3fH/H3v0eLJt98M2y5JZx3HtxwA1xxRWpiFUmljrpo/wSsjNnviCqJSkKmTIGrr3Zj77bbzutopCc8/vnj2PCviG8rvgXgghcu4N9z/t18z/w186mqq2LJpUsYUDgAYwx/Gvcnth8YnaA/84KZNDY1UpBXwKDeSvBSrXev3myoy8y6IrHLGEf2Ww4H2WcfOPRQuOkmdzxgQPzzAF591c28raiASZPgqafglFPi77nsMrcqj6oBSLppN8Gz1pa1tS/SHbfe6n5Znn22xt9lC4ulML+weR/g/o/vj7vnbzP/BsDA3gMJ5Llmlwv3vDDunuGbDE9xpBKrd35vNtRnZoLXlr33dgndLbe448GDowndCy/A0Ue3fo4x0KtX9PjFF6G0FL77LjqG7w9/cMXaf/rTlIYv0mkagyc9KpLURbppJTuUFJTQ0NSw0Rahglz9YKSLol5FGduC15b33nNdr7vuCv37w113QaWbsxM303b8+Oj+woVuXF7E2rUukdt5Z/f8SKkVa119z5dfTv3XIZKorErwysrKKC8v9zqMrPX559E1Z5XgZZdNAptw7nPnUvZGWatruw7elcdPfJxNe2+a9uueZpPC/EJCDaG4yS9+8MknLmkbPjya4PXrF71+3XXR5c9aevZZeO01t3/llbD77m6/qQmeew6OPDJlYUsWKS8vp6ysrNuvk3UJXmlpqddhZK2ddoJFi9x+XqIVGMUXvlr9FVNnTm3z2tOnPs3pO57OistX9HBU0pHcnFx65faipqHG61BSJnbli2OPddv8/OhM/4ijjmr93KYm+OILtz97NtT499skPay0tFQJnmSu/HyvI5CeEKoPbfSeyJg7td6ln00Cm7AmtMbrMFLmjjtgwQK3P3Vq9ANoywRvY+0Cd94Jjz3m9isqXPIn4rWsS/BOOgnOP9/rKLLL2rWw7bbR46oquPxy7+KRnlHXWMe7377bfLxp703bvC+S4En6GdF3BPPXzPc6jJTp3RtGhFe5KylxpVGgdYLXuzece27HrxUZfzd2rCvVos8r4rWEEjxjzCBjzIiY4xxjzPnGmMnGmGNTF17yTZsW/aQlPWP+fLcsEMCgQe6XZezMNPGnglsKGDt1bPPs1/aWvdLEivQ1fJPhLF6/2OswelzLBG+rrVxrX1tuuCH++KOPovuqnydeSrQF7xHg0pjjCbjaeEcA/zbGnJ3kuFKqrs7rCLJL7Pe7raWDxF+e+/q55nVkAQYXDQYgP6d1v/wNB96gNWXTWFF+EdX11V6H0eNKSuKPjzjCzbx94434RG/EiI6Hm0yaBIcdlpoYRTYm0QRvV+B1AGNMLnABcJ21djvgFuDXqQkvNerrvY4gu6yLrkwVN6hZ/OnmN2/mhbkvNB/vMWQPgDYH69/045u0rmwaC+QFEhpH6Te9e0f3YwsbH3ggnHCC2//oIzcjd2Ndsa++Cs88A2++qZ4L6VmJzmUsASLVgHYH+gOPho9fBzKmITo3FxobvY4iu6yJGaOt8ij+t6Iqfjbs7w/7PcUFxYweOJplFcu4ZsY1HkUmnRXMDxJqyL4ELzLL//33Ya+94q9FfoftuKNL2Pbcs/VzGxriz51wAtx2m2tc+OEHNymjvS5fkWRJ9KPzMmBMeH8cMMdauyx8XAJkzARxzd7sebEJXmxBUfGXNxa9Qd5Nec3LkUUU5BUwcexEztzpTK7e/2oAXj3rVZb+ZqkXYUonBPOCWdmCF0nwWiZ3EF3rNtIad/jhcNxxbn/UKDjnnLZf87vv3HbAAJfg7bwz/OtfyYtZpKVEE7yHgDuNMU8DVwEPxFzbG/gq2YGlihK8nheb4E2e7F0ckhpzf5hLTUMNpz59Ko02vnn8+gOub/M5Q/sMZfPizXsiPOmGbG3B23FH6NOn7WubbQZftfiLFymLcsYZrlByW+6+O/541iw4+WQ4/niYPj16/vvvYfnyrsUtEiuhBM9aextwEbACuBj4Y8zl/sBfkh9aaijB63lr1sC4cW4/R8OtfGfbe7elrLyMVRtWxZ1/7MTHuPngm1vd/4tdfsGIviNanZf0E8wL+rrQcXtGjHD17Nqz3Xbxx4PdPCJycmCLLaIFkK9v+/NNnGefdZM4AA46yJXy2myzzscs0lKiZVK2AP5hrb3IWvuQjV+75iKgPBXBpULL6e+SemvWwOmnq/inH417zGXu076ahiV+SasxA8e09RQePu5h1b7LEMH87Oyi7aw/hps8Il2722/vtolOKhs+HJ580k3EeOedpIcnWSrR9pRFwC7tXNsZ+CYp0fSAzWN6hXy2xGLaWrPGrfWowp/+89L8lwCYt2Ze3PnTdzidHQft6EVIkkTBvOzsou2sYBAuuwxOOy167vTT4eijoaio9YpwhH8AACAASURBVP3DhsUfFxfDT36S2hgl+ySjwywAZExluQED3NYYdRf2lEiCJ/7Ssks21uMnPa7yJz6QrWPwumLSJBg5Mnr8+ONuIkVlpRvPt8MO7vyAAfDLX8Y/d+XK1q/3yiuuVe/111MXs/hbu2VSjDE741rnIu0uRxljWow8IACcBsxNTXjJ13L6urVqWUo1JXj+c9+H93HhixfGncsxOTRZ9cP7SbbOok22r76C2lqXAM6eDX/+c/z1FStaP+fww93WmNbDWyZNcqVXRmgoq3Sgozp4JwA3xhzf0M59C3GFjzNCQwOMGRMdBLtypVs+S1Lj/PPdUmVK8PylZXIHsOjXi9hi8hYeRCOpoha85IhMmogMC+pMLVZrXe28vn2jvU5XXAGhEFx7rXqipH0d/WhMBIrDD4CDY44jj4C1dqS19tWURplEDQ3x09UHD3bFLCU1HggX1Onb19s4JHlsO4NXh5UM45nTnuHobY7u4YgkVbJ1JYtUa2/C2fPPt31+wACX1N13X/TcDTfAb37T+t6HH3athSLtJnjW2nprbVX4kWOtLY85jjwyZuxdRH19tEDl2eEVdDXGIXV23dU9IsVBJfNd8EL7DfbHbXccz5/ezl8pyTiaZJEakQTv3HPjz+++e+t7I70fM2bAhRfGL7U5a1Z0/513XGvfOefA//6X3HglMyW6VBkAxphtgM1xY+/iWGtfTFZQqdTQEK2Ft0W4N0k1h1Jj2DD49lt46SWvI5FkWVaxjAc+idY5L+pVRFVdFT9c9YOHUUmqqExKaowb53qOHnzQlViZPt0lcEOGQFVV/MzbAw5wtfKWhhd+qaqKXisvd/X6jIH994d54cnsqvcqkHgdvO2NMZ8Dc4DXgBdaPDLmI3tDQ7RWkTHu046as1Pj2/CKVcXFHd8n6a2qropDph5CRW0Fm/8hWmfooC0P4uPzPgagV65WUfejbC10nGoHHhjtOerdG048Ef70p+jxBx+4/V12iZb2WrvWbWMTPIBFi9zKGwA14X+qvE413YhfJTo8836gF27ixXbAiBaPke0/NX2UlZWxdm15XIIXDLrBqpJcsTOT26oDJZlj0bpFzFg4gyXrl8SdP2n0SWwS2ASAgtwCL0KTFNMkC2/ssYcrkfLpp60/IC+J/2/IzjvD4sVuP7Is5Pz5qY9RUqe8vJyysrJuv06iCd6uwBXW2mettXOttYtaProdSQ8oKyujsLC0edaRMa7SeI0+oKbUVlt5HYF0R2RSxeT34hcSvnjviykpKAEgL0dNBn6kMineMAZOPdXtR7pb99vPbfffv/3nffed2551FlRXRxM/ySylpaU9muB9Qxvj7jJVpHXJGFeE8qqr4geuSvfEzhC78sr2F+2WzBBpwXno04daXSvIK2DZZcswKibpS8F810Xb3sxpSb3f/hZWrXLj8zZm+fLo/uTJbgk0yV6JJniXA9caYzKiKzZRxkQLTL78srex+Elsl/dVV3kXhyRHVV1Vh9eH9hnaQ5FIT8sxOeTn5lPbqIHKXgkEXJmURMbVXXZZdF8zaSXRBO9WYCgwxxgz1xjzgTHmw9htCmNMmdGjYf16tz91qrex+El1dXQ/GPQuDkmOjSV44m/qpk0PnZ04UVnptvfcE39+1iz4/e+TE5Okt0QTvC+AF4HHgP8BX4bPRbZfpCS6FGpsdDOXImsHzpvX8f2SOCV4/vLlqi8BGFg4sHlShWQPTbRIDy0TvCOO6Pj+yLCjSy6Bt96Knp882Q2dEf9L6DOBtfYXKY6jx0UmWtx/v6sQfuSR3sbjJ7EJnpbRyTxvLHqD0r+V8tTJT/H2kre5+wO39MstB9/C9f+93uPopKdpNYv0ECmXUlwMP/+5W5HJGCgpcevSPvJI/P3r1kX3Dzxw46+/cKFb21bDLf0j6//85uW5wauLF8Ojj3odjT9ExuBp9YrMtKxyGQA3vXlTc3I3/czpnLf7ec2zZb/9zbeexSc9S6tZpIcbwyvD7757dLnNd95xBZMvvbT1/atXJ/7azz4braWnsmH+kVALnjHmn0B7eb0BrLX21KRF1cMiszzPOgvOPNPbWPwgUohzzBhv45CuiXTDzl45G4CbSm/isJGHAdFyKJsVa/mXbKHVLNJDpFxKbF28ffeN7h93nEvUttrKtcatWgVTpsAF7a8sCLgyYS+9BBs2uOP//Q/Gjk1u7OKNRFvwBoYfm8Y8tgWOBfYLX8tYsS1NL73kiku++ab7dCSd8+c/u2V4AAYN8jYW6ZqGpoa447Ejor/tiwu0LEm20WoW6aW9lYF+8Qu3Pf10+OUv3f7QofDRR9H9WA0NbhWMgw5yQ5UiNPvWPxIdg1fa1nljzDDgGeCuJMbkiV//2q0JOG6cG4fwzTeu+1b18Trnr391nwR33hkee8zraKQzHv70YQYXDY77Yz7x4InsOyzaTPDKWa9QWVvpRXjiEU2ySB+BAPz4x21fO/54t83JcS13Dz7okridd3bnt9oqvk7enXfCdde1fp2Kivj9X/8aHn44OfFLz+rWGDxr7VJcCZU7kxOOdyZNiu5Hqn9rsGni6uvhtdeiraH77w8DM7pdN/uc89w5jHt8HO9/+37zuSbbFHfP0D5D2XbAtj0dmnhIZVLSRygEZ5/d8T05OdHfw9XV0dm3m24af19byR1EE7wNG2DmzNaTNyRzJGOSRSMwLAmv46ncXDj5ZLff2Oi2TU0we7Zrwo61dm38ag0C06bBoYdGZ81uomoaGeuu9+5iZF9XP2hQb/WzZzu14GWO3XZzv4cBRo2CXXaJXttuu8TWBX/gAddNW1QEc+emJk7pGYlOsti+jdO9gO2Bm4EPkxmUVwoL44+thYcecuPxYvXr52YxXXxxz8WW7mrDhe4jCd6AAd7FIt13xKgjmHjwRPoUaJ25bKcWvMzx8cfR/Za1XbfayhU/brmq4ODB0RWdIiJ18776ym2tbf08SX+JtuDNbuPxCfAo8APwy5RE18PaKso7Oby++u23x5+PLOosTkN4XH6ka6DlgF5JX7UNtazcsJJt+m/TfC6QF6AkUEKOyfpKSllPZVL8oaQkun/WWdH9vfaC6dPj773mGreNDF26445oz9b332tseqZI9Lf3wW089gW2sNbuZa1dkKL4elTLFrxYkybFf4JRjbd4kf/wBQVum0hXgKSHG16/gUG/H8TgosHN5wpy/z975x0mRZG/8bdmdjaSl5wzKogggqJ4Lih6oicHIiiHAcVwmM7wU8/Erpx4JtQTEycmRBQRQZJwCksUQcmSc4YFdoHNE+r3R231VMfpmZ20s/Xh4ZmejjU7PVVvf+sbUmLYIkk8IdOkVH2uvRa48kr/e0pZkAUAJCez7amp7P1NN+mP/+c/me/fqFHM4jd2bOTbLKk8tgQepTTX4P8qSmlCZTu1Kqt1+jR75aZsKfDUcAveokXAtGkyj1JV4Put3+PQ2UMoKGUp74vdxZh922wAQL20erFsmiSOSE1KlRa8Ks6CBSyhP8fj0ZcrszJwAMDkycxlCTCewfriC39td0l8YHv+hRDiIoTcSgh5lxAypeJ1GCEkyBLI8QsPnFi1Sr+tXsV49+yz7FWW4FLDLXipqcAtt/gteZL4ZfC0wRi7ZCxqJjM/u2J3MdrUaYPbutyGQecPinHrJPGC9MFLPDxCqkuekD4jg73ayR7x8ccsT+x//+sXdXfeCXz9dXjbKakcdoMsGgL4H4ALAewDcAJsivZBABsJIf0ppXmRamS04AkkL72UOaPWrAl07MgygT/+ONvG8wFJC54a3mHIqdmqhdPhxLlyltduS94WNMhogK9u/irGrZLEEy1rt8TnGz6PdTMkYYT318XF/ofxp58Gtm1jyY/t0KcPez18GMjOVp9XEh/YtUONB1APwGWU0raU0ssopW0AXAogE8BbkWpgNLnhBr8jKhcq559vXJtPCjw15eXs9cSJ2LZDEhxfbvwS/137XwBAjyY90DCjYYAjJNWN3i164+DZg7FuhiSMcCGWluafjXrwQeDdd4NPASZa/KTAiy/sCrwBAJ6hlK4WV1JK1wB4BsAN4W5YLOjaFSgo8L//5BNW4Hn4cP2+UuCp0YbkS+KTw2cPq95z6x0A9GnZJ9rNkVQBkp3JKPeWx7oZkjBiJcREwda4ceCKRD/+CEyfzpZ5pK0kPrAr8FIAmNUnOgeWEy/hGDmSJY5s3ZqVLxORPnh+vv5aZjuvKjR/qzmOnjuK0yWnddsyXBkxaJEk3kl2JsPtlXkxEgm7Ai8z09jAIbJ6NfO7DnReSfSxGyCxCsDThJBFlNJCvpIQUgPA0xXbE5ouXVh92oMHgRYt5I0s8u23sW6BJBjcPjfeWu73qnA5XJh560xVzVmJhONyuKQFL8GwI/AWLQJatbJ3vowMVtpMWvDiC7sC7wkAuQAOEEIWAjgOoBGA6yq2m5Q/ThymTGGBF02asBp+RUUsctTlinXLYk+yYL8Va/pK4gta0XOXecpUee6SnckY0GFArJoliXOSnclw+6QFr7rAa9f2FUb1Q4eA5s3Nj3niCeCll1hFo5IS65RjkuhhNw/eegAdAEwE0BBAfwANAHwAoEPF9phACGlBCPmZELKFELKZEPJqJK5To4Y/j5DLxRI9Dh4ciStVPUSB16FD7NohsYYP0h0ndES6y5/0isJGXgRJtcXllBa8RGLtWmu/uo8/BtZoio82a+ZPEWbEBRXFTHNy1Pn0Nm0KvZ2SymPbk4xSmkcpfYZS2o9SegGl9GpK6bOU0pORbKAN3AD+j1J6AYDuAC4lhERUenFBk5sbyatUHUSBl5yQ3piJgZjLbNVhv1cFtZP4SlJtkT54iUX37talJBs3Bi65RL/+X/9iljojtOfzellEbteuLPE958gRfW13SeSwJfAIId0IIYaRsoSQGwghXcPbLPtQSo9RStdWLLsBbARgYUyuPHxatrAQuOOOSF4p/ikoUKeROe+82LVFYk3XD/0/0x+2/6AsSwuexAonccJLvfDRIPNnSBIKQsynXrUP9hdfDDzyCFseNsy/ftIk4KqrgAMHItNGiRq7Fry3APQy2dYTcZIHjxCSCeCvABYE2rcy1K/vX548OZJXin86d/ab+ym175QriT4Hzhj3qt0bd49ySyRVCUKItOJJAAB//Stw770sPyzn8GH2YN+tm3/dxo3Gx/PsE61aAb//zqpGycCMyGFX4HUHsMJk2y8ALg72woSQ9oSQjwghGwkhXkLIYpP9LqjwsSsihBwmhOQQQnTtJoSkAJgO4C1K6fZg2xMM/fqp3webGDKROHKEvZqZ7iXxS/109qSy6M5FMW6JJN6RkbQSAOjRA5g4kYmzkhIWeNi0KSsQ8Pvv5seVl7NsC2L07uefA717A3PmRL7d1RW7As8JwCxJVjpCy4N3AYDrAWwFsB3QzxMRQuoC+AmAF8BNAF4Ci+jN0eznBDAFwO+U0ohbE1u2VL8vLo70FeOTHTv8y40axa4dktD48W8/4rd7f0NqUmqsmyKJc2QkrUQkLY3VHRdLU1rlhl22DBg61F/xCGA+eoDfQPL00yw7hZaHHrJXH1eix67A+w3A/Sbb7qvYHiyzKaUtKaXDAGwx2ecBsCTLgymlP1NKPwITd48TQmoK+30E4Cyl9MkQ2hES69b5lwsLzfdLZI4e9S9LM3t8I/rccc6rfx56NO0Rg9ZIqhoyklYSLM8/719OrXiGFAXcNdewV7cb6N8feO01Nq4OG8amfQEm/t57j6VfkQSPXYE3BsDVhJDVhJAHCSGDCSEPEUJWA+gH4IVgL0zthe5dD2CBmFwZwDcA0gD8CQAIIVcAuBtAD0LIuor/DwXbnmARnUqrq8ATRR2fqpXEHz/t+QkDvx6oW5/mksmqJPaQPniSYHlBUAU87co77/jXcdF2/Djw009smRAWdbuiwiHM7VbvKwkOu3nwloLlvvMC+A+Yr9vbYClKrqnYHgk6AdimacsBAMUAzqt4v4JS6qCUXkQp7V7xf0KE2qOgzf124kSkrxh/iML2zJnYtUNizYuLXzRc79C7skokhkgfPIkd3nvPvyyOkY89pt/37Fn26haeGwhRH7t8OXstLQ1fG6sTditZgFKaC6A3ISQDQF0A+ZRSgxnzsFIXQIHB+vyKbTFDGxbeqBFzFr3BMJlMYlIgfDNt2sSuHRJrfjsSigeFROIn2ZksBZ4kIKNHA7162ZvROV1RDlscR7g/XkpFoR0+jSsteKFhW+BxKkRdpIVdRMjOzsaJE8D77wNDh2YhKysr5HMZlSibNav6CrwxY2LXDomfP078gcz0TDSu0VhZJ53jJZXF5XTJ+0hiC6MkyVoGDwbmzmXLp07513NLXUqKev/qYsHLzc1FbhgrKAQt8KJMPoDaBuvrVmwLiuzsbEyfzp4yunSpXMOMKjZUJ1+8IUP84e1vv+03rUtiS5cPusBBHCh4ugClnlKsPLhStX3G0Bk4W3YWd826KzYNlFRJpAVPEk5q1fJb5RYLCdJ4ZgZC1JkZqosFLytLbXjKyckx39kG8S7wtgE4X1xBCGkBlpplm+ERUcJI4J07F/12xIrvvmOvb7wBPPpobNsiUeOjPjy/6Hk0qtEIzy16Tlk/ousIDDp/EADg9otuj1XzJFUQGWQhCQWPB0gSVMbQoSyIQqyIsXWrf/nBB/3HiX7t1cWCF27i3ct6PoDrCCFCth0MAwuyWBKbJjG4wBs1yr/ut9+Ahg0T+2ljyhSWzZxTp07s2iIx50ih3gnmrev8KSJlgIUkGGSQhSQUnE6WKy81Fdi5E5g6la3v1Im9itUvRNyaZwkp8EIjZr08ISSNEDKEEDIEQDMADfl7QgjX9x8CKAMwgxByNSHkPrCULeM1qVOiDvfBqy1MIB87BuTl+aODEpGpU5mvIc9rVNtoAl0Sc04Wn8Su07uU9yO6jkBmWmYMWySpyshEx5JQyctjs1vt27NkyIWFwG23sW2vvWZ8jFjxAkhso0kkieUUbSMA0yqWeU68aRXLbQAcoJQWEEKuBjABwGwwv7vxALJDuWB2djaKirIAZIXcaA7P2m00Vfuf/7Co0rvvrvRl4g5ubne52FOVtODFJ7n7cpGLXOX95EHVvGiypFLIRMeSUEnVFMrJyPALuA4dmGGkWTN1XlWtwDOz4J07x/zBF0S0+nz0CVewRcwseJTSfRX56xyUUmfFf758QNhvK6X0akppOqW0GaV0jM0kyTqys7ORkZEVts/gdAJ1DZK1/OtfwD33hO0ycYXTyV65sJUCL36Yv3N+rJsgSVCkD54knPDxo149FkyhLXM2QZPJ9pVXjM9TqxawcGH42xdrsrKykJ2dXenzSEecSuDxsKeR6gQXeHyKWgq8+OHIOVlORBIZpA+eJJxwgVezouCoVuCJkbUAsHIlC8aYMoW99/nUVjtZq9YYKfAqiVWB5USECzzuZyh98CSSxEf64EnCidPJRBlPr2VnHL3gAmDECHbc9OnAn//s36ad0pUwqpk8CT/8xuzQwXyf117zl1yp6nAfvOJi9ioFXmzx+rww81jolMlC1V7KeimaTZIkINIHTxJJJk2ynyx/3Tpg2DD1Om3UrYRRrQQeC7LIjci5a9Uy3/b008DYsRG5bFQ5dw4Q/T5nzzYOMpFEj6SxSfh0/aeqdeOvHQ8AWHkPS3Kc7kqPerskiUWyQ/rgSSLHbbcBjzxivK1ePfV7I388LvBKSxPDJy83N1f64AVLuIMsRL75xnp7IpiQJ04EDh3yv+/RI3ZtkfjZmscyhfooK+TYt01ffH3z16iXxnpGCumgIqkc0oIniTTpJs+hgwap30+frt/H7Wa1bdPSgOuuU2+j1F5t3HhCBlnEGe3asdfGjY23J4LA04a716hhvJ8kunABV+phuQScxIlhXYZZHSKRBIX0wZNEmpQUfwJkkQ8/ZLNgVrjdwMGDxtt++IGlYamOSIFXScQarLt3s2oWnIULgeuvZ8taH4EPPgAuvDDy7Qsn2icssycuSXR585c3QXIITpWwqt0eXwI8TUjiChlFK4k0hADbNAVIe/Zkft+BslW43eoxdt8+//LJk2FrYpUj3mvRVinatlW/F03FWgveDz8AmzdHvk3hpFzTv/OIWkl8kLOEFaZuX699jFsiSTRkHjxJtEhP9wfx/forexUNKUa43azAAKdNG2DvXmDyZKBJk8i0syogLXhRQhR4eXnA4cOxa0uorF0b6xZIAOBc2TkcPmt8A024fgJqptRUrQsxL7hEoiB98CTRYscO4Ior2HIgYcdxu5mYE5kyBXjxxeqdI08KvAjQpo1+nWg+7toV2LQpeu0JFxMnxroFEgC4a9ZdaP5Wc8NtPLBCIgkn0gdPEi2aNQMaNlSv4+nIjPy+27QxTpPCXYikwKsmRDJNisj48fp1R4/6b7QTJyLeBEkCk1eUZ7pNCjxJJJA+eJJoohVl3JKXpHEqy8lhuVjPndOfIyWFvd5/f/jbF2lkmpQQiGSaFJGyMv26U6f8FrCqWt4sLc2/vGFD7NpR3XE6zJ0fG2Q0iGJLJNUF6YMniSZmVjeed5XnnU1JYWUzv/xSn4v244/V7z0e5vteFZBpUkLkZMc38d3ejwPvWAnM0ods385eq2L0qc/HkkgCwF13sWlmSWxIcpjHRrWt29Z0m0QSKtIHTxJNzCx4y5ax15tvZq+pqUB+PstKwctncrTRs8uXAwMHhr+t8Uy1E3jHL3oS2WvvRYm7JGLXGDDAH1ErOomeOcNeq6LAe/RR/4+uOvs0xANOYm7Bq5NaR7eue5PukWyOpBogffAk0cTnU7/n42jHjux1zx722qOHOmCxVSv/sllePC379iXumFbtBB7niYVPROzchLCceIB6WrOoiL1WxSnalSv9y4n6Y6gqcAvekXP+9OwdMzuCjtF/MXQMxTVtr4la2ySJifTBk0STxx8H/vlP/3vRUPLGG8ATT7BxqE8ftUsUF35GiOeYN89v8WvTBpg7NzztjjeqrcDLL80Py3kChXGLAu+bb4A5c6qmwLv6auDii9my9ulKEl24D16bd/zh2l6fN1bNkVQDkp3JURV4lFL0/byvvK+rKX37AuPGGW974gngL3/xv+fj6YIF/mhbI8RUZTfcAHwqlPDmxpdEo9oKvPSkdJAcgn0F+yJ7Hc107JNP+tdZ3YzxRnk5cPvtbFla8GILn6IVB1wvlQOhJHK4nK6oTtGeLjmN3H25KCgtiNo1JfGLlSFl0CDg0kuBa6+1Psc1mokM0Vfe5Qq9bfFMFZIYlSc7OxvYy5bTXUxlbT+5PaLX1Aq87duBxYvZss+nrw4RrxQW+p+UpMCLLdyC16RGE/heZOZUaemQRJJoW/CWH1gOAEr5PUn1xkrgffYZsGqV/XOtX89eMzL8Y1mwxpbycpaQOVLINCkhkJ2dDVTMai3YvQAAUOKJXLDFSy+x8ilXXaXf1rIle33vvYhdvlL88INafBYW+p94pMCLHQWlBVi8lz0hHC08ClLR81HIL0USOVwOV1TTpPxvz/8AMEueRGIl8AK5SWlLanaviDk7ehSYPZstB2toGT8e6NQpuGOCQaZJCZGUApbfY+fpnQAQ0WjaF15gZuPFi4GRI9Xb/vUv9lpYGLHLV4qBA5nI+/vfmaVx7ly/wJM+eLHj9RWv66wa6+5fh0V3LIpRiyTVgWha8E6XnMZ7a9iT75wdc6JyTUli8fzz/mUz69zjj/vTppQEKQN4Rox4p9oJPOJzoX2tzsr7SFrwlGsS4K9/Va/jxZQdDmDqVJaGJN7YtQv48EMWRl5aCvTrx9ZLC15smLR2EsYt13sed2vcDR0yO8SgRZLqQjTTpCzayx5WWtRqgd35u6NyTUl806SJ/X3XrWOzZxxCgKVLrY8JVuBVFSNHtRN41FmmckgvKq9c+Ey7dvb205qAGzdmrw4H8OabbCr34Ycr1ZSwwyOLtm1j4k764MWWV5a/EusmSKop0Ux0zP1JezbrGdEZFknV4bbbgDzzCo0qunXTT9teeaW+vq1IsAKvqoyB1U7gARS9GvRV3p0pM7e1tnirBV5c/KLl2fr2Bbw2/Ns7CAaWbdvYDQewG5GHb0+YoE7aCDDLmZ3zhxOeV+h0hfvLgQPqH0dVubkTDRLI2UQiiRDRLFXGH8DrptbFrO2zsGz/sqhcVxK/EALUrx/6seKrEY8/zipiTJrE9gsk+KrKGFgNBR4wrO1oZLiYOcoqDP/Q2UNYdiBw52InAueii4D9+9lyWpo/P15xsTo/jzb7dufOwB13BD5/OOEJIE+cYK9//7vaV7CqmKcTiaLyIuw6vSvWzZBUU6KZ6Jhb8Oqm1gWgTugtkQQLF3aBxumFC4FRo9hyejowZYr5vlLgxTkOwj76mdLoeUtyUZeaypb/8x9gzRrALTwYnzvHXouLmcDaswf46iv1PpGGtyE/X78OqDo3dyKRV2xzfkIiiQDR9MFTLHhpTODVTq0dletKEhOtBa9NG6C2cEsNG8Zev/pKfdyIEebnrCpjYLUVeDyXWEGZsQVvxymW5IYgfNNiqansNSWFvbZqBfz4ozqfDree3XEH0KiRf/0774StGQHhYu6XX/zreFAIUHVu7kTiZLG6cvaVLa/ExBsnxqg1kupGLHzwUpyso0x2JkflupLERGvBu+MOluaEc+ut7PWHH/THmmW5qCpjYLUSeNnZ2fAdZJEDvLMqLDf+BjtNYEluwun3JFrwAOCKK/T77N4NHDkCbN2qXn86iumgeN1ZUdSNHetfrio3d1WnzFOGnadYOp+TxSfRpWEXZduQC4bg3h73xqppkmpGLHzweGR4NPPvSRIPrQUvI0Ptj3fhhebH8ilbLZF2U5KJjkMgOzsbjhbM9657Y5bt0OPzWB0SVpKSgKFDgeSKB9LMTKBHD/U+Tz8NNGvmt+SJx0aD0lJg9Gj1uv79WS1anBBJhgAAIABJREFUAHj9deCZZ6LTlurOy8teRscJHQEAZ8vOol5aPWXbnnyLqtoSSZiJpg9eqacUAFAjuQYGdBgQ1RJpksSFW/AyMtT+eHxGzQjuh64l0kYOmei4kky7ZRp6N++Nnad2Kh2KEeGcogWAb75RPz1wa54W0ecN0GfjjhRGGb3FOn1PPglcdll02lLdEadly73lSmAQAIzsNtLoEIkkIkTTB48HtlFKo15BQ5J4cDFnZsGzEnhmVJVAw2or8JrWbIpXr3kV+8/sR3Zutul+hBDsL9gPGiHJHkjg8Vq2ZWVsyvS330K/uShlSYutMBJ4ydIFJiaIA1u5txxpLjbH/+ilj+KixhfFqlmSaki0fPCKyoswfct01XWjOcsiSTy0PnjXXVd5gVdV3JSqrcADgCQHm/c8fO4wit3FOkd2Tut3WmPp/gCpsEPETOD5fOzGoxR4/31WVWL0aKBnT320z6lTgW+4vDxWMq1NG+v9AlnwJNFDtJi4vW6ku5ja5/etRBItouWDJ4pICookR5KcopWEhBhIAfhFXePGQFYW8Je/sPcpKerSZiKnTqmnaT0eoKBACrwqAR8ov9z4JXpP6o0Grzcw3Te/NN90W2WwSqhYsya7ofr0AdauZTcboI/sqV8fmDzZ+joNG/qDJ3giYyOKioAWLdR+eFLgRRcf9aHcW64a2Mq95UhLYhY8KfAk0cblcMHtc0dsJoPj9rlRP51ltJVTtJLK8Nhj7JVb6ES/uxYtgFmz2NiZnMyCCI3iKTduZNksVq9m7198EahbV07RVgnEgfLAmQOG+3AfvEh1MmvXmm/jAq9OHSYE+XSt0ZTp0aOBr7V+PXtNTTUXeR07smTL4s0up2ijy5jFY5DyrxTVPef2+S14LodU3JLowrMJzNs5L6LXcXvdcDlccDlc6JDZQRGWEkmotGjBXrUCjhA2s8XXWwUyFlRkU9vJkhpIC15VQBR4jTJY0jmzJ1S3z43bv78dt3x7S1jbUGBSSKNnT3+Fi/R0Ft3K06wA+pvV6obj067iPqmpfoueEeLTjrTgRZfVR9jj4rdbvlXWlXvLlbxgPEm3RBJNBp8/2DIgLRy4fW7m7/dCOVrXaS198CSVol07VscWAG68Ebj0UvN9rQQeH2952dCqIvCq9VyPKPD4oOn2uVUWEv7k6vF5MGfHHMvSZqHQti173bMHePVVliYFYH4CO3ey6NnUVJYH7/PP2bYzFcU3fD6/ELO64YpY6j+df92uXcDllxsfIwpIKfCiR9t32hrmZnR73TLhqySmOIgDPhrZuSluweMkOZLkFK0kZHYJ1R3ffNN6X5eLzZTVrw+c1LjjawWenKKtAogCjz8lur1uJdEm4J+iXXlwZdjFHQD88Qfw/fdsuWlT/3qXi0XNJiXpo3wOH2avW7cCTzzBlu0IPG3qFbMAD0BtwZNTtNFjb8FeXVmyf/z4Dxw8e1AKPElMiYrAq7DgceQUrSRa8DGvcWP/umuvZa9c0Hk0xuSHH/bXmI9HpMCrgIu6b7d8i2J3sW7fSPme8Lq0gFrgbdvGLG5JSXrT8aFD7PWLL/yRQvwGnDuXTeeKcIGnTZ6sFY7z5/uXpcCLH9759R2sPrxaNfBJJNEmGgLP4/Oo+mWXUwZZSKKDGGXL4bNX3Ged78MNKhMm+A008Ui1EnhiqTJALfB4ZYCRs0ZixtYZyno+RXvw7MGItYsnMW7WjL0OHcoSIgPGfgFc4IlTrjzH3Y03AtOmqfc3E3iEqIMzBgzwL0uBF32OnDtius1HfYoFTwo9SSyIxRSty+FCkbsIxwqPRfS6EgmnTh3/MrfYlZay8ZVb68QpWq9/wi9syFJlISCWKgPM002MnBXdKgFcqNWrqEQ1aRLQuTNbNqpgwQWeGAnr8fhz3GkjZHkqFq3Ae/FFtdVQRPrgRZ9m45uZbssvzVcGPrGihUQSLQhI1Kdok53JGLt0LJq82SSi15VI3nmHvXLXJacTcFcYj0tL2fi6eTN7L07VRsIfT5YqCwN28on9uOvHiLejVi32WqMGe9WWUtFiJPCKhVllbTAFf3/2rNoiaFXVQkbRxhcFpQWKBS8jWQo8SfRxEAcoIpwHT2PBk/e6JFrcfjt75TNWt96qtuCJiGNvJCx44UIKvDigaVM2xZqWxl5Fcad9OkhL899QopAr8s88KzfflCksY/e4cf71994L/OlP6v20zJ+vFnj16wf9kSRhprC8ULFsSAueJBbEIsiiRnKNiF5PItHCBd6XX/otePfdp95HO3sWr8SHwokR8SLwrOACLzub/c/I8E+5LhWqpxkJvFdeYVG6IsnJfgdRLhBXrQLat/fvk5TkF3i7dwOtWoXjk0gqS4N0VmlFWjUksSAWPnjyYUYSbcQZKzPxJlag+vXXyLanMsS/wokgVUHgcTHGffIyMvw5eg4IxTfEKdojFb76tWvrzycKPC4ee/dm5Vc4Tidw//3Mcsfz9EliT/NazZGTlYN+bfrFuimSakgsomjlw4wk2ogCz20SwC0aVObMiWx7KoOcoo1zeGAEd/zMMOnv8oTUaRs2sFcxGoinRBEFnhjAIaZMSUpi5V3+8Y/Q2y0JP01rNsWLV72IWim1Yt0USTUkFlO0MkWKJNq0a+dfNhJ4aWlqgwqgz0PbtSvw1FPhb1uwxL/CiSBOh0GIapzCBZ42dx1nxQr/8rJlwAcfsFdOejqbuhWPF51DjwlZCIwidyWxp3aqgUlWIokSsZiiLfeWW+wtkYQXSoFFi/zvtVO0hADNm+sF3pkzaoPKpk3xEZxYrS14DuII6OPxZO8no9Qaa3r3Zq/aVCcc7Y04erS6cgW3/IkWPDOsavJJwk+Zpwwl7hLT7T2b9gQApRatRBILYjFFO6zLsIheTyLRIo5/3ILHDSN87NSWMtO+B6wzYUSLai3wAKBH0x6W2y9sdKFuXaQ7OSO4QNOWGwv2eDsCT1rwosv1U65H1w+7mm4/r/55APxJtyWSWBANgeelXtXMiizPJ4k2osDjhpPu3f3rdu4ETp1SH5Ofrz+PIw7UVRw0IbaIUwBt6+ojChxE/yd6aclLEW2TyMcfq9+LAq9JRe5PO1E8XOCZTfGKSAtedFl/bD12nd5lut3oHpRIok1UBJ7PCyeRT5hVne0nt+O5n5+LdTNCIj3dv2w3RdjevcCoUep18WAoqfYjhyjw0l3puu1Gg2vOkpyItomzZQtw113qdWJ4Np/jr1mTvfbtq46sFeE3rVXZsSuvZK/xcGNK/MgBTxIPxMKCJ4ktHp8HZR6ThKkWfLLuE4xbPi4CLYo8F13EfOgAYOFCf1YKwHja9aKLgBkzWAUqkXiYcKn2Au+e7vfg9q4shbVW4HVu0Dmm1pPzz1eLrT//Gbj+erZ8993APfew5ebN2Wu9eiz61QhxitaMSy5hr9KCF19c1foqdMzsGOtmSKo50RB4PuqDQw5LccPIWSMtSyiaEemKJ5GEEKBLF7acmclmyrhbE6V6q1779v7a8SJyijYOGN1zNL4Y9AUAoE5qHdW2zaM3x9X02Pz5wNChbHnSJFZLllK/BY/7Czz+uP5YOz54PFI3Hm7M6oSRb11qUqqy3LNpT2x/aHs0mySR6IjaFG01suCdKT2DLzd+GetmmPL7kd9xquRU4B01xMJPPZKIrk179qi3aQ0iv//OXuNhHK1Wtprs7Gz4DhYZbvvt3t/QvFZz5BXnIeuzLOWmjieBBwC33WZupeMVLIzCs9PS2GtKilrg1a/vjwDixwUKwpBEHnFatirka5QkPlGboq1GLglTNk3Bg/MexIiuI2LdFENC/b4TTeBNnQo0qzBk1tBUz9O6NPXqxV4rI/Byc3ORm5sb+gkqiC/1EmGys7PhaGGcFqVH0x5oVKMRujTsgqGdh6JhRkMA5gLv9u9vj1g7rUhJAa6+2ngbF3hGU6zcOqedou0nFEXgN2o8F09ONArLC3G65LRuvXjfSYEniQdibcG7a+ZdEb12LKBx/jQd6vcd758rWJo29S9rJ1y0Ao9XiKqMD15WVhays7NDP0EF1Urg2WXCgAk48jjzrCQw/pbi0azObyzRgvf88+yVW/C0U7RTp/qX+Y0az8WTE42zZcaJDcVpWynwJPFArC14n2/4HACQV5SHvKI8w32qGsH6qpV6SnGuLMRcWUHi8XlwstggwZsNEs2Cp6VcyL9tJuTiYYo2DpoQfziIQ3mKvKTpJTFuTfCIFjwePcsteGlp6hJkDoc/WMPpBDp0AFq2jE47JeYRstKCJ4k3Ym3B4zR8oyEavtEQW/K2RLQt0SBYS9fw74ajwesNItQaNf9e/m/klxokeLNBogs8syoVYsLjeMhGIQVeAFrUboH/u/z/Yt0MW/C+Qrz5uHMoF3gNGjA/PrGsyiuvsFenE9ixQ71NElnMnuClD54k3oi1BQ9Q16Y9cMYkJ1QVwuz3v+n4Jhw9d1S3ftvJbSjzMl+c5QeWo9hdrNuHs+v0LuzJ32O63Yy1R9fiZPFJHDxzMOhjOYku8ABg5Ur9OrGEGaXATz9Frz1GSIGXQHCBJ1rwtAKPh3iLfnZcEMbDE0d1w+Mzng9fMGIBFt3BiiJWp6hCSfwSawteijNFFdEZ6vRhPGH29+z6YVcM+XaI5bFXfnolJqyeYLr9/PfOR9cPzCvkmNFjYg88OO/BoI8TqcppUsxYuVIt6ozGy6Ii9f79+0e+XVZIgVcJVh1aFesmqDDyweNijwdX1K3LXkWBx/eRAi+6zN0xFz/v+dlwW4+mPZDVOguAtOBJ4gMzgZdXlId/L/93WK5hZcFLd6WrHohOFQefviMUThafxCvLXonIua2maFceXIkZW2eo968QTpuOs0y8Zg+In6z7BB6fR7Hw7S/Yj/fXvG/ZllWHVuG7Ld8BYELbDkv3L8Xs7bMBAK8uf1UR3Ylowevd218THjAeLx8UdHGxuXE1akiBZwMeaLF61GrV+gfmPBCL5gREtOBxR8/MTGDFCv97MZCCC0KZ4Di63Dj1Rtw16y7VuleufgXLRi4D4A+0iLdUPZLqiZnAm7F1Bv758z/Dcg0rC16aK00laEo8JYb7hZuZ22bi2UXPRuTcgSxdN0+72XD9Uz89ZXncPT/cozr/GyvfCGiVGzlrpGI1tNvnDP12KG76+iYAwDM/P4O5O+ay6yZYFK0RRgJv8eLot8MKOXLYoF5aPQBAz2Y9VevjrbqAkQ8eF3RJScDll/vXSwte9Fl+YDnGLhlruc/tXW9Hn5Z9VOuqU14wSfwSax+8I+eOqPzS7FqZKotZJoVwEOrfk392O0Lq4XkP45dDvwTcT5wpsOsWok3S/tD8hwAkpgVPS4ZxxjUdbnfgfSKFFHg2eLz349j76F7lffNazdGzaU9c1OiiGLZKj5EPHhd4WvEmCjy+LR5q5yUyE3+fiBdzX7TcR/vkvOOhHUhzpUWyWRKJLcwEnlElllAJFEW75sgaZTlaIiKeLOhc0Fl9du22CWsm4Pejvwc8tyjw7H5m7X6F5YUB25codOjAghIDEcup2vi5c+MYl9OF1nVaK+9b12mN/m374/nFz+POmXfi03WfAgC25G3B3bPujlEr/QJPTGbM+16twGvdGmjbVr3Ol/i/yZjSvl57AMC4ZeMwa9ssw320HWaHzA4Rb5dEYgdTgRcmC9fOUzsxbvk4S3Hx6I+PKsteGh0LXiQFXqhTmfyzG03xlnvLdes4yw8sBwBM3zIdb6x8A0XlRej7eV/8cvAXrD+2Xtnvq01fYeLaiQHbwf824uf4evPX+GT9J/Y+SBWng9A9165tvI+RwMvKAkqi4GEgBV4IUEqVp8wvNnyBJxY+AYD5ony6/tMYtou9NmrkXydO0YqsXeuvmccpMq7iJgkTNZNZ0eDnFj2HFxa/YLiPjJiVxCuRnqKduW0mAPsuCYlgwQs22pTvbzU9XeYpM932wW8fAACe/flZ/N///g9Hzh1B7r5cfPT7R0G1g8P/Njx1CwBlPKxuGGn1mjWNx9UlS4BjxyLfJinwQqBeWj3Vj75dvXYAgGRnstkhUYHfYK1a+dfxRMdaC17duvp8d2fORK5tErV4M7M+xNN0kEQiEkmBV1heqAQOGD3kGP0uouWDp732iBkjVPn4QmH7ye0Ys3iM7u85YsYIXWTsyoMr8faqt/Hg3AeVyjeKBc9AVYhiy4yUJJY/S7HABRCat39/uyIcC8sLcc8sFsTBrbdidY0j544EvH4ictagKJHPpy4sAACPVhiho+ESJUeTINn/j/2YPGiy6imzTipTSi6HSXrrKMF/6+3bAxs2ABs3AldeydbZiZCVAi+yiAOFtmNfc+8a3T4SSTwRSR+8Haf8zkxGFrw+LfugcY3GqnXRmqLVfr4pm6aEXOGBM/H3iXhp6Us6gTZl0xTkl6jPPSZ3DB5b8Bje/+19HCtkZh8roW1lweOkOJnA42I60FTxlxu/xPGi4wCAzSc2K1Ow/G9jR1RWN3bsYNa7uXPV6//zn+i1QY4mQdKydkvUTq2tKyU1ddPUmFvwRLp2BS680F+D1k6ErJyijSziwKW1PnD/PBkxK4lXCEjYLXhb87Zi7dG1SE1KVdYZWfAIiC6oLZJTtAt2LcDpktMA1A9dXAh9+8e3lTq/lQ+ddt32k9t1+/xx4g9leU/+Hvxy0B8lG4oFz45YXrBrASatnaRYL6du8hcyN8vHVx3SpZgh+uctXarfLi14cYxqus3nxfAZw2PYGobRb4lXsAhkwVu2zF+yTBIZREuAl3pVAwcXdtKCJ4lXHMQR9gH7ik+uQI+JPVQPx3bqMwORFXh/nvJnvLr8Vd113T4mbng6kFDhD3jiZ+DL2unfg2f1JcPOlbMpUQqKIdOG4PJP/DmwgrHg8WtaBWZw7ptzH0bNHoVlB1iezuEzhmNfwT4A5gKvOkTTcqxquF91lX6dFHhxjPij5wN3kTu2JjCjKFieEy/QzdSnD9CwYfjbJPEjDo4+6tNZgQEp8CTxSyR88Pj5xLqnRhY8Cqr7bUTaB8+obYGEkNvrtuWDxs/N+4Q9+Xtw+OxhW9fQwv8upZ5SHC88HpQFj7fjeOFx29fbX7Bft87MJ/Foob6ertHxfJ3RtqLyIuQV5YXUrmhy000xvbwhcjQJEfEpk/9Ii8rjb46TC7tYJluUMMTB0etTJ3Tlg5oUeJJ4JRJpUvh0ZL8v+inrzCx4LqfaxznSPnhe6sXe/L148n9PKusCWcf+vfzfaDa+ma1zi5w34TxlFigYgUepX/i2eacNGr/Z2JYFj/uLc5HMrXJ2ENOn8O/ezILX4q0Wqvdb87ai9TutVesOnz2M1u+0ho/6lFeRYdOHoeEbga0Prd9prfgoxoJgCwVEIy2ZHE1CROWXUdFJnSljUQpmN3uksZo9kQIv9oi+NWZTtDJNiiReiYQFz2jK1+w3IPrpAZG34Hl9XpR6SlXrRPFl1Hbut2fn3IC/T3D73NiTvwdA8AELvB/h4sbqeC7I+KxTZUUyv7bdMW/n6Z26dXzmi/9ttQJ1S94W2+3hU8axQAq8BMKoEzpVwopfazuFaCEFXnyjs+AJ9xDvKCNZFkkiqQwREXgGQQZaC16GKwPdG3fXCTzuDxcKJIcEFCVG4kcUeOJ2kkNAcojKl/C6L6/DpLWT8LcZf1OuV1ReBJLjD1YZkztG2b/EzTLfPrbgMdufw2jq2mr8mbJpCjvORkUMO/A+zOq7GPrtULz767sAoExDi/DpXf635e1/ftHzuG/2fYq/YbG7GCSH4O5Zd4PkEMNp4UNnD1Xi04RGly7slQs80d/uwgv9y4SoXaVeeAEYNSqybatWAi87Oxu+g+GZRjWKrOI/0Hi04Hli0ySJgNYHLy3JX4KMEIKy58ukBU8St0QiTYqRFSwzPVP1vuCZAoy/brzq9wKE3s/yawbKZWdkIRStY0bHi9PIC3cvxLQt0/DVpq8AAGfLzuLAmQPs3Abikc8ALdq7yLJdvZr1Ur3XCjwxJ10gKmsFbZDeAID13/LbLd/i3dVM4BlZF/n3yM/B93l39bv479r/Kp/nRNEJAFCKCRiJylgYV558Eigv9wcyLloElFV8zLVrzY/76itg0iTjbbm5ucjOzq5026qdwHO0sFkhOADiUybv9PjNtXjv4rBcI1ikBS++EQfHvOI83WAZT2l2JBItDuKAD5G34Gnz3SU5kuAgjrAJPP6704qspfuX6vYT27dk3xKVBW/zic264ARtLlTRIn+27CwOn2MWrK0nt6r2S01KtW1Na5ThL1Uk+uBx1h1bh9opJnWzALy3+j2cLD4JoPIWvHQXy6T/vz3/s9xv5+mdKCovUl1v7dG1KCwvVL4H7RStVvBtzVP/zYweDhbuXogfd/2I9cfWY8WBFVFJhk0IC2bkFjyHw18u1E7+WSOysrKkwIsl4o+K35glHmbBGzxtcNTbM3Mm8KlJlbS33gL+8pfotkeiR9uZ8il9iaQqEA0fvFeveRVdG3U13Pfx3o/j0UsfxTVtrwEQusDjgkJ7/FWfXaUKlPNRn0ogZH2epfIP6/VxLwz8eqDqHDwaniNaN8+UnlEE4erDq1X7Ncywn8KAR8BytALvleWvoEEGs6yN7TtW+Xs2qdEEAEvx8sshljdPK3Jv73o7hlwwxHZb+N8wZ0lOwH1fXvay6vvuMbEHcnJz/MKuQshxQ4nWQjfgqwGq96L45uedvHEyrp9yPbp/1B19Pu2DuTs1WYYjyOjRwEehVXyLGFLghYg4laYIPHcUqgebMHAgcPHFxtv+8Q99WTJJ9Am27qREEk9EMoqW89QVT5laspvVaoa3//w2Bp/HHqBD9cHjoi3gFC316q6hjXDlljCOlRX+bNlZpdQY5/X+rwPwT3XaQeuLaDRFzs83rPMw3Nr5VgDA98O+1+2n/T6vaXsNejfvbbstwUT8lrhLdIKyxFOiiGYu7LjQCyTgxbab9a3RKmcHAE2aAPfdF7XL2UIKvBARn5rWHGFlpvhTUSz4v4X/hy83fhmz60sCU52SfkoSj2hF0QaCC5pg88VxjCx4vB2iUPh0/afYm79XdazWx+vAmQPo9mE35T2vp6u0VRC/M7bO0Am8DBdzGaqRXMN2+3mSYgBYemApcvfl6vbhFrw0V5oiOrVpZgC9AHISp600Kxw+5WyH1UdW4+mfngYA3D3rbgDs7571eRYA4JH5jwCw70f36vJX8ebKN5XzhMJt392GFQdWhHRsuDgWwcwuUuCFCP/hPnflczFuCeONX97A6ytfj3UzJBYYdULfD/sep5+yl1pBIokl0YqitYud5LdG8M8gCjxt4mGO9qFdGyTg9rmx4fgGW9c9U3ZGL/CSmcATLX8EBDd2vFF3PJ86FS14RuIOAGql1AIApCWlKWJPO30M6K1kHp8HecXmf9fpt0w33RaIlQdXKss8UEL8/rkfn12BOW75OCVHYaj35debv8a8nfNCOjZcbN4cuXNLgRci/IbqmNkxxi2RVBWMOqGayTVRN61uDFojkQRHtKJo7RKM9UhEmaIVpl/559J+Pq01KdC0rhZtvlQzC57o8kNB0aNJD9252tVtB0A/RWsEP2+aKw3NarLEy9oAEEAvWIvdxZbTmi1rW9TjCgGj7z+USNjKPHhog3oSCSnwQoSb+c0qD1BKkf5yOkgOwa+HflXWkxwSMb8AmUMtPiE5BJM3TMazi57VbeNP1xJJvBPJUmWhcODMAVz28WW29z9Teob1v8IU7Tur3kHma5nKujqvqp2V31vznur9TV/bq0fFp21F8eujPiWnG4dHoWrHEb5epGZyTQDqKVoz+PGpSanokMmq3tdJ1Ttia8VUsbvYsuSmHXEZDEbff5m3LKhUL4B9S/CcHXNAcgiaj2+uiMv66fWDula4CXN5ZxVS4IUIN22bCTwv9SpRtdqQ+EjlyavMk7QksnA/Tc6eR/aAjqGmEYMSSbwRb1O0APDr4V8D71QBFy78Advj82DloZU4XXJa9bnC8RmNpm191KezmPEpWkBtYTMUeClM4BmJrOevfF71Xqxt3bJ2S9AxFE1qNlHtUzultm46tMRTgmJ3seFnMru2lvcGvBdwHw7//uum+mcxvD6vZRuMsPudbTy+EQCz/vJrx3rclAIvDuGdhJnAE035ZZ4yllOp4puMVSJkSXTRVq4QMfKHkUjimYhE0YZpdBN96MzEAW8nn5ot85Qp/bf4+wx2GtYK8W/joz7duflUqo/6VNZ8I4HHAzG0aVIAoEVtdc1XOzWtnQ6noQWvsgIvmL6N/93FABCPz6MYR+zgoz7bAk/8Pvi1vT4vKKW6c0QrKM4bwUBfKfBCJJAF79KPL1WWy7xlcL7kxPQt01XHShKXo+eOwvmS369Gm25BCjxJVSMiPnhhSB00Z8cc5bf29qq3kTHOOJk9b2eLt5gYunjixUr/LX6uypRAM7smwISENvKXW/B81Ic7L7pTWc/95kR48mIjkcWnbzmtarcybI+43+mS0xg+Y7jyvk2dNri8xeW4ocMNpp8nzZVmuo3TtGbTgPtw3D43khxJqsIBXuoNKuWY8yWn7QcF7ZQ5v97YpWORPFad4sb5khNHzx213Q4zLr8cqGvhZj1gQOREnhR4IRLIB2/TiU3KMjeDbzu5DUB4OxBJfKJ1ptY+KUuBJ6lqRGKKNhxsPuEPQzxy7khQxxoKvEpa8JzEicua+30D+7bui/t73A8f9aHcW46/Xfg3ZRu31PmoD+OuHqeIq/Pqn6c7L/cVMxJ4SY4krLt/nfK+ea3moGP0oufsP8/q1nH2PLoHN3a8Eff2uNfwWLNriziII6ikzW6fG07ihNPhROs6rdG0ZtOgLXiAfWubyoIn+GKuPbrWsHycth8PhRUrgNOngfvvN98nUqVEpcALEW7etTM9ofW7kBa8xEdbU1YKPElVJ14FntgmK2uiUduVKVphcK/sA3hw/+j2AAAgAElEQVRGcoZSEYOAwOPzINmZrAg8USTxZW3bjGpS8xq9RkEWvJwbxyjnXTgwC/AQAzjsTA9z3F43nA4nnMSJEncJ0pLS4PF5go6kNbMEa/+uhhY8i6DHcPrnWZ3KF6GflRR4IWKk9s3gFrwXc19kr4tfxCUTLwl43PIDy5H0kn0hIKNoY8tn6z9Dx3dZ2hzeyZEc9p18u+Vb1b5S4EmqGg7iwLyd8zB67mjVeqt+p8mbTRTXFE5Obg76T+4ftnbx6TmSQ5TfXZt32oDkEAz/zj8FaSXwxG2hJlDmpLvSUVheCACYtX0WPD4PXA6XIvDEmrrcr07xIawQKkYiKTONCTyjahnaac5I9S9G5+3ZtKdSXYSAqNoRiO+2fodidzGSHEkodhcj3ZWOH3f9iCs+uSKodpk9eAz5dogqItfQB496TUVpOMfUHvrMN/62yCna+IJb4fgP8rz654GOobZyDa08uBK/H/094DUW7V0UlJCUxJaf9/6Mnad3Agj8FCsFnqSqwe/p77Z+Z/uYY4XHsGTfEtW6qZun4qc9P4WtXeLgztu4r2Cfci2OkaXGgfAHWdRIrqEIPAAoLC80tOBNGTxFmaLV+pAZiaRaKbVAx1BD615KUopqvdE4xKFjqPLfqrSayG1dbgOgt2j1atYLq+9djUkDJ/nbbtC+QDgdTkXgzd81P+jjfdSHemn1DLcdK/SXijCz4EUjknbUKPNtUuDFGbxD4D9M/kMxulG0oeh2y9IEm6k91uHe1R2xUw705CcFnqSqwcVTMD5WRoTbRUWcUrX63dm14FV6itaVgYLSAjiJE81rNcfRwqNIdibDS70qgSc+BGoraRiJJB7gYPTwmOxMVvU/dqdoxfQkVhhF7pq1JRgLnniMl3qR7kpHQWlB0MdTSk0fqk+VnFKWjXzwvNRret9Ea0yVAi/O4IKOW/DMnh4AvQWP34gbj2/EzG0z8ctB4xq2ViVjJPEH/15H/TAKS/cvtdw3lKdciSSW8PubF7LniIPg7O2zsWz/MtV2Copnf35WEXZcQJ0uCa1En3YwfvOXN3VtFJm0dhLumXUPThaf1G3jv8OH5j+krPv38n+H1C5OmitNiQ5NcabgZPFJJDuTMWfHHGw4vkEReKIQ0qZFMRJJ/LMZbUtxpqh98CwseCJ2ExeL08oiRsIoVAseoL6XeAoZO4xdOlZlNRU5XnhcWRbPP2fHHADGFjylNnEkk9QJSB+8OOPx3o9j7X1rlRtg2pBppvtqHUb5jbju6DoM+mYQRnw/wvC4YJM9Sh+82MI73knrJuGOmXdY7huMI7JEEg/we1ZMzqvlpq9vUqXeANgg+cryV3CqmFlS+BToD9t/UPb5+C8fY8dDO2y1Q+tQL/aTRhaXUbNH4ZP1n2D2jtmq9e3qtlMe1Gdum6ms53VSK4uXerE7fzcAtd+c1oK37cFt+HLwl6pjtSKpSQ1/kmKjvkM7RWu3f+Ft+XWUPmH0jod24I3+bwBgU7Qr7l4BAFg9arV1WyoCMT656RPT697V7S7MHDYTPZv2BODvO8XZLu199ua1b8KMd1e/axqYId4fYntHzhoJgFmUtWMnt+5FIqjoDoOhQVrw4ow0Vxq6N+mudDZWJae05WkKywuR7kpXjjWL4onHiDWJOdIqJ0lk+OAYSDxorULccsenDfl7MZihSc0mSkmtSKHtT11OV0QyGogJ7bnYEadMtVOtnep3UlKg8DFBa6Xr3aK3smwkYlOcKapj7E4z8++qV7Neum0dMjtg0PmDAADdm3TH5S0uBwD0bNbTtC2EEEWYdW3U1XS6tmO9jhh43kBc0YIFU/DvhlfrAPQWvN7NeyMUVFHWBkYQL9Vb8Ph9EQkf+BSD2W4p8OIUrQnX6AY6U3pG9b6wvBCpSanKsWZCTgZYVC2kVU6SyJhNEWr7PG0qDV4ijPd3YiUJTjA+qVYzFVYpL7R9dZmnLKTC9nbgU6R86lUUs9yaZ9VfaB8WxTFC69MN6C14diOBA03R8oTDZtOlRp+Bf2arB14uqPjx+aX5ANSfU2vBC9VvWRxHjcSx16f3weP3UbSMLHKKNk7R3gBGN/yZMrXAO1d+DmlJaVh3jCWmNBNyVjfXQ/Me0oWS787fraTliCavr3gdTd5sEnjHBOPIuSPo+3lf5X0ozsUSSVXBrgVP65A/ZdMUAP5+jk/RiiIkmMHbqvqFVZ+pPa7UUxq26VjtdfjnGX4hm64WfbS5WDISQFyEav8e/Vr3U5aNRKnWB89uNYmBnQZa1sPmFjWzYANRGA3tPBS3drlV8dez4zLE28yNICqBpxGVoeb2E0W/XQtejVdYIOSFH1wY0jXNqFcP6NPHoI0VTSQEmDlTvz1UpMCrJNpOo1ZKLd0+BaUFaFm7JZrXag6A/UDTXGmKf0YoU7Tf/PENVh5cqbtOLFh2YJkqFL26kF+Sj4NnDirvpQVPksjwQTCQK4JZMlzenykWPG9oFjwrrGY9tBa8cm85nMRpK6uBVRCd9sGOUqq0Y8KACaBjKNrXaw8A2PPIHsWdx6q/SHIkKT5vdAzFw5c+rGzjf7ePbvxIWZeS5J+inTd8nnK9QPzzyn9iwwMbTLe3rN3StKoFoBZ+3wz5BpMHTVbuj3JvuTI+8nPwMVB7vFHSYW7B2/7QdgAsD+Dpp+wH5nBLaSgWvEhx6lRgH7xdu8J3PTkiVRJtpyFm9OacKT2DtKQ01Q9aNI2HYsGLlZgzorqmZ/FRn+q7kz54kkTGzIKn/f2bTfvx/szIBy8qU7Sah/FTJadQO7V2pS3v2od6CqrLpadMbzucti2hZv0/t+CJx6c4/VO00eyHrL4LI0sj/0z8OO3fQOxPuSWQT3dnpmcGNdbwFDCBfPA8Pk/MxzBxitaqbm2wSIFXSbSdhpHAyyvOg8vpUt3MYti5eAMWu4sV0WjVWXl8HtPQ9VJPqeWx4YZ/rmCjfqsKpZ5SFJYXsidzn1fxgfFSLzw+j/K5pQVPksgo1VlAFN8sr8+rG8itBB7/D6h9k8NlwTNLlQFAKR8mUiO5huHgbmSVM0MMDOD7UlCVmOB/O7HihFF/IY4nZtfk/Y/YRtGCF01XESthZCTwlKojxETgCeMWn+rn50l3pQfVx9ZNY0rp6LmjuuuKnCs/p3xXxe5i5d4W23yi6ITyXhyj+bLH50GZpyzkMfDcOaC44lAp8DQQQj4ghBwihEQ97FT7Ixzdc7ThfptPbFb94NNcaapoK07GuAx8so6Flwdy8DSbWkh7OQ3P/PRM4MaHCf65MsbZz1tUlUh7OQ01X6mJyRsn44E5DyDzNVYyyEd98Pq8yBiXgRJ3ifTBkyQ0fHCdunkq0scxR/qH5z+Me364R7Wfma+U1+fF+F/GK+/f/vVtZTlcAm/i2omm2yasmaBbVy+tnqFVR1vhwczvr1FGI3So18FwX9GSJoovq3x24nhids0+Lfugc4POKrGS7ExGmisN9dLq2fa/Cwd3dDVOB5WZlqmLin6w54N45NJHVOusLHh8qr9+en0lcCOYqdQh5w8BAGQvyVYqRxkd/+7qd5W/Zca4DOXe5izZvwSN3mikWJwzxmXgv2v/qyzP3TkXt39/O1JfTrU9Bg4erH5/8cVARsWhqfZSE9oiIQQegCkALo7FhbU/wjsuusPUZ0E7Rct9UbRPOrzMTqAoWqunpz/y/rA8NpzE2rwdLfbm78WmE5uUqECvz6t8Rx6fR1rwJAmN0f298fhGW/sB7IFow3Fjfy+7iXnDzS0X3GK4XifwKoRXvzb9cHET/1Bz7MljSi437b6mFjyHuQXP6DxaLm1+KTaP9hsM6BhWxSHZmYxTT53C+Q3OtzxvOOBtv7PbnYbbTz51Eq3rtFatmzBgAp7pwwwPplO0Bha8BhkNUPQs63ODGWuubXcthnYeCsBvLTYTzVbCkVvlRJeC3ad3K8v5JfnYfGKz7XYBwHcW1f7CGVGbECMSpXQ5pfRE4D0jcm3b+2qnaLkpWBvSblQ+x4hgIsYiSXVJsEyhLofDp2g50gdPksgYCRKxD+J9oZXAM5vCilXpPjOru9lnSHYm6/o7s7aLYiQUH7xo9uHBUtnZCtMpWsGokerUm7KCeYgWU5FxI4qZ65K22pSIUoFF8KsU7/s6qXVsVwSxgxR4cUQweXJUAs+VZtrZaSOLzLASl9EqsQJUHwsepepC3z7qU378FFRO0UoSmoA+Y9BbrkR81Kfzb+KEK01KsJg9lGk/K7+m1rIH2Gt7KD548Zzo3u7DbKBxyCz/HGBc/zYYY0KaK035G5Z42H1n9jfV5qoVMQoKEvv+Gsk1TCPHQyEhBB4hpD0h5CNCyEZCiJcQsthkvwsIIT8TQooIIYcJITmExM9cWJu6bWzvKwohSqmSB4/T8HVWxDtnSQ4A46eNR+c/ivtn38/OYdHRLdi9ACSHYNyycbpt3T7shqmbpuLqL67Gf379j277S0tewpBpQ2x8IobRj67EXaLk5CM5RPXjmLdzHtq+09b2+aPF2CVj0X9yf9PtOguez6s81T08/2G8tPSlgNeIpn+MRBJOtIJk+HfDVQN4tw+7AQC+2/odsj7L0uXk7DihI+bvmm947mAEXru67Wzvawa/npM4DR9QzR5aU5wpum2dG3ZWvTfql0W/O7sWvEYZjSy3x5JwPcxqp5Mva36ZkkrFSDQFY8ETgxCLyotAcoip25NVVoqbp90MAGj8ZmOsObwGAPuOz5adBcDEnpEY1UJyCA6cORBwv4QQeAAuAHA9gK0AtgP6XwUhpC6AnwB4AdwE4CUATwDIiV4zrenXph88L1iXu/G84IH3Ra/hzTnkgiFoXqs5KKXIK85TbTN62nj/t/cVR2I7T3hTN0/VrdtwfAN+3P0jFu1dhO+26p0BJm+cbLjeDKPPxQWd1kQOsCLPewv22j5/tJi3ax5+2vOT6XZK9VO03I/yiw1fAABuPv9my2v8qdWfAt4vEkk8ov2dT908VSVmNp3YpCwv2b8kqHPXTq1te9/+7frD84IH3w/73nD7yG4jA56D+/w5HU7DB1SzShBGU7RDLhgC74t+4WBkteIWryRHkmq61orODTtb9hWxnDkJl3VxaOehqs/4wQ0fYP8/9gMwtpba+cwP92I5A1OTUpX7k4sxr8+LCxv6kxdf0vQS9GrWy3basd+O/AaAfcf84d5LvbYteNy/nvPyy/p9EkXgzaaUtqSUDgOwxWSfBwCkABhMKf2ZUvoRmLh7nBCiik0nMbzbA/1Qud+F2EHySLO6qXVR4i4xnK41etoQOw87P7JAzstGnVuwwQJGf3r+hKzU9BOskdrKHvFCIPO/dhpWNNPzzsgo0bXqHJppXomkqhDIB68y1E6xL/AA1qeaWf3s+EPx/tfMEqUNfOP9rpHoANR/GyMLHu9bnA6nZZCFVhxalvuKoe+z3e/dTlCD+BkJIarpbC12xiYecStmquD14D0+j6qPdhInMtMybQs8/rnFHKhen9e2D56utKnBV5gQAo/acxK7HsACSqmY3OgbAGkAruIrCCEfAzgAgBJCDhJCzGPlY4jRDzLdlY4ST4nhDWb0I7KTJ0nErENS2mRwhwUt8Cw6Gu68Kn4WK3+HWBLoGcFHfbopWg5PWRNoqimeHaclEisiKShCeegxa4+diFz+OzXr67QWPNEHL1A/YdUviw/6gXzw4pnKCns79hije8LOPcjFVmpSqtLOc2VM4Ll9blUf7SAO1EurF5LAE5ftTNEaYXSrJITAs0knANvEFZTSAwCKK7bxdaMopS0opc6K1/ui3E5bGP2g05JYsIU2rcnqw6uVG4hSiu0nt6OwvFAdtQaKVYdWYcMx81Izger37Ty101Y7RSil2HFqB86WncXRc0dVP1btD1+JXqp42tmTvwcni0+qtu8v2G95PZG8ojycLjEuV8PbFSxHzx1VTPhaRBFHKVXKy204tgErDq5QtnHRqh1ctB1SNINfJJJwYiQ+Ynk/m/VTdmqW8t9lsBM/RlO0Wgz/TsI6qyCLqkI0AkCMrKt2vi9R4PG/O7fgub1qged0OFE3ta5lFK2IMiaDYsUB1v97aRAWPM29YSTmtm3TrwuV2MSm26cuACNpnV+xLSiys7Ph+eUEvi54H3XdQ5GVlVXZ9gUF/0Hf2uVWZR2/2a778jrVvpd+fCma1WwGAMjdl4t+X/RTcvpwKKXoPam35TUDWfAOnzts2k4zZu+YjYFfD0RW6yzk7svF3y78m7LN7XWrnma04ent/qN2kP7nT//E27++bVnvUKTThE5okNFAqU8o8tOen3Dtl9faPhen6fimuK7ddYYd98drP1aWKSj25O8BAHT7qJtqPy5gtRa8NFcarmp1leJcXlWe0CUSLYFmFELlxo43hnScONgnOZIUdwnxIatb425Yf2y95bFa0ZCZlok7L7oT41f5kzJTSvFk7ydx+0W3Y80R5mj/yU2fqI77V99/4X97/oenrngKN3x1g6o/EYUw75OrctS9XYE3edBk3b4P9HgAfz3vr6p1k26apOQXBYCBnQZi+IXDse2UWu3wv+lFjS4CwPrXVYdWKdvv73E/hnYeiqX7l8JBHMrfnVc4MbLgBXKrERGtdrd+x8Zxr8+LZIf1OGvEQw8Bt9wCvPCCuDYXOTm5QZ/LjKr7CBEC2dnZSOrdELfeMzrq4g4QMsHf7A98EDsX7VMANxufKjkFADhy7gg7BvbSqAD2OhHtU3gggcdFG7eWiZ+BBx1weFoEMV+cyLGiYwHbJ5Jfmo+DZw4abuNPaaFwtPCo4XrRX9BO+TetwCMgmPe3ecp7acGTVFV0/kMgId3Pr13zmur95EGTQ2qP2E9tGe134xYteJ8N/MzwWFF8aR/snrz8SfRr00+1joLi9WtfR9dGXZX9R3ZXB3M896fnkHtXLgZ0GKAcIx7P4YLCjg+eFbEMsrAr7Ed0HYE7LlJXu/jgxg/Qtq46i8KwLsNwd/e7lfczb52JVnVa4fO/fq7aj3/msX3HYv0D65XtV7a8EgDw4Y0fom3dtkqfy9vJLXQ6Cx5xBjW9Kgo8jpd6Q0ob8+67QKdO2j2yAGQjO5v9ryzxLvDyARh539at2FalCPSD1JYe4080PABDKdRsM08eELgaBqAXZYEEHv+BcL8GcX+t7wrPP2Qm8LRFue1g9pkqU3/XR32G34/4gzSLrBORPniSREXb37icrpCm6rQPsqFaskRhJg7SogXPbOCNtjgS/048Yriq5w+NZZAH/9vxNphNy2uzOBhZ8ILJYWco8HzeuLXGxrvA2wZAlSiHENICQDo0vnlVAVWklUE5mwyXcR07sbC3eB47YsGO6DGrpGEG70C5xUz8DFrBFsiCZ7beCrNBxY6YNcPsyVn8G2uFsBHajkYKOkmioL2XXQ5XSPe31mISalS5doqWI7qlBBp47YoUsX+wK8wCTdHaeWCMZ+IhGwAfq8wCaxQLnsfEgucIzYInjqtBWfCiPB7Eu8CbD+A6Qoho2hoGFmQRXKKlOMBIOImdhdaCx+EWPK0lz04HcbrktKHIE6c5j55j05OUUpwoOmEacEApxemS0yoRk+5KR36p35iqm6INYMELp8DjU8ZiioPTJad1+58qPmX7nGLHfKww8HSy1oKnFY5yilZSVTGy4IVyP2stJuGwfojnUAk8MwuehbAz2iYOzKFYrowGdu4XFmg/M2JdIjKWQSLaWraBLHg8sE9rwfP67OewA/y/AdF150TRCV2/7/V5kV/iHxe5oSPa/X8sK1mkEUKGEEKGAGgGoCF/TwjhKag/BFAGYAYh5GpCyH0AxgAYr0mdYovs7Gz4DhYF3jEMPHrpo7i7292qdUY/iBs63KAsBxJ4PJFoMNMim05swsvL9NkUF+/zFw7pOKEjfj30K37Y/gMavdEIu07vMjzXx2s/RuZrmaqnpWJ3MX7Y/oPyXmvB42LLdIrWhlVMi9HnLywvxJjcMQCAQd8MUtZnvpaJ99e8r7wv95aj/uv1dcdT0IAd5vfbjBOrigSaor2r210BzyGRxCOtardSvW9dp3XQFonz6p+HPi37qNZV1hLUuEZjVaJkcbA3E4/KFJ/wgD38wuHKuosaX4TODTobHhsKbeq0UfmddWnYBe3rtdft9/dL/o57L743bNeNFGP7jsW4fvoqSdHGrgWPB8aUekpVDwBprjRTC969F9+LXs16qdbxsUcsBPDYgsd0CYzHLRuHeq/VU95fM/ka08/wzDP6dbm5uVXeB68RgGkV/3uBTcVOA8tz1wAAKKUFAK4G4AQwGxXiruI1aLKzs+FoYTwNGm7e/vPbuLPbnap1RgKiZ7OeyrKRwKufXl+xgoXKztP6VChaSj2lpulHOLz6hJWI0Xb43HoYLguemQgTc+ttPrFZtY0HpwDmT1CmFrwgBzCdBU84/tk+z+KmTjcFdT6JJF6om1YX7w9gD0tjrhqD9vXaW1okuLg6+X/MetK0ZlNsfXAr2tVrpwqsqKwF7+gTR1V+fWKJKq14/OCGDwBogiwqRN6UwVOUdc1rNcfm0f5+JJQpWpHM9EzsfmS38n7T3zcZli0c2nkoJv4lLtO4qnj+T8/jicufiHUzbFvwOGfKzqiSat/Q4QbTTBMT/zIRt3a+VbXObJzQzqZpKzXxMcloPHnlFX0+vKysrLAIvJilSaGU7oMNgUkp3Qom8qo8gUzaRgKPUmpY5SIY7EzlZiRnBLQ+cT+GYOB+ceESeA7iMPS1EyNorc4pBqhofSIDBVnYwepvmJEcnYcLiSRS8N9IijMFPuqzfAByOV3weryGVhYjgRUu0lyCwNOIR23+O1LxLxCVnaKVRIZAFjytICsoLUDtRn6BR0AsxwvtmG0m8LSBQ9HIE2iHePfBq9JoO4JA5WyMBAAFRVF55aaV7Qgzl8MVMEGoUVUKLVpBFMiCF2wUrZlI5hG9Ruc0cnbWfoZwWfB0xwt/D7MgGomkqsB/S6lJqfD6vJYPQHzQNbKyVCYgKhDiYKu14HFhZ/WwbeiDF4e+s1U9Cjcc8O/RzAqn7b/PlJ5R5b1zEIelAcSuwBPvbbHKha491cUHrzoSyIKX6tRnw6aUViq/G2DPguejvoAWPH4eS4Gn+UFxYRcuC56Zv45dCx5vnzbwxI4Pnh2sopalBU9S1VEseEn2LHiAv98T+5dIWjhUU7RmFjyLShaBhJMUVrFH60Np6oOnEVQFpQWqKVpCiKUBRPtdm9234tjh8Xki+gATDFLgRZFAHYNRuZP80nxsydtisLd9CkoLsGDXApR7yzF3x1zDfQ6cOWCY8Z3j8Xkwfct0ANZP35RSbMnbgu2ntqv2nbtzrhJJxJm8YbISOMIp9ZRi/s75mLltJgDg+63fg1KKz9Z/hsV7FysdNt/OWXlwpaqtW/O2YttJfSYd/oMvKC3AT3t+Un7c2o5gysYpGP/L+KCfuLR/G3EAlBY8SVWHD2QpzhTM3jHb8uGRW1WMptEqk7MyEHYseFZ9caAHvXiZoo2XdsQC21G0mgeQg2cP6ix4VoF+di14uftylWWPz6M3IFSMI3ZnhHw+4JtvbO1qSbUSeNGMogWA3i164+ubv1beB7LgNarRSFnu2dQffLHhuHmtWSt4BvFfDv2CP0/5M+bsmIMbpxqXBRo6fahhtC1n6f6lSjqUQE/fnd/vjB4Te6j2fXXFq5i8UZ2x/o6Zd6hSmgDAtD+mYcBXAzDom0GglGLwtME4cu4IRs4aiX5f9FP+hmKkLABsPblVWXb73Ljwgwtx/nuqFIoq3l71NvpP7q+IVgq1D96I70fgiYVPBBXle3mLyzGs8zDVOv7D/m7odxh0/iCjwySSKoNiMakYUHnpPs6o7qOU5VhN0drywRNel9y1BL/d+5vhuX6+42cA8ZnPctD5gzD9lumxbkZM4ffWs1c+i3nD5+m2fzrwU13mggsaXKAsExDce/G9mH3bbMvzP9zrYQDm94FY8tPr8+rGSH6cXYPBJ5/k4tZbs23ta0W1E3jRiqIF2JTEsC7+AV/sbIy+6CRHElrWbgkgcA1ZALratFoubXap6r3VzRVoGlf0awtmijbYJ3VRBPPoYXEwsJPXyu11q52iBeGmbR8/n9lnCsZH8P4e96NdvXaG2wafP9h2QWqJJF5RKgeYTIk91vsxZVk7RRtuC55Zf2YURVs3lZUuN7LgdarfCT2a9jA8l7ZkmfZYKyI9lZualIqbL7g5oteId/i9VT+9Pq7vcL1ue8vaLXFVq6uU9wM6DFAFMxJCUDOlpqoesridn5+LQjuuBRRUL/Aq7lW7DzYXX5wFINvWvlZUK4EXawJZ8IJNHBkovUA4y6eIlqxggixEfzg7Uwqinw5PFCkmBDX7G4ltoqCqz24UZKH1CzIbLILJNm9YWzIOn/wlklDRWvC0iL8BrQVPlWA2ShY8fm1taSvLRMcBoulDqX4hiQz8+7UaO8VtDuJQfb9Gx4l9vvbetSPwjIIsjCpgWOEN089DCrwoEuiJzkEc/hJmNp7+Au0TzlIyolAL5ulb7MjtCFiVwKuYEs4rygt4DjPLnBn8byf+cI067mAEXnX2iZFUD/g9bhaQJf4+tT542goClW6LSf9nGWQRog+efFCLL7SC3cqYId6TTuJUvTf6rsVZG22Uri0LHqW6BxijGrZW+MIUgyQFXhQJtwUv3OezQrzp7USpcoLtyI0seCeKTijrzH7I2h+OyoJnMEWrnWoy68B5ahg7GJ1DPsVLEgntg5EW8Xenm6KNhzQpNqJoAxEvU7QSP1Z/a/GedDqcKlEXaNZF615QaQuezfteCrwqSCDBFchHz2p/O9uDEStaRFGnDYwQoZSqPqd4Q9u5uY0seMeLjivrTC14mr+X2QCknaLlg46P+gw7iWAseFLMSRKdYCx4fB+jVBaRjKK1DLKwY8EL0xStJPLYsaxaWvBszKoBwU3RUlDd/S0teDE2VS4AACAASURBVFEg2lG0WlS+YMKNme5KB1AxRVux/vr216NTZifL8wUSeFox9LcZfwuuvTkEJIfgpqk3YfiM4cp6K4Gnve6D8x5Ulu+fc3/Aa4oDR0FpAQD1FO3RwqPKMqUUz/38HLp+0BU+6kPN5JrKNrEYNAH7HAt3L0Stf7MQef5kzwedY4XHsGjvIgDAnTP9JeaCEnjCd3plyyt16ySSqk4gC57W34nTvl57XNvuWuV9t8bdKt0WswcqPp2W7krX9YG8Dx7YaSAAdUSl5bWE3/G17a4N2DdLIouYcDsQKoHncAb0wRvRdQQuaXqJajs3BNh5MBHzQ/IxlBs3vD4vSA7BqkOrLM/Rp08uZJBFkEQ7ilaLmfWJ12oUtz/3p+ew/gF/XrpHej0CAPjlnl8Cno8TTIoPTqOMRrp1s3eoQ8i91IuLm1xseLw2wCFYxIGD15c1S/TspV4s3LMQm05sgo/6lDqTZqw9ulZZtrJE8Bx7beu2DdmC90wfgwrSEkkVJ1CQgpl/086Hd+Ifl/1Ded+/XX9d+orKQsdQ0DH+/mfXw7tACGHrNb7Nb1z7BugYisuaXxb0dZ664ilse0ifY1MSfVKTUkHHWD9E2/XB4/fP5EGTsebeNartdqZoX+//OhpmNNSVwRThx+88Fag+fBakwKtimH3p3JokBlkA6psvJSmF7SuIp0ACL5ClzYhA1SwA5o9n9uSknaINFvHzcSucWIZMRAyMoKDmKVQsstVbfd60pLRK++BJJImI2UAXzPRXpKZptZGzgL+9dqZX5RRsYiHeB1ofPLtVSwKl0wLYfcPHcDMjB7fkRcs/Uwq8KGImfPh6s6zrgN8UbTYFYoSdGrRa7Ag8j89jLvBQOYEnfuazZWcBmFvwRL85H/UFZTm0Cq/nIjslKSUoC54R0i9Pkkjw35vZw4zYhwUSSpEKtNBGWAKCwAtDdgJJ1ULsg7UWPLtjlV0fPAJiy4IXLaTAiyJmHYeZ2LBKOWC0v5ZIWfCsBB5QufQs4o8x0BStyoJHzS14Rufm1gMjAccHnmRnsgyykEgExN+bEfFgweOIIjQYC54k/glGhIv3gZOoffDs3g/ceGBZprPCuGFl5OD3fLTuQynwooj4pRtNxWq/dPG9kfAKJGgiKfBSnCmG20KZohX3F59w+BStmOhYxOvz2rLgidO4HO6faPQ34hHDyc7koKyghmlS5LStJIEQf29GBMoxJhLpguxiG4Ox4EkSC3Gs1bpBBRqrtDVvLVOEUVbu0kd9pmOznKJNYMxuJrNSWuJ6I+EVqAONhQUvlClaMX2C+PnPlp1FalKqqcDTVa8IwnLILXNGPnb8KcvlcFV6ilYiSSSMHpZEgrHgWQ2W4aYyPnjS6le1UVnwHE7Vg4VdocXv60DjQSAfPDlFm8DYET6i2AmUkDHQ+UK5mSor8H7Y/gNOl5wO+poni09i7JKxyM7NVtbP3zUfDdIbqKJfRcbkjlF+cGsOrwnog/fTnp9UnwEA3lvznm4/sQP4/ejvtj+H+GQop2sl1ZFQ/GBDJdDx4m+Q94V2+jftoJ+SlCJFXpwRzL0j3gfJzmSVa4Dd8/B7YurmqQHbNWXTFPx25DfD7b8cYlkw9hfsx/yd821duzJUK4EXT3nwDLcTgiV3LcEfo/9Q3gPAE72fMBQM3GL12cDPdNs+/+vneO5Pz2H5yOWm1xvXbxymDZmmWmdWY7J5rebKssfngcvhwsO9Htbt98LiF0yvZ4aDOLDu6Dq8mPsiVhxcodpWO7W26XHv/PoO9ubvBQDkFecFfBpbvG+xsswrc/y460fT/TvU62C4XixeLSKnYyXVhWvbXYvx147HY5c9plovDpidG3S2PMcHN3ygpKMIhazWWVgwYoHhtnnD56FpzabKey7wbup0ExaOWGh5Xm0/venvm2RalDhiwYgF6Nu6r+39eb+8fORy5GTloHmt5pgxdAYAe2Oy2X7jrx2Ptff5jQ8UFAQEzy16Drvzdxuej49Xzy56FgO+GqDa9vvvwColPV4uZJqUIInXPHgcSila1WmlS745oMMAQ/HAzzf8wuG6bT2b9kSd1Dq4ouUVptfLTM/ELZ1vUa0zewL/x6X+HFYenwcO4sCADgMM9w0WCooST4nhtgyX9ffFkyEDwT3ViTkCG/9/e3ceLkdd53v8/T05WUnIdiAxhJBAIGFNZAIBYwYMiAI3QfbtUVAGkFUEhIdFEpZhgHkudwade8GLMNwrgqCMDCLIGAGvwDgwqAgIRAyLQ1DRoEAWSPK7f1RVn+rqqu6q7uqt+vPiOQ+nqqu6fqdS1fXt728bPTl2m6TBWHeYuEPq44gUSfA51N/Xzxf3/iKn73F62evBPXjUzkeVBnBPsuVmW5YGlK3HkL4hZYMnhx24/YGxw6QMHTKUj2/38UzHmTlhpu75DnLAdgdkao4T/NsvmLaAsSPGYmalZ1fWKtqwI3c+kg9/6MOl5TTtz6u1O919d5g/P1jaFwV4Xaask0XGbE9cdWvcJN6BehtxJs4xGbqhPtj0AX3Wl+tct0ntBUcPG111v7I2iwnfxuLOdXhu3XC1eFjWv0/VstLrgnvGOdfy9kbVtCO7rmrdzhU8H9N2soh7nkb3dbiaz9162sU3QgFeC9UbENUaPy/NxRcn7gMoqYo2HPht2LShYsDIRq39ICGDNyx9xjXtPLVQnsFL+pvTBsnBuQk/RIJ0vUiRRO+l6HL4i2AnBXiQPuBST9tiifv8Lz07014TMdtF16XJ4CU955pFAV4Lpa3vj9svtg1elQbNaS7cuG+1SRm8aIDXZ325fhAmfbMJxv9LI6k8sRm8TfVn8KL/Fkn7ixRdNIgL3zPNHucuq9QN6vXFrFDivmhEhz9JUi3TFztDUhNGtmiEArwWytLrK8zMqrbBS9qnHolVtKFgcuOmjblW0TqX3AYvyzEytcELVdEmBZFpP+iD/aO9aJUJkKKJfg5Fl8sCvCaPc5dVnk1KpHvEPTtLnSdSfkanCebSDBGW9JxrFl3xLVTvB0xSBq/a+9VbRZulDV6e33STvtnkMexCvVW0af+9gv3Vi1aKLnovRbMj4XHyOq2KVgFeb4r7/E+bwYtuH1bRBi9FFa0yeAWWNJNFLYlVt1W+fdQbfLWrijapbUKW3lJJf3PcgyY8yGpSFWvaKt/E/VXVIwVXEeDF9FztFFnHPJNiqJrBS/kZnbqKtsa1ozZ4BTYwaqCu/Yz4KtrxI8Yn7pPmw2zM8DEV2yYFK+FM2kMvP5T6GGm898F7XPHjK2JfGzs8eRy8qKTyXP2TqyvW/Wjlj0q/N1pFu824bQAYM2xMad2ooaOYNnYakzablOo9RLpB9HMomLIw+tk2MHKACSMntKxctUwYOYFpY6el2nbz4Zs3uTTSSuHP5XqNHDqyYl0eVbRL7ljCglsWsMlt4oONH3DQ7QfBnl+F2f/ScJmhxwK8dg90fPHCi3nlC69k3s+ssor2xLknctoep/Hy2d6AihcuuLBin8AvPv8LZoybUfb6wyc8zFE7HwXAqvNWceXHrgS8Udsf+1z5YMNQnklb9e4qFk5bWHeGKm5g5iSLd1ic+NqcSXNY/pnlpeUs37zXfLCGT83+FOD9bS+e+SIA1+x3Dfcfdz/Pnf5c6WaNjksIlLY/ftfjefD4B1lx1gqO3fVYAF468yUWzVjEU6c8VRq0WqSItp+4PU+c9AQvnPECL535EgCvnfMa13/iepbtu4xXz3m1zSX0vHjmizxx0hM1t1tx1gqO2eWYFpRIWuXQHQ9lxVkr6to3eMbNHpjNC2eUD3Ydfd44lzxywpabbRn73Lvvpft4/PXHWbdhHavXreaBXz8AB50FO5+OxsHLqN0DHQ/vH17K9mQRl8GbPXE2/X39bDt+W8AbjDO6T2C3SbsxaXR5JmmfbfYpBTBbbrYle0zZo7TfR7b+SEUZom3hpo2dlimgmjVxVun3fafvm3q/alW0M8bPKJtVotq3p7jx9MIzVQQDmc6bMo+Dtj+InbbYqfT37TiwY9l+zrnS9pNHT2bsiLHMnDCzdPztJ26PmTFh5AQmjppY608U6RpxTUv2mroXE0dNZPuJ3v209ditGTl0JCP6R6TOmjXbwKgBxo9MrvEIhO9jKYY+66t4PgYyPcMGZpUtZ5k+1DlXuj/ivL/x/fK5mbcahQK8HpHmQqo2XAFUBmjRCzvYPukCjbbNyzo/Y/jizXJTVfuwHTZkWPnk5lXKE/c+cR04wuex2kDSIr1IHYmkl2Rp515toOONbmPV59P6DevLAzyXT2imAK9NsnxQxlXR1grwohdarc4KtbqNVwR4Q4bXPTVYlsCwWi/aoX1Dy8pbddiYKr2g4iYlD+9T7dzp276ISO+Jq6JNeh5scpuqBovrN67n/Y3vh94sn+eKUhNdotp4U5A9gxdV6jaeEPNHg5zh/cMzZeLC487llcGLDm+SdVzA4G8Kn9usGTz1lJVeoun4pJdU+3zP0slik9tUM4NXFuDl9FxR+qELxI2DF72Qao0an3bE7iwZvGoXbLRnajiDl0XVKtq+8mNkHTYmLoMXHpw1eL9+K//bVU0lIrVouJXO18gX9NihU6oM1VUrg7d+4/rBFaqi7R1xM1lUBHiRUeOjGb2aVbTBpMqRCzQI1KIZwGj7t6iKAG9jnVW0VcodPUbWgZ9LAV5CBk9VtCLl9OUmPWU7u1/VpEGGOeBrJWDWb1jP+g0K8Aojy83fZ32Z2+BVTAJeq4o2Yc69YJyrivU1qmij4+k1o5NFtIq2ajq9ys1YlsEL3Yipqmj1LV1EpOdUVNFWmZ6yVhXt+xvfVwavV8UNkxK9kCoCvMj2qTN4kfcd3h8f4A3tG1r1go0GX/V2sqga4PVlaIMXc8wg6E3M4AVVtH2qohUBZaWy0Je/ztfIv1FFJ4sqbfCq9bAFv4q2LIOnNng9JWsGr1ani6isGbxaN0bVKtoch0lJu23aDF44eEuTwVMVrfQSfbkR8WSZizZNJwtl8AouaVDQ8SPHVwySGL1YgoBu7uS5gDdVVtjcSXOrHjvaBi8Y3HfelHlAfAaw2od9NLu2YNqCxLJXU61qefbA7LLlWp0swoMiQ3wbvMmjJ1eUM1qGnQYGZ7YID5YsUnTK4KUzb8o8Fmy9oPaG0la1nkVbjdmqbHnz4ZuXZoUK9h03YhzgZ+nq7GRxzWPXcMidhwyuUICXXbunKqtm/aXr+cTMT8Sunz5uOp/e7dOsv3Qwwo9eLEHbsSdPfpI1F6+pmBty6b5Lqx4/OtDxM6c9w9pL1pamMIv7ZhL+sD98x8PZa+pepeUgu3bqX50KwCMnPMIhsw6JLXuacgG8ce4bZa8dt+txFduuOm8VMHjTlcqKY/lnlpcFeUE1cvB3rLtkHR+d9tGKY4czeEtmLeH8j5wPeP82n5nzmdR/i0i3UwYvnSdOeoIHjn+g3cWQBs2fOr/sufvWl97ihgNvAAafY78///dAfAbvzD3OZO7kuTUzeI+88kjZ8tA/vMvZZy9ruPw9F+C1c6qysOgHZdKE98F6M0vcBgYzeP19/bETI2cdJqW/r58R/SNKx6y1/5C+IWXbBMFTkP0a0jekFChFM2PV/q7we0YnL48GioaVqpRH9I8oe805V1YGGMwyBv8WQXvD6PuH9+mzvtL6YUOGqZ2NiFTo7+uv2e5ZukP4+TR0yNDScyt4joXbm0efB0OHDLZVz/KsGDJ1LBdcsKzeIpf0VIBXZNFhUrKqNUxKrQDPOVeW0YsL2pLG2ks7vEmtG6TP+hKnXAvOT/g9gjImVTvFDZNSq7u7SJGpilZ6XVJ79bh14Z61mcbcc33kkTtQgFcQ0U4VWSVdtNFMXFg4C+n8/0r7+dmxuKAsuNCD7au1swsHV7VuEDMrlT/6nnHnp1RFm1DtFBcsls0XKCIiPSUpI5fUBq+eDJ4CPCnTcICXcBEGgVqtNnjRMgTBU+wF34IMXtIwMuHylKpokzJ4VtnJotFMqUg3Uxs8KZI8m9gk9aItPZMyzZphCvBkUKNVh0kZvLRVtFAe4JXa21XL4PmBVeoAr8YNUq2KthTgxVXR1sjghbOIyuBJL1MVrUi8pLHuak0DGsfUi7a75f1BmVsGLxJEBZm42AxeuIo20gYv7ltLUoCWdiqwWjeIYTUDvLBoL9q494NIBk9t8ERECqGeuWiTEgJxz5Fwta3a4EndmtUGrzQXbYoeYeEyVGtXFxwruFGyzkCRJNzDNXr8uMAs2hYw7v2i5VMGT3qZqmhFkkWDvLJOFpkiNlXRSkiz2+DVCrSinSzigrak3kRpZ4PI0skiTQYvKG/NNniqohURKZxc2+BFnoGButrgKYMnYY02/k+6CIMbIDZAqtLJIqmzQ9y6agFe+IZpZJiUuE4WQfmTshLBtuH3UicL6WVqgydFkuf1XKupT9ZetHlQgFcQzaqiDcQFNtE2eLEBXkwbvHozeLWY/1/ce1Y7P0k3ZlywqDZ4IiISp6KKljrHwVMVbXfLuy1Lw71oa3zLiHv/uPYGgaBaM00Gr2p7vTrb4MWNURRVqqJNyuDFtOdTFa30MrXBkyJpRRVtPRk8UxWthLUjgxdVqw1e6VhNyuCleZ/wTVaqos2QwVOAJ71MVbQi6YXHxsuWwVOA19X2nLInI/sr54yt19zJc1NtN7RvKLMmzqpYH1x8SQFMdB5YgMmjJ5ctx1XRzpk0p7Rujyl7lGXZAvtvuz9A7PkYM3wMAAu2XlBaN2fSHEYPG135N4Te99nfPwvA1M2nxv49ANuM2wao3QZv8+GbA7DTFjuxcNrCxPcTKbpZA5WfHSLdKvoMa8SuW+5a8ZycM3kOj776KJAtg7dmyoOs37i+4TL1VIC3bNkyNr3+XruLAcBFCy9izSVrcnu/U+edilta/du1W+pYd+k6fnnaLyteCy6+w3c8PHa/6eOmV6zfbsJ2pWM6BtvguaWDY/+cMPeE0jbnfeQ8Nl62seKbzM1LbsYtdcybMq+0/+yB2YAXWLqljp987iel7S9eeDHvXPROafnbR34bGBxcOVyleusht5Z6AkNoaJTw8Wpk8MaNGIdb6nju9Oe4afFNsduK9IIDtjug5ueMSDdwSx0zJ8zMvl/ceHdLHSfMPYHbD7uddy96F4CnTn6Kv9n9b0rbpMngHbHTEd4vK+Haa5dmLltUzwV4fVtv1u5itFWf9ZUG+A0LLr6419KIDnRcTaPtHqLHCd4vCPCG9w8ffA2rOYZfrTZ4ebbTEBGRYurv62dE/wig8rmR5jlSSkbMgHPOv7Dh8vRUgCfJokFSPdK2A6xn9PBqgkxbXAYvPDZesBxVs3t7zuUVEZFiShxyLOtzxBrPlCvAE6AySKpH6gAv4ZtM2kxZxTcjyoPTaMauVueLLDNZiIiIJGn0+RbIo0OTnlwCVAZJWSV1Ea92rHolVdEGmbuyjB1WO8CrMZOFqmhFRKQRaZ57ZWPL0tjIGKAAT3xJc7hm0a4hFEqzVMQM9VJRRRtzkymDJyIizZQmUVBWC6YqWslLwxm8yEwWVY+Vc0YsetyyNnhYzaBVbfBERCRP0cRBqgyeUwZPmqATOlnUG0hVBHh95Z0sagWUyuCJiEie6qnRCj/L1AZPctPSNng5Z/Ci06hFM3h196JVGzwREQmpd7o+VdFK2+SRwUs9Dl7OVZ7RDF40oIsGfFG1ZrJQFa2IiDRCnSykbRrN4EHrhkmJBmTReXLz6kWrKloREalHRRu8rBm8OjOFYXpyCdDaNnh5q6iizWkcPFXRiohIHtJk8MLP0DyepwrwBBgMgmpN65XEufRt8PJWtRdtAzNZKIMnIiJ5UBs8aZvg20W94+A50g+TkreqbfDSVNGqDZ6IiOSoYkD+zMOkKMCTnEQHC65Huwc6DkSHSamVlVQvWhERaaY0zxF1spCmiHZUqEfb2uA12slC4+CJiEiO6hnoWOPgSVNEOypklUcbvLRVodELv+o4eCmmKqtVHlXRiogI1B94ZW2Dpwye5KabM3hZ2uCpk4WIiLRa1jZ46mQhuWk4g4drWRu8aJAWDU6zDpOSFJiqDZ6IiNSjopNFxgzer1evaLgM9Q961oWWLVvGptffa3cxOtL0cdNZMmtJ1W2O3/V4Fu+wmJf++FLZ+iv2vYKF2yzk0VcezXTMvafuzeyB2aXlS//6UvabsR8A1+1/HS+vfjl2v+iNs2TWEp7/w/Ol5Ss/diU//e1PueyRyzAzLl14KSvfXglkq24dGDXAkllLmLr51NT7iIhIcc2fOp+jdz666jaHzj609Gzbb8Z+LF+5vPTs2WLUFpzyV6fw9KqneeDXD5T2uXrR1ey51Z48/MrDsBI+9fnFDZe15wK8a879druL0ZE2G7YZ9x5zb9VtvnHYN2LXf3mfLwPZq2injZ3GLYfcUlpeNGMRi2YsAmDxrPQX97bjt+Vri79WWj5guwPYd/q+XoCHcfQu1W/GpLaDo4aOqnlORESkdwyMGuDOI+6sus09R99T+n3pPku9AM/P4B06+1CuWnQVAHb5YMLhooUXAfCF+V/gH/lHmAFky5lUUBWt5KZdAx3HKXWQSNM1vU3Du4iISLGVmvq0obOeAjzJTScFSlluqnZ1DhERkWIL2oC3o023AjzJTScGStGbSR0mRESkVdo53JYCPMlNJwV4WW6qTqpaFhGR4mjnaAwK8CQ3rQqU0hwn6WaKC/g6qWpZRESKo1RFqwyeSD6SOlnEBX6dlHkUEZHiyNLhL28K8CRXnTKtVzt7LomIiIAyeFIg3diJQW3wRESkGdQGTwqjG+dtVRs8ERFpBvWilcLo9CrRuPKpDZ6IiDRDdBy8lh675UeUQuu0DF43VhmLiEgxaCYLKYxWBFRZqlTTbKs2eCIi0gzRDF4rmwQpwJNcdVoGLyouAFUbPBERaYZ2Nlvq7KexdJ1WXMyNZAnVBk9ERFpFVbRSGK3I4CnjJiIi3UCdLKQwOr2KNo7a4ImISDNomBQpjE7vtao2eCIi0ioa6FgKo9PHwYujNngiItIM6mQhhdGNVbQiIiJFo6ex5KrTA7y4b1NqgyciIkXT2U9j6TotGeg454BMbfBERKQZ2tkuXQGe5Kob2+ApgyciIkXT9QGeme1iZk+b2Utmdq+ZjW53mXpZx1fRdngvXxERKQ51smjMjcDFzrkdgBeAC9pcnp7W8QFeF2YYRUREsursp3ENZjYJmO6ce9Bf9XXg8DYWqed1W4ZMAZ+IiDSL2uDVbyrw29Dy68DWbSqL0PkZvKhuC0hFRETSaMvT2MxmmtlNZvaMmW00s4cTttvJzJab2Xtm9l9mdrlZWQShp3OH6fS5aBXQiYhIL+hv03F3Ag4EnvDLUPHENrPxwA+BZ4ElwEzgv+MFpV/2N/stXhYvMI3yjJ60WLdVeXZbeUVEpHv0YieL+5xz05xzRwPPJ2zzeWA4cJhzbrlz7ibgcuBcMxsD4Jx7E3jFzA709zkJ+E6Tyy5VlGXIVrbgGA3qtirlWh555JF2F6Hn6Jy3ns556+mcd5+2PN1cujq2A4EfOOfeDa37FjAS2Ce07jTgb83sJWA2cF1uBZXMygKmV5pzjDwHJi5ala0+hFtP57z1dM5bT+e8Pu18xrSrijaNWXhVtCXOudfMbI3/2vf8db8Edm998SROp2fEVCUrIiK9oJMDvPHA2zHrV/uvSQf60OgPNf0Ymw3bLPW2w4YMK1seGDVQtjxt7DRWr12dS7lERETCos+gCSMntOzY1u55OM3s28AE59yiyPr3gfOdczdE1r8O3OacuzTjcTQflYiIiHQN51zd1U6dnMFbDYyNWT/efy2TRk6SiIiISDfp5AZTLwA7hleY2dbAKP81EREREYnRyQHeA8AnzGx0aN3RwBrg0fYUSURERKTztWsmi5FmdoSZHQFsBWwZLJvZSH+zG4H1wD1mtp+ZnQIsBa6PDJ1S61i1ZsOQHJnZiWa2KebnlHaXrQgyzAJzsZm9bmZrzOxRM5vT6rIWRZpzbmavxFzzb7SjvEVgZkeZ2f1m9oaZvWNmT5nZMTHb6TrPSZpzrus8X37M87iZvWVma83sBTO7xMyGRrar6zpvVxu8ScBd/u9B54e7/N9nAK855942s/2ArwL34bW7ux5YlvYgKWfDkOb4GLA2tNykYY97TppZYC4CLgXOx2vOcB7wQzPbxTn3uxaWtShqnnN/3e3AV0Lr3m9+0QrrHOA3wNnAW8DBwDfNbMA591XQdd4ENc85us7zNgEvRrkWb9SQ+XgxzmTgLGjsOm97L9pm8k/M+cA2QdbPzL6EfwKdc++0sXiFZGYnArcAo51za9pcnMIxMwsGCo/rgW5mI4DfAX/vnLvKXzcKb9jpm5xz+mKTUa1z7q9fCdztnLugHWUsGjOb4Jz7U2Td7cDezrltdZ3nr9Y595d1nTeZmV0FnOGcG9/odV70qsq0s2FI/tRruQlSzALzEWAMgxly/ED7Prz7QTJKOfMO6JrPTTTQ8P0cmOL/rus8ZynOeUDXeXP9CQiqaBu6zose4M0i0uPWOfcaXkeNWW0pUe942cw+8NsUqP1d68wGNgIrIutf8F+T5jnJzNab2dtmdreZTWt3gQpmb+BF/3dd560RPucBXec5M7MhZjbKzD6KVzV7o/9SQ9d5J4+DlwfNhtF6b+C1F/gPYAhwLHCjmY1yzv1DW0vWG8YD78ZknVYDo8ys3zm3oQ3lKrp78dro/Ravzd5S4P+Z2a7Oub+0tWQF4LfHPgT4rL9K13mTxZxz0HXeLO8BwZQX3wSCKvCGrvOiB3jSYs65h4CHQqt+4LcjuARQgCeF5Jw7J7T4mJk9jle9dSJwQ+xOkoqZTcd76H3XOfd/2lua3pB0znWdN81eeGP8zgcuA/4XcGqjb1r0AC/X2TCkbt8BjjKzbZxzr7a7MAW3Ghgd7hjgGw+sUVajNZxzDU/MGQAACBNJREFUz5nZi8CH212WbmZmE/DGRF0JHB96Sdd5k1Q55xV0nefDOfdz/9fHzewt4DYzu44Gr/Oit8HTbBidobhdtTvPC3hV4zMj62cDv2p9cUTq4/cW/B5eIuK/OefWhV7Wdd4ENc65tMbP/P9vg3ct132dFz3A02wYneEI4C1l71riceAvwFHBCv9DezHe/SAtYGa74HXk+s92l6UbmVk/cDewHfBJ59xbkU10necsxTmP20fXef4W+P9fidfese7rvOhVtDfiDdp4j5ldi3fhZp4NQ9Lzxwl7AngO7/o6Gu/iPKud5SoK82Z6Odhf3AoYY96MMAD3O+fWmtk1wJfNbDVeD7hz/de/gmRW65wDi4DjgH/FG7NqR7yORq8C/9zSwhbH/8QbBuILwBZmtkXotaedc+t0neeu6jkHPo6u81yZ2YPAvwHP4/WWXYB3Hd/pnFvpb1P3dV7ogY4BzGxHvNkw9sarz74ZWJZhbCvJwMz+Fjgc2BpvvKTngH9wzt3e1oIVhN/4+Tf+YnANm//7DH8YIMzsYuA0YCLwJHC2c+4XLS1sQdQ653jtfP8HsBswDvgj3rfri51zb7ayrEXhD6g7jcox13SdN0mtc46u89yZ2RXAocB0YAPwMnArcKNzbmNou7qu88IHeCIiIiK9puht8ERERER6jgI8ERERkYJRgCciIiJSMArwRERERApGAZ6IiIhIwSjAExERESkYBXgiIiIiBaMAT0Q6ipktM7NNCT/Htbt89TCz0Wb2ppktCK3bZGZnNPCeXzGzt/wppuJeP9/MNpjZZDPb3cz+aGbj6j2eiHQXBXgi0on+DOwV8/ODdhaqAecCzzvnHousb2Sk+W8CE4ADEl4/BnjEOfemc+5p4N+BCxo4noh0kaLPRSsi3WmDc+4/2nFgMxvhnFuX4/sNBc5gcA7JXDjnnjCzV/ECue9HjjkT2B04ObT6FuBrZna5c259nmURkc6jDJ6IdBUzm+5Xbx5pZjeZ2dtm9rpftWuRbXcxs/vN7C/+z11mNin0+r7+ex1gZv9qZu/gT+JtZruZ2eNmttbMnjWzg8zsKTO71X/9IDPb6M9VGz7mDP89F/urDgLGA9+t8Xft4lfj3mZmff66Q/xjrjWzVWZ2baRK9k7gEDMbHnm7Y4APgO+E1n0fGAkcUq0cIlIMCvBEpCOZ2RAz6w//RDa5DvgLcDjwDeAy4IjQ/jOBx4BhwPHAicDOwH0xh/s68DNgMfB1MxuFVx08HC9Yugq4HtiawWrVB4E3gBMi73Ui8CZwv7+8CPilc+69Kn/rh4FHgO86505wzm0ys6PwArR/98t1OXAK8HehXe8AxgAHR97yGOBB59zbwQrn3Frg5355RKTgVEUrIp1oIl4GqkwkW/aoc+5L/u/LzeyTwGHA3f66pXgB2IHOuQ3+/s8AL5jZQc65cLXmXc65paHjnIHXvm1359wqf93LwE+Dbfwg7J/xArzL/W3MX/6Gc26Tv+lc4PmkP9TM5uMFi7c5584Jvc/f++vO9Df9oZmtB/7JzK52zq12zj1jZr/CC+ju8ffdBdgJLyiNehav6lZECk4ZPBHpRH8G5sX8rApt81Bkn18BU0PL++NXi4YygK/4P/Mi+94fWd4DeCoI7gCcc08Cv4tsdwuwjZnt6y9/DJgG3BraZgD4U+WfCMBHgX8DbgyCO98OeNnCuyMZzIeBEcCuoW3vAA72s44ARwPvAffGHO9PwJYJZRGRAlGAJyKdaINz7umYn3BW7+3IPu/jBT+BAeBCf334Z1vKA0GoDNwmA3+IKVfZOufcSryq1c/6qz4L/NQ596vIfka8A/A+h/9vZP2A///vR8r+G7wq4nD578BrW7fEXz4auM+vko1KKoeIFIyqaEWkqP6IV215c8xrb0WWo8OVrAJmxewXl/26GfjfZnYRXhXxFyOv/57BgC3qSuDjwENmttAPGGEw43cyXtvAqFdKBXfuZTN7CjjWzFYAM4HzEo43gcpgVkQKSAGeiBTVcmAXfwy4rJ4EjjOzKc65NwDMbE/iA7x7gH8CvuUv3xl5/WfAfgnH+QCvY8j38doRftQ/3ovAfwEznHNfT1HeO/A6X/weWA08kLDdLsQHjCJSMKqiFZFO1G9m881sr8jPlAzvsQzY1R8m5Qh/SJTjzexWM9unxr634mUAv+cPVXIsXjXqH4BN4Q39MeVuBxYA/+Kc+0vkvZYDO5nZmLgD+WPuLcbLrP3QzAb8DhrnAV8ysxv8IVn2N7NT/L9nZORtvgUMBT4H3BN0Kgnz95kD/KjG3y4iBaAAT0Q6jQPGAk8Aj0d+TiR59gcXfs05twJv9os1wE14WbJlwDpgRWS/8jfy2q99EliLFzxdBnwJr91fNICDwQ4Nt8S89gO8KuHDEsqNP4TKgcB64EEzG+OcuwtvzLq5wF14Q6Z8HvhPvPZ44f3fAH7sL96RcJiD8f72quPxiUgxmHONzJQjItIbzGwGXtXpyc652yKvXQcc4ZzbNmHfS4EDnHN/3fySxjOz+4FnnHMXtasMItI6CvBERGL4nSbeAF7FG/rkIrxBhWc75971t5mFN+bcbcAy59z1Ce+1GfBr4Ejn3E9aUPzo8XfHG1ZmO+fcn1t9fBFpPQV4IiIxzOxCvJkjpuBVnf4YON8591Jom4eB+XhVtJ+Oa/smItIOCvBERERECkadLEREREQKRgGeiIiISMEowBMREREpGAV4IiIiIgWjAE9ERESkYBTgiYiIiBTM/wd2UC1jz5zaE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ngAAAJtCAYAAACljA0SAAAABHNCSVQICAgIfAhkiAAAAAlwSFlzAAALEgAACxIB0t1+/AAAIABJREFUeJzs3Xd81eX5//HXnUHOCSGRJUNRBByIe9adihP3rlXbqv2pX6vWuusiqLhaLFVb0Wq11FGtpa6qqNS46h4gKjJkCSIgIwk52ffvj/ucnHOyOEnOyeecz3k/H4/z+MxzzpUQkuvc47qNtRYRERER8Y8crwMQERERkeRSgiciIiLiM0rwRERERHxGCZ6IiIiIzyjBExEREfEZJXgiIiIiPpPndQDJYIxZBGwA6sKnTrfWzvEuIhERERHv+CLBAyxwpLV2ideBiIiIiHjNT120xusARERERNKBnxK8Z40xnxljbjHG+KVlUkRERKTTPEvwjDGjjDH3G2NmGWMajTGvt3Pf9saYGcaYDcaYZcaYCcaYlnHvZ63dBdgP2B64ItXxi4iIiKQrL1u6tgeOBN4Nx9FqUVxjTF/gNWA2cCwwCpiES0xviNxnrV0e3m4wxjwEnJ/q4EVERETSlZcJ3vPW2ucAjDFPA/3auOcCoAA40VpbBcwwxhQDZcaYO621lcaYQiDPWlsR7po9GZjZQ1+DiIiISNrxrIvWWtuqxa4NRwLTw8ldxJNAEDgofDwYeMMYMxP4DKgHJiYzVhEREZFMku6TEbbFddE2s9YuMcZUh6+9YK39BtjVi+BERERE0lG6z6LtC6xr4/za8DURERERaSHdW/CSxhiTSJewiIiISFqw1na5xm+6t+CtBUraON83fK1TrLV69OBj/PjxnseQbQ99z/U9z4aHvuf6nmfDo7vSPcGbA4yOPWGMGQYUhq+JiIiISAvpnuC9BBxujCmKOXcaUA284U1IIiIiIunNszF4xpggcFT4cDOgjzHm5PDxf6y1IWAKcAkwzRhzBzASGA/cZeNLp0gaKi0t9TqErKPvec/T97zn6Xve8/Q9zzwmGf28XXpjY4YD34QPI0GY8P5W1tol4ftGA/cC++DG3T0IlNlOBm6MsePHj6e0tFQ/qCIiIpKWysvLKS8vZ8KECdhuTLLwLMHracaYzuaEIiIiIp4wxnQrwUv3MXgiIiIi0klK8ERERER8RgmeiIiIiM8owRMRERHxmaxK8MrKyigvL/c6DBEREZE2lZeXU1ZW1u3X0SxaERERkTSjWbQiIiIiEkcJnoiIiIjPKMETERER8RkleCIiIiI+k1UJnmbRioiISDrTLNpO0ixaERERyRSaRSsiIiIicZTgiYiIiPiMEjwRERERn1GCJyIiIuIzSvBEREREfEYJnoiIiIjPZFWCpzp4IiIiks5UB6+TVAdPREREMoXq4ImIiIhIHCV4IiIiIj6jBE9ERETEZ5TgiYiIiPiMEjwRERERn1GCJyIiIuIzWZXgqQ6eiIiIpDPVwesk1cETERGRTKE6eCIiIiISRwmeiIiIiM8owRMRERHxGSV4IiIiIj6jBE9ERETEZ5TgiYiIiPiMEjwRERERn1GCJyIiIuIzSvBEREREfCarEjwtVSYiIiLpTEuVdZKWKhMREZFMoaXKRERERCSOEjwRERERn1GCJyIiIuIzSvBEREREfEYJnoiIiIjPKMETERER8RkleCIiIiI+owRPRERExGeU4ImIiIj4jBI8EREREZ9RgiciIiLiM0rwRERERHwmqxK8srIyysvLvQ5DREREpE3l5eWUlZV1+3WMtbb70WQAY4zNlq9VREREMpsxBmut6erzs6oFT0RERCQbKMETERER8RkleCIiIiI+owRPRERExGeU4ImIiIj4jBI8EREREZ9RgiciIiLiM0rwRERERHxGCZ6IiIiIzyjBExEREfEZJXgiIiIiPqMET0RERMRnlOCJiIiI+IwSPBERERGfUYInIiIi4jNK8ERERER8RgmeiIiIiM8owRMRERHxmaxK8MrKyigvL/c6DBEREZE2lZeXU1ZW1u3XMdba7keTAYwxNlu+VhEREclsxhistaarz8+qFjwRERGRbKAET0RERMRnlOCJiIiI+IwSPBERERGfUYInIiIi4jNK8ERERER8RgmeiIiIiM8owRMRERHxGSV4IiIiIj6jBE9ERETEZ5TgiYiIiPiMEjwRERERn1GCJyKSZaZPhzPP9DoKEUklJXgiIlnmoYfgscdg3TqvIxGRVFGCJyKSZd56CwYPhpkzvY5ERFJFCZ6ISBZZswY2bIAf/QhWr/Y6GhFJFSV4IiJZZP58GDUKBgxQgifiZ0rwRESyyIoVMHSoEjwRv1OCJyKSRVatgoEDoX9/+OEHr6MRkVRRgicikkVWr3YJnlrwRPxNCZ6ISBZZtcoldwMGqAVPxM+U4ImIZJFIC17//mrBE/Ez3yR4xpg/GWOavI5DRCSdRcbg9e2rQscifuaLBM8YcwDQG7BexyIiks5Wr3bds336QEWF19GISKpkfIJnjCkAbgOuAIzH4YiIpLU1a6BfP5fgVVZ6HY2IpErGJ3jAjcCD1lqNJhER2YiKCigpgaIiCIWgsdHriEQkFTxJ8Iwxo4wx9xtjZhljGo0xr7dz3/bGmBnGmA3GmGXGmAnGmJyY6zsBe1lrHzHGqPVORGQjKiqguBhycqCwEKqqvI5IRFIhz6P33R44Eng3HEOrsXPGmL7Aa8Bs4FhgFDAJl5TeEL5tX2B7Y8zCmOd9A+xprVUBABGRGPX17hEIuOPiYtdNW1LibVwiknxeJXjPW2ufAzDGPA30a+OeC4AC4ERrbRUwwxhTDJQZY+601lZaa6cAUyJPMMY0WWtH9ED8IiIZp7LSJXWR/g6NwxPxL0+6aK21icx2PRKYHk7uIp4EgsBB7b10d2MTEfGrSPdshGbSivhXOk+y2BaYE3vCWrsEqA5fa8Vam9sDcYmIZKSWCV6ki1ZE/MerLtpE9AXaKsO5Nnyt08rKypr3S0tLKS0t7crLiIhkJLXgiaSv8vJyysvLk/Z66ZzgJV1sgicikm0qKlxSF6EWPJH00bLhacKECd16vXTuol0LtDW3q2/4moiIdELLFryiIiV4In6VzgneHGB07AljzDCgkBZj80REZONaJnjBoCt2LCL+k84J3kvA4caYophzp+EmWbzhTUgiIplrwwbo3Tt6XFioBE/ErzwZg2eMCQJHhQ83A/oYY04OH//HWhvC1be7BJhmjLkDGAmMB+5qUTpFREQSUF3tkrqIYFBdtCJ+5dUki0HAU+H9SO26p8L7WwFLrLXrjDFjgXuB53Hj7u4Cyrr6pmVlZZo9KyJZKxRySV1EMAgrV3oXj4i0lqzZtCaxmsOZzxiTYH1lERF/uvxyGDIErrjCHU+ZAp98Ag884G1cItKaMQZrrenq89N5DJ6IiCRRyy5ajcET8S8leCIiWaKtLloleCL+pARPRCRLKMETyR5ZleCVlZUldRkQEZFM0lYXbXW1d/GISGvl5eVJWXlLkyxERLLEIYfA1VfDoYe643ffhd/8Bt57z9u4RKQ1TbIQEZGEqItWJHsowRMRyRLV1UrwRLKFEjwRkSwRCmkMnki2UIInIpIl1EUrkj2U4ImIZAl10YpkD6/WovWE1qIVkWwW6aJ9d+m75ObksseQvaipAWvBdHmunogkk9ai7SSVSRGRbGYt5OVBbS3s9ped+Hzl5zTd2EQwaFi7Nr5lT0S8pzIpIiKyUfX1kJMDOblNLFq3CIDKukp104r4VFZ10YqIZKvIKhbz18ynf2F/BhcN5rvK7wgGi5XgifiQEjwRkSwQmUG7YM0Ctum/DdZa5q+ZTzC4rRI8ER9SF62ISBaIJHirq1czsHAge222Fx8s+0C18ER8SgmeiEgWiHTRrqpexYDCAQwrHsbyyuUagyfiU1mV4JWVlSVl6rGISKaJbcHrH+zPpr03ZVX1KiV4ImmmvLycsrKybr9O1iV4qoEnItkokuBV1FawSWATBvYeyMoNKwkG1UUrkk5KS0uV4ImISGIiq1hU1lXSp6AP/YL9WBNaQzDoauOJiL8owRMRyQKRVSwqaysp6lVEUa8iNtRvIBCAmhqvoxORZFOCJyKSBSJdtFV1VfTp1YeiXkVU1VUpwRPxKSV4IiJZoGUXbSTB61VgleCJ+JASPBGRLNCyi7ZXbi8MhvxAnRI8ER9SgicikgVadtECFPUqIjdQpQRPxIeU4ImIZIFIgldZ51rwwCV4JlClWbQiPpRVCZ4KHYtItoqsZFFVV0WfgmgLnumlFjyRdKJCx12gQscikq1CIcgP1NFkmyjILQBcgocSPJG0okLHIiKSsFAITMB1zxpjAJfgNeUrwRPxIyV4IiJZoLoacgqiEyzAJXg2TwmeiB8pwRMRyQKhENhelc3j78AleI1K8ER8SQmeiEgWCIXA5lc1z6CFcIKXq1m0In6kBE9EJAtUV0NjXmWrLtrGHLXgifiREjwRkSwQCkFjbmWrFrx6JXgivqQET0QkC7gEr6rVGLx6lOCJ+JESPBGRLFBdDXWmdRdtrRI8EV/K8zoAERFJvVDIJXhF+fFdtHVWCZ6IH2VVC56WKhORbBUKQZ1tXQcv1FSpBE8kjWipsi7QUmUikq2qq6HGxtfBK8wvpN6GVCZFJI1oqTIREUlIYyPU10OoMb4OXjAvSJ0NqQVPxIeU4ImI+FxNDQQCUFUXP8kikBegrqlGCZ6IDynBExHxuVAIgkGorIuvgxfMD1Lb6FrwrPUwQBFJOiV4IiI+V10NhYVQVRdfBy+QF6CmsYbcXNeFKyL+oQRPRMTnmlvwauO7aIN5QUL1IQIB1E0r4jNK8EREfC6S4FXVVbXqoq1pqCEQQDNpRXxGCZ6IiM9VV0fH4LXsog01qAVPxI+U4ImI+Fwo5MbgteyiDeQFCNWHKAhYJXgiPqMET0TE50IhCAQbqWmoIZgfbD6fl5NHbk4uBcF6JXgiPqMET0TE56qroVdhDYG8ADkm/td+MC9Ir0IVOxbxGyV4IiI+FwpBr96huNa7iEBegPxCFTsW8RsleCIiPhcKQX4wRDCvdYIXzA+SH1QLnojfZFWCV1ZWRnl5uddhiIj0qOpqyAu6LtqWgnlB8oM1KpMikibKy8spKyvr9uvkdT+UzJGMb5iISKZpbsFrp4s2L6AWPJF0UVpaSmlpKRMmTOjW62RVgieS6UIhePNNGDEC3n8f7roLJk6EDRugvBw22wz694eRI2Hs2LZf44474Kc/hWHDejR08VAoBDkF7XfR5irBE/EdJXgiaWrmTNhpJzAGnnjCJWVtGTeu7fP//CcccQQUFcWfv+YaaGyEa6+Nnquvh7w8915txTFvHpx8cte+DvFeKAS5fdruog3kBcjplV6TLFavhhNOgNdfdz+XItJ5WTUGTyST7LIL/PnPcNBB7Sd3xx3nErVAAE47Lf7aKae41ryGBnfc2AjffOP2c3PhoovgqadcUterFzz9NHz9NbzxhrvnxRdh+nQ44AD3WpK5qqvDLXhtdNEG84LkFKRXC97dd8Pbb7tET0S6Rp+NRNLIqlWw++5QXOyOL7qo4/t32AFuucV10377LQwYALffDpWVMHQo1NXBuefC5ZfDjBlw2WXueddc47Z/+lP0tV56CU491e03NcFRR8W/1/XXuyTx1ltdUvjVV67lb6eduv91S2qFQlCU33YXbSAvQH2ateC9/LLbrlwJgwd7G4tIplILnojHFi2CH/3IjaHbdFNYuhS++CJ6/Re/gK23dq1tc+fCiSe68zU1EDsGd/PN4d57XZfskCEuAbv4Ypg6FXbeOZrcjR7ttj/7mWv5i3j44ej+oYdG9wsK3HbiRJc8brGFS/C23969rqS/UAhMfsddtOk0i3bJEvfz9f33XkcikrmU4Il4oL7eTZD429/cOKP334cf/zh6fd48l6yBa2WbO9d1k269NTz0ECxc6BKv3Nz232O77VxX15tvRs+NGgWffuq2t9/u7hk40LXMRdx5Jyxb5l7/2GNh+XI3Di/i22/j3+fll+Gtt7r+vZDUq64G8tqfRWvy06sFb9062GYb14InIl2jLlqRHvbrX8NJJ7lu07ZMm+YSsFGj4MILW0982GQT90jUAQdAbS3k50dfa948t50xwyWJOTnhgfi57r4rrnDdu5HWu379XLfvhRe6yRs1Na4LePlyOPLI6HstXuz+KD/4oJuU0a8f7LYbvPuuGw+4zTaJxy3JEwoBeTXtdtGavBpqKns+rrbU1IC1sOWWasET6Q614In0kMcfd610d98NZ58Nu+4KH3zgrt12m9tedll8S15bs1q7olevtl+rXz8oKXH7gYBL7iLvG0nuIoqKXIvjhg3u3ksugQMPdBM9AIJB90d5zz3h/vtdN+/uu7s/0vvu2/5sX0m9UAhsbqjdLlry0qcFb/169wFm0CC14Il0hxI8kRSbPBkWLHBj6CILqXzzjesq3XNPd7zVVm7G7O9/37nWuZ5mjGvt27ABrrrKzbiNjO2LzOIdNSr+/i22cPsLFsCZZ8Lpp7su37a6da+/3iWHklzV1dCY204dvLwgNjd9ErzVq6FvXzceVS14Il2nLlqRFGlqcgnOb37jHhFDhrhE74cf3PHata4VLVmtdT0hJ+ajYe/ebnvyye78Qw+5r+Www+DSS13LXV6eK9fyxBPu+/KPf7jnNDa653zyiZsRPHGi+/6cf37Pf01+FgqBzWl/koVNoxa8WbNgzBiX4KkFT6TrlOCJJNnEifDOO+6P1EMPxV/bf3+XzMWORUvnFrtE7L67G3u3xRbxpVV2282Nz2tqconc3LluBm9scpib6xLAF1+MnvvuO3j2WZcgBls3OEkXhELQYEIE81v/sAXyAticirRJ8BYudP8/Bg1SC55IdyjBE0mSb791rQ933gkVFa6uXMRvfuNmzUZa9fwm0g0bMXs2DB/u9o1xLXjbb9/2c1980Y0FXLMmeu744129vXPOcX/opXuqq6GB9uvgNeWkT5mU9eujXbRqwRPpOo3BE+mmhgZ45hm3tutRR7nWhwcfjF7/5huX3IFrvfJjgtfSmDHRrtuWZs2C665zLXoRU6a42cMAK1a47bXXuiK3xsDvfue6cL/4wtX1u/761MbvN6EQNJr2u2gbc9Kni3b9etfKHRmDZ63XEYlkJrXgiXTRlCluLNkZZ8B550XPf/SRS/T82lrXXTvu6B7g/pjX1roVOCorXfd2Wy12V13ltv/7H4wf77pxKypcPcEHHoiv4xcKueOWa/BmK2vDXbTUUpBX0Op6IC9Ao0mvBK+4GAoL3ezvioroTG8RSZwSPJEu+r//c9vZs6Pn1q93hYu1vFJiIkuyRfavvdbtX3qpm33c0mWXQVWV27/nnuj5J590a/YOHuzG9C1d6mYp9+mTutgzRV2dazmua+qgBY/0SvAiCV2kVIoSPJHOUxetSBcsWxbd/+EHeOwxN9GguDhaF0667g9/cK1zkyfDBRe4Vpy7744md7//vVvVI+InP3FLuH3xhZuhvGCB+7eoqnLLuS1d6smXkRZCIdcaVttQS0Fu2y14DWmU4FVURBN/lUoR6ToleCKdsGwZ7LKLW/c14r334Kc/bT3RQLonL8+t+nHffa4l7rzz3LJoS5e6VUDmznXdtRHvvuvG6cXq0wfKyty/zWuv9Wj4aSMUcrORaxvb76JNpwSvsjI+wdNEC5Guyaou2rKyMkpLSyktLfU6FMkg1rqxdAsXuvIdkXVZ99nHXdt7b2/jyxYFBXD44fHnysrcaiDbbgurVrmW1C+/bHvG7qGHupqDmV6WprMiCV5NQ/tdtPU2fWbRVlZGu9ZVKkWyUXl5OeWRqvjdkHUJnkhnvPSSG9NlLYwY4VrvLr7YtSBtuaXX0QlEa+h98gnMmeNq7bXnD39wXbbZpLo63ILXQRdtnU2fFryKimiCN3CgS9xFskmkIWpCN39ZqYtWpAORkh1XXOG2n30Ghxyi5C4d7babm8EMMG9e9PzcufDqq6779qab3GPxYrjwwug9d9zh35ai5jF4jbXtt+A1pU+CF9uCV1zsjkWk85TgibSjoSHaOjRpkttuuSUcc4x3MUliRo2CmhpXqmbrrV1S/tFHrut2/HhXhPm++2D+fHf/NdfAn/7k1tj1m9gu2vbG4NWmSYJXV+f+zQLhPLSoKDqxRkQ6RwmeSDtmzYKnn44ejxvnWvBU2y4zFBTE/1sVFLgkb9tto2U3tt4a+vd3+zffDD//uWs1mjWr5+NNlUS6aGsba5qTKy9FWu8i/25FRf5MukV6ghI8kRbWrXMlOWJLoYArzpttA/T9Jhh0SfqKFfD22+5c7BJp//qXSzJefNEVU/Y64UmGSBdtR5MsahpqKCjA84kWsePvQC14It2hBE+khWnTXHmO//43/vyZZ3oTjyRXIOAe++0H06e7mbgLFrjE7tRT3T2ffAJDh0JurmtN2m03WLTIXWtqyqykI5EyKTUNNQQCeN5NG1siBZTgiXSHEjyRGO+/H11NYfJkN2N2iy3gP/9pXWNNMt9hh7kxeSNGuGQisgLJP/8Zf9+nn0ZXLLn33sxaISORLtpQfYhAwPsWvNgJFqAET6Q7lOCJhH34oWulu+gi+NnP3LlJk9yMy3HjvI1NesbVV8PRR7d97aST3EoZ33zjjo1xCUnsOrjpKBSCYKFtd5JFfm4+AAXBhrRowYtN8Hr3VoIn0lVK8ERwM2b32svNqjzrLLfO6VtvQX6+15FJTxo6FO6/37XihkLu3Msvu5+HujrXivvHP0bvLy6Gu+7yJtZEhUIuecsxOeTltF36NJAXoKC39zNp1YInkjxK8ESAXXd12xdecKVQioth//29jUm8MXQoTJzoxuk98QQcfLBr1W3P22+7DwjpqroaegXbroEXEcgLkB/0PsHbsMG12kUowRPpOiV4kvX+9a/o+Cp1xUqsn/wk2or7yitwySVw441uCa2I555z97z4Ilx5pZuhu2KF69JNB6EQ5Afb7p6NCOQF6FXofYJXXe1m/EYowRPpuqxaqkwkVlWVW5s0dsk/1biT9hx6qHuAW+6s5c/KUUe5bUmJK6Q8bVqPhteuUAgKB9dS0NRxgpcOLXgtE7xg0E38aGx0M5pFJHFqwZOsde21bobsvffCr37l/QxCySznnee2eS0+Jt9wgxvHCVBf3/7zP/7YtQamWigEeQVt18CLCOQFyAvWeP5/oGWCl5PjjqurvYtJJFMpwZOsFfuH5PbboVcv72KRzHPNNXDZZbD55tFzRxwRf0+vXu76fvu5Fr833ohe++Mf3eoZqVZdDXmBtmvgRQTyAuQH0q8FD9RNK9JVSvAkK61Y4RaYBzeYvqjI23gk82y1lSujU14Oc+a4iRYvveSWQxswIHrfsmXwv/+5/QcecC1qq1dHV8n48MPUllpZswYCRW3XwIsI5AXILahpnjnsFSV4IsmjBE+yyj//6UpdfPxx9Nw++3gXj2S+Lbd069tGxojtvjusWtX2vY8/7hKYgQOjCd5ee8Ezz6Quvm++gQGDQwTzg+3eExmDpwRPxD+U4ElWWL/etbC8844rVjt1qvsju3AhvPqq19GJX11wQXSGNkQLaIMrwRKxenV0/4cf4JhjkhfDkiVQMiBEMG/jCZ7XiVR1dXyZFFCCJ9JVmkUrWWGTTdykisgfj6eecvXNhg/3NCzxMWuj+6tXu27bhx92Hy5auuACOPBAKChw3bwvvJCcGCIzUG3uxlvwGtMkwVMLnkhyqAVPssatt7paZvfd546XLvU2Hske/fu7VVJyctpP3rbfHkaOjBZVjh1G8MMPrrW5s9avd2Vbaho23oKXF0jfBG/DBm/iEclkSvDE92JbUj76CH70I5gyBe6807uYJPuMHOm2kXp5114Lp5wC69a1ff8ee7gu3fx8OO00GDGi8+8ZSfBCDRtvwcstSN8Er7LSm3hEMpkSPPG9+fNdqYp58+Bvf4Odd4bzz4fjj/c6Mslmo0e7oQIlJdFzffu6baRkz9//7saOzpjhjmMnbzz6aHSiRnuaE7z6jbfgpWuCV1wMFRXexCOSyZTgie998QXssguMGuVaRLRahXht2TI444zo8dy5bsjA99+749tua/t5l1/uthUVrphybF29tqxd68afhhLpog3WtDv7t6e0l+CtX+9NPCKZTAme+Nbcua4G2KJFmkwh6WXo0PgPGltv7VqZ8/PdkILLLnOtewAPPRS9b/16tzrGm2+64yefdMMOwM3Kra11LX6RmbsTJrhWwVD9xrtoi/vWMH9+Er/ITlq7Fr7+unWCV1KiBE+kK5TgiW9tu60b3P71165WmUgmOflkWLwYzjkneu6551zCFimjcv/9cOqp8NVX8NOfwttvwyWXwI47usTwnXfcter66o224AWKaliyJMVfVAfee89t+/SJP19Soi5aka7I+ATPGPOGMeYzY8wsY8wzxpi+Xsck3vv66+j+lClK8CTzGOPWSo445RS3IkZkRukJJ7jtLru4GbgAv/1tdJb4L3/pts8/n9gki0bj7VJleXluAlTfFr/B1YIn0jUZn+ABR1trd7HW7gQsAK7yOiDx1vLlsN128eeU4Ekm+/JLV0MvsurKpEnR2nD//nf0vg8/jH/eqFFu9u3GJlkE84LUNdVgjOvi9UJNTfwSbxEagyfSNRlf6NhaWwlgjMkBioCvO36G+N2sWdH9yZNdsrfbbt7FI9Jdo0dH91991S1vtuOOrvXu3ntpd4mxQw5x21BDiML8wrZvwrXg1TTUEAi412rZTdoTamrcutAtqQVPpGv80IKHMeZFYAWwA/Anj8MRD1VUwJFHRo8POggOP9x1/4j4wSGHuFatQw91tRz//nd3/pNP4u+78Ub485/dfiJdtKGGEIEAnnXTdpTgaQyeSOd5kuAZY0YZY+4Pj5trNMa83s592xtjZhhjNhhjlhljJoRb6uJYa8cBg4G3gT+mOHxJY59+6raRhK6gwLtYRHrCSSe5mbW77hpd7eLJJ90M2shM3UTq4NU01BAMtt8amGrtJXjqohXpGq/aNbYHjgTeDcf7jeHEAAAgAElEQVRgW94QnizxGjAbOBYYBUzCJaU3tLzfWttkjJkK/CN1YUu6Ky112+JiVyIl2P7fNBHfiHygGT7crXvbr1/89URa8CJdtOnYgqcET6TzvOqifd5au4W19jTgy3buuQAoAE601s6w1t4PTAAuM8b0ATDGbGKMGRTznJOAj1IZuKSv2C6qv/zF1dVS/TvJNv37ty7mnWgLXjomeEVFrlWxsbHnYxLJZJ4keNbaVi12bTgSmG6tjV0850kgCBwUPu4LPG+MmWmMmQlsA1ye1GAlYxxwgNtutx2ceKKr4C8iibfgpWMXrTFu0ofG4Yl0TjpPstgWmBN7wlq7BKgOX8Nau9Bau5e1dufw40xr7RoPYhWPVVVFZxp6VeZBJF0l2oJXXAzr1vVgYDFCobYTPFA3rUhXpPPcwr5AW79q1oavdVpZWVnzfmlpKaWRAVuS0dascd1S4GYV7rmnt/GIpJtEW/A22wzeesvNPO9p69fDkCFtX9NMWskG5eXllJeXJ+310jnBS7rYBE/8YeVKGBQzCvOKK1qPPxLJdom24FVUwMSJ8Otfu3Vxe3KYw/r1LpFri2bSSjZo2fA0YcKEbr1el7tojTGjjTHHG2OGdiuC9q0F2vrv3jd8TYQvv3S//CdMgJ/8RMmdSFsSbcF76CHXinbyyW7JsJ6c2NBRgjdwoPswJyKJS6gFzxjzANBkrb0gfHwa8BguQawyxhxprX0nybHNAUbHnjDGDAMKaTE2T7LXBx+4xdZvvNHrSETSV6IteH37wnffuQfAzJnxq8D8978u6Tv00OTH2FGCt9lmsGxZ8t9TxM8SbcE7HHgr5vhm4AlgM2A6cFOS4wJ4CTjcGFMUc+403CSLN1LwfpJBqqpcGZS77oJf/crraETSV5Ntoq6xjkBeOzMYiCZ4Lb31liue/OWXrpjyYYe5RyoowRNJrkQTvE2BJQDGmG1wRYfvtNZ+B/wF6NRKn8aYoDHmZGPMybgkcdPIsTEm8jFzClALTDPGjDXGnAeMB+5qUTolYWVlZUkdwCjeOeMMV8x17Vq3HqeItK2moYaCvAJMB+MXCvIKqGmowVrLm29Gz196KYwY4VbJ2HffaJft0qXuQ1YyJZLgWat6eOJ/5eXlSZkzkGiCtwa3FBjAWOB7a+3n4WMD5HbyfQcBT4Ufe+G6Yp/C1bkbCGCtXRd+r1zgecLJXXjbJWVlZZo56xORyv2DB3d8n0i221j3LEBeTh45JoeGpgYOOMB1zZ59dvR6XR18FFNCfostYPvtkxtnRcXGE7yrr9b/efG/0tLSHk3wXgImGGN+BVyDS8YixgCLOvOm1tpF1tqc8CM3/IjsL4m57ytr7VhrbaG1djNr7fgEiySLzw0aBNddB5995nUkIultYxMsImK7aXfaCX7+847vX7o0GdE51roEr7i47etDh8Ly5fDee24pNhHZuEQTvCuA93DLh70JxA5pPxF4OclxibRr/Xq47z7YZhs3009E2pdICx60Hod30EEwb57bHzcOjjyy9XM++CA5Mb72mut6zc9v+3r//q7eZcTbbyfnfUX8LKFZtOHu0nPaubZ/UiMS2Yjly922utrbOEQyQaIteMG8YKuJFpEPUM8/77a5LQbj7L23a33rrkce6fh6375uvG3kvQ44IDnvK+JnCbXgGWP6GGN2N8YcEn7sbozpk+rgRFqyFh5+2O2r9U5k47raggeu5WzOHMjJcY9IUjVjRvSeffaJjontqi23hFtuaf96fj4UFMCGDd17H5Fs0mGCZ4w51BjzFq6w8IfAK+HHh8BaY8ybxphDUh9mcmgWbeb7wx/gd7+D4cNd/TsR6VhXxuDF2nbb+OPGRjj44Oiaz++9584de6w7rq2Fr7+GmzpRPGvNGjcrviPV1fDppzB9OvTqpRY88a+Uz6I1xpyKG1tXgeue3RvYJvzYGzg7fG16+N60p1m0mW/uXLf9/HOtWiGSiO604LUlJ/xXIzcXPvkkev755+Hoo91SZ9ttB+PHw5IlbrzsxiSS4N1xBwQCMHas267VekbiUz0xi3Y8MMlae5S1dqq19kNr7fzw40Nr7d+ttUcDk4DuRyKyEU1NrvDqv/4FRUUbv19Eut+C15Fdd40//s9/4Oabo8dbbgkXXuj2v/kGnn0Wvv8+2voX8eWXMHJkx+911VUQCrnEcscd4eOPOxWqSNbpKMEbAfwngdd4MXyvSEo9+aT7Q6CxdyKJS3YLXiLOPDP++PvvXQJ3/PGujt3tt0evrVsHixfDzjsn/vo77hhtzReRtnWU4M0HTkjgNY4D5iUnHJH2ffGFq6a/335eRyKSOb6t+JYhRUM2el8gL0CoIdTp13/rLfjb3+C559zQCYDzzou/p2Vx4htugNtuc+PoHnkE9tij/RIpbSkpcXXzRKR9Hc19uh542hizA66w8RxgXfhaCW71iVOAUuDkFMYoQn29G9tz221ugLWIJOar1V9x4JYHbvS+rrbg7b+/e0QsWuS6Zjfm1lvh2mvdfmSbqOJiJXgiG9NugmetfdYY82PgBuAeoOXnq3rgdaDUWvtO6kJMnsgkC020yDwrV7rt+vXexiGSadaE1jCwcOBG70tWF20kuautdaVNzj3XJWR33RU/MaqpKbo/opODfEpK3NJlIn5UXl6elIofHVYvsta+DRxujCkARgKR0U9rgQXW2tpuR9CDkjErRXre8uXRivmXX+5tLCKZprq+msL8wo3el8wxeOBa2pcsccsKRlrdy8vdo6wsvlB5e2vQtkcteOJnkYaoCRMmdOt1El3Johb4slvvJNIFy5bB5pu7/R13hAEDvI1HJNN4leABDBsWf3zQQa5lr6U+nSyb37+/m7ghIu3baIJnjBkLHAlsh2vBs7gWvDnAS9ba/6Y0QslqF1wQ3Z8507s4RDJVdX11ysqkdEXsLPgXXnC18zq7Esbo0fDqqzB7NuywQ3LjE/GLjgod9zPGvAm8SnQ27UJgUfh5JwKvGWPeMMZspESlSNe88ILbHnSQChuLdIWXLXhtGRgeDjhtGhx1lNvvbIIXGef39dfJi0vEbzr6b3U3MAjY21r7YVs3GGP2AB4L33tmW/eIdFVNzN+aV17xLg6RTNaZBK+qrirl8Qwf7ooeb7WVO54xI34WbiJycuCUU1oXTBaRqI7q4B0NXN1ecgdgrf0IuBo4JtmBSXZraoq23oFKo4h0Vbq14EE0uQO3rm1ubudfIxh0K1uISNs6SvCagEQ6xUz4XpGkefdd9wkd4te7FJHENTY1UlVXRVGvja/t15MJXjIowRPpWEcJ3rPA740x7TaeG2P2A34P/DvZgaVCWVlZUmrLSOrV17vt2LGt17sUkcSs3LCSvsG+9MrdeBN4piV4gUD8MA4RvygvL09KWbeOxuBdilvB4k1jzAriV7LYBDerdjDwCvCbbkfSA1QHLzM0NcG337r9n/3M21hEMtm3Fd+yefHmCd1b1KuI9bWZU0lcLXjiV8mqg9duC561dr219nBgP+BBYDXQJ/xYHT63r7X2CGtt5vxWkLQ3YQKcdZbbLy72NhaR7rDWevr+s1fOZtv+2yZ07+gBo/li5Rcpjih5lOCJdGyjk9Otte8C7/ZALCJcein88Y9u/+yz4dhjvY1HpKusteTclMP6a9ZTXOA+qWyo20BeTh4FeQXdfv2l65eyxeQtsOPbTyJnfT+L3YbsltDrjew3ksXrF3c7rp4SDGo1C5GOdDQGr03GmAJjzBhjzPbGmJbr04p0y0svRfcvusiVQxBJZ022iU++az0TKNTgmpe+XBVdBKj49mIuffnSpLxvRa3LbmJbCZdXLufT7z4FoLK2ksnvT2ZQ70EJvV4wL0htQy2NTY1JiS/VttkGXn/d6yhE0ldHhY7PMsacE3Ocb4y5AzcO73NgNrDGGPNbY1SCVpJj5MjofqSYqUgq3f/R/TTZrhcCeHbOs+z+wO6tzq+rcUOW5/4wt/lck21iysdTMBMMZoJh7NSxLFizgLrGOo549AheWeAKPk75aAqPzXoMADPBsGT9klav32hdIhZJ9BavW8wRjx7Bbg+4FrtI0tm/sH9CX4cxhsL8Qqrrqzd+cxrYZx9YutTrKETSV0ftI9cCgZjj24GLgVuBA4GDgEnAjeF7RbqtX3hNlHHjovsiqXTBfy5gTWhNl58fSeQiXp7/Mj9/5ud8/v3ngOtKbc9/F/6XKR9NYUXVCqYvmM6p/zyV9799n//7z/9x8UsXN983oXwCHy77kCbbxKoNq1hWsaw5EZs6cyoT35zI8D8O5/OVnzc/Z/qC6QDkmsSLzPXu1ZsN9RsSvt9LxcXqohXpSEdj8LYEYkfcngVca62dHHPuLWNMFS7xm5iC+CSL1NXB8uXwwAPw//6f19FINoh0R1bXV9PY1EhuTjQZOumpk7jlx7cweuDouOfUNdbxry//xV6b7cXIfiObu2Ijps6cyhOzn2DqzKkAXP/69Twx+wlO3+H0NmPolduLHe/bkc36bMayymX86KEfAbC2Zi1mgusc+etnf+Wvn/2Vd899l/NfOJ9Z389iSNEQAC55+ZJWrznsD8P4tsJNRd9p0E4Jfz965/dmQ11mJHgFBW7GfW2t2xeReB214K0HBsQclwCftXHfLNySZiLd8utfuzE1sVXuRVKptrEWgH0e2ocjHjsi7tq0r6YxY+EMfvfO7xg6aSgb6jbQZJsouKWAn077KaPuGcXP/v0zfvXirwD47Wu/Za+/7MX8NfNbvc8Xq77g+tevbz4+bcxpzfsVtRVU1FawrHIZt4+9vcN493loH2Z9PwuA76q+a/e+SHIHMKTPkA5fs6WOXjedGAMlJWrFE2lPRwnec8AVxpjIZ6MZQFsfQX9CfEtf2lKh4/T2ZXgs+iabeBuHZI9IYd/llcv5cFl0VcbIWLje+b15+LOH+a7qO4puK+I3L8eX/Pz7rL837//lk7/w4fIP+XB59HVe/OmLbb6vJTox4t4P723eLwmUxN13wBYHdPZL6paF6xZy2N8P69H37I7iYlivIl3iM8kqdLyxMXjFwOfGmKtxCd/pxpj/GWMmGmNuNca8B5wB/LbbkfSAsrIySktLvQ5D2hFZOHyQ2oOlC+b+MJdznz037txL817ikc8e4b8L/wvA6wvjp13WNtQ276+vXU+TbWJD3QYOf/RwAM557hy+Wv1V8z0Pf/Zwu+//Q+iHVuf23GzPuOMjRx3JSaNParOlbnDRYE7f4XQePObB5nOX7N26+zXWiL4jeO2s16LvNzT+/eZf3Lo1sSMnjT6JUEOIZ+Y806nneeWbb2Drrb2OQiS5SktLU5vgWWt/APYBpgGXAX8GioAf4RK6y4BVwP7W2le6HYlkvdrw39pNN/U2DslM//7q3/z1s782H8/7YR7jHh/H2c+ezdipY2myTRw89eC4SRGRLtqI4tuK2fvBvdt9j8q6Sq7a96oO47hy3yu558h7ABhQOIBNe7sf6IePe5hpp03j6VOfZqu+W5FjcjhzpzOx4y0NNzSw7LJllARKOHe3c/nsfDcaZpfBu3D1fle3+T6X7n0pt4+9nUFF0U9Ez/wkmpjNv3g+I/uNbOup7TphuxMAuPyVyzv1PBFJPx1WGbPWVlhrr7HWDgJG4la12B8YAxRba4+x1n7Y0WuIJOK3v4VPXfkuDZiWLomUOrHWsnDtQra5d5u467e9dRsAby95u/neytrKuHs21G/gi1UdjzgZs+kYaq6r4bPzP2PxpdHCwLsPcaVSbh17K8OKhzWfX1/j+hB/scsvCORFCxOsvXptc2tdbk4uOSb663iHTXcAYJPAJkwoncDMC2YSyAvELTt2/h7nc8qYUygpcN26z/3kOYb2Gdp8vbPJHUCfgj4AhOozY4mIBQugd2+voxBJTwmXkbXWLrTWvmut/Z+19itrbV0qA5PscvvtbkZcfb3XkUimiiRtry96nRF3j2h1PTLJ4ZgnjuGj5R8Rqg+x05TWM0w/Pu9jCnLb/5Qxou8ICvIK2HnwzmxRskXz+WO2OQaAvJw8xm09julnujIlT578JP869V+tXqe4oLjdFS1yc3JZcukSBhQOoCCvgJ0G7cSKy1fw5YVuoOr4g8az3YDtAOgb7AvAlptEC0f+7tDftRt/R/r0Cid4DZmR4G25pWv5jwzvEJEorRMgnmuKqTGbt9HF80TaFknwEml92vvBvVu18EXsNmQ3dhy0IwDv//J9AM7c6czm6y3Ljrx77ruUDi/ljJ3OYOxWYwHIz83nsJFussJx2x3HiaNP7ORXA8NKhsUdlwRKmlvYBhRGCxwU9Srih6t+aI6r7vo6rtj3ik6/H0Rb8FrW9ktXublQVASVlRu/VyTbGK8Xw+4pxhibLV9rplm9GgYOdGUPmrq+oIBkser6aoZPHs6q6lXcfcTdXPLyJfQN9GVtzdqEX+PpU55mWMkw9tpsL1ZXr2ZF1QrGDBzDdf+9jokHT6TRNvLc1891KVlLpoVrFzKsZBh5Ocn/NLSiagVDJrmyKvMunseofqOS/h7JVlgIoRDo17v4jTEGa22XVwpTgiee+/JLOPBAmDMHBgzY+P0iLU37ahonPXVS3LkhRUMSqumWn5NPfVM99TfUpyRpyjSb/m5Ttu6/NZfufSmnjDnF63A2KrJQpn69i990N8FTF6147vvvYcwYJXeSuEn/m8TDn0ZLlixet7jVPVft1/5s12mnTuPKfa/k/+32//jovI8AlNyFrbxyJdv13471tZlRYC4/320bG+PPz+9chRgR31GCJ56pqYEZM+Dbb1X7TuKt3LCStlrcG5saabJNXPHqFVz56pUALFm/hDmr58Td9+gJj3Lpjy5l5RUrAZpnl47daiw119VwwugTuPPQO3ngmAfiZq+K06egD09+8aTXYXRKKARLl8Lnn8N336k+nkjCH1mNMXsCJwKbAYHYS4C11p6a5NiSLlLoWMWO08Pjj8O54bq0WntWYg36/SD+cdI/OG2H0+LObzl5S47b9jjAdV80NjWy5WQ3e/T2sbdzzYxr2G/Yfpyx0xlAdDLCy2e8zFZ9t6KoV1Gr94qdsCDOx999zNtL3vY6jIREPgds2ADHHguffQaLFkWvmS53cIl4o7y8PCmrbiWU4Blj/g/4E7AamAdEillYwgletyPpAcmoDC3JcfvtrvYdwPDhMGWKp+FIGvp+w/dxxw1NDSyrXMY7S98BYHX1avJujv4K23XIrkB8V6sJ/3XfvHjzNpM7cCtI2PEZ8Susx2RSd3VsghdZtqyqKnquqAhOPBH69YMHH2z7NUTSSaQhasKECd16nUT/F18BPAycb61VxSHptldi1j45+2zIUS+ZtNBkm1hfs54/f/hnLtn7Et5c/CYAM7+f2ereo7c5mkNGHALQqstVyVvnPXHSEwyZNARrbXOSnK4CAZfI/eIXsHChO7eDqxNNnz4wdCgsX+4KIivBk2yS6J/VTYHHldxJssTWu9tjD+/ikPTVZJt44OMHuPa/1zL8j8Pp3av9JQuu2e+a5sQuNye3p0L0rcFFg+mV24u6xvSvZ3/hhW771lttX1++3G1VgkmyTaIJ3stA+ws0inRSbszf4D33bP8+yT6RyRWNTY0sWb8EcN2xtQ217T4nktztvdnezWP0pHsK8wuprq/2OoyNuuMOuPbajd8XCrmWPpFskWiCdy/wC2NMmTFmX2PM9i0fqQxS/KWuDhaHq1r8+9+uyLFIRGTSRGVdJfPWzGs+H2oIcfQ2RwNw4JYHAnDRnhcBMKjITcN+75fvcdFeF/VkuL61rmZdc7d4OjMGfvQjtx8ItL6+U8zCI2vWuO2cOa3vE/GbRBO814FRwI3A28DsFo/PUxKd+NI998BXX7n9MWO8jUXSR3V9NfPXzGdpxVIAFqxdwJuL3+SeI+8B4Lh/RFvmRvUdRfW11dwz7h7seMuIvq3XnpXuO/7J470OISGRYYLVbTQ4xp774ANXL2/0aLeGrYifJTrJ4uCURiFZJRSzVOio9F8JSVJsQvkEzt/jfH7+zM95ZcEr9Av242/H/41jnjgGgMNHHt587+yVswE3zi6YH/Qk3mwSqR+Y7o44At5/3yV6Tz4Jp50G++8Pv/sd7LNP9L6TT4Zd3WRr5s6Figr45z/dcomPPhodrzc0M75skQ4llOBZa8tTHIdkkUg3yiOPqEaVQNkbZfQv7M/ySvfXdU1oDZsXb958PTbJqKx1q8qrOHHqTTt1Gn/97K9eh5GQvDzYay+3f3j488DUqVBc3PreTz9129iuW3AJ3q67urIrK1emLlaRnqLfktLjguGGl8JCb+OQnmetZV3Nuubj0kdKAahpqIlbuSI2wSvML6ThBjeBv6rOFTjLNZopm2qb9t6U1dWrvQ6j04rC5Q4Dgc79jrn9dteSt2oV3HgjLFmSmvhEekq7CZ4xZpUxZteY/ZXhbVsPfd6RhBUUuG2kVpX425nTzuTwR12zylNfPEXfO/oCcOKTJ/LG4jcAl+BFkjeA/sH+AHx6/qcYY8jNyaW4oLi55S4yqUJSp6hXUdy/SaaIzNDv3TvaW3D44e3fH/H3v0eLJt98M2y5JZx3HtxwA1xxRWpiFUmljrpo/wSsjNnviCqJSkKmTIGrr3Zj77bbzutopCc8/vnj2PCviG8rvgXgghcu4N9z/t18z/w186mqq2LJpUsYUDgAYwx/Gvcnth8YnaA/84KZNDY1UpBXwKDeSvBSrXev3myoy8y6IrHLGEf2Ww4H2WcfOPRQuOkmdzxgQPzzAF591c28raiASZPgqafglFPi77nsMrcqj6oBSLppN8Gz1pa1tS/SHbfe6n5Znn22xt9lC4ulML+weR/g/o/vj7vnbzP/BsDA3gMJ5Llmlwv3vDDunuGbDE9xpBKrd35vNtRnZoLXlr33dgndLbe448GDowndCy/A0Ue3fo4x0KtX9PjFF6G0FL77LjqG7w9/cMXaf/rTlIYv0mkagyc9KpLURbppJTuUFJTQ0NSw0Rahglz9YKSLol5FGduC15b33nNdr7vuCv37w113QaWbsxM303b8+Oj+woVuXF7E2rUukdt5Z/f8SKkVa119z5dfTv3XIZKorErwysrKKC8v9zqMrPX559E1Z5XgZZdNAptw7nPnUvZGWatruw7elcdPfJxNe2+a9uueZpPC/EJCDaG4yS9+8MknLmkbPjya4PXrF71+3XXR5c9aevZZeO01t3/llbD77m6/qQmeew6OPDJlYUsWKS8vp6ysrNuvk3UJXmlpqddhZK2ddoJFi9x+XqIVGMUXvlr9FVNnTm3z2tOnPs3pO57OistX9HBU0pHcnFx65faipqHG61BSJnbli2OPddv8/OhM/4ijjmr93KYm+OILtz97NtT499skPay0tFQJnmSu/HyvI5CeEKoPbfSeyJg7td6ln00Cm7AmtMbrMFLmjjtgwQK3P3Vq9ANoywRvY+0Cd94Jjz3m9isqXPIn4rWsS/BOOgnOP9/rKLLL2rWw7bbR46oquPxy7+KRnlHXWMe7377bfLxp703bvC+S4En6GdF3BPPXzPc6jJTp3RtGhFe5KylxpVGgdYLXuzece27HrxUZfzd2rCvVos8r4rWEEjxjzCBjzIiY4xxjzPnGmMnGmGNTF17yTZsW/aQlPWP+fLcsEMCgQe6XZezMNPGnglsKGDt1bPPs1/aWvdLEivQ1fJPhLF6/2OswelzLBG+rrVxrX1tuuCH++KOPovuqnydeSrQF7xHg0pjjCbjaeEcA/zbGnJ3kuFKqrs7rCLJL7Pe7raWDxF+e+/q55nVkAQYXDQYgP6d1v/wNB96gNWXTWFF+EdX11V6H0eNKSuKPjzjCzbx94434RG/EiI6Hm0yaBIcdlpoYRTYm0QRvV+B1AGNMLnABcJ21djvgFuDXqQkvNerrvY4gu6yLrkwVN6hZ/OnmN2/mhbkvNB/vMWQPgDYH69/045u0rmwaC+QFEhpH6Te9e0f3YwsbH3ggnHCC2//oIzcjd2Ndsa++Cs88A2++qZ4L6VmJzmUsASLVgHYH+gOPho9fBzKmITo3FxobvY4iu6yJGaOt8ij+t6Iqfjbs7w/7PcUFxYweOJplFcu4ZsY1HkUmnRXMDxJqyL4ELzLL//33Ya+94q9FfoftuKNL2Pbcs/VzGxriz51wAtx2m2tc+OEHNymjvS5fkWRJ9KPzMmBMeH8cMMdauyx8XAJkzARxzd7sebEJXmxBUfGXNxa9Qd5Nec3LkUUU5BUwcexEztzpTK7e/2oAXj3rVZb+ZqkXYUonBPOCWdmCF0nwWiZ3EF3rNtIad/jhcNxxbn/UKDjnnLZf87vv3HbAAJfg7bwz/OtfyYtZpKVEE7yHgDuNMU8DVwEPxFzbG/gq2YGlihK8nheb4E2e7F0ckhpzf5hLTUMNpz59Ko02vnn8+gOub/M5Q/sMZfPizXsiPOmGbG3B23FH6NOn7WubbQZftfiLFymLcsYZrlByW+6+O/541iw4+WQ4/niYPj16/vvvYfnyrsUtEiuhBM9aextwEbACuBj4Y8zl/sBfkh9aaijB63lr1sC4cW4/R8OtfGfbe7elrLyMVRtWxZ1/7MTHuPngm1vd/4tdfsGIviNanZf0E8wL+rrQcXtGjHD17Nqz3Xbxx4PdPCJycmCLLaIFkK9v+/NNnGefdZM4AA46yJXy2myzzscs0lKiZVK2AP5hrb3IWvuQjV+75iKgPBXBpULL6e+SemvWwOmnq/inH417zGXu076ahiV+SasxA8e09RQePu5h1b7LEMH87Oyi7aw/hps8Il2722/vtolOKhs+HJ580k3EeOedpIcnWSrR9pRFwC7tXNsZ+CYp0fSAzWN6hXy2xGLaWrPGrfWowp/+89L8lwCYt2Ze3PnTdzidHQft6EVIkkTBvOzsou2sYBAuuwxOOy167vTT4eijoaio9YpwhH8AACAASURBVP3DhsUfFxfDT36S2hgl+ySjwywAZExluQED3NYYdRf2lEiCJ/7Ssks21uMnPa7yJz6QrWPwumLSJBg5Mnr8+ONuIkVlpRvPt8MO7vyAAfDLX8Y/d+XK1q/3yiuuVe/111MXs/hbu2VSjDE741rnIu0uRxljWow8IACcBsxNTXjJ13L6urVqWUo1JXj+c9+H93HhixfGncsxOTRZ9cP7SbbOok22r76C2lqXAM6eDX/+c/z1FStaP+fww93WmNbDWyZNcqVXRmgoq3Sgozp4JwA3xhzf0M59C3GFjzNCQwOMGRMdBLtypVs+S1Lj/PPdUmVK8PylZXIHsOjXi9hi8hYeRCOpoha85IhMmogMC+pMLVZrXe28vn2jvU5XXAGhEFx7rXqipH0d/WhMBIrDD4CDY44jj4C1dqS19tWURplEDQ3x09UHD3bFLCU1HggX1Onb19s4JHlsO4NXh5UM45nTnuHobY7u4YgkVbJ1JYtUa2/C2fPPt31+wACX1N13X/TcDTfAb37T+t6HH3athSLtJnjW2nprbVX4kWOtLY85jjwyZuxdRH19tEDl2eEVdDXGIXV23dU9IsVBJfNd8EL7DfbHbXccz5/ezl8pyTiaZJEakQTv3HPjz+++e+t7I70fM2bAhRfGL7U5a1Z0/513XGvfOefA//6X3HglMyW6VBkAxphtgM1xY+/iWGtfTFZQqdTQEK2Ft0W4N0k1h1Jj2DD49lt46SWvI5FkWVaxjAc+idY5L+pVRFVdFT9c9YOHUUmqqExKaowb53qOHnzQlViZPt0lcEOGQFVV/MzbAw5wtfKWhhd+qaqKXisvd/X6jIH994d54cnsqvcqkHgdvO2NMZ8Dc4DXgBdaPDLmI3tDQ7RWkTHu046as1Pj2/CKVcXFHd8n6a2qropDph5CRW0Fm/8hWmfooC0P4uPzPgagV65WUfejbC10nGoHHhjtOerdG048Ef70p+jxBx+4/V12iZb2WrvWbWMTPIBFi9zKGwA14X+qvE413YhfJTo8836gF27ixXbAiBaPke0/NX2UlZWxdm15XIIXDLrBqpJcsTOT26oDJZlj0bpFzFg4gyXrl8SdP2n0SWwS2ASAgtwCL0KTFNMkC2/ssYcrkfLpp60/IC+J/2/IzjvD4sVuP7Is5Pz5qY9RUqe8vJyysrJuv06iCd6uwBXW2mettXOttYtaProdSQ8oKyujsLC0edaRMa7SeI0+oKbUVlt5HYF0R2RSxeT34hcSvnjviykpKAEgL0dNBn6kMineMAZOPdXtR7pb99vPbfffv/3nffed2551FlRXRxM/ySylpaU9muB9Qxvj7jJVpHXJGFeE8qqr4geuSvfEzhC78sr2F+2WzBBpwXno04daXSvIK2DZZcswKibpS8F810Xb3sxpSb3f/hZWrXLj8zZm+fLo/uTJbgk0yV6JJniXA9caYzKiKzZRxkQLTL78srex+Elsl/dVV3kXhyRHVV1Vh9eH9hnaQ5FIT8sxOeTn5lPbqIHKXgkEXJmURMbVXXZZdF8zaSXRBO9WYCgwxxgz1xjzgTHmw9htCmNMmdGjYf16tz91qrex+El1dXQ/GPQuDkmOjSV44m/qpk0PnZ04UVnptvfcE39+1iz4/e+TE5Okt0QTvC+AF4HHgP8BX4bPRbZfpCS6FGpsdDOXImsHzpvX8f2SOCV4/vLlqi8BGFg4sHlShWQPTbRIDy0TvCOO6Pj+yLCjSy6Bt96Knp882Q2dEf9L6DOBtfYXKY6jx0UmWtx/v6sQfuSR3sbjJ7EJnpbRyTxvLHqD0r+V8tTJT/H2kre5+wO39MstB9/C9f+93uPopKdpNYv0ECmXUlwMP/+5W5HJGCgpcevSPvJI/P3r1kX3Dzxw46+/cKFb21bDLf0j6//85uW5wauLF8Ojj3odjT9ExuBp9YrMtKxyGQA3vXlTc3I3/czpnLf7ec2zZb/9zbeexSc9S6tZpIcbwyvD7757dLnNd95xBZMvvbT1/atXJ/7azz4braWnsmH+kVALnjHmn0B7eb0BrLX21KRF1cMiszzPOgvOPNPbWPwgUohzzBhv45CuiXTDzl45G4CbSm/isJGHAdFyKJsVa/mXbKHVLNJDpFxKbF28ffeN7h93nEvUttrKtcatWgVTpsAF7a8sCLgyYS+9BBs2uOP//Q/Gjk1u7OKNRFvwBoYfm8Y8tgWOBfYLX8tYsS1NL73kiku++ab7dCSd8+c/u2V4AAYN8jYW6ZqGpoa447Ejor/tiwu0LEm20WoW6aW9lYF+8Qu3Pf10+OUv3f7QofDRR9H9WA0NbhWMgw5yQ5UiNPvWPxIdg1fa1nljzDDgGeCuJMbkiV//2q0JOG6cG4fwzTeu+1b18Trnr391nwR33hkee8zraKQzHv70YQYXDY77Yz7x4InsOyzaTPDKWa9QWVvpRXjiEU2ySB+BAPz4x21fO/54t83JcS13Dz7okridd3bnt9oqvk7enXfCdde1fp2Kivj9X/8aHn44OfFLz+rWGDxr7VJcCZU7kxOOdyZNiu5Hqn9rsGni6uvhtdeiraH77w8DM7pdN/uc89w5jHt8HO9/+37zuSbbFHfP0D5D2XbAtj0dmnhIZVLSRygEZ5/d8T05OdHfw9XV0dm3m24af19byR1EE7wNG2DmzNaTNyRzJGOSRSMwLAmv46ncXDj5ZLff2Oi2TU0we7Zrwo61dm38ag0C06bBoYdGZ81uomoaGeuu9+5iZF9XP2hQb/WzZzu14GWO3XZzv4cBRo2CXXaJXttuu8TWBX/gAddNW1QEc+emJk7pGYlOsti+jdO9gO2Bm4EPkxmUVwoL44+thYcecuPxYvXr52YxXXxxz8WW7mrDhe4jCd6AAd7FIt13xKgjmHjwRPoUaJ25bKcWvMzx8cfR/Za1XbfayhU/brmq4ODB0RWdIiJ18776ym2tbf08SX+JtuDNbuPxCfAo8APwy5RE18PaKso7Oby++u23x5+PLOosTkN4XH6ka6DlgF5JX7UNtazcsJJt+m/TfC6QF6AkUEKOyfpKSllPZVL8oaQkun/WWdH9vfaC6dPj773mGreNDF26445oz9b332tseqZI9Lf3wW089gW2sNbuZa1dkKL4elTLFrxYkybFf4JRjbd4kf/wBQVum0hXgKSHG16/gUG/H8TgosHN5wpy/z975x0mRZG/8bdmdjaSl5wzKogggqJ4Lih6oicHIiiHAcVwmM7wU8/Erpx4JtQTEycmRBQRQZJwCksUQcmSc4YFdoHNE+r3R231VMfpmZ20s/Xh4ZmejjU7PVVvf+sbUmLYIkk8IdOkVH2uvRa48kr/e0pZkAUAJCez7amp7P1NN+mP/+c/me/fqFHM4jd2bOTbLKk8tgQepTTX4P8qSmlCZTu1Kqt1+jR75aZsKfDUcAveokXAtGkyj1JV4Put3+PQ2UMoKGUp74vdxZh922wAQL20erFsmiSOSE1KlRa8Ks6CBSyhP8fj0ZcrszJwAMDkycxlCTCewfriC39td0l8YHv+hRDiIoTcSgh5lxAypeJ1GCEkyBLI8QsPnFi1Sr+tXsV49+yz7FWW4FLDLXipqcAtt/gteZL4ZfC0wRi7ZCxqJjM/u2J3MdrUaYPbutyGQecPinHrJPGC9MFLPDxCqkuekD4jg73ayR7x8ccsT+x//+sXdXfeCXz9dXjbKakcdoMsGgL4H4ALAewDcAJsivZBABsJIf0ppXmRamS04AkkL72UOaPWrAl07MgygT/+ONvG8wFJC54a3mHIqdmqhdPhxLlyltduS94WNMhogK9u/irGrZLEEy1rt8TnGz6PdTMkYYT318XF/ofxp58Gtm1jyY/t0KcPez18GMjOVp9XEh/YtUONB1APwGWU0raU0ssopW0AXAogE8BbkWpgNLnhBr8jKhcq559vXJtPCjw15eXs9cSJ2LZDEhxfbvwS/137XwBAjyY90DCjYYAjJNWN3i164+DZg7FuhiSMcCGWluafjXrwQeDdd4NPASZa/KTAiy/sCrwBAJ6hlK4WV1JK1wB4BsAN4W5YLOjaFSgo8L//5BNW4Hn4cP2+UuCp0YbkS+KTw2cPq95z6x0A9GnZJ9rNkVQBkp3JKPeWx7oZkjBiJcREwda4ceCKRD/+CEyfzpZ5pK0kPrAr8FIAmNUnOgeWEy/hGDmSJY5s3ZqVLxORPnh+vv5aZjuvKjR/qzmOnjuK0yWnddsyXBkxaJEk3kl2JsPtlXkxEgm7Ai8z09jAIbJ6NfO7DnReSfSxGyCxCsDThJBFlNJCvpIQUgPA0xXbE5ouXVh92oMHgRYt5I0s8u23sW6BJBjcPjfeWu73qnA5XJh560xVzVmJhONyuKQFL8GwI/AWLQJatbJ3vowMVtpMWvDiC7sC7wkAuQAOEEIWAjgOoBGA6yq2m5Q/ThymTGGBF02asBp+RUUsctTlinXLYk+yYL8Va/pK4gta0XOXecpUee6SnckY0GFArJoliXOSnclw+6QFr7rAa9f2FUb1Q4eA5s3Nj3niCeCll1hFo5IS65RjkuhhNw/eegAdAEwE0BBAfwANAHwAoEPF9phACGlBCPmZELKFELKZEPJqJK5To4Y/j5DLxRI9Dh4ciStVPUSB16FD7NohsYYP0h0ndES6y5/0isJGXgRJtcXllBa8RGLtWmu/uo8/BtZoio82a+ZPEWbEBRXFTHNy1Pn0Nm0KvZ2SymPbk4xSmkcpfYZS2o9SegGl9GpK6bOU0pORbKAN3AD+j1J6AYDuAC4lhERUenFBk5sbyatUHUSBl5yQ3piJgZjLbNVhv1cFtZP4SlJtkT54iUX37talJBs3Bi65RL/+X/9iljojtOfzellEbteuLPE958gRfW13SeSwJfAIId0IIYaRsoSQGwghXcPbLPtQSo9RStdWLLsBbARgYUyuPHxatrAQuOOOSF4p/ikoUKeROe+82LVFYk3XD/0/0x+2/6AsSwuexAonccJLvfDRIPNnSBIKQsynXrUP9hdfDDzyCFseNsy/ftIk4KqrgAMHItNGiRq7Fry3APQy2dYTcZIHjxCSCeCvABYE2rcy1K/vX548OZJXin86d/ab+ym175QriT4Hzhj3qt0bd49ySyRVCUKItOJJAAB//Stw770sPyzn8GH2YN+tm3/dxo3Gx/PsE61aAb//zqpGycCMyGFX4HUHsMJk2y8ALg72woSQ9oSQjwghGwkhXkLIYpP9LqjwsSsihBwmhOQQQnTtJoSkAJgO4C1K6fZg2xMM/fqp3webGDKROHKEvZqZ7iXxS/109qSy6M5FMW6JJN6RkbQSAOjRA5g4kYmzkhIWeNi0KSsQ8Pvv5seVl7NsC2L07uefA717A3PmRL7d1RW7As8JwCxJVjpCy4N3AYDrAWwFsB3QzxMRQuoC+AmAF8BNAF4Ci+jN0eznBDAFwO+U0ohbE1u2VL8vLo70FeOTHTv8y40axa4dktD48W8/4rd7f0NqUmqsmyKJc2QkrUQkLY3VHRdLU1rlhl22DBg61F/xCGA+eoDfQPL00yw7hZaHHrJXH1eix67A+w3A/Sbb7qvYHiyzKaUtKaXDAGwx2ecBsCTLgymlP1NKPwITd48TQmoK+30E4Cyl9MkQ2hES69b5lwsLzfdLZI4e9S9LM3t8I/rccc6rfx56NO0Rg9ZIqhoyklYSLM8/719OrXiGFAXcNdewV7cb6N8feO01Nq4OG8amfQEm/t57j6VfkQSPXYE3BsDVhJDVhJAHCSGDCSEPEUJWA+gH4IVgL0zthe5dD2CBmFwZwDcA0gD8CQAIIVcAuBtAD0LIuor/DwXbnmARnUqrq8ATRR2fqpXEHz/t+QkDvx6oW5/mksmqJPaQPniSYHlBUAU87co77/jXcdF2/Djw009smRAWdbuiwiHM7VbvKwkOu3nwloLlvvMC+A+Yr9vbYClKrqnYHgk6AdimacsBAMUAzqt4v4JS6qCUXkQp7V7xf0KE2qOgzf124kSkrxh/iML2zJnYtUNizYuLXzRc79C7skokhkgfPIkd3nvPvyyOkY89pt/37Fn26haeGwhRH7t8OXstLQ1fG6sTditZgFKaC6A3ISQDQF0A+ZRSgxnzsFIXQIHB+vyKbTFDGxbeqBFzFr3BMJlMYlIgfDNt2sSuHRJrfjsSigeFROIn2ZksBZ4kIKNHA7162ZvROV1RDlscR7g/XkpFoR0+jSsteKFhW+BxKkRdpIVdRMjOzsaJE8D77wNDh2YhKysr5HMZlSibNav6CrwxY2LXDomfP078gcz0TDSu0VhZJ53jJZXF5XTJ+0hiC6MkyVoGDwbmzmXLp07513NLXUqKev/qYsHLzc1FbhgrKAQt8KJMPoDaBuvrVmwLiuzsbEyfzp4yunSpXMOMKjZUJ1+8IUP84e1vv+03rUtiS5cPusBBHCh4ugClnlKsPLhStX3G0Bk4W3YWd826KzYNlFRJpAVPEk5q1fJb5RYLCdJ4ZgZC1JkZqosFLytLbXjKyckx39kG8S7wtgE4X1xBCGkBlpplm+ERUcJI4J07F/12xIrvvmOvb7wBPPpobNsiUeOjPjy/6Hk0qtEIzy16Tlk/ousIDDp/EADg9otuj1XzJFUQGWQhCQWPB0gSVMbQoSyIQqyIsXWrf/nBB/3HiX7t1cWCF27i3ct6PoDrCCFCth0MAwuyWBKbJjG4wBs1yr/ut9+Ahg0T+2ljyhSWzZxTp07s2iIx50ih3gnmrev8KSJlgIUkGGSQhSQUnE6WKy81Fdi5E5g6la3v1Im9itUvRNyaZwkp8EIjZr08ISSNEDKEEDIEQDMADfl7QgjX9x8CKAMwgxByNSHkPrCULeM1qVOiDvfBqy1MIB87BuTl+aODEpGpU5mvIc9rVNtoAl0Sc04Wn8Su07uU9yO6jkBmWmYMWySpyshEx5JQyctjs1vt27NkyIWFwG23sW2vvWZ8jFjxAkhso0kkieUUbSMA0yqWeU68aRXLbQAcoJQWEEKuBjABwGwwv7vxALJDuWB2djaKirIAZIXcaA7P2m00Vfuf/7Co0rvvrvRl4g5ubne52FOVtODFJ7n7cpGLXOX95EHVvGiypFLIRMeSUEnVFMrJyPALuA4dmGGkWTN1XlWtwDOz4J07x/zBF0S0+nz0CVewRcwseJTSfRX56xyUUmfFf758QNhvK6X0akppOqW0GaV0jM0kyTqys7ORkZEVts/gdAJ1DZK1/OtfwD33hO0ycYXTyV65sJUCL36Yv3N+rJsgSVCkD54knPDxo149FkyhLXM2QZPJ9pVXjM9TqxawcGH42xdrsrKykJ2dXenzSEecSuDxsKeR6gQXeHyKWgq8+OHIOVlORBIZpA+eJJxwgVezouCoVuCJkbUAsHIlC8aYMoW99/nUVjtZq9YYKfAqiVWB5USECzzuZyh98CSSxEf64EnCidPJRBlPr2VnHL3gAmDECHbc9OnAn//s36ad0pUwqpk8CT/8xuzQwXyf117zl1yp6nAfvOJi9ioFXmzx+rww81jolMlC1V7KeimaTZIkINIHTxJJJk2ynyx/3Tpg2DD1Om3UrYRRrQQeC7LIjci5a9Uy3/b008DYsRG5bFQ5dw4Q/T5nzzYOMpFEj6SxSfh0/aeqdeOvHQ8AWHkPS3Kc7kqPerskiUWyQ/rgSSLHbbcBjzxivK1ePfV7I388LvBKSxPDJy83N1f64AVLuIMsRL75xnp7IpiQJ04EDh3yv+/RI3ZtkfjZmscyhfooK+TYt01ffH3z16iXxnpGCumgIqkc0oIniTTpJs+hgwap30+frt/H7Wa1bdPSgOuuU2+j1F5t3HhCBlnEGe3asdfGjY23J4LA04a716hhvJ8kunABV+phuQScxIlhXYZZHSKRBIX0wZNEmpQUfwJkkQ8/ZLNgVrjdwMGDxtt++IGlYamOSIFXScQarLt3s2oWnIULgeuvZ8taH4EPPgAuvDDy7Qsn2icssycuSXR585c3QXIITpWwqt0eXwI8TUjiChlFK4k0hADbNAVIe/Zkft+BslW43eoxdt8+//LJk2FrYpUj3mvRVinatlW/F03FWgveDz8AmzdHvk3hpFzTv/OIWkl8kLOEFaZuX699jFsiSTRkHjxJtEhP9wfx/forexUNKUa43azAAKdNG2DvXmDyZKBJk8i0syogLXhRQhR4eXnA4cOxa0uorF0b6xZIAOBc2TkcPmt8A024fgJqptRUrQsxL7hEoiB98CTRYscO4Ior2HIgYcdxu5mYE5kyBXjxxeqdI08KvAjQpo1+nWg+7toV2LQpeu0JFxMnxroFEgC4a9ZdaP5Wc8NtPLBCIgkn0gdPEi2aNQMaNlSv4+nIjPy+27QxTpPCXYikwKsmRDJNisj48fp1R4/6b7QTJyLeBEkCk1eUZ7pNCjxJJJA+eJJoohVl3JKXpHEqy8lhuVjPndOfIyWFvd5/f/jbF2lkmpQQiGSaFJGyMv26U6f8FrCqWt4sLc2/vGFD7NpR3XE6zJ0fG2Q0iGJLJNUF6YMniSZmVjeed5XnnU1JYWUzv/xSn4v244/V7z0e5vteFZBpUkLkZMc38d3ejwPvWAnM0ods385eq2L0qc/HkkgCwF13sWlmSWxIcpjHRrWt29Z0m0QSKtIHTxJNzCx4y5ax15tvZq+pqUB+PstKwctncrTRs8uXAwMHhr+t8Uy1E3jHL3oS2WvvRYm7JGLXGDDAH1ErOomeOcNeq6LAe/RR/4+uOvs0xANOYm7Bq5NaR7eue5PukWyOpBogffAk0cTnU7/n42jHjux1zx722qOHOmCxVSv/sllePC379iXumFbtBB7niYVPROzchLCceIB6WrOoiL1WxSnalSv9y4n6Y6gqcAvekXP+9OwdMzuCjtF/MXQMxTVtr4la2ySJifTBk0STxx8H/vlP/3vRUPLGG8ATT7BxqE8ftUsUF35GiOeYN89v8WvTBpg7NzztjjeqrcDLL80Py3kChXGLAu+bb4A5c6qmwLv6auDii9my9ulKEl24D16bd/zh2l6fN1bNkVQDkp3JURV4lFL0/byvvK+rKX37AuPGGW974gngL3/xv+fj6YIF/mhbI8RUZTfcAHwqlPDmxpdEo9oKvPSkdJAcgn0F+yJ7Hc107JNP+tdZ3YzxRnk5cPvtbFla8GILn6IVB1wvlQOhJHK4nK6oTtGeLjmN3H25KCgtiNo1JfGLlSFl0CDg0kuBa6+1Psc1mokM0Vfe5Qq9bfFMFZIYlSc7OxvYy5bTXUxlbT+5PaLX1Aq87duBxYvZss+nrw4RrxQW+p+UpMCLLdyC16RGE/heZOZUaemQRJJoW/CWH1gOAEr5PUn1xkrgffYZsGqV/XOtX89eMzL8Y1mwxpbycpaQOVLINCkhkJ2dDVTMai3YvQAAUOKJXLDFSy+x8ilXXaXf1rIle33vvYhdvlL88INafBYW+p94pMCLHQWlBVi8lz0hHC08ClLR81HIL0USOVwOV1TTpPxvz/8AMEueRGIl8AK5SWlLanaviDk7ehSYPZstB2toGT8e6NQpuGOCQaZJCZGUApbfY+fpnQAQ0WjaF15gZuPFi4GRI9Xb/vUv9lpYGLHLV4qBA5nI+/vfmaVx7ly/wJM+eLHj9RWv66wa6+5fh0V3LIpRiyTVgWha8E6XnMZ7a9iT75wdc6JyTUli8fzz/mUz69zjj/vTppQEKQN4Rox4p9oJPOJzoX2tzsr7SFrwlGsS4K9/Va/jxZQdDmDqVJaGJN7YtQv48EMWRl5aCvTrx9ZLC15smLR2EsYt13sed2vcDR0yO8SgRZLqQjTTpCzayx5WWtRqgd35u6NyTUl806SJ/X3XrWOzZxxCgKVLrY8JVuBVFSNHtRN41FmmckgvKq9c+Ey7dvb205qAGzdmrw4H8OabbCr34Ycr1ZSwwyOLtm1j4k764MWWV5a/EusmSKop0Ux0zP1JezbrGdEZFknV4bbbgDzzCo0qunXTT9teeaW+vq1IsAKvqoyB1U7gARS9GvRV3p0pM7e1tnirBV5c/KLl2fr2Bbw2/Ns7CAaWbdvYDQewG5GHb0+YoE7aCDDLmZ3zhxOeV+h0hfvLgQPqH0dVubkTDRLI2UQiiRDRLFXGH8DrptbFrO2zsGz/sqhcVxK/EALUrx/6seKrEY8/zipiTJrE9gsk+KrKGFgNBR4wrO1oZLiYOcoqDP/Q2UNYdiBw52InAueii4D9+9lyWpo/P15xsTo/jzb7dufOwB13BD5/OOEJIE+cYK9//7vaV7CqmKcTiaLyIuw6vSvWzZBUU6KZ6Jhb8Oqm1gWgTugtkQQLF3aBxumFC4FRo9hyejowZYr5vlLgxTkOwj76mdLoeUtyUZeaypb/8x9gzRrALTwYnzvHXouLmcDaswf46iv1PpGGtyE/X78OqDo3dyKRV2xzfkIiiQDR9MFTLHhpTODVTq0dletKEhOtBa9NG6C2cEsNG8Zev/pKfdyIEebnrCpjYLUVeDyXWEGZsQVvxymW5IYgfNNiqansNSWFvbZqBfz4ozqfDree3XEH0KiRf/0774StGQHhYu6XX/zreFAIUHVu7kTiZLG6cvaVLa/ExBsnxqg1kupGLHzwUpyso0x2JkflupLERGvBu+MOluaEc+ut7PWHH/THmmW5qCpjYLUSeNnZ2fAdZJEDvLMqLDf+BjtNYEluwun3JFrwAOCKK/T77N4NHDkCbN2qXn86iumgeN1ZUdSNHetfrio3d1WnzFOGnadYOp+TxSfRpWEXZduQC4bg3h73xqppkmpGLHzweGR4NPPvSRIPrQUvI0Ptj3fhhebH8ilbLZF2U5KJjkMgOzsbjhbM9657Y5bt0OPzWB0SVpKSgKFDgeSKB9LMTKBHD/U+Tz8NNGvmt+SJx0aD0lJg9Gj1uv79WS1anBBJhgAAIABJREFUAHj9deCZZ6LTlurOy8teRscJHQEAZ8vOol5aPWXbnnyLqtoSSZiJpg9eqacUAFAjuQYGdBgQ1RJpksSFW/AyMtT+eHxGzQjuh64l0kYOmei4kky7ZRp6N++Nnad2Kh2KEeGcogWAb75RPz1wa54W0ecN0GfjjhRGGb3FOn1PPglcdll02lLdEadly73lSmAQAIzsNtLoEIkkIkTTB48HtlFKo15BQ5J4cDFnZsGzEnhmVJVAw2or8JrWbIpXr3kV+8/sR3Zutul+hBDsL9gPGiHJHkjg8Vq2ZWVsyvS330K/uShlSYutMBJ4ydIFJiaIA1u5txxpLjbH/+ilj+KixhfFqlmSaki0fPCKyoswfct01XWjOcsiSTy0PnjXXVd5gVdV3JSqrcADgCQHm/c8fO4wit3FOkd2Tut3WmPp/gCpsEPETOD5fOzGoxR4/31WVWL0aKBnT320z6lTgW+4vDxWMq1NG+v9AlnwJNFDtJi4vW6ku5ja5/etRBItouWDJ4pICookR5KcopWEhBhIAfhFXePGQFYW8Je/sPcpKerSZiKnTqmnaT0eoKBACrwqAR8ov9z4JXpP6o0Grzcw3Te/NN90W2WwSqhYsya7ofr0AdauZTcboI/sqV8fmDzZ+joNG/qDJ3giYyOKioAWLdR+eFLgRRcf9aHcW64a2Mq95UhLYhY8KfAk0cblcMHtc0dsJoPj9rlRP51ltJVTtJLK8Nhj7JVb6ES/uxYtgFmz2NiZnMyCCI3iKTduZNksVq9m7198EahbV07RVgnEgfLAmQOG+3AfvEh1MmvXmm/jAq9OHSYE+XSt0ZTp0aOBr7V+PXtNTTUXeR07smTL4s0up2ijy5jFY5DyrxTVPef2+S14LodU3JLowrMJzNs5L6LXcXvdcDlccDlc6JDZQRGWEkmotGjBXrUCjhA2s8XXWwUyFlRkU9vJkhpIC15VQBR4jTJY0jmzJ1S3z43bv78dt3x7S1jbUGBSSKNnT3+Fi/R0Ft3K06wA+pvV6obj067iPqmpfoueEeLTjrTgRZfVR9jj4rdbvlXWlXvLlbxgPEm3RBJNBp8/2DIgLRy4fW7m7/dCOVrXaS198CSVol07VscWAG68Ebj0UvN9rQQeH2952dCqIvCq9VyPKPD4oOn2uVUWEv7k6vF5MGfHHMvSZqHQti173bMHePVVliYFYH4CO3ey6NnUVJYH7/PP2bYzFcU3fD6/ELO64YpY6j+df92uXcDllxsfIwpIKfCiR9t32hrmZnR73TLhqySmOIgDPhrZuSluweMkOZLkFK0kZHYJ1R3ffNN6X5eLzZTVrw+c1LjjawWenKKtAogCjz8lur1uJdEm4J+iXXlwZdjFHQD88Qfw/fdsuWlT/3qXi0XNJiXpo3wOH2avW7cCTzzBlu0IPG3qFbMAD0BtwZNTtNFjb8FeXVmyf/z4Dxw8e1AKPElMiYrAq7DgceQUrSRa8DGvcWP/umuvZa9c0Hk0xuSHH/bXmI9HpMCrgIu6b7d8i2J3sW7fSPme8Lq0gFrgbdvGLG5JSXrT8aFD7PWLL/yRQvwGnDuXTeeKcIGnTZ6sFY7z5/uXpcCLH9759R2sPrxaNfBJJNEmGgLP4/Oo+mWXUwZZSKKDGGXL4bNX3Ged78MNKhMm+A008Ui1EnhiqTJALfB4ZYCRs0ZixtYZyno+RXvw7MGItYsnMW7WjL0OHcoSIgPGfgFc4IlTrjzH3Y03AtOmqfc3E3iEqIMzBgzwL0uBF32OnDtius1HfYoFTwo9SSyIxRSty+FCkbsIxwqPRfS6EgmnTh3/MrfYlZay8ZVb68QpWq9/wi9syFJlISCWKgPM002MnBXdKgFcqNWrqEQ1aRLQuTNbNqpgwQWeGAnr8fhz3GkjZHkqFq3Ae/FFtdVQRPrgRZ9m45uZbssvzVcGPrGihUQSLQhI1Kdok53JGLt0LJq82SSi15VI3nmHvXLXJacTcFcYj0tL2fi6eTN7L07VRsIfT5YqCwN28on9uOvHiLejVi32WqMGe9WWUtFiJPCKhVllbTAFf3/2rNoiaFXVQkbRxhcFpQWKBS8jWQo8SfRxEAcoIpwHT2PBk/e6JFrcfjt75TNWt96qtuCJiGNvJCx44UIKvDigaVM2xZqWxl5Fcad9OkhL899QopAr8s88KzfflCksY/e4cf71994L/OlP6v20zJ+vFnj16wf9kSRhprC8ULFsSAueJBbEIsiiRnKNiF5PItHCBd6XX/otePfdp95HO3sWr8SHwokR8SLwrOACLzub/c/I8E+5LhWqpxkJvFdeYVG6IsnJfgdRLhBXrQLat/fvk5TkF3i7dwOtWoXjk0gqS4N0VmlFWjUksSAWPnjyYUYSbcQZKzPxJlag+vXXyLanMsS/wokgVUHgcTHGffIyMvw5eg4IxTfEKdojFb76tWvrzycKPC4ee/dm5Vc4Tidw//3Mcsfz9EliT/NazZGTlYN+bfrFuimSakgsomjlw4wk2ogCz20SwC0aVObMiWx7KoOcoo1zeGAEd/zMMOnv8oTUaRs2sFcxGoinRBEFnhjAIaZMSUpi5V3+8Y/Q2y0JP01rNsWLV72IWim1Yt0USTUkFlO0MkWKJNq0a+dfNhJ4aWlqgwqgz0PbtSvw1FPhb1uwxL/CiSBOh0GIapzCBZ42dx1nxQr/8rJlwAcfsFdOejqbuhWPF51DjwlZCIwidyWxp3aqgUlWIokSsZiiLfeWW+wtkYQXSoFFi/zvtVO0hADNm+sF3pkzaoPKpk3xEZxYrS14DuII6OPxZO8no9Qaa3r3Zq/aVCcc7Y04erS6cgW3/IkWPDOsavJJwk+Zpwwl7hLT7T2b9gQApRatRBILYjFFO6zLsIheTyLRIo5/3ILHDSN87NSWMtO+B6wzYUSLai3wAKBH0x6W2y9sdKFuXaQ7OSO4QNOWGwv2eDsCT1rwosv1U65H1w+7mm4/r/55APxJtyWSWBANgeelXtXMiizPJ4k2osDjhpPu3f3rdu4ETp1SH5Ofrz+PIw7UVRw0IbaIUwBt6+ojChxE/yd6aclLEW2TyMcfq9+LAq9JRe5PO1E8XOCZTfGKSAtedFl/bD12nd5lut3oHpRIok1UBJ7PCyeRT5hVne0nt+O5n5+LdTNCIj3dv2w3RdjevcCoUep18WAoqfYjhyjw0l3puu1Gg2vOkpyItomzZQtw113qdWJ4Np/jr1mTvfbtq46sFeE3rVXZsSuvZK/xcGNK/MgBTxIPxMKCJ4ktHp8HZR6ThKkWfLLuE4xbPi4CLYo8F13EfOgAYOFCf1YKwHja9aKLgBkzWAUqkXiYcKn2Au+e7vfg9q4shbVW4HVu0Dmm1pPzz1eLrT//Gbj+erZ8993APfew5ebN2Wu9eiz61QhxitaMSy5hr9KCF19c1foqdMzsGOtmSKo50RB4PuqDQw5LccPIWSMtSyiaEemKJ5GEEKBLF7acmclmyrhbE6V6q1779v7a8SJyijYOGN1zNL4Y9AUAoE5qHdW2zaM3x9X02Pz5wNChbHnSJFZLllK/BY/7Czz+uP5YOz54PFI3Hm7M6oSRb11qUqqy3LNpT2x/aHs0mySR6IjaFG01suCdKT2DLzd+GetmmPL7kd9xquRU4B01xMJPPZKIrk179qi3aQ0iv//OXuNhHK1Wtprs7Gz4DhYZbvvt3t/QvFZz5BXnIeuzLOWmjieBBwC33WZupeMVLIzCs9PS2GtKilrg1a/vjwDixwUKwpBEHnFatirka5QkPlGboq1GLglTNk3Bg/MexIiuI2LdFENC/b4TTeBNnQo0qzBk1tBUz9O6NPXqxV4rI/Byc3ORm5sb+gkqiC/1EmGys7PhaGGcFqVH0x5oVKMRujTsgqGdh6JhRkMA5gLv9u9vj1g7rUhJAa6+2ngbF3hGU6zcOqedou0nFEXgN2o8F09ONArLC3G65LRuvXjfSYEniQdibcG7a+ZdEb12LKBx/jQd6vcd758rWJo29S9rJ1y0Ao9XiKqMD15WVhays7NDP0EF1Urg2WXCgAk48jjzrCQw/pbi0azObyzRgvf88+yVW/C0U7RTp/qX+Y0az8WTE42zZcaJDcVpWynwJPFArC14n2/4HACQV5SHvKI8w32qGsH6qpV6SnGuLMRcWUHi8XlwstggwZsNEs2Cp6VcyL9tJuTiYYo2DpoQfziIQ3mKvKTpJTFuTfCIFjwePcsteGlp6hJkDoc/WMPpBDp0AFq2jE47JeYRstKCJ4k3Ym3B4zR8oyEavtEQW/K2RLQt0SBYS9fw74ajwesNItQaNf9e/m/klxokeLNBogs8syoVYsLjeMhGIQVeAFrUboH/u/z/Yt0MW/C+Qrz5uHMoF3gNGjA/PrGsyiuvsFenE9ixQ71NElnMnuClD54k3oi1BQ9Q16Y9cMYkJ1QVwuz3v+n4Jhw9d1S3ftvJbSjzMl+c5QeWo9hdrNuHs+v0LuzJ32O63Yy1R9fiZPFJHDxzMOhjOYku8ABg5Ur9OrGEGaXATz9Frz1GSIGXQHCBJ1rwtAKPh3iLfnZcEMbDE0d1w+Mzng9fMGIBFt3BiiJWp6hCSfwSawteijNFFdEZ6vRhPGH29+z6YVcM+XaI5bFXfnolJqyeYLr9/PfOR9cPzCvkmNFjYg88OO/BoI8TqcppUsxYuVIt6ozGy6Ii9f79+0e+XVZIgVcJVh1aFesmqDDyweNijwdX1K3LXkWBx/eRAi+6zN0xFz/v+dlwW4+mPZDVOguAtOBJ4gMzgZdXlId/L/93WK5hZcFLd6WrHohOFQefviMUThafxCvLXonIua2maFceXIkZW2eo968QTpuOs0y8Zg+In6z7BB6fR7Hw7S/Yj/fXvG/ZllWHVuG7Ld8BYELbDkv3L8Xs7bMBAK8uf1UR3Ylowevd218THjAeLx8UdHGxuXE1akiBZwMeaLF61GrV+gfmPBCL5gREtOBxR8/MTGDFCv97MZCCC0KZ4Di63Dj1Rtw16y7VuleufgXLRi4D4A+0iLdUPZLqiZnAm7F1Bv758z/Dcg0rC16aK00laEo8JYb7hZuZ22bi2UXPRuTcgSxdN0+72XD9Uz89ZXncPT/cozr/GyvfCGiVGzlrpGI1tNvnDP12KG76+iYAwDM/P4O5O+ay6yZYFK0RRgJv8eLot8MKOXLYoF5aPQBAz2Y9VevjrbqAkQ8eF3RJScDll/vXSwte9Fl+YDnGLhlruc/tXW9Hn5Z9VOuqU14wSfwSax+8I+eOqPzS7FqZKotZJoVwEOrfk392O0Lq4XkP45dDvwTcT5wpsOsWok3S/tD8hwAkpgVPS4ZxxjUdbnfgfSKFFHg2eLz349j76F7lffNazdGzaU9c1OiiGLZKj5EPHhd4WvEmCjy+LR5q5yUyE3+fiBdzX7TcR/vkvOOhHUhzpUWyWRKJLcwEnlElllAJFEW75sgaZTlaIiKeLOhc0Fl9du22CWsm4Pejvwc8tyjw7H5m7X6F5YUB25codOjAghIDEcup2vi5c+MYl9OF1nVaK+9b12mN/m374/nFz+POmXfi03WfAgC25G3B3bPujlEr/QJPTGbM+16twGvdGmjbVr3Ol/i/yZjSvl57AMC4ZeMwa9ssw320HWaHzA4Rb5dEYgdTgRcmC9fOUzsxbvk4S3Hx6I+PKsteGh0LXiQFXqhTmfyzG03xlnvLdes4yw8sBwBM3zIdb6x8A0XlRej7eV/8cvAXrD+2Xtnvq01fYeLaiQHbwf824uf4evPX+GT9J/Y+SBWng9A9165tvI+RwMvKAkqi4GEgBV4IUEqVp8wvNnyBJxY+AYD5ony6/tMYtou9NmrkXydO0YqsXeuvmccpMq7iJgkTNZNZ0eDnFj2HFxa/YLiPjJiVxCuRnqKduW0mAPsuCYlgwQs22pTvbzU9XeYpM932wW8fAACe/flZ/N///g9Hzh1B7r5cfPT7R0G1g8P/Njx1CwBlPKxuGGn1mjWNx9UlS4BjxyLfJinwQqBeWj3Vj75dvXYAgGRnstkhUYHfYK1a+dfxRMdaC17duvp8d2fORK5tErV4M7M+xNN0kEQiEkmBV1heqAQOGD3kGP0uouWDp732iBkjVPn4QmH7ye0Ys3iM7u85YsYIXWTsyoMr8faqt/Hg3AeVyjeKBc9AVYhiy4yUJJY/S7HABRCat39/uyIcC8sLcc8sFsTBrbdidY0j544EvH4ictagKJHPpy4sAACPVhiho+ESJUeTINn/j/2YPGiy6imzTipTSi6HSXrrKMF/6+3bAxs2ABs3AldeydbZiZCVAi+yiAOFtmNfc+8a3T4SSTwRSR+8Haf8zkxGFrw+LfugcY3GqnXRmqLVfr4pm6aEXOGBM/H3iXhp6Us6gTZl0xTkl6jPPSZ3DB5b8Bje/+19HCtkZh8roW1lweOkOJnA42I60FTxlxu/xPGi4wCAzSc2K1Ow/G9jR1RWN3bsYNa7uXPV6//zn+i1QY4mQdKydkvUTq2tKyU1ddPUmFvwRLp2BS680F+D1k6ErJyijSziwKW1PnD/PBkxK4lXCEjYLXhb87Zi7dG1SE1KVdYZWfAIiC6oLZJTtAt2LcDpktMA1A9dXAh9+8e3lTq/lQ+ddt32k9t1+/xx4g9leU/+Hvxy0B8lG4oFz45YXrBrASatnaRYL6du8hcyN8vHVx3SpZgh+uctXarfLi14cYxqus3nxfAZw2PYGobRb4lXsAhkwVu2zF+yTBIZREuAl3pVAwcXdtKCJ4lXHMQR9gH7ik+uQI+JPVQPx3bqMwORFXh/nvJnvLr8Vd113T4mbng6kFDhD3jiZ+DL2unfg2f1JcPOlbMpUQqKIdOG4PJP/DmwgrHg8WtaBWZw7ptzH0bNHoVlB1iezuEzhmNfwT4A5gKvOkTTcqxquF91lX6dFHhxjPij5wN3kTu2JjCjKFieEy/QzdSnD9CwYfjbJPEjDo4+6tNZgQEp8CTxSyR88Pj5xLqnRhY8Cqr7bUTaB8+obYGEkNvrtuWDxs/N+4Q9+Xtw+OxhW9fQwv8upZ5SHC88HpQFj7fjeOFx29fbX7Bft87MJ/Foob6ertHxfJ3RtqLyIuQV5YXUrmhy000xvbwhcjQJEfEpk/9Ii8rjb46TC7tYJluUMMTB0etTJ3Tlg5oUeJJ4JRJpUvh0ZL8v+inrzCx4LqfaxznSPnhe6sXe/L148n9PKusCWcf+vfzfaDa+ma1zi5w34TxlFigYgUepX/i2eacNGr/Z2JYFj/uLc5HMrXJ2ENOn8O/ezILX4q0Wqvdb87ai9TutVesOnz2M1u+0ho/6lFeRYdOHoeEbga0Prd9prfgoxoJgCwVEIy2ZHE1CROWXUdFJnSljUQpmN3uksZo9kQIv9oi+NWZTtDJNiiReiYQFz2jK1+w3IPrpAZG34Hl9XpR6SlXrRPFl1Hbut2fn3IC/T3D73NiTvwdA8AELvB/h4sbqeC7I+KxTZUUyv7bdMW/n6Z26dXzmi/9ttQJ1S94W2+3hU8axQAq8BMKoEzpVwopfazuFaCEFXnyjs+AJ9xDvKCNZFkkiqQwREXgGQQZaC16GKwPdG3fXCTzuDxcKJIcEFCVG4kcUeOJ2kkNAcojKl/C6L6/DpLWT8LcZf1OuV1ReBJLjD1YZkztG2b/EzTLfPrbgMdufw2jq2mr8mbJpCjvORkUMO/A+zOq7GPrtULz767sAoExDi/DpXf635e1/ftHzuG/2fYq/YbG7GCSH4O5Zd4PkEMNp4UNnD1Xi04RGly7slQs80d/uwgv9y4SoXaVeeAEYNSqybatWAi87Oxu+g+GZRjWKrOI/0Hi04Hli0ySJgNYHLy3JX4KMEIKy58ukBU8St0QiTYqRFSwzPVP1vuCZAoy/brzq9wKE3s/yawbKZWdkIRStY0bHi9PIC3cvxLQt0/DVpq8AAGfLzuLAmQPs3Abikc8ALdq7yLJdvZr1Ur3XCjwxJ10gKmsFbZDeAID13/LbLd/i3dVM4BlZF/n3yM/B93l39bv479r/Kp/nRNEJAFCKCRiJylgYV558Eigv9wcyLloElFV8zLVrzY/76itg0iTjbbm5ucjOzq5026qdwHO0sFkhOADiUybv9PjNtXjv4rBcI1ikBS++EQfHvOI83WAZT2l2JBItDuKAD5G34Gnz3SU5kuAgjrAJPP6704qspfuX6vYT27dk3xKVBW/zic264ARtLlTRIn+27CwOn2MWrK0nt6r2S01KtW1Na5ThL1Uk+uBx1h1bh9opJnWzALy3+j2cLD4JoPIWvHQXy6T/vz3/s9xv5+mdKCovUl1v7dG1KCwvVL4H7RStVvBtzVP/zYweDhbuXogfd/2I9cfWY8WBFVFJhk0IC2bkFjyHw18u1E7+WSOysrKkwIsl4o+K35glHmbBGzxtcNTbM3Mm8KlJlbS33gL+8pfotkeiR9uZ8il9iaQqEA0fvFeveRVdG3U13Pfx3o/j0UsfxTVtrwEQusDjgkJ7/FWfXaUKlPNRn0ogZH2epfIP6/VxLwz8eqDqHDwaniNaN8+UnlEE4erDq1X7Ncywn8KAR8BytALvleWvoEEGs6yN7TtW+Xs2qdEEAEvx8sshljdPK3Jv73o7hlwwxHZb+N8wZ0lOwH1fXvay6vvuMbEHcnJz/MKuQshxQ4nWQjfgqwGq96L45uedvHEyrp9yPbp/1B19Pu2DuTs1WYYjyOjRwEehVXyLGFLghYg4laYIPHcUqgebMHAgcPHFxtv+8Q99WTJJ9Am27qREEk9EMoqW89QVT5laspvVaoa3//w2Bp/HHqBD9cHjoi3gFC316q6hjXDlljCOlRX+bNlZpdQY5/X+rwPwT3XaQeuLaDRFzs83rPMw3Nr5VgDA98O+1+2n/T6vaXsNejfvbbstwUT8lrhLdIKyxFOiiGYu7LjQCyTgxbab9a3RKmcHAE2aAPfdF7XL2UIKvBARn5rWHGFlpvhTUSz4v4X/hy83fhmz60sCU52SfkoSj2hF0QaCC5pg88VxjCx4vB2iUPh0/afYm79XdazWx+vAmQPo9mE35T2vp6u0VRC/M7bO0Am8DBdzGaqRXMN2+3mSYgBYemApcvfl6vbhFrw0V5oiOrVpZgC9AHISp600Kxw+5WyH1UdW4+mfngYA3D3rbgDs7571eRYA4JH5jwCw70f36vJX8ebKN5XzhMJt392GFQdWhHRsuDgWwcwuUuCFCP/hPnflczFuCeONX97A6ytfj3UzJBYYdULfD/sep5+yl1pBIokl0YqitYud5LdG8M8gCjxt4mGO9qFdGyTg9rmx4fgGW9c9U3ZGL/CSmcATLX8EBDd2vFF3PJ86FS14RuIOAGql1AIApCWlKWJPO30M6K1kHp8HecXmf9fpt0w33RaIlQdXKss8UEL8/rkfn12BOW75OCVHYaj35debv8a8nfNCOjZcbN4cuXNLgRci/IbqmNkxxi2RVBWMOqGayTVRN61uDFojkQRHtKJo7RKM9UhEmaIVpl/559J+Pq01KdC0rhZtvlQzC57o8kNB0aNJD9252tVtB0A/RWsEP2+aKw3NarLEy9oAEEAvWIvdxZbTmi1rW9TjCgGj7z+USNjKPHhog3oSCSnwQoSb+c0qD1BKkf5yOkgOwa+HflXWkxwSMb8AmUMtPiE5BJM3TMazi57VbeNP1xJJvBPJUmWhcODMAVz28WW29z9Teob1v8IU7Tur3kHma5nKujqvqp2V31vznur9TV/bq0fFp21F8eujPiWnG4dHoWrHEb5epGZyTQDqKVoz+PGpSanokMmq3tdJ1Ttia8VUsbvYsuSmHXEZDEbff5m3LKhUL4B9S/CcHXNAcgiaj2+uiMv66fWDula4CXN5ZxVS4IUIN22bCTwv9SpRtdqQ+EjlyavMk7QksnA/Tc6eR/aAjqGmEYMSSbwRb1O0APDr4V8D71QBFy78Advj82DloZU4XXJa9bnC8RmNpm191KezmPEpWkBtYTMUeClM4BmJrOevfF71Xqxt3bJ2S9AxFE1qNlHtUzultm46tMRTgmJ3seFnMru2lvcGvBdwHw7//uum+mcxvD6vZRuMsPudbTy+EQCz/vJrx3rclAIvDuGdhJnAE035ZZ4yllOp4puMVSJkSXTRVq4QMfKHkUjimYhE0YZpdBN96MzEAW8nn5ot85Qp/bf4+wx2GtYK8W/joz7duflUqo/6VNZ8I4HHAzG0aVIAoEVtdc1XOzWtnQ6noQWvsgIvmL6N/93FABCPz6MYR+zgoz7bAk/8Pvi1vT4vKKW6c0QrKM4bwUBfKfBCJJAF79KPL1WWy7xlcL7kxPQt01XHShKXo+eOwvmS369Gm25BCjxJVSMiPnhhSB00Z8cc5bf29qq3kTHOOJk9b2eLt5gYunjixUr/LX6uypRAM7smwISENvKXW/B81Ic7L7pTWc/95kR48mIjkcWnbzmtarcybI+43+mS0xg+Y7jyvk2dNri8xeW4ocMNpp8nzZVmuo3TtGbTgPtw3D43khxJqsIBXuoNKuWY8yWn7QcF7ZQ5v97YpWORPFad4sb5khNHzx213Q4zLr8cqGvhZj1gQOREnhR4IRLIB2/TiU3KMjeDbzu5DUB4OxBJfKJ1ptY+KUuBJ6lqRGKKNhxsPuEPQzxy7khQxxoKvEpa8JzEicua+30D+7bui/t73A8f9aHcW46/Xfg3ZRu31PmoD+OuHqeIq/Pqn6c7L/cVMxJ4SY4krLt/nfK+ea3moGP0oufsP8/q1nH2PLoHN3a8Eff2uNfwWLNriziII6ikzW6fG07ihNPhROs6rdG0ZtOgLXiAfWubyoIn+GKuPbrWsHycth8PhRUrgNOngfvvN98nUqVEpcALEW7etTM9ofW7kBa8xEdbU1YKPElVJ14FntgmK2uiUduVKVphcK/sA3hw/+j2AAAgAElEQVRGcoZSEYOAwOPzINmZrAg8USTxZW3bjGpS8xq9RkEWvJwbxyjnXTgwC/AQAzjsTA9z3F43nA4nnMSJEncJ0pLS4PF5go6kNbMEa/+uhhY8i6DHcPrnWZ3KF6GflRR4IWKk9s3gFrwXc19kr4tfxCUTLwl43PIDy5H0kn0hIKNoY8tn6z9Dx3dZ2hzeyZEc9p18u+Vb1b5S4EmqGg7iwLyd8zB67mjVeqt+p8mbTRTXFE5Obg76T+4ftnbx6TmSQ5TfXZt32oDkEAz/zj8FaSXwxG2hJlDmpLvSUVheCACYtX0WPD4PXA6XIvDEmrrcr07xIawQKkYiKTONCTyjahnaac5I9S9G5+3ZtKdSXYSAqNoRiO+2fodidzGSHEkodhcj3ZWOH3f9iCs+uSKodpk9eAz5dogqItfQB496TUVpOMfUHvrMN/62yCna+IJb4fgP8rz654GOobZyDa08uBK/H/094DUW7V0UlJCUxJaf9/6Mnad3Agj8FCsFnqSqwe/p77Z+Z/uYY4XHsGTfEtW6qZun4qc9P4WtXeLgztu4r2Cfci2OkaXGgfAHWdRIrqEIPAAoLC80tOBNGTxFmaLV+pAZiaRaKbVAx1BD615KUopqvdE4xKFjqPLfqrSayG1dbgOgt2j1atYLq+9djUkDJ/nbbtC+QDgdTkXgzd81P+jjfdSHemn1DLcdK/SXijCz4EUjknbUKPNtUuDFGbxD4D9M/kMxulG0oeh2y9IEm6k91uHe1R2xUw705CcFnqSqwcVTMD5WRoTbRUWcUrX63dm14FV6itaVgYLSAjiJE81rNcfRwqNIdibDS70qgSc+BGoraRiJJB7gYPTwmOxMVvU/dqdoxfQkVhhF7pq1JRgLnniMl3qR7kpHQWlB0MdTSk0fqk+VnFKWjXzwvNRret9Ea0yVAi/O4IKOW/DMnh4AvQWP34gbj2/EzG0z8ctB4xq2ViVjJPEH/15H/TAKS/cvtdw3lKdciSSW8PubF7LniIPg7O2zsWz/MtV2Copnf35WEXZcQJ0uCa1En3YwfvOXN3VtFJm0dhLumXUPThaf1G3jv8OH5j+krPv38n+H1C5OmitNiQ5NcabgZPFJJDuTMWfHHGw4vkEReKIQ0qZFMRJJ/LMZbUtxpqh98CwseCJ2ExeL08oiRsIoVAseoL6XeAoZO4xdOlZlNRU5XnhcWRbPP2fHHADGFjylNnEkk9QJSB+8OOPx3o9j7X1rlRtg2pBppvtqHUb5jbju6DoM+mYQRnw/wvC4YJM9Sh+82MI73knrJuGOmXdY7huMI7JEEg/we1ZMzqvlpq9vUqXeANgg+cryV3CqmFlS+BToD9t/UPb5+C8fY8dDO2y1Q+tQL/aTRhaXUbNH4ZP1n2D2jtmq9e3qtlMe1Gdum6ms53VSK4uXerE7fzcAtd+c1oK37cFt+HLwl6pjtSKpSQ1/kmKjvkM7RWu3f+Ft+XWUPmH0jod24I3+bwBgU7Qr7l4BAFg9arV1WyoCMT656RPT697V7S7MHDYTPZv2BODvO8XZLu199ua1b8KMd1e/axqYId4fYntHzhoJgFmUtWMnt+5FIqjoDoOhQVrw4ow0Vxq6N+mudDZWJae05WkKywuR7kpXjjWL4onHiDWJOdIqJ0lk+OAYSDxorULccsenDfl7MZihSc0mSkmtSKHtT11OV0QyGogJ7bnYEadMtVOtnep3UlKg8DFBa6Xr3aK3smwkYlOcKapj7E4z8++qV7Neum0dMjtg0PmDAADdm3TH5S0uBwD0bNbTtC2EEEWYdW3U1XS6tmO9jhh43kBc0YIFU/DvhlfrAPQWvN7NeyMUVFHWBkYQL9Vb8Ph9EQkf+BSD2W4p8OIUrQnX6AY6U3pG9b6wvBCpSanKsWZCTgZYVC2kVU6SyJhNEWr7PG0qDV4ijPd3YiUJTjA+qVYzFVYpL7R9dZmnLKTC9nbgU6R86lUUs9yaZ9VfaB8WxTFC69MN6C14diOBA03R8oTDZtOlRp+Bf2arB14uqPjx+aX5ANSfU2vBC9VvWRxHjcSx16f3weP3UbSMLHKKNk7R3gBGN/yZMrXAO1d+DmlJaVh3jCWmNBNyVjfXQ/Me0oWS787fraTliCavr3gdTd5sEnjHBOPIuSPo+3lf5X0ozsUSSVXBrgVP65A/ZdMUAP5+jk/RiiIkmMHbqvqFVZ+pPa7UUxq26VjtdfjnGX4hm64WfbS5WDISQFyEav8e/Vr3U5aNRKnWB89uNYmBnQZa1sPmFjWzYANRGA3tPBS3drlV8dez4zLE28yNICqBpxGVoeb2E0W/XQtejVdYIOSFH1wY0jXNqFcP6NPHoI0VTSQEmDlTvz1UpMCrJNpOo1ZKLd0+BaUFaFm7JZrXag6A/UDTXGmKf0YoU7Tf/PENVh5cqbtOLFh2YJkqFL26kF+Sj4NnDirvpQVPksjwQTCQK4JZMlzenykWPG9oFjwrrGY9tBa8cm85nMRpK6uBVRCd9sGOUqq0Y8KACaBjKNrXaw8A2PPIHsWdx6q/SHIkKT5vdAzFw5c+rGzjf7ePbvxIWZeS5J+inTd8nnK9QPzzyn9iwwMbTLe3rN3StKoFoBZ+3wz5BpMHTVbuj3JvuTI+8nPwMVB7vFHSYW7B2/7QdgAsD+Dpp+wH5nBLaSgWvEhx6lRgH7xdu8J3PTkiVRJtpyFm9OacKT2DtKQ01Q9aNI2HYsGLlZgzorqmZ/FRn+q7kz54kkTGzIKn/f2bTfvx/szIBy8qU7Sah/FTJadQO7V2pS3v2od6CqrLpadMbzucti2hZv0/t+CJx6c4/VO00eyHrL4LI0sj/0z8OO3fQOxPuSWQT3dnpmcGNdbwFDCBfPA8Pk/MxzBxitaqbm2wSIFXSbSdhpHAyyvOg8vpUt3MYti5eAMWu4sV0WjVWXl8HtPQ9VJPqeWx4YZ/rmCjfqsKpZ5SFJYXsidzn1fxgfFSLzw+j/K5pQVPksgo1VlAFN8sr8+rG8itBB7/D6h9k8NlwTNLlQFAKR8mUiO5huHgbmSVM0MMDOD7UlCVmOB/O7HihFF/IY4nZtfk/Y/YRtGCF01XESthZCTwlKojxETgCeMWn+rn50l3pQfVx9ZNY0rp6LmjuuuKnCs/p3xXxe5i5d4W23yi6ITyXhyj+bLH50GZpyzkMfDcOaC44lAp8DQQQj4ghBwihEQ97FT7Ixzdc7ThfptPbFb94NNcaapoK07GuAx8so6Flwdy8DSbWkh7OQ3P/PRM4MaHCf65MsbZz1tUlUh7OQ01X6mJyRsn44E5DyDzNVYyyEd98Pq8yBiXgRJ3ifTBkyQ0fHCdunkq0scxR/qH5z+Me364R7Wfma+U1+fF+F/GK+/f/vVtZTlcAm/i2omm2yasmaBbVy+tnqFVR1vhwczvr1FGI3So18FwX9GSJoovq3x24nhids0+Lfugc4POKrGS7ExGmisN9dLq2fa/Cwd3dDVOB5WZlqmLin6w54N45NJHVOusLHh8qr9+en0lcCOYqdQh5w8BAGQvyVYqRxkd/+7qd5W/Zca4DOXe5izZvwSN3mikWJwzxmXgv2v/qyzP3TkXt39/O1JfTrU9Bg4erH5/8cVARsWhqfZSE9oiIQQegCkALo7FhbU/wjsuusPUZ0E7Rct9UbRPOrzMTqAoWqunpz/y/rA8NpzE2rwdLfbm78WmE5uUqECvz6t8Rx6fR1rwJAmN0f298fhGW/sB7IFow3Fjfy+7iXnDzS0X3GK4XifwKoRXvzb9cHET/1Bz7MljSi437b6mFjyHuQXP6DxaLm1+KTaP9hsM6BhWxSHZmYxTT53C+Q3OtzxvOOBtv7PbnYbbTz51Eq3rtFatmzBgAp7pwwwPplO0Bha8BhkNUPQs63ODGWuubXcthnYeCsBvLTYTzVbCkVvlRJeC3ad3K8v5JfnYfGKz7XYBwHcW1f7CGVGbECMSpXQ5pfRE4D0jcm3b+2qnaLkpWBvSblQ+x4hgIsYiSXVJsEyhLofDp2g50gdPksgYCRKxD+J9oZXAM5vCilXpPjOru9lnSHYm6/o7s7aLYiQUH7xo9uHBUtnZCtMpWsGokerUm7KCeYgWU5FxI4qZ65K22pSIUoFF8KsU7/s6qXVsVwSxgxR4cUQweXJUAs+VZtrZaSOLzLASl9EqsQJUHwsepepC3z7qU378FFRO0UoSmoA+Y9BbrkR81Kfzb+KEK01KsJg9lGk/K7+m1rIH2Gt7KD548Zzo3u7DbKBxyCz/HGBc/zYYY0KaK035G5Z42H1n9jfV5qoVMQoKEvv+Gsk1TCPHQyEhBB4hpD0h5CNCyEZCiJcQsthkvwsIIT8TQooIIYcJITmExM9cWJu6bWzvKwohSqmSB4/T8HVWxDtnSQ4A46eNR+c/ivtn38/OYdHRLdi9ACSHYNyycbpt3T7shqmbpuLqL67Gf379j277S0tewpBpQ2x8IobRj67EXaLk5CM5RPXjmLdzHtq+09b2+aPF2CVj0X9yf9PtOguez6s81T08/2G8tPSlgNeIpn+MRBJOtIJk+HfDVQN4tw+7AQC+2/odsj7L0uXk7DihI+bvmm947mAEXru67Wzvawa/npM4DR9QzR5aU5wpum2dG3ZWvTfql0W/O7sWvEYZjSy3x5JwPcxqp5Mva36ZkkrFSDQFY8ETgxCLyotAcoip25NVVoqbp90MAGj8ZmOsObwGAPuOz5adBcDEnpEY1UJyCA6cORBwv4QQeAAuAHA9gK0AtgP6XwUhpC6AnwB4AdwE4CUATwDIiV4zrenXph88L1iXu/G84IH3Ra/hzTnkgiFoXqs5KKXIK85TbTN62nj/t/cVR2I7T3hTN0/VrdtwfAN+3P0jFu1dhO+26p0BJm+cbLjeDKPPxQWd1kQOsCLPewv22j5/tJi3ax5+2vOT6XZK9VO03I/yiw1fAABuPv9my2v8qdWfAt4vEkk8ov2dT908VSVmNp3YpCwv2b8kqHPXTq1te9/+7frD84IH3w/73nD7yG4jA56D+/w5HU7DB1SzShBGU7RDLhgC74t+4WBkteIWryRHkmq61orODTtb9hWxnDkJl3VxaOehqs/4wQ0fYP8/9gMwtpba+cwP92I5A1OTUpX7k4sxr8+LCxv6kxdf0vQS9GrWy3basd+O/AaAfcf84d5LvbYteNy/nvPyy/p9EkXgzaaUtqSUDgOwxWSfBwCkABhMKf2ZUvoRmLh7nBCiik0nMbzbA/1Qud+F2EHySLO6qXVR4i4xnK41etoQOw87P7JAzstGnVuwwQJGf3r+hKzU9BOskdrKHvFCIPO/dhpWNNPzzsgo0bXqHJppXomkqhDIB68y1E6xL/AA1qeaWf3s+EPx/tfMEqUNfOP9rpHoANR/GyMLHu9bnA6nZZCFVhxalvuKoe+z3e/dTlCD+BkJIarpbC12xiYecStmquD14D0+j6qPdhInMtMybQs8/rnFHKhen9e2D56utKnBV5gQAo/acxK7HsACSqmY3OgbAGkAruIrCCEfAzgAgBJCDhJCzGPlY4jRDzLdlY4ST4nhDWb0I7KTJ0nErENS2mRwhwUt8Cw6Gu68Kn4WK3+HWBLoGcFHfbopWg5PWRNoqimeHaclEisiKShCeegxa4+diFz+OzXr67QWPNEHL1A/YdUviw/6gXzw4pnKCns79hije8LOPcjFVmpSqtLOc2VM4Ll9blUf7SAO1EurF5LAE5ftTNEaYXSrJITAs0knANvEFZTSAwCKK7bxdaMopS0opc6K1/ui3E5bGP2g05JYsIU2rcnqw6uVG4hSiu0nt6OwvFAdtQaKVYdWYcMx81Izger37Ty101Y7RSil2HFqB86WncXRc0dVP1btD1+JXqp42tmTvwcni0+qtu8v2G95PZG8ojycLjEuV8PbFSxHzx1VTPhaRBFHKVXKy204tgErDq5QtnHRqh1ctB1SNINfJJJwYiQ+Ynk/m/VTdmqW8t9lsBM/RlO0Wgz/TsI6qyCLqkI0AkCMrKt2vi9R4PG/O7fgub1qged0OFE3ta5lFK2IMiaDYsUB1v97aRAWPM29YSTmtm3TrwuV2MSm26cuACNpnV+xLSiys7Ph+eUEvi54H3XdQ5GVlVXZ9gUF/0Hf2uVWZR2/2a778jrVvpd+fCma1WwGAMjdl4t+X/RTcvpwKKXoPam35TUDWfAOnzts2k4zZu+YjYFfD0RW6yzk7svF3y78m7LN7XWrnma04ent/qN2kP7nT//E27++bVnvUKTThE5okNFAqU8o8tOen3Dtl9faPhen6fimuK7ddYYd98drP1aWKSj25O8BAHT7qJtqPy5gtRa8NFcarmp1leJcXlWe0CUSLYFmFELlxo43hnScONgnOZIUdwnxIatb425Yf2y95bFa0ZCZlok7L7oT41f5kzJTSvFk7ydx+0W3Y80R5mj/yU2fqI77V99/4X97/oenrngKN3x1g6o/EYUw75OrctS9XYE3edBk3b4P9HgAfz3vr6p1k26apOQXBYCBnQZi+IXDse2UWu3wv+lFjS4CwPrXVYdWKdvv73E/hnYeiqX7l8JBHMrfnVc4MbLgBXKrERGtdrd+x8Zxr8+LZIf1OGvEQw8Bt9wCvPCCuDYXOTm5QZ/LjKr7CBEC2dnZSOrdELfeMzrq4g4QMsHf7A98EDsX7VMANxufKjkFADhy7gg7BvbSqAD2OhHtU3gggcdFG7eWiZ+BBx1weFoEMV+cyLGiYwHbJ5Jfmo+DZw4abuNPaaFwtPCo4XrRX9BO+TetwCMgmPe3ecp7acGTVFV0/kMgId3Pr13zmur95EGTQ2qP2E9tGe134xYteJ8N/MzwWFF8aR/snrz8SfRr00+1joLi9WtfR9dGXZX9R3ZXB3M896fnkHtXLgZ0GKAcIx7P4YLCjg+eFbEMsrAr7Ed0HYE7LlJXu/jgxg/Qtq46i8KwLsNwd/e7lfczb52JVnVa4fO/fq7aj3/msX3HYv0D65XtV7a8EgDw4Y0fom3dtkqfy9vJLXQ6Cx5xBjW9Kgo8jpd6Q0ob8+67QKdO2j2yAGQjO5v9ryzxLvDyARh539at2FalCPSD1JYe4080PABDKdRsM08eELgaBqAXZYEEHv+BcL8GcX+t7wrPP2Qm8LRFue1g9pkqU3/XR32G34/4gzSLrBORPniSREXb37icrpCm6rQPsqFaskRhJg7SogXPbOCNtjgS/048Yriq5w+NZZAH/9vxNphNy2uzOBhZ8ILJYWco8HzeuLXGxrvA2wZAlSiHENICQDo0vnlVAVWklUE5mwyXcR07sbC3eB47YsGO6DGrpGEG70C5xUz8DFrBFsiCZ7beCrNBxY6YNcPsyVn8G2uFsBHajkYKOkmioL2XXQ5XSPe31mISalS5doqWI7qlBBp47YoUsX+wK8wCTdHaeWCMZ+IhGwAfq8wCaxQLnsfEgucIzYInjqtBWfCiPB7Eu8CbD+A6Qoho2hoGFmQRXKKlOMBIOImdhdaCx+EWPK0lz04HcbrktKHIE6c5j55j05OUUpwoOmEacEApxemS0yoRk+5KR36p35iqm6INYMELp8DjU8ZiioPTJad1+58qPmX7nGLHfKww8HSy1oKnFY5yilZSVTGy4IVyP2stJuGwfojnUAk8MwuehbAz2iYOzKFYrowGdu4XFmg/M2JdIjKWQSLaWraBLHg8sE9rwfP67OewA/y/AdF150TRCV2/7/V5kV/iHxe5oSPa/X8sK1mkEUKGEEKGAGgGoCF/TwjhKag/BFAGYAYh5GpCyH0AxgAYr0mdYovs7Gz4DhYF3jEMPHrpo7i7292qdUY/iBs63KAsBxJ4PJFoMNMim05swsvL9NkUF+/zFw7pOKEjfj30K37Y/gMavdEIu07vMjzXx2s/RuZrmaqnpWJ3MX7Y/oPyXmvB42LLdIrWhlVMi9HnLywvxJjcMQCAQd8MUtZnvpaJ99e8r7wv95aj/uv1dcdT0IAd5vfbjBOrigSaor2r210BzyGRxCOtardSvW9dp3XQFonz6p+HPi37qNZV1hLUuEZjVaJkcbA3E4/KFJ/wgD38wuHKuosaX4TODTobHhsKbeq0UfmddWnYBe3rtdft9/dL/o57L743bNeNFGP7jsW4fvoqSdHGrgWPB8aUekpVDwBprjRTC969F9+LXs16qdbxsUcsBPDYgsd0CYzHLRuHeq/VU95fM/ka08/wzDP6dbm5uVXeB68RgGkV/3uBTcVOA8tz1wAAKKUFAK4G4AQwGxXiruI1aLKzs+FoYTwNGm7e/vPbuLPbnap1RgKiZ7OeyrKRwKufXl+xgoXKztP6VChaSj2lpulHOLz6hJWI0Xb43HoYLguemQgTc+ttPrFZtY0HpwDmT1CmFrwgBzCdBU84/tk+z+KmTjcFdT6JJF6om1YX7w9gD0tjrhqD9vXaW1okuLg6+X/MetK0ZlNsfXAr2tVrpwqsqKwF7+gTR1V+fWKJKq14/OCGDwBogiwqRN6UwVOUdc1rNcfm0f5+JJQpWpHM9EzsfmS38n7T3zcZli0c2nkoJv4lLtO4qnj+T8/jicufiHUzbFvwOGfKzqiSat/Q4QbTTBMT/zIRt3a+VbXObJzQzqZpKzXxMcloPHnlFX0+vKysrLAIvJilSaGU7oMNgUkp3Qom8qo8gUzaRgKPUmpY5SIY7EzlZiRnBLQ+cT+GYOB+ceESeA7iMPS1EyNorc4pBqhofSIDBVnYwepvmJEcnYcLiSRS8N9IijMFPuqzfAByOV3weryGVhYjgRUu0lyCwNOIR23+O1LxLxCVnaKVRIZAFjytICsoLUDtRn6BR0AsxwvtmG0m8LSBQ9HIE2iHePfBq9JoO4JA5WyMBAAFRVF55aaV7Qgzl8MVMEGoUVUKLVpBFMiCF2wUrZlI5hG9Ruc0cnbWfoZwWfB0xwt/D7MgGomkqsB/S6lJqfD6vJYPQHzQNbKyVCYgKhDiYKu14HFhZ/WwbeiDF4e+s1U9Cjcc8O/RzAqn7b/PlJ5R5b1zEIelAcSuwBPvbbHKha491cUHrzoSyIKX6tRnw6aUViq/G2DPguejvoAWPH4eS4Gn+UFxYRcuC56Zv45dCx5vnzbwxI4Pnh2sopalBU9S1VEseEn2LHiAv98T+5dIWjhUU7RmFjyLShaBhJMUVrFH60Np6oOnEVQFpQWqKVpCiKUBRPtdm9234tjh8Xki+gATDFLgRZFAHYNRuZP80nxsydtisLd9CkoLsGDXApR7yzF3x1zDfQ6cOWCY8Z3j8Xkwfct0ANZP35RSbMnbgu2ntqv2nbtzrhJJxJm8YbISOMIp9ZRi/s75mLltJgDg+63fg1KKz9Z/hsV7FysdNt/OWXlwpaqtW/O2YttJfSYd/oMvKC3AT3t+Un7c2o5gysYpGP/L+KCfuLR/G3EAlBY8SVWHD2QpzhTM3jHb8uGRW1WMptEqk7MyEHYseFZ9caAHvXiZoo2XdsQC21G0mgeQg2cP6ix4VoF+di14uftylWWPz6M3IFSMI3ZnhHw+4JtvbO1qSbUSeNGMogWA3i164+ubv1beB7LgNarRSFnu2dQffLHhuHmtWSt4BvFfDv2CP0/5M+bsmIMbpxqXBRo6fahhtC1n6f6lSjqUQE/fnd/vjB4Te6j2fXXFq5i8UZ2x/o6Zd6hSmgDAtD+mYcBXAzDom0GglGLwtME4cu4IRs4aiX5f9FP+hmKkLABsPblVWXb73Ljwgwtx/nuqFIoq3l71NvpP7q+IVgq1D96I70fgiYVPBBXle3mLyzGs8zDVOv7D/m7odxh0/iCjwySSKoNiMakYUHnpPs6o7qOU5VhN0drywRNel9y1BL/d+5vhuX6+42cA8ZnPctD5gzD9lumxbkZM4ffWs1c+i3nD5+m2fzrwU13mggsaXKAsExDce/G9mH3bbMvzP9zrYQDm94FY8tPr8+rGSH6cXYPBJ5/k4tZbs23ta0W1E3jRiqIF2JTEsC7+AV/sbIy+6CRHElrWbgkgcA1ZALratFoubXap6r3VzRVoGlf0awtmijbYJ3VRBPPoYXEwsJPXyu11q52iBeGmbR8/n9lnCsZH8P4e96NdvXaG2wafP9h2QWqJJF5RKgeYTIk91vsxZVk7RRtuC55Zf2YURVs3lZUuN7LgdarfCT2a9jA8l7ZkmfZYKyI9lZualIqbL7g5oteId/i9VT+9Pq7vcL1ue8vaLXFVq6uU9wM6DFAFMxJCUDOlpqoesridn5+LQjuuBRRUL/Aq7lW7DzYXX5wFINvWvlZUK4EXawJZ8IJNHBkovUA4y6eIlqxggixEfzg7Uwqinw5PFCkmBDX7G4ltoqCqz24UZKH1CzIbLILJNm9YWzIOn/wlklDRWvC0iL8BrQVPlWA2ShY8fm1taSvLRMcBoulDqX4hiQz8+7UaO8VtDuJQfb9Gx4l9vvbetSPwjIIsjCpgWOEN089DCrwoEuiJzkEc/hJmNp7+Au0TzlIyolAL5ulb7MjtCFiVwKuYEs4rygt4DjPLnBn8byf+cI067mAEXnX2iZFUD/g9bhaQJf4+tT542goClW6LSf9nGWQRog+efFCLL7SC3cqYId6TTuJUvTf6rsVZG22Uri0LHqW6BxijGrZW+MIUgyQFXhQJtwUv3OezQrzp7USpcoLtyI0seCeKTijrzH7I2h+OyoJnMEWrnWoy68B5ahg7GJ1DPsVLEgntg5EW8Xenm6KNhzQpNqJoAxEvU7QSP1Z/a/GedDqcKlEXaNZF615QaQuezfteCrwqSCDBFchHz2p/O9uDEStaRFGnDYwQoZSqPqd4Q9u5uY0seMeLjivrTC14mr+X2QCknaLlg46P+gw7iWAseFLMSRKdYCx4fB+jVBaRjKK1DLKwY8EL0xStJPLYsaxaWvBszKoBwU3RUlDd/S0teDE2VS4AACAASURBVFEg2lG0WlS+YMKNme5KB1AxRVux/vr216NTZifL8wUSeFox9LcZfwuuvTkEJIfgpqk3YfiM4cp6K4Gnve6D8x5Ulu+fc3/Aa4oDR0FpAQD1FO3RwqPKMqUUz/38HLp+0BU+6kPN5JrKNrEYNAH7HAt3L0Stf7MQef5kzwedY4XHsGjvIgDAnTP9JeaCEnjCd3plyyt16ySSqk4gC57W34nTvl57XNvuWuV9t8bdKt0WswcqPp2W7krX9YG8Dx7YaSAAdUSl5bWE3/G17a4N2DdLIouYcDsQKoHncAb0wRvRdQQuaXqJajs3BNh5MBHzQ/IxlBs3vD4vSA7BqkOrLM/Rp08uZJBFkEQ7ilaLmfWJ12oUtz/3p+ew/gF/XrpHej0CAPjlnl8Cno8TTIoPTqOMRrp1s3eoQ8i91IuLm1xseLw2wCFYxIGD15c1S/TspV4s3LMQm05sgo/6lDqTZqw9ulZZtrJE8Bx7beu2DdmC90wfgwrSEkkVJ1CQgpl/086Hd+Ifl/1Ded+/XX9d+orKQsdQ0DH+/mfXw7tACGHrNb7Nb1z7BugYisuaXxb0dZ664ilse0ifY1MSfVKTUkHHWD9E2/XB4/fP5EGTsebeNartdqZoX+//OhpmNNSVwRThx+88Fag+fBakwKtimH3p3JokBlkA6psvJSmF7SuIp0ACL5ClzYhA1SwA5o9n9uSknaINFvHzcSucWIZMRAyMoKDmKVQsstVbfd60pLRK++BJJImI2UAXzPRXpKZptZGzgL+9dqZX5RRsYiHeB1ofPLtVSwKl0wLYfcPHcDMjB7fkRcs/Uwq8KGImfPh6s6zrgN8UbTYFYoSdGrRa7Ag8j89jLvBQOYEnfuazZWcBmFvwRL85H/UFZTm0Cq/nIjslKSUoC54R0i9Pkkjw35vZw4zYhwUSSpEKtNBGWAKCwAtDdgJJ1ULsg7UWPLtjlV0fPAJiy4IXLaTAiyJmHYeZ2LBKOWC0v5ZIWfCsBB5QufQs4o8x0BStyoJHzS14Rufm1gMjAccHnmRnsgyykEgExN+bEfFgweOIIjQYC54k/glGhIv3gZOoffDs3g/ceGBZprPCuGFl5OD3fLTuQynwooj4pRtNxWq/dPG9kfAKJGgiKfBSnCmG20KZohX3F59w+BStmOhYxOvz2rLgidO4HO6faPQ34hHDyc7koKyghmlS5LStJIEQf29GBMoxJhLpguxiG4Ox4EkSC3Gs1bpBBRqrtDVvLVOEUVbu0kd9pmOznKJNYMxuJrNSWuJ6I+EVqAONhQUvlClaMX2C+PnPlp1FalKqqcDTVa8IwnLILXNGPnb8KcvlcFV6ilYiSSSMHpZEgrHgWQ2W4aYyPnjS6le1UVnwHE7Vg4VdocXv60DjQSAfPDlFm8DYET6i2AmUkDHQ+UK5mSor8H7Y/gNOl5wO+poni09i7JKxyM7NVtbP3zUfDdIbqKJfRcbkjlF+cGsOrwnog/fTnp9UnwEA3lvznm4/sQP4/ejvtj+H+GQop2sl1ZFQ/GBDJdDx4m+Q94V2+jftoJ+SlCJFXpwRzL0j3gfJzmSVa4Dd8/B7YurmqQHbNWXTFPx25DfD7b8cYlkw9hfsx/yd821duzJUK4EXT3nwDLcTgiV3LcEfo/9Q3gPAE72fMBQM3GL12cDPdNs+/+vneO5Pz2H5yOWm1xvXbxymDZmmWmdWY7J5rebKssfngcvhwsO9Htbt98LiF0yvZ4aDOLDu6Dq8mPsiVhxcodpWO7W26XHv/PoO9ubvBQDkFecFfBpbvG+xsswrc/y460fT/TvU62C4XixeLSKnYyXVhWvbXYvx147HY5c9plovDpidG3S2PMcHN3ygpKMIhazWWVgwYoHhtnnD56FpzabKey7wbup0ExaOWGh5Xm0/venvm2RalDhiwYgF6Nu6r+39eb+8fORy5GTloHmt5pgxdAYAe2Oy2X7jrx2Ptff5jQ8UFAQEzy16Drvzdxuej49Xzy56FgO+GqDa9vvvwColPV4uZJqUIInXPHgcSila1WmlS745oMMAQ/HAzzf8wuG6bT2b9kSd1Dq4ouUVptfLTM/ELZ1vUa0zewL/x6X+HFYenwcO4sCADgMM9w0WCooST4nhtgyX9ffFkyEDwT3ViTkCG/9/e3ceLkdd53v8/T05WUnIdiAxhJBAIGFNZAIBYwYMiAI3QfbtUVAGkFUEhIdFEpZhgHkudwade8GLMNwrgqCMDCLIGAGvwDgwqAgIRAyLQ1DRoEAWSPK7f1RVn+rqqu6q7uqt+vPiOQ+nqqu6fqdS1fXt728bPTl2m6TBWHeYuEPq44gUSfA51N/Xzxf3/iKn73F62evBPXjUzkeVBnBPsuVmW5YGlK3HkL4hZYMnhx24/YGxw6QMHTKUj2/38UzHmTlhpu75DnLAdgdkao4T/NsvmLaAsSPGYmalZ1fWKtqwI3c+kg9/6MOl5TTtz6u1O919d5g/P1jaFwV4Xaask0XGbE9cdWvcJN6BehtxJs4xGbqhPtj0AX3Wl+tct0ntBUcPG111v7I2iwnfxuLOdXhu3XC1eFjWv0/VstLrgnvGOdfy9kbVtCO7rmrdzhU8H9N2soh7nkb3dbiaz9162sU3QgFeC9UbENUaPy/NxRcn7gMoqYo2HPht2LShYsDIRq39ICGDNyx9xjXtPLVQnsFL+pvTBsnBuQk/RIJ0vUiRRO+l6HL4i2AnBXiQPuBST9tiifv8Lz07014TMdtF16XJ4CU955pFAV4Lpa3vj9svtg1elQbNaS7cuG+1SRm8aIDXZ325fhAmfbMJxv9LI6k8sRm8TfVn8KL/Fkn7ixRdNIgL3zPNHucuq9QN6vXFrFDivmhEhz9JUi3TFztDUhNGtmiEArwWytLrK8zMqrbBS9qnHolVtKFgcuOmjblW0TqX3AYvyzEytcELVdEmBZFpP+iD/aO9aJUJkKKJfg5Fl8sCvCaPc5dVnk1KpHvEPTtLnSdSfkanCebSDBGW9JxrFl3xLVTvB0xSBq/a+9VbRZulDV6e33STvtnkMexCvVW0af+9gv3Vi1aKLnovRbMj4XHyOq2KVgFeb4r7/E+bwYtuH1bRBi9FFa0yeAWWNJNFLYlVt1W+fdQbfLWrijapbUKW3lJJf3PcgyY8yGpSFWvaKt/E/VXVIwVXEeDF9FztFFnHPJNiqJrBS/kZnbqKtsa1ozZ4BTYwaqCu/Yz4KtrxI8Yn7pPmw2zM8DEV2yYFK+FM2kMvP5T6GGm898F7XPHjK2JfGzs8eRy8qKTyXP2TqyvW/Wjlj0q/N1pFu824bQAYM2xMad2ooaOYNnYakzablOo9RLpB9HMomLIw+tk2MHKACSMntKxctUwYOYFpY6el2nbz4Zs3uTTSSuHP5XqNHDqyYl0eVbRL7ljCglsWsMlt4oONH3DQ7QfBnl+F2f/ScJmhxwK8dg90fPHCi3nlC69k3s+ssor2xLknctoep/Hy2d6AihcuuLBin8AvPv8LZoybUfb6wyc8zFE7HwXAqvNWceXHrgS8Udsf+1z5YMNQnklb9e4qFk5bWHeGKm5g5iSLd1ic+NqcSXNY/pnlpeUs37zXfLCGT83+FOD9bS+e+SIA1+x3Dfcfdz/Pnf5c6WaNjksIlLY/ftfjefD4B1lx1gqO3fVYAF468yUWzVjEU6c8VRq0WqSItp+4PU+c9AQvnPECL535EgCvnfMa13/iepbtu4xXz3m1zSX0vHjmizxx0hM1t1tx1gqO2eWYFpRIWuXQHQ9lxVkr6to3eMbNHpjNC2eUD3Ydfd44lzxywpabbRn73Lvvpft4/PXHWbdhHavXreaBXz8AB50FO5+OxsHLqN0DHQ/vH17K9mQRl8GbPXE2/X39bDt+W8AbjDO6T2C3SbsxaXR5JmmfbfYpBTBbbrYle0zZo7TfR7b+SEUZom3hpo2dlimgmjVxVun3fafvm3q/alW0M8bPKJtVotq3p7jx9MIzVQQDmc6bMo+Dtj+InbbYqfT37TiwY9l+zrnS9pNHT2bsiLHMnDCzdPztJ26PmTFh5AQmjppY608U6RpxTUv2mroXE0dNZPuJ3v209ditGTl0JCP6R6TOmjXbwKgBxo9MrvEIhO9jKYY+66t4PgYyPcMGZpUtZ5k+1DlXuj/ivL/x/fK5mbcahQK8HpHmQqo2XAFUBmjRCzvYPukCjbbNyzo/Y/jizXJTVfuwHTZkWPnk5lXKE/c+cR04wuex2kDSIr1IHYmkl2Rp515toOONbmPV59P6DevLAzyXT2imAK9NsnxQxlXR1grwohdarc4KtbqNVwR4Q4bXPTVYlsCwWi/aoX1Dy8pbddiYKr2g4iYlD+9T7dzp276ISO+Jq6JNeh5scpuqBovrN67n/Y3vh94sn+eKUhNdotp4U5A9gxdV6jaeEPNHg5zh/cMzZeLC487llcGLDm+SdVzA4G8Kn9usGTz1lJVeoun4pJdU+3zP0slik9tUM4NXFuDl9FxR+qELxI2DF72Qao0an3bE7iwZvGoXbLRnajiDl0XVKtq+8mNkHTYmLoMXHpw1eL9+K//bVU0lIrVouJXO18gX9NihU6oM1VUrg7d+4/rBFaqi7R1xM1lUBHiRUeOjGb2aVbTBpMqRCzQI1KIZwGj7t6iKAG9jnVW0VcodPUbWgZ9LAV5CBk9VtCLl9OUmPWU7u1/VpEGGOeBrJWDWb1jP+g0K8Aojy83fZ32Z2+BVTAJeq4o2Yc69YJyrivU1qmij4+k1o5NFtIq2ajq9ys1YlsEL3Yipqmj1LV1EpOdUVNFWmZ6yVhXt+xvfVwavV8UNkxK9kCoCvMj2qTN4kfcd3h8f4A3tG1r1go0GX/V2sqga4PVlaIMXc8wg6E3M4AVVtH2qohUBZaWy0Je/ztfIv1FFJ4sqbfCq9bAFv4q2LIOnNng9JWsGr1ani6isGbxaN0bVKtoch0lJu23aDF44eEuTwVMVrfQSfbkR8WSZizZNJwtl8AouaVDQ8SPHVwySGL1YgoBu7uS5gDdVVtjcSXOrHjvaBi8Y3HfelHlAfAaw2od9NLu2YNqCxLJXU61qefbA7LLlWp0swoMiQ3wbvMmjJ1eUM1qGnQYGZ7YID5YsUnTK4KUzb8o8Fmy9oPaG0la1nkVbjdmqbHnz4ZuXZoUK9h03YhzgZ+nq7GRxzWPXcMidhwyuUICXXbunKqtm/aXr+cTMT8Sunz5uOp/e7dOsv3Qwwo9eLEHbsSdPfpI1F6+pmBty6b5Lqx4/OtDxM6c9w9pL1pamMIv7ZhL+sD98x8PZa+pepeUgu3bqX50KwCMnPMIhsw6JLXuacgG8ce4bZa8dt+txFduuOm8VMHjTlcqKY/lnlpcFeUE1cvB3rLtkHR+d9tGKY4czeEtmLeH8j5wPeP82n5nzmdR/i0i3UwYvnSdOeoIHjn+g3cWQBs2fOr/sufvWl97ihgNvAAafY78///dAfAbvzD3OZO7kuTUzeI+88kjZ8tA/vMvZZy9ruPw9F+C1c6qysOgHZdKE98F6M0vcBgYzeP19/bETI2cdJqW/r58R/SNKx6y1/5C+IWXbBMFTkP0a0jekFChFM2PV/q7we0YnL48GioaVqpRH9I8oe805V1YGGMwyBv8WQXvD6PuH9+mzvtL6YUOGqZ2NiFTo7+uv2e5ZukP4+TR0yNDScyt4joXbm0efB0OHDLZVz/KsGDJ1LBdcsKzeIpf0VIBXZNFhUrKqNUxKrQDPOVeW0YsL2pLG2ks7vEmtG6TP+hKnXAvOT/g9gjImVTvFDZNSq7u7SJGpilZ6XVJ79bh14Z61mcbcc33kkTtQgFcQ0U4VWSVdtNFMXFg4C+n8/0r7+dmxuKAsuNCD7au1swsHV7VuEDMrlT/6nnHnp1RFm1DtFBcsls0XKCIiPSUpI5fUBq+eDJ4CPCnTcICXcBEGgVqtNnjRMgTBU+wF34IMXtIwMuHylKpokzJ4VtnJotFMqUg3Uxs8KZI8m9gk9aItPZMyzZphCvBkUKNVh0kZvLRVtFAe4JXa21XL4PmBVeoAr8YNUq2KthTgxVXR1sjghbOIyuBJL1MVrUi8pLHuak0DGsfUi7a75f1BmVsGLxJEBZm42AxeuIo20gYv7ltLUoCWdiqwWjeIYTUDvLBoL9q494NIBk9t8ERECqGeuWiTEgJxz5Fwta3a4EndmtUGrzQXbYoeYeEyVGtXFxwruFGyzkCRJNzDNXr8uMAs2hYw7v2i5VMGT3qZqmhFkkWDvLJOFpkiNlXRSkiz2+DVCrSinSzigrak3kRpZ4PI0skiTQYvKG/NNniqohURKZxc2+BFnoGButrgKYMnYY02/k+6CIMbIDZAqtLJIqmzQ9y6agFe+IZpZJiUuE4WQfmTshLBtuH3UicL6WVqgydFkuf1XKupT9ZetHlQgFcQzaqiDcQFNtE2eLEBXkwbvHozeLWY/1/ce1Y7P0k3ZlywqDZ4IiISp6KKljrHwVMVbXfLuy1Lw71oa3zLiHv/uPYGgaBaM00Gr2p7vTrb4MWNURRVqqJNyuDFtOdTFa30MrXBkyJpRRVtPRk8UxWthLUjgxdVqw1e6VhNyuCleZ/wTVaqos2QwVOAJ71MVbQi6YXHxsuWwVOA19X2nLInI/sr54yt19zJc1NtN7RvKLMmzqpYH1x8SQFMdB5YgMmjJ5ctx1XRzpk0p7Rujyl7lGXZAvtvuz9A7PkYM3wMAAu2XlBaN2fSHEYPG135N4Te99nfPwvA1M2nxv49ANuM2wao3QZv8+GbA7DTFjuxcNrCxPcTKbpZA5WfHSLdKvoMa8SuW+5a8ZycM3kOj776KJAtg7dmyoOs37i+4TL1VIC3bNkyNr3+XruLAcBFCy9izSVrcnu/U+edilta/du1W+pYd+k6fnnaLyteCy6+w3c8PHa/6eOmV6zfbsJ2pWM6BtvguaWDY/+cMPeE0jbnfeQ8Nl62seKbzM1LbsYtdcybMq+0/+yB2YAXWLqljp987iel7S9eeDHvXPROafnbR34bGBxcOVyleusht5Z6AkNoaJTw8Wpk8MaNGIdb6nju9Oe4afFNsduK9IIDtjug5ueMSDdwSx0zJ8zMvl/ceHdLHSfMPYHbD7uddy96F4CnTn6Kv9n9b0rbpMngHbHTEd4vK+Haa5dmLltUzwV4fVtv1u5itFWf9ZUG+A0LLr6419KIDnRcTaPtHqLHCd4vCPCG9w8ffA2rOYZfrTZ4ebbTEBGRYurv62dE/wig8rmR5jlSSkbMgHPOv7Dh8vRUgCfJokFSPdK2A6xn9PBqgkxbXAYvPDZesBxVs3t7zuUVEZFiShxyLOtzxBrPlCvAE6AySKpH6gAv4ZtM2kxZxTcjyoPTaMauVueLLDNZiIiIJGn0+RbIo0OTnlwCVAZJWSV1Ea92rHolVdEGmbuyjB1WO8CrMZOFqmhFRKQRaZ57ZWPL0tjIGKAAT3xJc7hm0a4hFEqzVMQM9VJRRRtzkymDJyIizZQmUVBWC6YqWslLwxm8yEwWVY+Vc0YsetyyNnhYzaBVbfBERCRP0cRBqgyeUwZPmqATOlnUG0hVBHh95Z0sagWUyuCJiEie6qnRCj/L1AZPctPSNng5Z/Ci06hFM3h196JVGzwREQmpd7o+VdFK2+SRwUs9Dl7OVZ7RDF40oIsGfFG1ZrJQFa2IiDRCnSykbRrN4EHrhkmJBmTReXLz6kWrKloREalHRRu8rBm8OjOFYXpyCdDaNnh5q6iizWkcPFXRiohIHtJk8MLP0DyepwrwBBgMgmpN65XEufRt8PJWtRdtAzNZKIMnIiJ5UBs8aZvg20W94+A50g+TkreqbfDSVNGqDZ6IiOSoYkD+zMOkKMCTnEQHC65Huwc6DkSHSamVlVQvWhERaaY0zxF1spCmiHZUqEfb2uA12slC4+CJiEiO6hnoWOPgSVNEOypklUcbvLRVodELv+o4eCmmKqtVHlXRiogI1B94ZW2Dpwye5KabM3hZ2uCpk4WIiLRa1jZ46mQhuWk4g4drWRu8aJAWDU6zDpOSFJiqDZ6IiNSjopNFxgzer1evaLgM9Q961oWWLVvGptffa3cxOtL0cdNZMmtJ1W2O3/V4Fu+wmJf++FLZ+iv2vYKF2yzk0VcezXTMvafuzeyB2aXlS//6UvabsR8A1+1/HS+vfjl2v+iNs2TWEp7/w/Ol5Ss/diU//e1PueyRyzAzLl14KSvfXglkq24dGDXAkllLmLr51NT7iIhIcc2fOp+jdz666jaHzj609Gzbb8Z+LF+5vPTs2WLUFpzyV6fw9KqneeDXD5T2uXrR1ey51Z48/MrDsBI+9fnFDZe15wK8a879druL0ZE2G7YZ9x5zb9VtvnHYN2LXf3mfLwPZq2injZ3GLYfcUlpeNGMRi2YsAmDxrPQX97bjt+Vri79WWj5guwPYd/q+XoCHcfQu1W/GpLaDo4aOqnlORESkdwyMGuDOI+6sus09R99T+n3pPku9AM/P4B06+1CuWnQVAHb5YMLhooUXAfCF+V/gH/lHmAFky5lUUBWt5KZdAx3HKXWQSNM1vU3Du4iISLGVmvq0obOeAjzJTScFSlluqnZ1DhERkWIL2oC3o023AjzJTScGStGbSR0mRESkVdo53JYCPMlNJwV4WW6qTqpaFhGR4mjnaAwK8CQ3rQqU0hwn6WaKC/g6qWpZRESKo1RFqwyeSD6SOlnEBX6dlHkUEZHiyNLhL28K8CRXnTKtVzt7LomIiIAyeFIg3diJQW3wRESkGdQGTwqjG+dtVRs8ERFpBvWilcLo9CrRuPKpDZ6IiDRDdBy8lh675UeUQuu0DF43VhmLiEgxaCYLKYxWBFRZqlTTbKs2eCIi0gzRDF4rmwQpwJNcdVoGLyouAFUbPBERaYZ2Nlvq7KexdJ1WXMyNZAnVBk9ERFpFVbRSGK3I4CnjJiIi3UCdLKQwOr2KNo7a4ImISDNomBQpjE7vtao2eCIi0ioa6FgKo9PHwYujNngiItIM6mQhhdGNVbQiIiJFo6ex5KrTA7y4b1NqgyciIkXT2U9j6TotGeg454BMbfBERKQZ2tkuXQGe5Kob2+ApgyciIkXT9QGeme1iZk+b2Utmdq+ZjW53mXpZx1fRdngvXxERKQ51smjMjcDFzrkdgBeAC9pcnp7W8QFeF2YYRUREsursp3ENZjYJmO6ce9Bf9XXg8DYWqed1W4ZMAZ+IiDSL2uDVbyrw29Dy68DWbSqL0PkZvKhuC0hFRETSaMvT2MxmmtlNZvaMmW00s4cTttvJzJab2Xtm9l9mdrlZWQShp3OH6fS5aBXQiYhIL+hv03F3Ag4EnvDLUPHENrPxwA+BZ4ElwEzgv+MFpV/2N/stXhYvMI3yjJ60WLdVeXZbeUVEpHv0YieL+5xz05xzRwPPJ2zzeWA4cJhzbrlz7ibgcuBcMxsD4Jx7E3jFzA709zkJ+E6Tyy5VlGXIVrbgGA3qtirlWh555JF2F6Hn6Jy3ns556+mcd5+2PN1cujq2A4EfOOfeDa37FjAS2Ce07jTgb83sJWA2cF1uBZXMygKmV5pzjDwHJi5ala0+hFtP57z1dM5bT+e8Pu18xrSrijaNWXhVtCXOudfMbI3/2vf8db8Edm998SROp2fEVCUrIiK9oJMDvPHA2zHrV/uvSQf60OgPNf0Ymw3bLPW2w4YMK1seGDVQtjxt7DRWr12dS7lERETCos+gCSMntOzY1u55OM3s28AE59yiyPr3gfOdczdE1r8O3OacuzTjcTQflYiIiHQN51zd1U6dnMFbDYyNWT/efy2TRk6SiIiISDfp5AZTLwA7hleY2dbAKP81EREREYnRyQHeA8AnzGx0aN3RwBrg0fYUSURERKTztWsmi5FmdoSZHQFsBWwZLJvZSH+zG4H1wD1mtp+ZnQIsBa6PDJ1S61i1ZsOQHJnZiWa2KebnlHaXrQgyzAJzsZm9bmZrzOxRM5vT6rIWRZpzbmavxFzzb7SjvEVgZkeZ2f1m9oaZvWNmT5nZMTHb6TrPSZpzrus8X37M87iZvWVma83sBTO7xMyGRrar6zpvVxu8ScBd/u9B54e7/N9nAK855942s/2ArwL34bW7ux5YlvYgKWfDkOb4GLA2tNykYY97TppZYC4CLgXOx2vOcB7wQzPbxTn3uxaWtShqnnN/3e3AV0Lr3m9+0QrrHOA3wNnAW8DBwDfNbMA591XQdd4ENc85us7zNgEvRrkWb9SQ+XgxzmTgLGjsOm97L9pm8k/M+cA2QdbPzL6EfwKdc++0sXiFZGYnArcAo51za9pcnMIxMwsGCo/rgW5mI4DfAX/vnLvKXzcKb9jpm5xz+mKTUa1z7q9fCdztnLugHWUsGjOb4Jz7U2Td7cDezrltdZ3nr9Y595d1nTeZmV0FnOGcG9/odV70qsq0s2FI/tRruQlSzALzEWAMgxly/ED7Prz7QTJKOfMO6JrPTTTQ8P0cmOL/rus8ZynOeUDXeXP9CQiqaBu6zose4M0i0uPWOfcaXkeNWW0pUe942cw+8NsUqP1d68wGNgIrIutf8F+T5jnJzNab2dtmdreZTWt3gQpmb+BF/3dd560RPucBXec5M7MhZjbKzD6KVzV7o/9SQ9d5J4+DlwfNhtF6b+C1F/gPYAhwLHCjmY1yzv1DW0vWG8YD78ZknVYDo8ys3zm3oQ3lKrp78dro/Ravzd5S4P+Z2a7Oub+0tWQF4LfHPgT4rL9K13mTxZxz0HXeLO8BwZQX3wSCKvCGrvOiB3jSYs65h4CHQqt+4LcjuARQgCeF5Jw7J7T4mJk9jle9dSJwQ+xOkoqZTcd76H3XOfd/2lua3pB0znWdN81eeGP8zgcuA/4XcGqjb1r0AC/X2TCkbt8BjjKzbZxzr7a7MAW3Ghgd7hjgGw+sUVajNZxzDU/MGQAACBNJREFUz5nZi8CH212WbmZmE/DGRF0JHB96Sdd5k1Q55xV0nefDOfdz/9fHzewt4DYzu44Gr/Oit8HTbBidobhdtTvPC3hV4zMj62cDv2p9cUTq4/cW/B5eIuK/OefWhV7Wdd4ENc65tMbP/P9vg3ct132dFz3A02wYneEI4C1l71riceAvwFHBCv9DezHe/SAtYGa74HXk+s92l6UbmVk/cDewHfBJ59xbkU10necsxTmP20fXef4W+P9fidfese7rvOhVtDfiDdp4j5ldi3fhZp4NQ9Lzxwl7AngO7/o6Gu/iPKud5SoK82Z6Odhf3AoYY96MMAD3O+fWmtk1wJfNbDVeD7hz/de/gmRW65wDi4DjgH/FG7NqR7yORq8C/9zSwhbH/8QbBuILwBZmtkXotaedc+t0neeu6jkHPo6u81yZ2YPAvwHP4/WWXYB3Hd/pnFvpb1P3dV7ogY4BzGxHvNkw9sarz74ZWJZhbCvJwMz+Fjgc2BpvvKTngH9wzt3e1oIVhN/4+Tf+YnANm//7DH8YIMzsYuA0YCLwJHC2c+4XLS1sQdQ653jtfP8HsBswDvgj3rfri51zb7ayrEXhD6g7jcox13SdN0mtc46u89yZ2RXAocB0YAPwMnArcKNzbmNou7qu88IHeCIiIiK9puht8ERERER6jgI8ERERkYJRgCciIiJSMArwRERERApGAZ6IiIhIwSjAExERESkYBXgiIiIiBaMAT0Q6ipktM7NNCT/Htbt89TCz0Wb2ppktCK3bZGZnNPCeXzGzt/wppuJeP9/MNpjZZDPb3cz+aGbj6j2eiHQXBXgi0on+DOwV8/ODdhaqAecCzzvnHousb2Sk+W8CE4ADEl4/BnjEOfemc+5p4N+BCxo4noh0kaLPRSsi3WmDc+4/2nFgMxvhnFuX4/sNBc5gcA7JXDjnnjCzV/ECue9HjjkT2B04ObT6FuBrZna5c259nmURkc6jDJ6IdBUzm+5Xbx5pZjeZ2dtm9rpftWuRbXcxs/vN7C/+z11mNin0+r7+ex1gZv9qZu/gT+JtZruZ2eNmttbMnjWzg8zsKTO71X/9IDPb6M9VGz7mDP89F/urDgLGA9+t8Xft4lfj3mZmff66Q/xjrjWzVWZ2baRK9k7gEDMbHnm7Y4APgO+E1n0fGAkcUq0cIlIMCvBEpCOZ2RAz6w//RDa5DvgLcDjwDeAy4IjQ/jOBx4BhwPHAicDOwH0xh/s68DNgMfB1MxuFVx08HC9Yugq4HtiawWrVB4E3gBMi73Ui8CZwv7+8CPilc+69Kn/rh4FHgO86505wzm0ys6PwArR/98t1OXAK8HehXe8AxgAHR97yGOBB59zbwQrn3Frg5355RKTgVEUrIp1oIl4GqkwkW/aoc+5L/u/LzeyTwGHA3f66pXgB2IHOuQ3+/s8AL5jZQc65cLXmXc65paHjnIHXvm1359wqf93LwE+Dbfwg7J/xArzL/W3MX/6Gc26Tv+lc4PmkP9TM5uMFi7c5584Jvc/f++vO9Df9oZmtB/7JzK52zq12zj1jZr/CC+ju8ffdBdgJLyiNehav6lZECk4ZPBHpRH8G5sX8rApt81Bkn18BU0PL++NXi4YygK/4P/Mi+94fWd4DeCoI7gCcc08Cv4tsdwuwjZnt6y9/DJgG3BraZgD4U+WfCMBHgX8DbgyCO98OeNnCuyMZzIeBEcCuoW3vAA72s44ARwPvAffGHO9PwJYJZRGRAlGAJyKdaINz7umYn3BW7+3IPu/jBT+BAeBCf334Z1vKA0GoDNwmA3+IKVfZOufcSryq1c/6qz4L/NQ596vIfka8A/A+h/9vZP2A///vR8r+G7wq4nD578BrW7fEXz4auM+vko1KKoeIFIyqaEWkqP6IV215c8xrb0WWo8OVrAJmxewXl/26GfjfZnYRXhXxFyOv/57BgC3qSuDjwENmttAPGGEw43cyXtvAqFdKBXfuZTN7CjjWzFYAM4HzEo43gcpgVkQKSAGeiBTVcmAXfwy4rJ4EjjOzKc65NwDMbE/iA7x7gH8CvuUv3xl5/WfAfgnH+QCvY8j38doRftQ/3ovAfwEznHNfT1HeO/A6X/weWA08kLDdLsQHjCJSMKqiFZFO1G9m881sr8jPlAzvsQzY1R8m5Qh/SJTjzexWM9unxr634mUAv+cPVXIsXjXqH4BN4Q39MeVuBxYA/+Kc+0vkvZYDO5nZmLgD+WPuLcbLrP3QzAb8DhrnAV8ysxv8IVn2N7NT/L9nZORtvgUMBT4H3BN0Kgnz95kD/KjG3y4iBaAAT0Q6jQPGAk8Aj0d+TiR59gcXfs05twJv9os1wE14WbJlwDpgRWS/8jfy2q99EliLFzxdBnwJr91fNICDwQ4Nt8S89gO8KuHDEsqNP4TKgcB64EEzG+OcuwtvzLq5wF14Q6Z8HvhPvPZ44f3fAH7sL96RcJiD8f72quPxiUgxmHONzJQjItIbzGwGXtXpyc652yKvXQcc4ZzbNmHfS4EDnHN/3fySxjOz+4FnnHMXtasMItI6CvBERGL4nSbeAF7FG/rkIrxBhWc75971t5mFN+bcbcAy59z1Ce+1GfBr4Ejn3E9aUPzo8XfHG1ZmO+fcn1t9fBFpPQV4IiIxzOxCvJkjpuBVnf4YON8591Jom4eB+XhVtJ+Oa/smItIOCvBERERECkadLEREREQKRgGeiIiISMEowBMREREpGAV4IiIiIgWjAE9ERESkYBTgiYiIiBTM/wd2UC1jz5zaE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png;base64,iVBORw0KGgoAAAANSUhEUgAAAngAAAJtCAYAAACljA0SAAAABHNCSVQICAgIfAhkiAAAAAlwSFlzAAALEgAACxIB0t1+/AAAIABJREFUeJzs3Xd81eX5//HXnUHOCSGRJUNRBByIe9adihP3rlXbqv2pX6vWuusiqLhaLFVb0Wq11FGtpa6qqNS46h4gKjJkCSIgIwk52ffvj/ucnHOyOEnOyeecz3k/H4/z+MxzzpUQkuvc47qNtRYRERER8Y8crwMQERERkeRSgiciIiLiM0rwRERERHxGCZ6IiIiIzyjBExEREfEZJXgiIiIiPpPndQDJYIxZBGwA6sKnTrfWzvEuIhERERHv+CLBAyxwpLV2ideBiIiIiHjNT120xusARERERNKBnxK8Z40xnxljbjHG+KVlUkRERKTTPEvwjDGjjDH3G2NmGWMajTGvt3Pf9saYGcaYDcaYZcaYCcaYlnHvZ63dBdgP2B64ItXxi4iIiKQrL1u6tgeOBN4Nx9FqUVxjTF/gNWA2cCwwCpiES0xviNxnrV0e3m4wxjwEnJ/q4EVERETSlZcJ3vPW2ucAjDFPA/3auOcCoAA40VpbBcwwxhQDZcaYO621lcaYQiDPWlsR7po9GZjZQ1+DiIiISNrxrIvWWtuqxa4NRwLTw8ldxJNAEDgofDwYeMMYMxP4DKgHJiYzVhEREZFMku6TEbbFddE2s9YuMcZUh6+9YK39BtjVi+BERERE0lG6z6LtC6xr4/za8DURERERaSHdW/CSxhiTSJewiIiISFqw1na5xm+6t+CtBUraON83fK1TrLV69OBj/PjxnseQbQ99z/U9z4aHvuf6nmfDo7vSPcGbA4yOPWGMGQYUhq+JiIiISAvpnuC9BBxujCmKOXcaUA284U1IIiIiIunNszF4xpggcFT4cDOgjzHm5PDxf6y1IWAKcAkwzRhzBzASGA/cZeNLp0gaKi0t9TqErKPvec/T97zn6Xve8/Q9zzwmGf28XXpjY4YD34QPI0GY8P5W1tol4ftGA/cC++DG3T0IlNlOBm6MsePHj6e0tFQ/qCIiIpKWysvLKS8vZ8KECdhuTLLwLMHracaYzuaEIiIiIp4wxnQrwUv3MXgiIiIi0klK8ERERER8RgmeiIiIiM8owRMRERHxmaxK8MrKyigvL/c6DBEREZE2lZeXU1ZW1u3X0SxaERERkTSjWbQiIiIiEkcJnoiIiIjPKMETERER8RkleCIiIiI+k1UJnmbRioiISDrTLNpO0ixaERERyRSaRSsiIiIicZTgiYiIiPiMEjwRERERn1GCJyIiIuIzSvBEREREfEYJnoiIiIjPZFWCpzp4IiIiks5UB6+TVAdPREREMoXq4ImIiIhIHCV4IiIiIj6jBE9ERETEZ5TgiYiIiPiMEjwRERERn1GCJyIiIuIzWZXgqQ6eiIiIpDPVwesk1cETERGRTKE6eCIiIiISRwmeiIiIiM8owRMRERHxGSV4IiIiIj6jBE9ERETEZ5TgiYiIiPiMEjwRERERn1GCJyIiIuIzSvBEREREfCarEjwtVSYiIiLpTEuVdZKWKhMREZFMoaXKRERERCSOEjwRERERn1GCJyIiIuIzSvBEREREfEYJnoiIiIjPKMETERER8RkleCIiIiI+owRPRERExGeU4ImIiIj4jBI8EREREZ9RgiciIiLiM0rwRERERHwmqxK8srIyysvLvQ5DREREpE3l5eWUlZV1+3WMtbb70WQAY4zNlq9VREREMpsxBmut6erzs6oFT0RERCQbKMETERER8RkleCIiIiI+owRPRERExGeU4ImIiIj4jBI8EREREZ9RgiciIiLiM0rwRERERHxGCZ6IiIiIzyjBExEREfEZJXgiIiIiPqMET0RERMRnlOCJiIiI+IwSPBERERGfUYInIiIi4jNK8ERERER8RgmeiIiIiM8owRMRERHxmaxK8MrKyigvL/c6DBEREZE2lZeXU1ZW1u3XMdba7keTAYwxNlu+VhEREclsxhistaarz8+qFjwRERGRbKAET0RERMRnlOCJiIiI+IwSPBERERGfUYInIiIi4jNK8ERERER8RgmeiIiIiM8owRMRERHxGSV4IiIiIj6jBE9ERETEZ5TgiYiIiPiMEjwRERERn1GCJyKSZaZPhzPP9DoKEUklJXgiIlnmoYfgscdg3TqvIxGRVFGCJyKSZd56CwYPhpkzvY5ERFJFCZ6ISBZZswY2bIAf/QhWr/Y6GhFJFSV4IiJZZP58GDUKBgxQgifiZ0rwRESyyIoVMHSoEjwRv1OCJyKSRVatgoEDoX9/+OEHr6MRkVRRgicikkVWr3YJnlrwRPxNCZ6ISBZZtcoldwMGqAVPxM+U4ImIZJFIC17//mrBE/Ez3yR4xpg/GWOavI5DRCSdRcbg9e2rQscifuaLBM8YcwDQG7BexyIiks5Wr3bds336QEWF19GISKpkfIJnjCkAbgOuAIzH4YiIpLU1a6BfP5fgVVZ6HY2IpErGJ3jAjcCD1lqNJhER2YiKCigpgaIiCIWgsdHriEQkFTxJ8Iwxo4wx9xtjZhljGo0xr7dz3/bGmBnGmA3GmGXGmAnGmJyY6zsBe1lrHzHGqPVORGQjKiqguBhycqCwEKqqvI5IRFIhz6P33R44Eng3HEOrsXPGmL7Aa8Bs4FhgFDAJl5TeEL5tX2B7Y8zCmOd9A+xprVUBABGRGPX17hEIuOPiYtdNW1LibVwiknxeJXjPW2ufAzDGPA30a+OeC4AC4ERrbRUwwxhTDJQZY+601lZaa6cAUyJPMMY0WWtH9ED8IiIZp7LSJXWR/g6NwxPxL0+6aK21icx2PRKYHk7uIp4EgsBB7b10d2MTEfGrSPdshGbSivhXOk+y2BaYE3vCWrsEqA5fa8Vam9sDcYmIZKSWCV6ki1ZE/MerLtpE9AXaKsO5Nnyt08rKypr3S0tLKS0t7crLiIhkJLXgiaSv8vJyysvLk/Z66ZzgJV1sgicikm0qKlxSF6EWPJH00bLhacKECd16vXTuol0LtDW3q2/4moiIdELLFryiIiV4In6VzgneHGB07AljzDCgkBZj80REZONaJnjBoCt2LCL+k84J3kvA4caYophzp+EmWbzhTUgiIplrwwbo3Tt6XFioBE/ErzwZg2eMCQJHhQ83A/oYY04OH//HWhvC1be7BJhmjLkDGAmMB+5qUTpFREQSUF3tkrqIYFBdtCJ+5dUki0HAU+H9SO26p8L7WwFLrLXrjDFjgXuB53Hj7u4Cyrr6pmVlZZo9KyJZKxRySV1EMAgrV3oXj4i0lqzZtCaxmsOZzxiTYH1lERF/uvxyGDIErrjCHU+ZAp98Ag884G1cItKaMQZrrenq89N5DJ6IiCRRyy5ajcET8S8leCIiWaKtLloleCL+pARPRCRLKMETyR5ZleCVlZUldRkQEZFM0lYXbXW1d/GISGvl5eVJWXlLkyxERLLEIYfA1VfDoYe643ffhd/8Bt57z9u4RKQ1TbIQEZGEqItWJHsowRMRyRLV1UrwRLKFEjwRkSwRCmkMnki2UIInIpIl1EUrkj2U4ImIZAl10YpkD6/WovWE1qIVkWwW6aJ9d+m75ObksseQvaipAWvBdHmunogkk9ai7SSVSRGRbGYt5OVBbS3s9ped+Hzl5zTd2EQwaFi7Nr5lT0S8pzIpIiKyUfX1kJMDOblNLFq3CIDKukp104r4VFZ10YqIZKvIKhbz18ynf2F/BhcN5rvK7wgGi5XgifiQEjwRkSwQmUG7YM0Ctum/DdZa5q+ZTzC4rRI8ER9SF62ISBaIJHirq1czsHAge222Fx8s+0C18ER8SgmeiEgWiHTRrqpexYDCAQwrHsbyyuUagyfiU1mV4JWVlSVl6rGISKaJbcHrH+zPpr03ZVX1KiV4ImmmvLycsrKybr9O1iV4qoEnItkokuBV1FawSWATBvYeyMoNKwkG1UUrkk5KS0uV4ImISGIiq1hU1lXSp6AP/YL9WBNaQzDoauOJiL8owRMRyQKRVSwqaysp6lVEUa8iNtRvIBCAmhqvoxORZFOCJyKSBSJdtFV1VfTp1YeiXkVU1VUpwRPxKSV4IiJZoGUXbSTB61VgleCJ+JASPBGRLNCyi7ZXbi8MhvxAnRI8ER9SgicikgVadtECFPUqIjdQpQRPxIeU4ImIZIFIgldZ51rwwCV4JlClWbQiPpRVCZ4KHYtItoqsZFFVV0WfgmgLnumlFjyRdKJCx12gQscikq1CIcgP1NFkmyjILQBcgocSPJG0okLHIiKSsFAITMB1zxpjAJfgNeUrwRPxIyV4IiJZoLoacgqiEyzAJXg2TwmeiB8pwRMRyQKhENhelc3j78AleI1K8ER8SQmeiEgWCIXA5lc1z6CFcIKXq1m0In6kBE9EJAtUV0NjXmWrLtrGHLXgifiREjwRkSwQCkFjbmWrFrx6JXgivqQET0QkC7gEr6rVGLx6lOCJ+JESPBGRLFBdDXWmdRdtrRI8EV/K8zoAERFJvVDIJXhF+fFdtHVWCZ6IH2VVC56WKhORbBUKQZ1tXQcv1FSpBE8kjWipsi7QUmUikq2qq6HGxtfBK8wvpN6GVCZFJI1oqTIREUlIYyPU10OoMb4OXjAvSJ0NqQVPxIeU4ImI+FxNDQQCUFUXP8kikBegrqlGCZ6IDynBExHxuVAIgkGorIuvgxfMD1Lb6FrwrPUwQBFJOiV4IiI+V10NhYVQVRdfBy+QF6CmsYbcXNeFKyL+oQRPRMTnmlvwauO7aIN5QUL1IQIB1E0r4jNK8EREfC6S4FXVVbXqoq1pqCEQQDNpRXxGCZ6IiM9VV0fH4LXsog01qAVPxI+U4ImI+Fwo5MbgteyiDeQFCNWHKAhYJXgiPqMET0TE50IhCAQbqWmoIZgfbD6fl5NHbk4uBcF6JXgiPqMET0TE56qroVdhDYG8ADkm/td+MC9Ir0IVOxbxGyV4IiI+FwpBr96huNa7iEBegPxCFTsW8RsleCIiPhcKQX4wRDCvdYIXzA+SH1QLnojfZFWCV1ZWRnl5uddhiIj0qOpqyAu6LtqWgnlB8oM1KpMikibKy8spKyvr9uvkdT+UzJGMb5iISKZpbsFrp4s2L6AWPJF0UVpaSmlpKRMmTOjW62RVgieS6UIhePNNGDEC3n8f7roLJk6EDRugvBw22wz694eRI2Hs2LZf44474Kc/hWHDejR08VAoBDkF7XfR5irBE/EdJXgiaWrmTNhpJzAGnnjCJWVtGTeu7fP//CcccQQUFcWfv+YaaGyEa6+Nnquvh7w8915txTFvHpx8cte+DvFeKAS5fdruog3kBcjplV6TLFavhhNOgNdfdz+XItJ5WTUGTyST7LIL/PnPcNBB7Sd3xx3nErVAAE47Lf7aKae41ryGBnfc2AjffOP2c3PhoovgqadcUterFzz9NHz9NbzxhrvnxRdh+nQ44AD3WpK5qqvDLXhtdNEG84LkFKRXC97dd8Pbb7tET0S6Rp+NRNLIqlWw++5QXOyOL7qo4/t32AFuucV10377LQwYALffDpWVMHQo1NXBuefC5ZfDjBlw2WXueddc47Z/+lP0tV56CU491e03NcFRR8W/1/XXuyTx1ltdUvjVV67lb6eduv91S2qFQlCU33YXbSAvQH2ateC9/LLbrlwJgwd7G4tIplILnojHFi2CH/3IjaHbdFNYuhS++CJ6/Re/gK23dq1tc+fCiSe68zU1EDsGd/PN4d57XZfskCEuAbv4Ypg6FXbeOZrcjR7ttj/7mWv5i3j44ej+oYdG9wsK3HbiRJc8brGFS/C23969rqS/UAhMfsddtOk0i3bJEvfz9f33XkcikrmU4Il4oL7eTZD429/cOKP334cf/zh6fd48l6yBa2WbO9d1k269NTz0ECxc6BKv3Nz232O77VxX15tvRs+NGgWffuq2t9/u7hk40LXMRdx5Jyxb5l7/2GNh+XI3Di/i22/j3+fll+Gtt7r+vZDUq64G8tqfRWvy06sFb9062GYb14InIl2jLlqRHvbrX8NJJ7lu07ZMm+YSsFGj4MILW0982GQT90jUAQdAbS3k50dfa948t50xwyWJOTnhgfi57r4rrnDdu5HWu379XLfvhRe6yRs1Na4LePlyOPLI6HstXuz+KD/4oJuU0a8f7LYbvPuuGw+4zTaJxy3JEwoBeTXtdtGavBpqKns+rrbU1IC1sOWWasET6Q614In0kMcfd610d98NZ58Nu+4KH3zgrt12m9tedll8S15bs1q7olevtl+rXz8oKXH7gYBL7iLvG0nuIoqKXIvjhg3u3ksugQMPdBM9AIJB90d5zz3h/vtdN+/uu7s/0vvu2/5sX0m9UAhsbqjdLlry0qcFb/169wFm0CC14Il0hxI8kRSbPBkWLHBj6CILqXzzjesq3XNPd7zVVm7G7O9/37nWuZ5mjGvt27ABrrrKzbiNjO2LzOIdNSr+/i22cPsLFsCZZ8Lpp7su37a6da+/3iWHklzV1dCY204dvLwgNjd9ErzVq6FvXzceVS14Il2nLlqRFGlqcgnOb37jHhFDhrhE74cf3PHata4VLVmtdT0hJ+ajYe/ebnvyye78Qw+5r+Www+DSS13LXV6eK9fyxBPu+/KPf7jnNDa653zyiZsRPHGi+/6cf37Pf01+FgqBzWl/koVNoxa8WbNgzBiX4KkFT6TrlOCJJNnEifDOO+6P1EMPxV/bf3+XzMWORUvnFrtE7L67G3u3xRbxpVV2282Nz2tqconc3LluBm9scpib6xLAF1+MnvvuO3j2WZcgBls3OEkXhELQYEIE81v/sAXyAticirRJ8BYudP8/Bg1SC55IdyjBE0mSb791rQ933gkVFa6uXMRvfuNmzUZa9fwm0g0bMXs2DB/u9o1xLXjbb9/2c1980Y0FXLMmeu744129vXPOcX/opXuqq6GB9uvgNeWkT5mU9eujXbRqwRPpOo3BE+mmhgZ45hm3tutRR7nWhwcfjF7/5huX3IFrvfJjgtfSmDHRrtuWZs2C665zLXoRU6a42cMAK1a47bXXuiK3xsDvfue6cL/4wtX1u/761MbvN6EQNJr2u2gbc9Kni3b9etfKHRmDZ63XEYlkJrXgiXTRlCluLNkZZ8B550XPf/SRS/T82lrXXTvu6B7g/pjX1roVOCorXfd2Wy12V13ltv/7H4wf77pxKypcPcEHHoiv4xcKueOWa/BmK2vDXbTUUpBX0Op6IC9Ao0mvBK+4GAoL3ezvioroTG8RSZwSPJEu+r//c9vZs6Pn1q93hYu1vFJiIkuyRfavvdbtX3qpm33c0mWXQVWV27/nnuj5J590a/YOHuzG9C1d6mYp9+mTutgzRV2dazmua+qgBY/0SvAiCV2kVIoSPJHOUxetSBcsWxbd/+EHeOwxN9GguDhaF0667g9/cK1zkyfDBRe4Vpy7744md7//vVvVI+InP3FLuH3xhZuhvGCB+7eoqnLLuS1d6smXkRZCIdcaVttQS0Fu2y14DWmU4FVURBN/lUoR6ToleCKdsGwZ7LKLW/c14r334Kc/bT3RQLonL8+t+nHffa4l7rzz3LJoS5e6VUDmznXdtRHvvuvG6cXq0wfKyty/zWuv9Wj4aSMUcrORaxvb76JNpwSvsjI+wdNEC5Guyaou2rKyMkpLSyktLfU6FMkg1rqxdAsXuvIdkXVZ99nHXdt7b2/jyxYFBXD44fHnysrcaiDbbgurVrmW1C+/bHvG7qGHupqDmV6WprMiCV5NQ/tdtPU2fWbRVlZGu9ZVKkWyUXl5OeWRqvjdkHUJnkhnvPSSG9NlLYwY4VrvLr7YtSBtuaXX0QlEa+h98gnMmeNq7bXnD39wXbbZpLo63ILXQRdtnU2fFryKimiCN3CgS9xFskmkIWpCN39ZqYtWpAORkh1XXOG2n30Ghxyi5C4d7babm8EMMG9e9PzcufDqq6779qab3GPxYrjwwug9d9zh35ai5jF4jbXtt+A1pU+CF9uCV1zsjkWk85TgibSjoSHaOjRpkttuuSUcc4x3MUliRo2CmhpXqmbrrV1S/tFHrut2/HhXhPm++2D+fHf/NdfAn/7k1tj1m9gu2vbG4NWmSYJXV+f+zQLhPLSoKDqxRkQ6RwmeSDtmzYKnn44ejxvnWvBU2y4zFBTE/1sVFLgkb9tto2U3tt4a+vd3+zffDD//uWs1mjWr5+NNlUS6aGsba5qTKy9FWu8i/25FRf5MukV6ghI8kRbWrXMlOWJLoYArzpttA/T9Jhh0SfqKFfD22+5c7BJp//qXSzJefNEVU/Y64UmGSBdtR5MsahpqKCjA84kWsePvQC14It2hBE+khWnTXHmO//43/vyZZ3oTjyRXIOAe++0H06e7mbgLFrjE7tRT3T2ffAJDh0JurmtN2m03WLTIXWtqyqykI5EyKTUNNQQCeN5NG1siBZTgiXSHEjyRGO+/H11NYfJkN2N2iy3gP/9pXWNNMt9hh7kxeSNGuGQisgLJP/8Zf9+nn0ZXLLn33sxaISORLtpQfYhAwPsWvNgJFqAET6Q7lOCJhH34oWulu+gi+NnP3LlJk9yMy3HjvI1NesbVV8PRR7d97aST3EoZ33zjjo1xCUnsOrjpKBSCYKFtd5JFfm4+AAXBhrRowYtN8Hr3VoIn0lVK8ERwM2b32svNqjzrLLfO6VtvQX6+15FJTxo6FO6/37XihkLu3Msvu5+HujrXivvHP0bvLy6Gu+7yJtZEhUIuecsxOeTltF36NJAXoKC39zNp1YInkjxK8ESAXXd12xdecKVQioth//29jUm8MXQoTJzoxuk98QQcfLBr1W3P22+7DwjpqroaegXbroEXEcgLkB/0PsHbsMG12kUowRPpOiV4kvX+9a/o+Cp1xUqsn/wk2or7yitwySVw441uCa2I555z97z4Ilx5pZuhu2KF69JNB6EQ5Afb7p6NCOQF6FXofYJXXe1m/EYowRPpuqxaqkwkVlWVW5s0dsk/1biT9hx6qHuAW+6s5c/KUUe5bUmJK6Q8bVqPhteuUAgKB9dS0NRxgpcOLXgtE7xg0E38aGx0M5pFJHFqwZOsde21bobsvffCr37l/QxCySznnee2eS0+Jt9wgxvHCVBf3/7zP/7YtQamWigEeQVt18CLCOQFyAvWeP5/oGWCl5PjjqurvYtJJFMpwZOsFfuH5PbboVcv72KRzHPNNXDZZbD55tFzRxwRf0+vXu76fvu5Fr833ohe++Mf3eoZqVZdDXmBtmvgRQTyAuQH0q8FD9RNK9JVSvAkK61Y4RaYBzeYvqjI23gk82y1lSujU14Oc+a4iRYvveSWQxswIHrfsmXwv/+5/QcecC1qq1dHV8n48MPUllpZswYCRW3XwIsI5AXILahpnjnsFSV4IsmjBE+yyj//6UpdfPxx9Nw++3gXj2S+Lbd069tGxojtvjusWtX2vY8/7hKYgQOjCd5ee8Ezz6Quvm++gQGDQwTzg+3eExmDpwRPxD+U4ElWWL/etbC8844rVjt1qvsju3AhvPqq19GJX11wQXSGNkQLaIMrwRKxenV0/4cf4JhjkhfDkiVQMiBEMG/jCZ7XiVR1dXyZFFCCJ9JVmkUrWWGTTdykisgfj6eecvXNhg/3NCzxMWuj+6tXu27bhx92Hy5auuACOPBAKChw3bwvvJCcGCIzUG3uxlvwGtMkwVMLnkhyqAVPssatt7paZvfd546XLvU2Hske/fu7VVJyctpP3rbfHkaOjBZVjh1G8MMPrrW5s9avd2Vbaho23oKXF0jfBG/DBm/iEclkSvDE92JbUj76CH70I5gyBe6807uYJPuMHOm2kXp5114Lp5wC69a1ff8ee7gu3fx8OO00GDGi8+8ZSfBCDRtvwcstSN8Er7LSm3hEMpkSPPG9+fNdqYp58+Bvf4Odd4bzz4fjj/c6Mslmo0e7oQIlJdFzffu6baRkz9//7saOzpjhjmMnbzz6aHSiRnuaE7z6jbfgpWuCV1wMFRXexCOSyZTgie998QXssguMGuVaRLRahXht2TI444zo8dy5bsjA99+749tua/t5l1/uthUVrphybF29tqxd68afhhLpog3WtDv7t6e0l+CtX+9NPCKZTAme+Nbcua4G2KJFmkwh6WXo0PgPGltv7VqZ8/PdkILLLnOtewAPPRS9b/16tzrGm2+64yefdMMOwM3Kra11LX6RmbsTJrhWwVD9xrtoi/vWMH9+Er/ITlq7Fr7+unWCV1KiBE+kK5TgiW9tu60b3P71165WmUgmOflkWLwYzjkneu6551zCFimjcv/9cOqp8NVX8NOfwttvwyWXwI47usTwnXfcter66o224AWKaliyJMVfVAfee89t+/SJP19Soi5aka7I+ATPGPOGMeYzY8wsY8wzxpi+Xsck3vv66+j+lClK8CTzGOPWSo445RS3IkZkRukJJ7jtLru4GbgAv/1tdJb4L3/pts8/n9gki0bj7VJleXluAlTfFr/B1YIn0jUZn+ABR1trd7HW7gQsAK7yOiDx1vLlsN128eeU4Ekm+/JLV0MvsurKpEnR2nD//nf0vg8/jH/eqFFu9u3GJlkE84LUNdVgjOvi9UJNTfwSbxEagyfSNRlf6NhaWwlgjMkBioCvO36G+N2sWdH9yZNdsrfbbt7FI9Jdo0dH91991S1vtuOOrvXu3ntpd4mxQw5x21BDiML8wrZvwrXg1TTUEAi412rZTdoTamrcutAtqQVPpGv80IKHMeZFYAWwA/Anj8MRD1VUwJFHRo8POggOP9x1/4j4wSGHuFatQw91tRz//nd3/pNP4u+78Ub485/dfiJdtKGGEIEAnnXTdpTgaQyeSOd5kuAZY0YZY+4Pj5trNMa83s592xtjZhhjNhhjlhljJoRb6uJYa8cBg4G3gT+mOHxJY59+6raRhK6gwLtYRHrCSSe5mbW77hpd7eLJJ90M2shM3UTq4NU01BAMtt8amGrtJXjqohXpGq/aNbYHjgTeDcf7jeHEAAAgAElEQVRgW94QnizxGjAbOBYYBUzCJaU3tLzfWttkjJkK/CN1YUu6Ky112+JiVyIl2P7fNBHfiHygGT7crXvbr1/89URa8CJdtOnYgqcET6TzvOqifd5au4W19jTgy3buuQAoAE601s6w1t4PTAAuM8b0ATDGbGKMGRTznJOAj1IZuKSv2C6qv/zF1dVS/TvJNv37ty7mnWgLXjomeEVFrlWxsbHnYxLJZJ4keNbaVi12bTgSmG6tjV0850kgCBwUPu4LPG+MmWmMmQlsA1ye1GAlYxxwgNtutx2ceKKr4C8iibfgpWMXrTFu0ofG4Yl0TjpPstgWmBN7wlq7BKgOX8Nau9Bau5e1dufw40xr7RoPYhWPVVVFZxp6VeZBJF0l2oJXXAzr1vVgYDFCobYTPFA3rUhXpPPcwr5AW79q1oavdVpZWVnzfmlpKaWRAVuS0dascd1S4GYV7rmnt/GIpJtEW/A22wzeesvNPO9p69fDkCFtX9NMWskG5eXllJeXJ+310jnBS7rYBE/8YeVKGBQzCvOKK1qPPxLJdom24FVUwMSJ8Otfu3Vxe3KYw/r1LpFri2bSSjZo2fA0YcKEbr1el7tojTGjjTHHG2OGdiuC9q0F2vrv3jd8TYQvv3S//CdMgJ/8RMmdSFsSbcF76CHXinbyyW7JsJ6c2NBRgjdwoPswJyKJS6gFzxjzANBkrb0gfHwa8BguQawyxhxprX0nybHNAUbHnjDGDAMKaTE2T7LXBx+4xdZvvNHrSETSV6IteH37wnffuQfAzJnxq8D8978u6Tv00OTH2FGCt9lmsGxZ8t9TxM8SbcE7HHgr5vhm4AlgM2A6cFOS4wJ4CTjcGFMUc+403CSLN1LwfpJBqqpcGZS77oJf/crraETSV5Ntoq6xjkBeOzMYiCZ4Lb31liue/OWXrpjyYYe5RyoowRNJrkQTvE2BJQDGmG1wRYfvtNZ+B/wF6NRKn8aYoDHmZGPMybgkcdPIsTEm8jFzClALTDPGjDXGnAeMB+5qUTolYWVlZUkdwCjeOeMMV8x17Vq3HqeItK2moYaCvAJMB+MXCvIKqGmowVrLm29Gz196KYwY4VbJ2HffaJft0qXuQ1YyJZLgWat6eOJ/5eXlSZkzkGiCtwa3FBjAWOB7a+3n4WMD5HbyfQcBT4Ufe+G6Yp/C1bkbCGCtXRd+r1zgecLJXXjbJWVlZZo56xORyv2DB3d8n0i221j3LEBeTh45JoeGpgYOOMB1zZ59dvR6XR18FFNCfostYPvtkxtnRcXGE7yrr9b/efG/0tLSHk3wXgImGGN+BVyDS8YixgCLOvOm1tpF1tqc8CM3/IjsL4m57ytr7VhrbaG1djNr7fgEiySLzw0aBNddB5995nUkIultYxMsImK7aXfaCX7+847vX7o0GdE51roEr7i47etDh8Ly5fDee24pNhHZuEQTvCuA93DLh70JxA5pPxF4OclxibRr/Xq47z7YZhs3009E2pdICx60Hod30EEwb57bHzcOjjyy9XM++CA5Mb72mut6zc9v+3r//q7eZcTbbyfnfUX8LKFZtOHu0nPaubZ/UiMS2Yjly922utrbOEQyQaIteMG8YKuJFpEPUM8/77a5LQbj7L23a33rrkce6fh6375uvG3kvQ44IDnvK+JnCbXgGWP6GGN2N8YcEn7sbozpk+rgRFqyFh5+2O2r9U5k47raggeu5WzOHMjJcY9IUjVjRvSeffaJjontqi23hFtuaf96fj4UFMCGDd17H5Fs0mGCZ4w51BjzFq6w8IfAK+HHh8BaY8ybxphDUh9mcmgWbeb7wx/gd7+D4cNd/TsR6VhXxuDF2nbb+OPGRjj44Oiaz++9584de6w7rq2Fr7+GmzpRPGvNGjcrviPV1fDppzB9OvTqpRY88a+Uz6I1xpyKG1tXgeue3RvYJvzYGzg7fG16+N60p1m0mW/uXLf9/HOtWiGSiO604LUlJ/xXIzcXPvkkev755+Hoo91SZ9ttB+PHw5IlbrzsxiSS4N1xBwQCMHas267VekbiUz0xi3Y8MMlae5S1dqq19kNr7fzw40Nr7d+ttUcDk4DuRyKyEU1NrvDqv/4FRUUbv19Eut+C15Fdd40//s9/4Oabo8dbbgkXXuj2v/kGnn0Wvv8+2voX8eWXMHJkx+911VUQCrnEcscd4eOPOxWqSNbpKMEbAfwngdd4MXyvSEo9+aT7Q6CxdyKJS3YLXiLOPDP++PvvXQJ3/PGujt3tt0evrVsHixfDzjsn/vo77hhtzReRtnWU4M0HTkjgNY4D5iUnHJH2ffGFq6a/335eRyKSOb6t+JYhRUM2el8gL0CoIdTp13/rLfjb3+C559zQCYDzzou/p2Vx4htugNtuc+PoHnkE9tij/RIpbSkpcXXzRKR9Hc19uh542hizA66w8RxgXfhaCW71iVOAUuDkFMYoQn29G9tz221ugLWIJOar1V9x4JYHbvS+rrbg7b+/e0QsWuS6Zjfm1lvh2mvdfmSbqOJiJXgiG9NugmetfdYY82PgBuAeoOXnq3rgdaDUWvtO6kJMnsgkC020yDwrV7rt+vXexiGSadaE1jCwcOBG70tWF20kuautdaVNzj3XJWR33RU/MaqpKbo/opODfEpK3NJlIn5UXl6elIofHVYvsta+DRxujCkARgKR0U9rgQXW2tpuR9CDkjErRXre8uXRivmXX+5tLCKZprq+msL8wo3el8wxeOBa2pcsccsKRlrdy8vdo6wsvlB5e2vQtkcteOJnkYaoCRMmdOt1El3Johb4slvvJNIFy5bB5pu7/R13hAEDvI1HJNN4leABDBsWf3zQQa5lr6U+nSyb37+/m7ghIu3baIJnjBkLHAlsh2vBs7gWvDnAS9ba/6Y0QslqF1wQ3Z8507s4RDJVdX11ysqkdEXsLPgXXnC18zq7Esbo0fDqqzB7NuywQ3LjE/GLjgod9zPGvAm8SnQ27UJgUfh5JwKvGWPeMMZspESlSNe88ILbHnSQChuLdIWXLXhtGRgeDjhtGhx1lNvvbIIXGef39dfJi0vEbzr6b3U3MAjY21r7YVs3GGP2AB4L33tmW/eIdFVNzN+aV17xLg6RTNaZBK+qrirl8Qwf7ooeb7WVO54xI34WbiJycuCUU1oXTBaRqI7q4B0NXN1ecgdgrf0IuBo4JtmBSXZraoq23oFKo4h0Vbq14EE0uQO3rm1ubudfIxh0K1uISNs6SvCagEQ6xUz4XpGkefdd9wkd4te7FJHENTY1UlVXRVGvja/t15MJXjIowRPpWEcJ3rPA740x7TaeG2P2A34P/DvZgaVCWVlZUmrLSOrV17vt2LGt17sUkcSs3LCSvsG+9MrdeBN4piV4gUD8MA4RvygvL09KWbeOxuBdilvB4k1jzAriV7LYBDerdjDwCvCbbkfSA1QHLzM0NcG337r9n/3M21hEMtm3Fd+yefHmCd1b1KuI9bWZU0lcLXjiV8mqg9duC561dr219nBgP+BBYDXQJ/xYHT63r7X2CGtt5vxWkLQ3YQKcdZbbLy72NhaR7rDWevr+s1fOZtv+2yZ07+gBo/li5Rcpjih5lOCJdGyjk9Otte8C7/ZALCJcein88Y9u/+yz4dhjvY1HpKusteTclMP6a9ZTXOA+qWyo20BeTh4FeQXdfv2l65eyxeQtsOPbTyJnfT+L3YbsltDrjew3ksXrF3c7rp4SDGo1C5GOdDQGr03GmAJjzBhjzPbGmJbr04p0y0svRfcvusiVQxBJZ022iU++az0TKNTgmpe+XBVdBKj49mIuffnSpLxvRa3LbmJbCZdXLufT7z4FoLK2ksnvT2ZQ70EJvV4wL0htQy2NTY1JiS/VttkGXn/d6yhE0ldHhY7PMsacE3Ocb4y5AzcO73NgNrDGGPNbY1SCVpJj5MjofqSYqUgq3f/R/TTZrhcCeHbOs+z+wO6tzq+rcUOW5/4wt/lck21iysdTMBMMZoJh7NSxLFizgLrGOo549AheWeAKPk75aAqPzXoMADPBsGT9klav32hdIhZJ9BavW8wRjx7Bbg+4FrtI0tm/sH9CX4cxhsL8Qqrrqzd+cxrYZx9YutTrKETSV0ftI9cCgZjj24GLgVuBA4GDgEnAjeF7RbqtX3hNlHHjovsiqXTBfy5gTWhNl58fSeQiXp7/Mj9/5ud8/v3ngOtKbc9/F/6XKR9NYUXVCqYvmM6p/zyV9799n//7z/9x8UsXN983oXwCHy77kCbbxKoNq1hWsaw5EZs6cyoT35zI8D8O5/OVnzc/Z/qC6QDkmsSLzPXu1ZsN9RsSvt9LxcXqohXpSEdj8LYEYkfcngVca62dHHPuLWNMFS7xm5iC+CSL1NXB8uXwwAPw//6f19FINoh0R1bXV9PY1EhuTjQZOumpk7jlx7cweuDouOfUNdbxry//xV6b7cXIfiObu2Ijps6cyhOzn2DqzKkAXP/69Twx+wlO3+H0NmPolduLHe/bkc36bMayymX86KEfAbC2Zi1mgusc+etnf+Wvn/2Vd899l/NfOJ9Z389iSNEQAC55+ZJWrznsD8P4tsJNRd9p0E4Jfz965/dmQ11mJHgFBW7GfW2t2xeReB214K0HBsQclwCftXHfLNySZiLd8utfuzE1sVXuRVKptrEWgH0e2ocjHjsi7tq0r6YxY+EMfvfO7xg6aSgb6jbQZJsouKWAn077KaPuGcXP/v0zfvXirwD47Wu/Za+/7MX8NfNbvc8Xq77g+tevbz4+bcxpzfsVtRVU1FawrHIZt4+9vcN493loH2Z9PwuA76q+a/e+SHIHMKTPkA5fs6WOXjedGAMlJWrFE2lPRwnec8AVxpjIZ6MZQFsfQX9CfEtf2lKh4/T2ZXgs+iabeBuHZI9IYd/llcv5cFl0VcbIWLje+b15+LOH+a7qO4puK+I3L8eX/Pz7rL837//lk7/w4fIP+XB59HVe/OmLbb6vJTox4t4P723eLwmUxN13wBYHdPZL6paF6xZy2N8P69H37I7iYlivIl3iM8kqdLyxMXjFwOfGmKtxCd/pxpj/GWMmGmNuNca8B5wB/LbbkfSAsrIySktLvQ5D2hFZOHyQ2oOlC+b+MJdznz037txL817ikc8e4b8L/wvA6wvjp13WNtQ276+vXU+TbWJD3QYOf/RwAM557hy+Wv1V8z0Pf/Zwu+//Q+iHVuf23GzPuOMjRx3JSaNParOlbnDRYE7f4XQePObB5nOX7N26+zXWiL4jeO2s16LvNzT+/eZf3Lo1sSMnjT6JUEOIZ+Y806nneeWbb2Drrb2OQiS5SktLU5vgWWt/APYBpgGXAX8GioAf4RK6y4BVwP7W2le6HYlkvdrw39pNN/U2DslM//7q3/z1s782H8/7YR7jHh/H2c+ezdipY2myTRw89eC4SRGRLtqI4tuK2fvBvdt9j8q6Sq7a96oO47hy3yu558h7ABhQOIBNe7sf6IePe5hpp03j6VOfZqu+W5FjcjhzpzOx4y0NNzSw7LJllARKOHe3c/nsfDcaZpfBu3D1fle3+T6X7n0pt4+9nUFF0U9Ez/wkmpjNv3g+I/uNbOup7TphuxMAuPyVyzv1PBFJPx1WGbPWVlhrr7HWDgJG4la12B8YAxRba4+x1n7Y0WuIJOK3v4VPXfkuDZiWLomUOrHWsnDtQra5d5u467e9dRsAby95u/neytrKuHs21G/gi1UdjzgZs+kYaq6r4bPzP2PxpdHCwLsPcaVSbh17K8OKhzWfX1/j+hB/scsvCORFCxOsvXptc2tdbk4uOSb663iHTXcAYJPAJkwoncDMC2YSyAvELTt2/h7nc8qYUygpcN26z/3kOYb2Gdp8vbPJHUCfgj4AhOozY4mIBQugd2+voxBJTwmXkbXWLrTWvmut/Z+19itrbV0qA5PscvvtbkZcfb3XkUimiiRtry96nRF3j2h1PTLJ4ZgnjuGj5R8Rqg+x05TWM0w/Pu9jCnLb/5Qxou8ICvIK2HnwzmxRskXz+WO2OQaAvJw8xm09julnujIlT578JP869V+tXqe4oLjdFS1yc3JZcukSBhQOoCCvgJ0G7cSKy1fw5YVuoOr4g8az3YDtAOgb7AvAlptEC0f+7tDftRt/R/r0Cid4DZmR4G25pWv5jwzvEJEorRMgnmuKqTGbt9HF80TaFknwEml92vvBvVu18EXsNmQ3dhy0IwDv//J9AM7c6czm6y3Ljrx77ruUDi/ljJ3OYOxWYwHIz83nsJFussJx2x3HiaNP7ORXA8NKhsUdlwRKmlvYBhRGCxwU9Srih6t+aI6r7vo6rtj3ik6/H0Rb8FrW9ktXublQVASVlRu/VyTbGK8Xw+4pxhibLV9rplm9GgYOdGUPmrq+oIBkser6aoZPHs6q6lXcfcTdXPLyJfQN9GVtzdqEX+PpU55mWMkw9tpsL1ZXr2ZF1QrGDBzDdf+9jokHT6TRNvLc1891KVlLpoVrFzKsZBh5Ocn/NLSiagVDJrmyKvMunseofqOS/h7JVlgIoRDo17v4jTEGa22XVwpTgiee+/JLOPBAmDMHBgzY+P0iLU37ahonPXVS3LkhRUMSqumWn5NPfVM99TfUpyRpyjSb/m5Ttu6/NZfufSmnjDnF63A2KrJQpn69i990N8FTF6147vvvYcwYJXeSuEn/m8TDn0ZLlixet7jVPVft1/5s12mnTuPKfa/k/+32//jovI8AlNyFrbxyJdv13471tZlRYC4/320bG+PPz+9chRgR31GCJ56pqYEZM+Dbb1X7TuKt3LCStlrcG5saabJNXPHqFVz56pUALFm/hDmr58Td9+gJj3Lpjy5l5RUrAZpnl47daiw119VwwugTuPPQO3ngmAfiZq+K06egD09+8aTXYXRKKARLl8Lnn8N336k+nkjCH1mNMXsCJwKbAYHYS4C11p6a5NiSLlLoWMWO08Pjj8O54bq0WntWYg36/SD+cdI/OG2H0+LObzl5S47b9jjAdV80NjWy5WQ3e/T2sbdzzYxr2G/Yfpyx0xlAdDLCy2e8zFZ9t6KoV1Gr94qdsCDOx999zNtL3vY6jIREPgds2ADHHguffQaLFkWvmS53cIl4o7y8PCmrbiWU4Blj/g/4E7AamAdEillYwgletyPpAcmoDC3JcfvtrvYdwPDhMGWKp+FIGvp+w/dxxw1NDSyrXMY7S98BYHX1avJujv4K23XIrkB8V6sJ/3XfvHjzNpM7cCtI2PEZ8Susx2RSd3VsghdZtqyqKnquqAhOPBH69YMHH2z7NUTSSaQhasKECd16nUT/F18BPAycb61VxSHptldi1j45+2zIUS+ZtNBkm1hfs54/f/hnLtn7Et5c/CYAM7+f2ereo7c5mkNGHALQqstVyVvnPXHSEwyZNARrbXOSnK4CAZfI/eIXsHChO7eDqxNNnz4wdCgsX+4KIivBk2yS6J/VTYHHldxJssTWu9tjD+/ikPTVZJt44OMHuPa/1zL8j8Pp3av9JQuu2e+a5sQuNye3p0L0rcFFg+mV24u6xvSvZ3/hhW771lttX1++3G1VgkmyTaIJ3stA+ws0inRSbszf4D33bP8+yT6RyRWNTY0sWb8EcN2xtQ217T4nktztvdnezWP0pHsK8wuprq/2OoyNuuMOuPbajd8XCrmWPpFskWiCdy/wC2NMmTFmX2PM9i0fqQxS/KWuDhaHq1r8+9+uyLFIRGTSRGVdJfPWzGs+H2oIcfQ2RwNw4JYHAnDRnhcBMKjITcN+75fvcdFeF/VkuL61rmZdc7d4OjMGfvQjtx8ItL6+U8zCI2vWuO2cOa3vE/GbRBO814FRwI3A28DsFo/PUxKd+NI998BXX7n9MWO8jUXSR3V9NfPXzGdpxVIAFqxdwJuL3+SeI+8B4Lh/RFvmRvUdRfW11dwz7h7seMuIvq3XnpXuO/7J470OISGRYYLVbTQ4xp774ANXL2/0aLeGrYifJTrJ4uCURiFZJRSzVOio9F8JSVJsQvkEzt/jfH7+zM95ZcEr9Av242/H/41jnjgGgMNHHt587+yVswE3zi6YH/Qk3mwSqR+Y7o44At5/3yV6Tz4Jp50G++8Pv/sd7LNP9L6TT4Zd3WRr5s6Figr45z/dcomPPhodrzc0M75skQ4llOBZa8tTHIdkkUg3yiOPqEaVQNkbZfQv7M/ySvfXdU1oDZsXb958PTbJqKx1q8qrOHHqTTt1Gn/97K9eh5GQvDzYay+3f3j488DUqVBc3PreTz9129iuW3AJ3q67urIrK1emLlaRnqLfktLjguGGl8JCb+OQnmetZV3Nuubj0kdKAahpqIlbuSI2wSvML6ThBjeBv6rOFTjLNZopm2qb9t6U1dWrvQ6j04rC5Q4Dgc79jrn9dteSt2oV3HgjLFmSmvhEekq7CZ4xZpUxZteY/ZXhbVsPfd6RhBUUuG2kVpX425nTzuTwR12zylNfPEXfO/oCcOKTJ/LG4jcAl+BFkjeA/sH+AHx6/qcYY8jNyaW4oLi55S4yqUJSp6hXUdy/SaaIzNDv3TvaW3D44e3fH/H3v0eLJt98M2y5JZx3HtxwA1xxRWpiFUmljrpo/wSsjNnviCqJSkKmTIGrr3Zj77bbzutopCc8/vnj2PCviG8rvgXgghcu4N9z/t18z/w186mqq2LJpUsYUDgAYwx/Gvcnth8YnaA/84KZNDY1UpBXwKDeSvBSrXev3myoy8y6IrHLGEf2Ww4H2WcfOPRQuOkmdzxgQPzzAF591c28raiASZPgqafglFPi77nsMrcqj6oBSLppN8Gz1pa1tS/SHbfe6n5Znn22xt9lC4ulML+weR/g/o/vj7vnbzP/BsDA3gMJ5Llmlwv3vDDunuGbDE9xpBKrd35vNtRnZoLXlr33dgndLbe448GDowndCy/A0Ue3fo4x0KtX9PjFF6G0FL77LjqG7w9/cMXaf/rTlIYv0mkagyc9KpLURbppJTuUFJTQ0NSw0Rahglz9YKSLol5FGduC15b33nNdr7vuCv37w113QaWbsxM303b8+Oj+woVuXF7E2rUukdt5Z/f8SKkVa119z5dfTv3XIZKorErwysrKKC8v9zqMrPX559E1Z5XgZZdNAptw7nPnUvZGWatruw7elcdPfJxNe2+a9uueZpPC/EJCDaG4yS9+8MknLmkbPjya4PXrF71+3XXR5c9aevZZeO01t3/llbD77m6/qQmeew6OPDJlYUsWKS8vp6ysrNuvk3UJXmlpqddhZK2ddoJFi9x+XqIVGMUXvlr9FVNnTm3z2tOnPs3pO57OistX9HBU0pHcnFx65faipqHG61BSJnbli2OPddv8/OhM/4ijjmr93KYm+OILtz97NtT499skPay0tFQJnmSu/HyvI5CeEKoPbfSeyJg7td6ln00Cm7AmtMbrMFLmjjtgwQK3P3Vq9ANoywRvY+0Cd94Jjz3m9isqXPIn4rWsS/BOOgnOP9/rKLLL2rWw7bbR46oquPxy7+KRnlHXWMe7377bfLxp703bvC+S4En6GdF3BPPXzPc6jJTp3RtGhFe5KylxpVGgdYLXuzece27HrxUZfzd2rCvVos8r4rWEEjxjzCBjzIiY4xxjzPnGmMnGmGNTF17yTZsW/aQlPWP+fLcsEMCgQe6XZezMNPGnglsKGDt1bPPs1/aWvdLEivQ1fJPhLF6/2OswelzLBG+rrVxrX1tuuCH++KOPovuqnydeSrQF7xHg0pjjCbjaeEcA/zbGnJ3kuFKqrs7rCLJL7Pe7raWDxF+e+/q55nVkAQYXDQYgP6d1v/wNB96gNWXTWFF+EdX11V6H0eNKSuKPjzjCzbx94434RG/EiI6Hm0yaBIcdlpoYRTYm0QRvV+B1AGNMLnABcJ21djvgFuDXqQkvNerrvY4gu6yLrkwVN6hZ/OnmN2/mhbkvNB/vMWQPgDYH69/045u0rmwaC+QFEhpH6Te9e0f3YwsbH3ggnHCC2//oIzcjd2Ndsa++Cs88A2++qZ4L6VmJzmUsASLVgHYH+gOPho9fBzKmITo3FxobvY4iu6yJGaOt8ij+t6Iqfjbs7w/7PcUFxYweOJplFcu4ZsY1HkUmnRXMDxJqyL4ELzLL//33Ya+94q9FfoftuKNL2Pbcs/VzGxriz51wAtx2m2tc+OEHNymjvS5fkWRJ9KPzMmBMeH8cMMdauyx8XAJkzARxzd7sebEJXmxBUfGXNxa9Qd5Nec3LkUUU5BUwcexEztzpTK7e/2oAXj3rVZb+ZqkXYUonBPOCWdmCF0nwWiZ3EF3rNtIad/jhcNxxbn/UKDjnnLZf87vv3HbAAJfg7bwz/OtfyYtZpKVEE7yHgDuNMU8DVwEPxFzbG/gq2YGlihK8nheb4E2e7F0ckhpzf5hLTUMNpz59Ko02vnn8+gOub/M5Q/sMZfPizXsiPOmGbG3B23FH6NOn7WubbQZftfiLFymLcsYZrlByW+6+O/541iw4+WQ4/niYPj16/vvvYfnyrsUtEiuhBM9aextwEbACuBj4Y8zl/sBfkh9aaijB63lr1sC4cW4/R8OtfGfbe7elrLyMVRtWxZ1/7MTHuPngm1vd/4tdfsGIviNanZf0E8wL+rrQcXtGjHD17Nqz3Xbxx4PdPCJycmCLLaIFkK9v+/NNnGefdZM4AA46yJXy2myzzscs0lKiZVK2AP5hrb3IWvuQjV+75iKgPBXBpULL6e+SemvWwOmnq/inH417zGXu076ahiV+SasxA8e09RQePu5h1b7LEMH87Oyi7aw/hps8Il2722/vtolOKhs+HJ580k3EeOedpIcnWSrR9pRFwC7tXNsZ+CYp0fSAzWN6hXy2xGLaWrPGrfWowp/+89L8lwCYt2Ze3PnTdzidHQft6EVIkkTBvOzsou2sYBAuuwxOOy167vTT4eijoaio9YpwhH8AACAASURBVP3DhsUfFxfDT36S2hgl+ySjwywAZExluQED3NYYdRf2lEiCJ/7Ssks21uMnPa7yJz6QrWPwumLSJBg5Mnr8+ONuIkVlpRvPt8MO7vyAAfDLX8Y/d+XK1q/3yiuuVe/111MXs/hbu2VSjDE741rnIu0uRxljWow8IACcBsxNTXjJ13L6urVqWUo1JXj+c9+H93HhixfGncsxOTRZ9cP7SbbOok22r76C2lqXAM6eDX/+c/z1FStaP+fww93WmNbDWyZNcqVXRmgoq3Sgozp4JwA3xhzf0M59C3GFjzNCQwOMGRMdBLtypVs+S1Lj/PPdUmVK8PylZXIHsOjXi9hi8hYeRCOpoha85IhMmogMC+pMLVZrXe28vn2jvU5XXAGhEFx7rXqipH0d/WhMBIrDD4CDY44jj4C1dqS19tWURplEDQ3x09UHD3bFLCU1HggX1Onb19s4JHlsO4NXh5UM45nTnuHobY7u4YgkVbJ1JYtUa2/C2fPPt31+wACX1N13X/TcDTfAb37T+t6HH3athSLtJnjW2nprbVX4kWOtLY85jjwyZuxdRH19tEDl2eEVdDXGIXV23dU9IsVBJfNd8EL7DfbHbXccz5/ezl8pyTiaZJEakQTv3HPjz+++e+t7I70fM2bAhRfGL7U5a1Z0/513XGvfOefA//6X3HglMyW6VBkAxphtgM1xY+/iWGtfTFZQqdTQEK2Ft0W4N0k1h1Jj2DD49lt46SWvI5FkWVaxjAc+idY5L+pVRFVdFT9c9YOHUUmqqExKaowb53qOHnzQlViZPt0lcEOGQFVV/MzbAw5wtfKWhhd+qaqKXisvd/X6jIH994d54cnsqvcqkHgdvO2NMZ8Dc4DXgBdaPDLmI3tDQ7RWkTHu046as1Pj2/CKVcXFHd8n6a2qropDph5CRW0Fm/8hWmfooC0P4uPzPgagV65WUfejbC10nGoHHhjtOerdG048Ef70p+jxBx+4/V12iZb2WrvWbWMTPIBFi9zKGwA14X+qvE413YhfJTo8836gF27ixXbAiBaPke0/NX2UlZWxdm15XIIXDLrBqpJcsTOT26oDJZlj0bpFzFg4gyXrl8SdP2n0SWwS2ASAgtwCL0KTFNMkC2/ssYcrkfLpp60/IC+J/2/IzjvD4sVuP7Is5Pz5qY9RUqe8vJyysrJuv06iCd6uwBXW2mettXOttYtaProdSQ8oKyujsLC0edaRMa7SeI0+oKbUVlt5HYF0R2RSxeT34hcSvnjviykpKAEgL0dNBn6kMineMAZOPdXtR7pb99vPbfffv/3nffed2551FlRXRxM/ySylpaU9muB9Qxvj7jJVpHXJGFeE8qqr4geuSvfEzhC78sr2F+2WzBBpwXno04daXSvIK2DZZcswKibpS8F810Xb3sxpSb3f/hZWrXLj8zZm+fLo/uTJbgk0yV6JJniXA9caYzKiKzZRxkQLTL78srex+Elsl/dVV3kXhyRHVV1Vh9eH9hnaQ5FIT8sxOeTn5lPbqIHKXgkEXJmURMbVXXZZdF8zaSXRBO9WYCgwxxgz1xjzgTHmw9htCmNMmdGjYf16tz91qrex+El1dXQ/GPQuDkmOjSV44m/qpk0PnZ04UVnptvfcE39+1iz4/e+TE5Okt0QTvC+AF4HHgP8BX4bPRbZfpCS6FGpsdDOXImsHzpvX8f2SOCV4/vLlqi8BGFg4sHlShWQPTbRIDy0TvCOO6Pj+yLCjSy6Bt96Knp882Q2dEf9L6DOBtfYXKY6jx0UmWtx/v6sQfuSR3sbjJ7EJnpbRyTxvLHqD0r+V8tTJT/H2kre5+wO39MstB9/C9f+93uPopKdpNYv0ECmXUlwMP/+5W5HJGCgpcevSPvJI/P3r1kX3Dzxw46+/cKFb21bDLf0j6//85uW5wauLF8Ojj3odjT9ExuBp9YrMtKxyGQA3vXlTc3I3/czpnLf7ec2zZb/9zbeexSc9S6tZpIcbwyvD7757dLnNd95xBZMvvbT1/atXJ/7azz4braWnsmH+kVALnjHmn0B7eb0BrLX21KRF1cMiszzPOgvOPNPbWPwgUohzzBhv45CuiXTDzl45G4CbSm/isJGHAdFyKJsVa/mXbKHVLNJDpFxKbF28ffeN7h93nEvUttrKtcatWgVTpsAF7a8sCLgyYS+9BBs2uOP//Q/Gjk1u7OKNRFvwBoYfm8Y8tgWOBfYLX8tYsS1NL73kiku++ab7dCSd8+c/u2V4AAYN8jYW6ZqGpoa447Ejor/tiwu0LEm20WoW6aW9lYF+8Qu3Pf10+OUv3f7QofDRR9H9WA0NbhWMgw5yQ5UiNPvWPxIdg1fa1nljzDDgGeCuJMbkiV//2q0JOG6cG4fwzTeu+1b18Trnr391nwR33hkee8zraKQzHv70YQYXDY77Yz7x4InsOyzaTPDKWa9QWVvpRXjiEU2ySB+BAPz4x21fO/54t83JcS13Dz7okridd3bnt9oqvk7enXfCdde1fp2Kivj9X/8aHn44OfFLz+rWGDxr7VJcCZU7kxOOdyZNiu5Hqn9rsGni6uvhtdeiraH77w8DM7pdN/uc89w5jHt8HO9/+37zuSbbFHfP0D5D2XbAtj0dmnhIZVLSRygEZ5/d8T05OdHfw9XV0dm3m24af19byR1EE7wNG2DmzNaTNyRzJGOSRSMwLAmv46ncXDj5ZLff2Oi2TU0we7Zrwo61dm38ag0C06bBoYdGZ81uomoaGeuu9+5iZF9XP2hQb/WzZzu14GWO3XZzv4cBRo2CXXaJXttuu8TWBX/gAddNW1QEc+emJk7pGYlOsti+jdO9gO2Bm4EPkxmUVwoL44+thYcecuPxYvXr52YxXXxxz8WW7mrDhe4jCd6AAd7FIt13xKgjmHjwRPoUaJ25bKcWvMzx8cfR/Za1XbfayhU/brmq4ODB0RWdIiJ18776ym2tbf08SX+JtuDNbuPxCfAo8APwy5RE18PaKso7Oby++u23x5+PLOosTkN4XH6ka6DlgF5JX7UNtazcsJJt+m/TfC6QF6AkUEKOyfpKSllPZVL8oaQkun/WWdH9vfaC6dPj773mGreNDF26445oz9b332tseqZI9Lf3wW089gW2sNbuZa1dkKL4elTLFrxYkybFf4JRjbd4kf/wBQVum0hXgKSHG16/gUG/H8TgosHN5wpy/z975x0mRZG/8bdmdjaSl5wzKogggqJ4Lih6oicHIiiHAcVwmM7wU8/Erpx4JtQTEycmRBQRQZJwCksUQcmSc4YFdoHNE+r3R231VMfpmZ20s/Xh4ZmejjU7PVVvf+sbUmLYIkk8IdOkVH2uvRa48kr/e0pZkAUAJCez7amp7P1NN+mP/+c/me/fqFHM4jd2bOTbLKk8tgQepTTX4P8qSmlCZTu1Kqt1+jR75aZsKfDUcAveokXAtGkyj1JV4Put3+PQ2UMoKGUp74vdxZh922wAQL20erFsmiSOSE1KlRa8Ks6CBSyhP8fj0ZcrszJwAMDkycxlCTCewfriC39td0l8YHv+hRDiIoTcSgh5lxAypeJ1GCEkyBLI8QsPnFi1Sr+tXsV49+yz7FWW4FLDLXipqcAtt/gteZL4ZfC0wRi7ZCxqJjM/u2J3MdrUaYPbutyGQecPinHrJPGC9MFLPDxCqkuekD4jg73ayR7x8ccsT+x//+sXdXfeCXz9dXjbKakcdoMsGgL4H4ALAewDcAJsivZBABsJIf0ppXmRamS04AkkL72UOaPWrAl07MgygT/+ONvG8wFJC54a3mHIqdmqhdPhxLlyltduS94WNMhogK9u/irGrZLEEy1rt8TnGz6PdTMkYYT318XF/ofxp58Gtm1jyY/t0KcPez18GMjOVp9XEh/YtUONB1APwGWU0raU0ssopW0AXAogE8BbkWpgNLnhBr8jKhcq559vXJtPCjw15eXs9cSJ2LZDEhxfbvwS/137XwBAjyY90DCjYYAjJNWN3i164+DZg7FuhiSMcCGWluafjXrwQeDdd4NPASZa/KTAiy/sCrwBAJ6hlK4WV1JK1wB4BsAN4W5YLOjaFSgo8L//5BNW4Hn4cP2+UuCp0YbkS+KTw2cPq95z6x0A9GnZJ9rNkVQBkp3JKPeWx7oZkjBiJcREwda4ceCKRD/+CEyfzpZ5pK0kPrAr8FIAmNUnOgeWEy/hGDmSJY5s3ZqVLxORPnh+vv5aZjuvKjR/qzmOnjuK0yWnddsyXBkxaJEk3kl2JsPtlXkxEgm7Ai8z09jAIbJ6NfO7DnReSfSxGyCxCsDThJBFlNJCvpIQUgPA0xXbE5ouXVh92oMHgRYt5I0s8u23sW6BJBjcPjfeWu73qnA5XJh560xVzVmJhONyuKQFL8GwI/AWLQJatbJ3vowMVtpMWvDiC7sC7wkAuQAOEEIWAjgOoBGA6yq2m5Q/ThymTGGBF02asBp+RUUsctTlinXLYk+yYL8Va/pK4gta0XOXecpUee6SnckY0GFArJoliXOSnclw+6QFr7rAa9f2FUb1Q4eA5s3Nj3niCeCll1hFo5IS65RjkuhhNw/eegAdAEwE0BBAfwANAHwAoEPF9phACGlBCPmZELKFELKZEPJqJK5To4Y/j5DLxRI9Dh4ciStVPUSB16FD7NohsYYP0h0ndES6y5/0isJGXgRJtcXllBa8RGLtWmu/uo8/BtZoio82a+ZPEWbEBRXFTHNy1Pn0Nm0KvZ2SymPbk4xSmkcpfYZS2o9SegGl9GpK6bOU0pORbKAN3AD+j1J6AYDuAC4lhERUenFBk5sbyatUHUSBl5yQ3piJgZjLbNVhv1cFtZP4SlJtkT54iUX37talJBs3Bi65RL/+X/9iljojtOfzellEbteuLPE958gRfW13SeSwJfAIId0IIYaRsoSQGwghXcPbLPtQSo9RStdWLLsBbARgYUyuPHxatrAQuOOOSF4p/ikoUKeROe+82LVFYk3XD/0/0x+2/6AsSwuexAonccJLvfDRIPNnSBIKQsynXrUP9hdfDDzyCFseNsy/ftIk4KqrgAMHItNGiRq7Fry3APQy2dYTcZIHjxCSCeCvABYE2rcy1K/vX548OZJXin86d/ab+ym175QriT4Hzhj3qt0bd49ySyRVCUKItOJJAAB//Stw770sPyzn8GH2YN+tm3/dxo3Gx/PsE61aAb//zqpGycCMyGFX4HUHsMJk2y8ALg72woSQ9oSQjwghGwkhXkLIYpP9LqjwsSsihBwmhOQQQnTtJoSkAJgO4C1K6fZg2xMM/fqp3webGDKROHKEvZqZ7iXxS/109qSy6M5FMW6JJN6RkbQSAOjRA5g4kYmzkhIWeNi0KSsQ8Pvv5seVl7NsC2L07uefA717A3PmRL7d1RW7As8JwCxJVjpCy4N3AYDrAWwFsB3QzxMRQuoC+AmAF8BNAF4Ci+jN0eznBDAFwO+U0ohbE1u2VL8vLo70FeOTHTv8y40axa4dktD48W8/4rd7f0NqUmqsmyKJc2QkrUQkLY3VHRdLU1rlhl22DBg61F/xCGA+eoDfQPL00yw7hZaHHrJXH1eix67A+w3A/Sbb7qvYHiyzKaUtKaXDAGwx2ecBsCTLgymlP1NKPwITd48TQmoK+30E4Cyl9MkQ2hES69b5lwsLzfdLZI4e9S9LM3t8I/rccc6rfx56NO0Rg9ZIqhoyklYSLM8/719OrXiGFAXcNdewV7cb6N8feO01Nq4OG8amfQEm/t57j6VfkQSPXYE3BsDVhJDVhJAHCSGDCSEPEUJWA+gH4IVgL0zthe5dD2CBmFwZwDcA0gD8CQAIIVcAuBtAD0LIuor/DwXbnmARnUqrq8ATRR2fqpXEHz/t+QkDvx6oW5/mksmqJPaQPniSYHlBUAU87co77/jXcdF2/Djw009smRAWdbuiwiHM7VbvKwkOu3nwloLlvvMC+A+Yr9vbYClKrqnYHgk6AdimacsBAMUAzqt4v4JS6qCUXkQp7V7xf0KE2qOgzf124kSkrxh/iML2zJnYtUNizYuLXzRc79C7skokhkgfPIkd3nvPvyyOkY89pt/37Fn26haeGwhRH7t8OXstLQ1fG6sTditZgFKaC6A3ISQDQF0A+ZRSgxnzsFIXQIHB+vyKbTFDGxbeqBFzFr3BMJlMYlIgfDNt2sSuHRJrfjsSigeFROIn2ZksBZ4kIKNHA7162ZvROV1RDlscR7g/XkpFoR0+jSsteKFhW+BxKkRdpIVdRMjOzsaJE8D77wNDh2YhKysr5HMZlSibNav6CrwxY2LXDomfP078gcz0TDSu0VhZJ53jJZXF5XTJ+0hiC6MkyVoGDwbmzmXLp07513NLXUqKev/qYsHLzc1FbhgrKAQt8KJMPoDaBuvrVmwLiuzsbEyfzp4yunSpXMOMKjZUJ1+8IUP84e1vv+03rUtiS5cPusBBHCh4ugClnlKsPLhStX3G0Bk4W3YWd826KzYNlFRJpAVPEk5q1fJb5RYLCdJ4ZgZC1JkZqosFLytLbXjKyckx39kG8S7wtgE4X1xBCGkBlpplm+ERUcJI4J07F/12xIrvvmOvb7wBPPpobNsiUeOjPjy/6Hk0qtEIzy16Tlk/ousIDDp/EADg9otuj1XzJFUQGWQhCQWPB0gSVMbQoSyIQqyIsXWrf/nBB/3HiX7t1cWCF27i3ct6PoDrCCFCth0MAwuyWBKbJjG4wBs1yr/ut9+Ahg0T+2ljyhSWzZxTp07s2iIx50ih3gnmrev8KSJlgIUkGGSQhSQUnE6WKy81Fdi5E5g6la3v1Im9itUvRNyaZwkp8EIjZr08ISSNEDKEEDIEQDMADfl7QgjX9x8CKAMwgxByNSHkPrCULeM1qVOiDvfBqy1MIB87BuTl+aODEpGpU5mvIc9rVNtoAl0Sc04Wn8Su07uU9yO6jkBmWmYMWySpyshEx5JQyctjs1vt27NkyIWFwG23sW2vvWZ8jFjxAkhso0kkieUUbSMA0yqWeU68aRXLbQAcoJQWEEKuBjABwGwwv7vxALJDuWB2djaKirIAZIXcaA7P2m00Vfuf/7Co0rvvrvRl4g5ubne52FOVtODFJ7n7cpGLXOX95EHVvGiypFLIRMeSUEnVFMrJyPALuA4dmGGkWTN1XlWtwDOz4J07x/zBF0S0+nz0CVewRcwseJTSfRX56xyUUmfFf758QNhvK6X0akppOqW0GaV0jM0kyTqys7ORkZEVts/gdAJ1DZK1/OtfwD33hO0ycYXTyV65sJUCL36Yv3N+rJsgSVCkD54knPDxo149FkyhLXM2QZPJ9pVXjM9TqxawcGH42xdrsrKykJ2dXenzSEecSuDxsKeR6gQXeHyKWgq8+OHIOVlORBIZpA+eJJxwgVezouCoVuCJkbUAsHIlC8aYMoW99/nUVjtZq9YYKfAqiVWB5USECzzuZyh98CSSxEf64EnCidPJRBlPr2VnHL3gAmDECHbc9OnAn//s36ad0pUwqpk8CT/8xuzQwXyf117zl1yp6nAfvOJi9ioFXmzx+rww81jolMlC1V7KeimaTZIkINIHTxJJJk2ynyx/3Tpg2DD1Om3UrYRRrQQeC7LIjci5a9Uy3/b008DYsRG5bFQ5dw4Q/T5nzzYOMpFEj6SxSfh0/aeqdeOvHQ8AWHkPS3Kc7kqPerskiUWyQ/rgSSLHbbcBjzxivK1ePfV7I388LvBKSxPDJy83N1f64AVLuIMsRL75xnp7IpiQJ04EDh3yv+/RI3ZtkfjZmscyhfooK+TYt01ffH3z16iXxnpGCumgIqkc0oIniTTpJs+hgwap30+frt/H7Wa1bdPSgOuuU2+j1F5t3HhCBlnEGe3asdfGjY23J4LA04a716hhvJ8kunABV+phuQScxIlhXYZZHSKRBIX0wZNEmpQUfwJkkQ8/ZLNgVrjdwMGDxtt++IGlYamOSIFXScQarLt3s2oWnIULgeuvZ8taH4EPPgAuvDDy7Qsn2icssycuSXR585c3QXIITpWwqt0eXwI8TUjiChlFK4k0hADbNAVIe/Zkft+BslW43eoxdt8+//LJk2FrYpUj3mvRVinatlW/F03FWgveDz8AmzdHvk3hpFzTv/OIWkl8kLOEFaZuX699jFsiSTRkHjxJtEhP9wfx/forexUNKUa43azAAKdNG2DvXmDyZKBJk8i0syogLXhRQhR4eXnA4cOxa0uorF0b6xZIAOBc2TkcPmt8A024fgJqptRUrQsxL7hEoiB98CTRYscO4Ior2HIgYcdxu5mYE5kyBXjxxeqdI08KvAjQpo1+nWg+7toV2LQpeu0JFxMnxroFEgC4a9ZdaP5Wc8NtPLBCIgkn0gdPEi2aNQMaNlSv4+nIjPy+27QxTpPCXYikwKsmRDJNisj48fp1R4/6b7QTJyLeBEkCk1eUZ7pNCjxJJJA+eJJoohVl3JKXpHEqy8lhuVjPndOfIyWFvd5/f/jbF2lkmpQQiGSaFJGyMv26U6f8FrCqWt4sLc2/vGFD7NpR3XE6zJ0fG2Q0iGJLJNUF6YMniSZmVjeed5XnnU1JYWUzv/xSn4v244/V7z0e5vteFZBpUkLkZMc38d3ejwPvWAnM0ods385eq2L0qc/HkkgCwF13sWlmSWxIcpjHRrWt29Z0m0QSKtIHTxJNzCx4y5ax15tvZq+pqUB+PstKwctncrTRs8uXAwMHhr+t8Uy1E3jHL3oS2WvvRYm7JGLXGDDAH1ErOomeOcNeq6LAe/RR/4+uOvs0xANOYm7Bq5NaR7eue5PukWyOpBogffAk0cTnU7/n42jHjux1zx722qOHOmCxVSv/sllePC379iXumFbtBB7niYVPROzchLCceIB6WrOoiL1WxSnalSv9y4n6Y6gqcAvekXP+9OwdMzuCjtF/MXQMxTVtr4la2ySJifTBk0STxx8H/vlP/3vRUPLGG8ATT7BxqE8ftUsUF35GiOeYN89v8WvTBpg7NzztjjeqrcDLL80Py3kChXGLAu+bb4A5c6qmwLv6auDii9my9ulKEl24D16bd/zh2l6fN1bNkVQDkp3JURV4lFL0/byvvK+rKX37AuPGGW974gngL3/xv+fj6YIF/mhbI8RUZTfcAHwqlPDmxpdEo9oKvPSkdJAcgn0F+yJ7Hc107JNP+tdZ3YzxRnk5cPvtbFla8GILn6IVB1wvlQOhJHK4nK6oTtGeLjmN3H25KCgtiNo1JfGLlSFl0CDg0kuBa6+1Psc1mokM0Vfe5Qq9bfFMFZIYlSc7OxvYy5bTXUxlbT+5PaLX1Aq87duBxYvZss+nrw4RrxQW+p+UpMCLLdyC16RGE/heZOZUaemQRJJoW/CWH1gOAEr5PUn1xkrgffYZsGqV/XOtX89eMzL8Y1mwxpbycpaQOVLINCkhkJ2dDVTMai3YvQAAUOKJXLDFSy+x8ilXXaXf1rIle33vvYhdvlL88INafBYW+p94pMCLHQWlBVi8lz0hHC08ClLR81HIL0USOVwOV1TTpPxvz/8AMEueRGIl8AK5SWlLanaviDk7ehSYPZstB2toGT8e6NQpuGOCQaZJCZGUApbfY+fpnQAQ0WjaF15gZuPFi4GRI9Xb/vUv9lpYGLHLV4qBA5nI+/vfmaVx7ly/wJM+eLHj9RWv66wa6+5fh0V3LIpRiyTVgWha8E6XnMZ7a9iT75wdc6JyTUli8fzz/mUz69zjj/vTppQEKQN4Rox4p9oJPOJzoX2tzsr7SFrwlGsS4K9/Va/jxZQdDmDqVJaGJN7YtQv48EMWRl5aCvTrx9ZLC15smLR2EsYt13sed2vcDR0yO8SgRZLqQjTTpCzayx5WWtRqgd35u6NyTUl806SJ/X3XrWOzZxxCgKVLrY8JVuBVFSNHtRN41FmmckgvKq9c+Ey7dvb205qAGzdmrw4H8OabbCr34Ycr1ZSwwyOLtm1j4k764MWWV5a/EusmSKop0Ux0zP1JezbrGdEZFknV4bbbgDzzCo0qunXTT9teeaW+vq1IsAKvqoyB1U7gARS9GvRV3p0pM7e1tnirBV5c/KLl2fr2Bbw2/Ns7CAaWbdvYDQewG5GHb0+YoE7aCDDLmZ3zhxOeV+h0hfvLgQPqH0dVubkTDRLI2UQiiRDRLFXGH8DrptbFrO2zsGz/sqhcVxK/EALUrx/6seKrEY8/zipiTJrE9gsk+KrKGFgNBR4wrO1oZLiYOcoqDP/Q2UNYdiBw52InAueii4D9+9lyWpo/P15xsTo/jzb7dufOwB13BD5/OOEJIE+cYK9//7vaV7CqmKcTiaLyIuw6vSvWzZBUU6KZ6Jhb8Oqm1gWgTugtkQQLF3aBxumFC4FRo9hyejowZYr5vlLgxTkOwj76mdLoeUtyUZeaypb/8x9gzRrALTwYnzvHXouLmcDaswf46iv1PpGGtyE/X78OqDo3dyKRV2xzfkIiiQDR9MFTLHhpTODVTq0dletKEhOtBa9NG6C2cEsNG8Zev/pKfdyIEebnrCpjYLUVeDyXWEGZsQVvxymW5IYgfNNiqansNSWFvbZqBfz4ozqfDree3XEH0KiRf/0774StGQHhYu6XX/zreFAIUHVu7kTiZLG6cvaVLa/ExBsnxqg1kupGLHzwUpyso0x2JkflupLERGvBu+MOluaEc+ut7PWHH/THmmW5qCpjYLUSeNnZ2fAdZJEDvLMqLDf+BjtNYEluwun3JFrwAOCKK/T77N4NHDkCbN2qXn86iumgeN1ZUdSNHetfrio3d1WnzFOGnadYOp+TxSfRpWEXZduQC4bg3h73xqppkmpGLHzweGR4NPPvSRIPrQUvI0Ptj3fhhebH8ilbLZF2U5KJjkMgOzsbjhbM9657Y5bt0OPzWB0SVpKSgKFDgeSKB9LMTKBHD/U+Tz8NNGvmt+SJx0aD0lJg9Gj1uv79WS1anBBJhgAAIABJREFUAHj9deCZZ6LTlurOy8teRscJHQEAZ8vOol5aPWXbnnyLqtoSSZiJpg9eqacUAFAjuQYGdBgQ1RJpksSFW/AyMtT+eHxGzQjuh64l0kYOmei4kky7ZRp6N++Nnad2Kh2KEeGcogWAb75RPz1wa54W0ecN0GfjjhRGGb3FOn1PPglcdll02lLdEadly73lSmAQAIzsNtLoEIkkIkTTB48HtlFKo15BQ5J4cDFnZsGzEnhmVJVAw2or8JrWbIpXr3kV+8/sR3Zutul+hBDsL9gPGiHJHkjg8Vq2ZWVsyvS330K/uShlSYutMBJ4ydIFJiaIA1u5txxpLjbH/+ilj+KixhfFqlmSaki0fPCKyoswfct01XWjOcsiSTy0PnjXXVd5gVdV3JSqrcADgCQHm/c8fO4wit3FOkd2Tut3WmPp/gCpsEPETOD5fOzGoxR4/31WVWL0aKBnT320z6lTgW+4vDxWMq1NG+v9AlnwJNFDtJi4vW6ku5ja5/etRBItouWDJ4pICookR5KcopWEhBhIAfhFXePGQFYW8Je/sPcpKerSZiKnTqmnaT0eoKBACrwqAR8ov9z4JXpP6o0Grzcw3Te/NN90W2WwSqhYsya7ofr0AdauZTcboI/sqV8fmDzZ+joNG/qDJ3giYyOKioAWLdR+eFLgRRcf9aHcW64a2Mq95UhLYhY8KfAk0cblcMHtc0dsJoPj9rlRP51ltJVTtJLK8Nhj7JVb6ES/uxYtgFmz2NiZnMyCCI3iKTduZNksVq9m7198EahbV07RVgnEgfLAmQOG+3AfvEh1MmvXmm/jAq9OHSYE+XSt0ZTp0aOBr7V+PXtNTTUXeR07smTL4s0up2ijy5jFY5DyrxTVPef2+S14LodU3JLowrMJzNs5L6LXcXvdcDlccDlc6JDZQRGWEkmotGjBXrUCjhA2s8XXWwUyFlRkU9vJkhpIC15VQBR4jTJY0jmzJ1S3z43bv78dt3x7S1jbUGBSSKNnT3+Fi/R0Ft3K06wA+pvV6obj067iPqmpfoueEeLTjrTgRZfVR9jj4rdbvlXWlXvLlbxgPEm3RBJNBp8/2DIgLRy4fW7m7/dCOVrXaS198CSVol07VscWAG68Ebj0UvN9rQQeH2952dCqIvCq9VyPKPD4oOn2uVUWEv7k6vF5MGfHHMvSZqHQti173bMHePVVliYFYH4CO3ey6NnUVJYH7/PP2bYzFcU3fD6/ELO64YpY6j+df92uXcDllxsfIwpIKfCiR9t32hrmZnR73TLhqySmOIgDPhrZuSluweMkOZLkFK0kZHYJ1R3ffNN6X5eLzZTVrw+c1LjjawWenKKtAogCjz8lur1uJdEm4J+iXXlwZdjFHQD88Qfw/fdsuWlT/3qXi0XNJiXpo3wOH2avW7cCTzzBlu0IPG3qFbMAD0BtwZNTtNFjb8FeXVmyf/z4Dxw8e1AKPElMiYrAq7DgceQUrSRa8DGvcWP/umuvZa9c0Hk0xuSHH/bXmI9HpMCrgIu6b7d8i2J3sW7fSPme8Lq0gFrgbdvGLG5JSXrT8aFD7PWLL/yRQvwGnDuXTeeKcIGnTZ6sFY7z5/uXpcCLH9759R2sPrxaNfBJJNEmGgLP4/Oo+mWXUwZZSKKDGGXL4bNX3Ged78MNKhMm+A008Ui1EnhiqTJALfB4ZYCRs0ZixtYZyno+RXvw7MGItYsnMW7WjL0OHcoSIgPGfgFc4IlTrjzH3Y03AtOmqfc3E3iEqIMzBgzwL0uBF32OnDtius1HfYoFTwo9SSyIxRSty+FCkbsIxwqPRfS6EgmnTh3/MrfYlZay8ZVb68QpWq9/wi9syFJlISCWKgPM002MnBXdKgFcqNWrqEQ1aRLQuTNbNqpgwQWeGAnr8fhz3GkjZHkqFq3Ae/FFtdVQRPrgRZ9m45uZbssvzVcGPrGihUQSLQhI1Kdok53JGLt0LJq82SSi15VI3nmHvXLXJacTcFcYj0tL2fi6eTN7L07VRsIfT5YqCwN28on9uOvHiLejVi32WqMGe9WWUtFiJPCKhVllbTAFf3/2rNoiaFXVQkbRxhcFpQWKBS8jWQo8SfRxEAcoIpwHT2PBk/e6JFrcfjt75TNWt96qtuCJiGNvJCx44UIKvDigaVM2xZqWxl5Fcad9OkhL899QopAr8s88KzfflCksY/e4cf71994L/OlP6v20zJ+vFnj16wf9kSRhprC8ULFsSAueJBbEIsiiRnKNiF5PItHCBd6XX/otePfdp95HO3sWr8SHwokR8SLwrOACLzub/c/I8E+5LhWqpxkJvFdeYVG6IsnJfgdRLhBXrQLat/fvk5TkF3i7dwOtWoXjk0gqS4N0VmlFWjUksSAWPnjyYUYSbcQZKzPxJlag+vXXyLanMsS/wokgVUHgcTHGffIyMvw5eg4IxTfEKdojFb76tWvrzycKPC4ee/dm5Vc4Tidw//3Mcsfz9EliT/NazZGTlYN+bfrFuimSakgsomjlw4wk2ogCz20SwC0aVObMiWx7KoOcoo1zeGAEd/zMMOnv8oTUaRs2sFcxGoinRBEFnhjAIaZMSUpi5V3+8Y/Q2y0JP01rNsWLV72IWim1Yt0USTUkFlO0MkWKJNq0a+dfNhJ4aWlqgwqgz0PbtSvw1FPhb1uwxL/CiSBOh0GIapzCBZ42dx1nxQr/8rJlwAcfsFdOejqbuhWPF51DjwlZCIwidyWxp3aqgUlWIokSsZiiLfeWW+wtkYQXSoFFi/zvtVO0hADNm+sF3pkzaoPKpk3xEZxYrS14DuII6OPxZO8no9Qaa3r3Zq/aVCcc7Y04erS6cgW3/IkWPDOsavJJwk+Zpwwl7hLT7T2b9gQApRatRBILYjFFO6zLsIheTyLRIo5/3ILHDSN87NSWMtO+B6wzYUSLai3wAKBH0x6W2y9sdKFuXaQ7OSO4QNOWGwv2eDsCT1rwosv1U65H1w+7mm4/r/55APxJtyWSWBANgeelXtXMiizPJ4k2osDjhpPu3f3rdu4ETp1SH5Ofrz+PIw7UVRw0IbaIUwBt6+ojChxE/yd6aclLEW2TyMcfq9+LAq9JRe5PO1E8XOCZTfGKSAtedFl/bD12nd5lut3oHpRIok1UBJ7PCyeRT5hVne0nt+O5n5+LdTNCIj3dv2w3RdjevcCoUep18WAoqfYjhyjw0l3puu1Gg2vOkpyItomzZQtw113qdWJ4Np/jr1mTvfbtq46sFeE3rVXZsSuvZK/xcGNK/MgBTxIPxMKCJ4ktHp8HZR6ThKkWfLLuE4xbPi4CLYo8F13EfOgAYOFCf1YKwHja9aKLgBkzWAUqkXiYcKn2Au+e7vfg9q4shbVW4HVu0Dmm1pPzz1eLrT//Gbj+erZ8993APfew5ebN2Wu9eiz61QhxitaMSy5hr9KCF19c1foqdMzsGOtmSKo50RB4PuqDQw5LccPIWSMtSyiaEemKJ5GEEKBLF7acmclmyrhbE6V6q1779v7a8SJyijYOGN1zNL4Y9AUAoE5qHdW2zaM3x9X02Pz5wNChbHnSJFZLllK/BY/7Czz+uP5YOz54PFI3Hm7M6oSRb11qUqqy3LNpT2x/aHs0mySR6IjaFG01suCdKT2DLzd+GetmmPL7kd9xquRU4B01xMJPPZKIrk179qi3aQ0iv//OXuNhHK1Wtprs7Gz4DhYZbvvt3t/QvFZz5BXnIeuzLOWmjieBBwC33WZupeMVLIzCs9PS2GtKilrg1a/vjwDixwUKwpBEHnFatirka5QkPlGboq1GLglTNk3Bg/MexIiuI2LdFENC/b4TTeBNnQo0qzBk1tBUz9O6NPXqxV4rI/Byc3ORm5sb+gkqiC/1EmGys7PhaGGcFqVH0x5oVKMRujTsgqGdh6JhRkMA5gLv9u9vj1g7rUhJAa6+2ngbF3hGU6zcOqedou0nFEXgN2o8F09ONArLC3G65LRuvXjfSYEniQdibcG7a+ZdEb12LKBx/jQd6vcd758rWJo29S9rJ1y0Ao9XiKqMD15WVhays7NDP0EF1Urg2WXCgAk48jjzrCQw/pbi0azObyzRgvf88+yVW/C0U7RTp/qX+Y0az8WTE42zZcaJDcVpWynwJPFArC14n2/4HACQV5SHvKI8w32qGsH6qpV6SnGuLMRcWUHi8XlwstggwZsNEs2Cp6VcyL9tJuTiYYo2DpoQfziIQ3mKvKTpJTFuTfCIFjwePcsteGlp6hJkDoc/WMPpBDp0AFq2jE47JeYRstKCJ4k3Ym3B4zR8oyEavtEQW/K2RLQt0SBYS9fw74ajwesNItQaNf9e/m/klxokeLNBogs8syoVYsLjeMhGIQVeAFrUboH/u/z/Yt0MW/C+Qrz5uHMoF3gNGjA/PrGsyiuvsFenE9ixQ71NElnMnuClD54k3oi1BQ9Q16Y9cMYkJ1QVwuz3v+n4Jhw9d1S3ftvJbSjzMl+c5QeWo9hdrNuHs+v0LuzJ32O63Yy1R9fiZPFJHDxzMOhjOYku8ABg5Ur9OrGEGaXATz9Frz1GSIGXQHCBJ1rwtAKPh3iLfnZcEMbDE0d1w+Mzng9fMGIBFt3BiiJWp6hCSfwSawteijNFFdEZ6vRhPGH29+z6YVcM+XaI5bFXfnolJqyeYLr9/PfOR9cPzCvkmNFjYg88OO/BoI8TqcppUsxYuVIt6ozGy6Ii9f79+0e+XVZIgVcJVh1aFesmqDDyweNijwdX1K3LXkWBx/eRAi+6zN0xFz/v+dlwW4+mPZDVOguAtOBJ4gMzgZdXlId/L/93WK5hZcFLd6WrHohOFQefviMUThafxCvLXonIua2maFceXIkZW2eo968QTpuOs0y8Zg+In6z7BB6fR7Hw7S/Yj/fXvG/ZllWHVuG7Ld8BYELbDkv3L8Xs7bMBAK8uf1UR3Ylowevd218THjAeLx8UdHGxuXE1akiBZwMeaLF61GrV+gfmPBCL5gREtOBxR8/MTGDFCv97MZCCC0KZ4Di63Dj1Rtw16y7VuleufgXLRi4D4A+0iLdUPZLqiZnAm7F1Bv758z/Dcg0rC16aK00laEo8JYb7hZuZ22bi2UXPRuTcgSxdN0+72XD9Uz89ZXncPT/cozr/GyvfCGiVGzlrpGI1tNvnDP12KG76+iYAwDM/P4O5O+ay6yZYFK0RRgJv8eLot8MKOXLYoF5aPQBAz2Y9VevjrbqAkQ8eF3RJScDll/vXSwte9Fl+YDnGLhlruc/tXW9Hn5Z9VOuqU14wSfwSax+8I+eOqPzS7FqZKotZJoVwEOrfk392O0Lq4XkP45dDvwTcT5wpsOsWok3S/tD8hwAkpgVPS4ZxxjUdbnfgfSKFFHg2eLz349j76F7lffNazdGzaU9c1OiiGLZKj5EPHhd4WvEmCjy+LR5q5yUyE3+fiBdzX7TcR/vkvOOhHUhzpUWyWRKJLcwEnlElllAJFEW75sgaZTlaIiKeLOhc0Fl9du22CWsm4Pejvwc8tyjw7H5m7X6F5YUB25codOjAghIDEcup2vi5c+MYl9OF1nVaK+9b12mN/m374/nFz+POmXfi03WfAgC25G3B3bPujlEr/QJPTGbM+16twGvdGmjbVr3Ol/i/yZjSvl57AMC4ZeMwa9ssw320HWaHzA4Rb5dEYgdTgRcmC9fOUzsxbvk4S3Hx6I+PKsteGh0LXiQFXqhTmfyzG03xlnvLdes4yw8sBwBM3zIdb6x8A0XlRej7eV/8cvAXrD+2Xtnvq01fYeLaiQHbwf824uf4evPX+GT9J/Y+SBWng9A9165tvI+RwMvKAkqi4GEgBV4IUEqVp8wvNnyBJxY+AYD5ony6/tMYtou9NmrkXydO0YqsXeuvmccpMq7iJgkTNZNZ0eDnFj2HFxa/YLiPjJiVxCuRnqKduW0mAPsuCYlgwQs22pTvbzU9XeYpM932wW8fAACe/flZ/N///g9Hzh1B7r5cfPT7R0G1g8P/Njx1CwBlPKxuGGn1mjWNx9UlS4BjxyLfJinwQqBeWj3Vj75dvXYAgGRnstkhUYHfYK1a+dfxRMdaC17duvp8d2fORK5tErV4M7M+xNN0kEQiEkmBV1heqAQOGD3kGP0uouWDp732iBkjVPn4QmH7ye0Ys3iM7u85YsYIXWTsyoMr8faqt/Hg3AeVyjeKBc9AVYhiy4yUJJY/S7HABRCat39/uyIcC8sLcc8sFsTBrbdidY0j544EvH4ictagKJHPpy4sAACPVhiho+ESJUeTINn/j/2YPGiy6imzTipTSi6HSXrrKMF/6+3bAxs2ABs3AldeydbZiZCVAi+yiAOFtmNfc+8a3T4SSTwRSR+8Haf8zkxGFrw+LfugcY3GqnXRmqLVfr4pm6aEXOGBM/H3iXhp6Us6gTZl0xTkl6jPPSZ3DB5b8Bje/+19HCtkZh8roW1lweOkOJnA42I60FTxlxu/xPGi4wCAzSc2K1Ow/G9jR1RWN3bsYNa7uXPV6//zn+i1QY4mQdKydkvUTq2tKyU1ddPUmFvwRLp2BS680F+D1k6ErJyijSziwKW1PnD/PBkxK4lXCEjYLXhb87Zi7dG1SE1KVdYZWfAIiC6oLZJTtAt2LcDpktMA1A9dXAh9+8e3lTq/lQ+ddt32k9t1+/xx4g9leU/+Hvxy0B8lG4oFz45YXrBrASatnaRYL6du8hcyN8vHVx3SpZgh+uctXarfLi14cYxqus3nxfAZw2PYGobRb4lXsAhkwVu2zF+yTBIZREuAl3pVAwcXdtKCJ4lXHMQR9gH7ik+uQI+JPVQPx3bqMwORFXh/nvJnvLr8Vd113T4mbng6kFDhD3jiZ+DL2unfg2f1JcPOlbMpUQqKIdOG4PJP/DmwgrHg8WtaBWZw7ptzH0bNHoVlB1iezuEzhmNfwT4A5gKvOkTTcqxquF91lX6dFHhxjPij5wN3kTu2JjCjKFieEy/QzdSnD9CwYfjbJPEjDo4+6tNZgQEp8CTxSyR88Pj5xLqnRhY8Cqr7bUTaB8+obYGEkNvrtuWDxs/N+4Q9+Xtw+OxhW9fQwv8upZ5SHC88HpQFj7fjeOFx29fbX7Bft87MJ/Foob6ertHxfJ3RtqLyIuQV5YXUrmhy000xvbwhcjQJEfEpk/9Ii8rjb46TC7tYJluUMMTB0etTJ3Tlg5oUeJJ4JRJpUvh0ZL8v+inrzCx4LqfaxznSPnhe6sXe/L148n9PKusCWcf+vfzfaDa+ma1zi5w34TxlFigYgUepX/i2eacNGr/Z2JYFj/uLc5HMrXJ2ENOn8O/ezILX4q0Wqvdb87ai9TutVesOnz2M1u+0ho/6lFeRYdOHoeEbga0Prd9prfgoxoJgCwVEIy2ZHE1CROWXUdFJnSljUQpmN3uksZo9kQIv9oi+NWZTtDJNiiReiYQFz2jK1+w3IPrpAZG34Hl9XpR6SlXrRPFl1Hbut2fn3IC/T3D73NiTvwdA8AELvB/h4sbqeC7I+KxTZUUyv7bdMW/n6Z26dXzmi/9ttQJ1S94W2+3hU8axQAq8BMKoEzpVwopfazuFaCEFXnyjs+AJ9xDvKCNZFkkiqQwREXgGQQZaC16GKwPdG3fXCTzuDxcKJIcEFCVG4kcUeOJ2kkNAcojKl/C6L6/DpLWT8LcZf1OuV1ReBJLjD1YZkztG2b/EzTLfPrbgMdufw2jq2mr8mbJpCjvORkUMO/A+zOq7GPrtULz767sAoExDi/DpXf635e1/ftHzuG/2fYq/YbG7GCSH4O5Zd4PkEMNp4UNnD1Xi04RGly7slQs80d/uwgv9y4SoXaVeeAEYNSqybatWAi87Oxu+g+GZRjWKrOI/0Hi04Hli0ySJgNYHLy3JX4KMEIKy58ukBU8St0QiTYqRFSwzPVP1vuCZAoy/brzq9wKE3s/yawbKZWdkIRStY0bHi9PIC3cvxLQt0/DVpq8AAGfLzuLAmQPs3Abikc8ALdq7yLJdvZr1Ur3XCjwxJ10gKmsFbZDeAID13/LbLd/i3dVM4BlZF/n3yM/B93l39bv479r/Kp/nRNEJAFCKCRiJylgYV558Eigv9wcyLloElFV8zLVrzY/76itg0iTjbbm5ucjOzq5026qdwHO0sFkhOADiUybv9PjNtXjv4rBcI1ikBS++EQfHvOI83WAZT2l2JBItDuKAD5G34Gnz3SU5kuAgjrAJPP6704qspfuX6vYT27dk3xKVBW/zic264ARtLlTRIn+27CwOn2MWrK0nt6r2S01KtW1Na5ThL1Uk+uBx1h1bh9opJnWzALy3+j2cLD4JoPIWvHQXy6T/vz3/s9xv5+mdKCovUl1v7dG1KCwvVL4H7RStVvBtzVP/zYweDhbuXogfd/2I9cfWY8WBFVFJhk0IC2bkFjyHw18u1E7+WSOysrKkwIsl4o+K35glHmbBGzxtcNTbM3Mm8KlJlbS33gL+8pfotkeiR9uZ8il9iaQqEA0fvFeveRVdG3U13Pfx3o/j0UsfxTVtrwEQusDjgkJ7/FWfXaUKlPNRn0ogZH2epfIP6/VxLwz8eqDqHDwaniNaN8+UnlEE4erDq1X7Ncywn8KAR8BytALvleWvoEEGs6yN7TtW+Xs2qdEEAEvx8sshljdPK3Jv73o7hlwwxHZb+N8wZ0lOwH1fXvay6vvuMbEHcnJz/MKuQshxQ4nWQjfgqwGq96L45uedvHEyrp9yPbp/1B19Pu2DuTs1WYYjyOjRwEehVXyLGFLghYg4laYIPHcUqgebMHAgcPHFxtv+8Q99WTJJ9Am27qREEk9EMoqW89QVT5laspvVaoa3//w2Bp/HHqBD9cHjoi3gFC316q6hjXDlljCOlRX+bNlZpdQY5/X+rwPwT3XaQeuLaDRFzs83rPMw3Nr5VgDA98O+1+2n/T6vaXsNejfvbbstwUT8lrhLdIKyxFOiiGYu7LjQCyTgxbab9a3RKmcHAE2aAPfdF7XL2UIKvBARn5rWHGFlpvhTUSz4v4X/hy83fhmz60sCU52SfkoSj2hF0QaCC5pg88VxjCx4vB2iUPh0/afYm79XdazWx+vAmQPo9mE35T2vp6u0VRC/M7bO0Am8DBdzGaqRXMN2+3mSYgBYemApcvfl6vbhFrw0V5oiOrVpZgC9AHISp600Kxw+5WyH1UdW4+mfngYA3D3rbgDs7571eRYA4JH5jwCw70f36vJX8ebKN5XzhMJt392GFQdWhHRsuDgWwcwuUuCFCP/hPnflczFuCeONX97A6ytfj3UzJBYYdULfD/sep5+yl1pBIokl0YqitYud5LdG8M8gCjxt4mGO9qFdGyTg9rmx4fgGW9c9U3ZGL/CSmcATLX8EBDd2vFF3PJ86FS14RuIOAGql1AIApCWlKWJPO30M6K1kHp8HecXmf9fpt0w33RaIlQdXKss8UEL8/rkfn12BOW75OCVHYaj35debv8a8nfNCOjZcbN4cuXNLgRci/IbqmNkxxi2RVBWMOqGayTVRN61uDFojkQRHtKJo7RKM9UhEmaIVpl/559J+Pq01KdC0rhZtvlQzC57o8kNB0aNJD9252tVtB0A/RWsEP2+aKw3NarLEy9oAEEAvWIvdxZbTmi1rW9TjCgGj7z+USNjKPHhog3oSCSnwQoSb+c0qD1BKkf5yOkgOwa+HflXWkxwSMb8AmUMtPiE5BJM3TMazi57VbeNP1xJJvBPJUmWhcODMAVz28WW29z9Teob1v8IU7Tur3kHma5nKujqvqp2V31vznur9TV/bq0fFp21F8eujPiWnG4dHoWrHEb5epGZyTQDqKVoz+PGpSanokMmq3tdJ1Ttia8VUsbvYsuSmHXEZDEbff5m3LKhUL4B9S/CcHXNAcgiaj2+uiMv66fWDula4CXN5ZxVS4IUIN22bCTwv9SpRtdqQ+EjlyavMk7QksnA/Tc6eR/aAjqGmEYMSSbwRb1O0APDr4V8D71QBFy78Advj82DloZU4XXJa9bnC8RmNpm191KezmPEpWkBtYTMUeClM4BmJrOevfF71Xqxt3bJ2S9AxFE1qNlHtUzultm46tMRTgmJ3seFnMru2lvcGvBdwHw7//uum+mcxvD6vZRuMsPudbTy+EQCz/vJrx3rclAIvDuGdhJnAE035ZZ4yllOp4puMVSJkSXTRVq4QMfKHkUjimYhE0YZpdBN96MzEAW8nn5ot85Qp/bf4+wx2GtYK8W/joz7duflUqo/6VNZ8I4HHAzG0aVIAoEVtdc1XOzWtnQ6noQWvsgIvmL6N/93FABCPz6MYR+zgoz7bAk/8Pvi1vT4vKKW6c0QrKM4bwUBfKfBCJJAF79KPL1WWy7xlcL7kxPQt01XHShKXo+eOwvmS369Gm25BCjxJVSMiPnhhSB00Z8cc5bf29qq3kTHOOJk9b2eLt5gYunjixUr/LX6uypRAM7smwISENvKXW/B81Ic7L7pTWc/95kR48mIjkcWnbzmtarcybI+43+mS0xg+Y7jyvk2dNri8xeW4ocMNpp8nzZVmuo3TtGbTgPtw3D43khxJqsIBXuoNKuWY8yWn7QcF7ZQ5v97YpWORPFad4sb5khNHzx213Q4zLr8cqGvhZj1gQOREnhR4IRLIB2/TiU3KMjeDbzu5DUB4OxBJfKJ1ptY+KUuBJ6lqRGKKNhxsPuEPQzxy7khQxxoKvEpa8JzEicua+30D+7bui/t73A8f9aHcW46/Xfg3ZRu31PmoD+OuHqeIq/Pqn6c7L/cVMxJ4SY4krLt/nfK+ea3moGP0oufsP8/q1nH2PLoHN3a8Eff2uNfwWLNriziII6ikzW6fG07ihNPhROs6rdG0ZtOgLXiAfWubyoIn+GKuPbrWsHycth8PhRUrgNOngfvvN98nUqVEpcALEW7etTM9ofW7kBa8xEdbU1YKPElVJ14FntgmK2uiUduVKVphcK/sA3hw/+j2AAAgAElEQVRGcoZSEYOAwOPzINmZrAg8USTxZW3bjGpS8xq9RkEWvJwbxyjnXTgwC/AQAzjsTA9z3F43nA4nnMSJEncJ0pLS4PF5go6kNbMEa/+uhhY8i6DHcPrnWZ3KF6GflRR4IWKk9s3gFrwXc19kr4tfxCUTLwl43PIDy5H0kn0hIKNoY8tn6z9Dx3dZ2hzeyZEc9p18u+Vb1b5S4EmqGg7iwLyd8zB67mjVeqt+p8mbTRTXFE5Obg76T+4ftnbx6TmSQ5TfXZt32oDkEAz/zj8FaSXwxG2hJlDmpLvSUVheCACYtX0WPD4PXA6XIvDEmrrcr07xIawQKkYiKTONCTyjahnaac5I9S9G5+3ZtKdSXYSAqNoRiO+2fodidzGSHEkodhcj3ZWOH3f9iCs+uSKodpk9eAz5dogqItfQB496TUVpOMfUHvrMN/62yCna+IJb4fgP8rz654GOobZyDa08uBK/H/094DUW7V0UlJCUxJaf9/6Mnad3Agj8FCsFnqSqwe/p77Z+Z/uYY4XHsGTfEtW6qZun4qc9P4WtXeLgztu4r2Cfci2OkaXGgfAHWdRIrqEIPAAoLC80tOBNGTxFmaLV+pAZiaRaKbVAx1BD615KUopqvdE4xKFjqPLfqrSayG1dbgOgt2j1atYLq+9djUkDJ/nbbtC+QDgdTkXgzd81P+jjfdSHemn1DLcdK/SXijCz4EUjknbUKPNtUuDFGbxD4D9M/kMxulG0oeh2y9IEm6k91uHe1R2xUw705CcFnqSqwcVTMD5WRoTbRUWcUrX63dm14FV6itaVgYLSAjiJE81rNcfRwqNIdibDS70qgSc+BGoraRiJJB7gYPTwmOxMVvU/dqdoxfQkVhhF7pq1JRgLnniMl3qR7kpHQWlB0MdTSk0fqk+VnFKWjXzwvNRret9Ea0yVAi/O4IKOW/DMnh4AvQWP34gbj2/EzG0z8ctB4xq2ViVjJPEH/15H/TAKS/cvtdw3lKdciSSW8PubF7LniIPg7O2zsWz/MtV2Copnf35WEXZcQJ0uCa1En3YwfvOXN3VtFJm0dhLumXUPThaf1G3jv8OH5j+krPv38n+H1C5OmitNiQ5NcabgZPFJJDuTMWfHHGw4vkEReKIQ0qZFMRJJ/LMZbUtxpqh98CwseCJ2ExeL08oiRsIoVAseoL6XeAoZO4xdOlZlNRU5XnhcWRbPP2fHHADGFjylNnEkk9QJSB+8OOPx3o9j7X1rlRtg2pBppvtqHUb5jbju6DoM+mYQRnw/wvC4YJM9Sh+82MI73knrJuGOmXdY7huMI7JEEg/we1ZMzqvlpq9vUqXeANgg+cryV3CqmFlS+BToD9t/UPb5+C8fY8dDO2y1Q+tQL/aTRhaXUbNH4ZP1n2D2jtmq9e3qtlMe1Gdum6ms53VSK4uXerE7fzcAtd+c1oK37cFt+HLwl6pjtSKpSQ1/kmKjvkM7RWu3f+Ft+XWUPmH0jod24I3+bwBgU7Qr7l4BAFg9arV1WyoCMT656RPT697V7S7MHDYTPZv2BODvO8XZLu199ua1b8KMd1e/axqYId4fYntHzhoJgFmUtWMnt+5FIqjoDoOhQVrw4ow0Vxq6N+mudDZWJae05WkKywuR7kpXjjWL4onHiDWJOdIqJ0lk+OAYSDxorULccsenDfl7MZihSc0mSkmtSKHtT11OV0QyGogJ7bnYEadMtVOtnep3UlKg8DFBa6Xr3aK3smwkYlOcKapj7E4z8++qV7Neum0dMjtg0PmDAADdm3TH5S0uBwD0bNbTtC2EEEWYdW3U1XS6tmO9jhh43kBc0YIFU/DvhlfrAPQWvN7NeyMUVFHWBkYQL9Vb8Ph9EQkf+BSD2W4p8OIUrQnX6AY6U3pG9b6wvBCpSanKsWZCTgZYVC2kVU6SyJhNEWr7PG0qDV4ijPd3YiUJTjA+qVYzFVYpL7R9dZmnLKTC9nbgU6R86lUUs9yaZ9VfaB8WxTFC69MN6C14diOBA03R8oTDZtOlRp+Bf2arB14uqPjx+aX5ANSfU2vBC9VvWRxHjcSx16f3weP3UbSMLHKKNk7R3gBGN/yZMrXAO1d+DmlJaVh3jCWmNBNyVjfXQ/Me0oWS787fraTliCavr3gdTd5sEnjHBOPIuSPo+3lf5X0ozsUSSVXBrgVP65A/ZdMUAP5+jk/RiiIkmMHbqvqFVZ+pPa7UUxq26VjtdfjnGX4hm64WfbS5WDISQFyEav8e/Vr3U5aNRKnWB89uNYmBnQZa1sPmFjWzYANRGA3tPBS3drlV8dez4zLE28yNICqBpxGVoeb2E0W/XQtejVdYIOSFH1wY0jXNqFcP6NPHoI0VTSQEmDlTvz1UpMCrJNpOo1ZKLd0+BaUFaFm7JZrXag6A/UDTXGmKf0YoU7Tf/PENVh5cqbtOLFh2YJkqFL26kF+Sj4NnDirvpQVPksjwQTCQK4JZMlzenykWPG9oFjwrrGY9tBa8cm85nMRpK6uBVRCd9sGOUqq0Y8KACaBjKNrXaw8A2PPIHsWdx6q/SHIkKT5vdAzFw5c+rGzjf7ePbvxIWZeS5J+inTd8nnK9QPzzyn9iwwMbTLe3rN3StKoFoBZ+3wz5BpMHTVbuj3JvuTI+8nPwMVB7vFHSYW7B2/7QdgAsD+Dpp+wH5nBLaSgWvEhx6lRgH7xdu8J3PTkiVRJtpyFm9OacKT2DtKQ01Q9aNI2HYsGLlZgzorqmZ/FRn+q7kz54kkTGzIKn/f2bTfvx/szIBy8qU7Sah/FTJadQO7V2pS3v2od6CqrLpadMbzucti2hZv0/t+CJx6c4/VO00eyHrL4LI0sj/0z8OO3fQOxPuSWQT3dnpmcGNdbwFDCBfPA8Pk/MxzBxitaqbm2wSIFXSbSdhpHAyyvOg8vpUt3MYti5eAMWu4sV0WjVWXl8HtPQ9VJPqeWx4YZ/rmCjfqsKpZ5SFJYXsidzn1fxgfFSLzw+j/K5pQVPksgo1VlAFN8sr8+rG8itBB7/D6h9k8NlwTNLlQFAKR8mUiO5huHgbmSVM0MMDOD7UlCVmOB/O7HihFF/IY4nZtfk/Y/YRtGCF01XESthZCTwlKojxETgCeMWn+rn50l3pQfVx9ZNY0rp6LmjuuuKnCs/p3xXxe5i5d4W23yi6ITyXhyj+bLH50GZpyzkMfDcOaC44lAp8DQQQj4ghBwihEQ97FT7Ixzdc7ThfptPbFb94NNcaapoK07GuAx8so6Flwdy8DSbWkh7OQ3P/PRM4MaHCf65MsbZz1tUlUh7OQ01X6mJyRsn44E5DyDzNVYyyEd98Pq8yBiXgRJ3ifTBkyQ0fHCdunkq0scxR/qH5z+Me364R7Wfma+U1+fF+F/GK+/f/vVtZTlcAm/i2omm2yasmaBbVy+tnqFVR1vhwczvr1FGI3So18FwX9GSJoovq3x24nhids0+Lfugc4POKrGS7ExGmisN9dLq2fa/Cwd3dDVOB5WZlqmLin6w54N45NJHVOusLHh8qr9+en0lcCOYqdQh5w8BAGQvyVYqRxkd/+7qd5W/Zca4DOXe5izZvwSN3mikWJwzxmXgv2v/qyzP3TkXt39/O1JfTrU9Bg4erH5/8cVARsWhqfZSE9oiIQQegCkALo7FhbU/wjsuusPUZ0E7Rct9UbRPOrzMTqAoWqunpz/y/rA8NpzE2rwdLfbm78WmE5uUqECvz6t8Rx6fR1rwJAmN0f298fhGW/sB7IFow3Fjfy+7iXnDzS0X3GK4XifwKoRXvzb9cHET/1Bz7MljSi437b6mFjyHuQXP6DxaLm1+KTaP9hsM6BhWxSHZmYxTT53C+Q3OtzxvOOBtv7PbnYbbTz51Eq3rtFatmzBgAp7pwwwPplO0Bha8BhkNUPQs63ODGWuubXcthnYeCsBvLTYTzVbCkVvlRJeC3ad3K8v5JfnYfGKz7XYBwHcW1f7CGVGbECMSpXQ5pfRE4D0jcm3b+2qnaLkpWBvSblQ+x4hgIsYiSXVJsEyhLofDp2g50gdPksgYCRKxD+J9oZXAM5vCilXpPjOru9lnSHYm6/o7s7aLYiQUH7xo9uHBUtnZCtMpWsGokerUm7KCeYgWU5FxI4qZ65K22pSIUoFF8KsU7/s6qXVsVwSxgxR4cUQweXJUAs+VZtrZaSOLzLASl9EqsQJUHwsepepC3z7qU378FFRO0UoSmoA+Y9BbrkR81Kfzb+KEK01KsJg9lGk/K7+m1rIH2Gt7KD548Zzo3u7DbKBxyCz/HGBc/zYYY0KaK035G5Z42H1n9jfV5qoVMQoKEvv+Gsk1TCPHQyEhBB4hpD0h5CNCyEZCiJcQsthkvwsIIT8TQooIIYcJITmExM9cWJu6bWzvKwohSqmSB4/T8HVWxDtnSQ4A46eNR+c/ivtn38/OYdHRLdi9ACSHYNyycbpt3T7shqmbpuLqL67Gf379j277S0tewpBpQ2x8IobRj67EXaLk5CM5RPXjmLdzHtq+09b2+aPF2CVj0X9yf9PtOguez6s81T08/2G8tPSlgNeIpn+MRBJOtIJk+HfDVQN4tw+7AQC+2/odsj7L0uXk7DihI+bvmm947mAEXru67Wzvawa/npM4DR9QzR5aU5wpum2dG3ZWvTfql0W/O7sWvEYZjSy3x5JwPcxqp5Mva36ZkkrFSDQFY8ETgxCLyotAcoip25NVVoqbp90MAGj8ZmOsObwGAPuOz5adBcDEnpEY1UJyCA6cORBwv4QQeAAuAHA9gK0AtgP6XwUhpC6AnwB4AdwE4CUATwDIiV4zrenXph88L1iXu/G84IH3Ra/hzTnkgiFoXqs5KKXIK85TbTN62nj/t/cVR2I7T3hTN0/VrdtwfAN+3P0jFu1dhO+26p0BJm+cbLjeDKPPxQWd1kQOsCLPewv22j5/tJi3ax5+2vOT6XZK9VO03I/yiw1fAABuPv9my2v8qdWfAt4vEkk8ov2dT908VSVmNp3YpCwv2b8kqHPXTq1te9/+7frD84IH3w/73nD7yG4jA56D+/w5HU7DB1SzShBGU7RDLhgC74t+4WBkteIWryRHkmq61orODTtb9hWxnDkJl3VxaOehqs/4wQ0fYP8/9gMwtpba+cwP92I5A1OTUpX7k4sxr8+LCxv6kxdf0vQS9GrWy3basd+O/AaAfcf84d5LvbYteNy/nvPyy/p9EkXgzaaUtqSUDgOwxWSfBwCkABhMKf2ZUvoRmLh7nBCiik0nMbzbA/1Qud+F2EHySLO6qXVR4i4xnK41etoQOw87P7JAzstGnVuwwQJGf3r+hKzU9BOskdrKHvFCIPO/dhpWNNPzzsgo0bXqHJppXomkqhDIB68y1E6xL/AA1qeaWf3s+EPx/tfMEqUNfOP9rpHoANR/GyMLHu9bnA6nZZCFVhxalvuKoe+z3e/dTlCD+BkJIarpbC12xiYecStmquD14D0+j6qPdhInMtMybQs8/rnFHKhen9e2D56utKnBV5gQAo/acxK7HsACSqmY3OgbAGkAruIrCCEfAzgAgBJCDhJCzGPlY4jRDzLdlY4ST4nhDWb0I7KTJ0nErENS2mRwhwUt8Cw6Gu68Kn4WK3+HWBLoGcFHfbopWg5PWRNoqimeHaclEisiKShCeegxa4+diFz+OzXr67QWPNEHL1A/YdUviw/6gXzw4pnKCns79hije8LOPcjFVmpSqtLOc2VM4Ll9blUf7SAO1EurF5LAE5ftTNEaYXSrJITAs0knANvEFZTSAwCKK7bxdaMopS0opc6K1/ui3E5bGP2g05JYsIU2rcnqw6uVG4hSiu0nt6OwvFAdtQaKVYdWYcMx81Izger37Ty101Y7RSil2HFqB86WncXRc0dVP1btD1+JXqp42tmTvwcni0+qtu8v2G95PZG8ojycLjEuV8PbFSxHzx1VTPhaRBFHKVXKy204tgErDq5QtnHRqh1ctB1SNINfJJJwYiQ+Ynk/m/VTdmqW8t9lsBM/RlO0Wgz/TsI6qyCLqkI0AkCMrKt2vi9R4PG/O7fgub1qged0OFE3ta5lFK2IMiaDYsUB1v97aRAWPM29YSTmtm3TrwuV2MSm26cuACNpnV+xLSiys7Ph+eUEvi54H3XdQ5GVlVXZ9gUF/0Hf2uVWZR2/2a778jrVvpd+fCma1WwGAMjdl4t+X/RTcvpwKKXoPam35TUDWfAOnzts2k4zZu+YjYFfD0RW6yzk7svF3y78m7LN7XWrnma04ent/qN2kP7nT//E27++bVnvUKTThE5okNFAqU8o8tOen3Dtl9faPhen6fimuK7ddYYd98drP1aWKSj25O8BAHT7qJtqPy5gtRa8NFcarmp1leJcXlWe0CUSLYFmFELlxo43hnScONgnOZIUdwnxIatb425Yf2y95bFa0ZCZlok7L7oT41f5kzJTSvFk7ydx+0W3Y80R5mj/yU2fqI77V99/4X97/oenrngKN3x1g6o/EYUw75OrctS9XYE3edBk3b4P9HgAfz3vr6p1k26apOQXBYCBnQZi+IXDse2UWu3wv+lFjS4CwPrXVYdWKdvv73E/hnYeiqX7l8JBHMrfnVc4MbLgBXKrERGtdrd+x8Zxr8+LZIf1OGvEQw8Bt9wCvPCCuDYXOTm5QZ/LjKr7CBEC2dnZSOrdELfeMzrq4g4QMsHf7A98EDsX7VMANxufKjkFADhy7gg7BvbSqAD2OhHtU3gggcdFG7eWiZ+BBx1weFoEMV+cyLGiYwHbJ5Jfmo+DZw4abuNPaaFwtPCo4XrRX9BO+TetwCMgmPe3ecp7acGTVFV0/kMgId3Pr13zmur95EGTQ2qP2E9tGe134xYteJ8N/MzwWFF8aR/snrz8SfRr00+1joLi9WtfR9dGXZX9R3ZXB3M896fnkHtXLgZ0GKAcIx7P4YLCjg+eFbEMsrAr7Ed0HYE7LlJXu/jgxg/Qtq46i8KwLsNwd/e7lfczb52JVnVa4fO/fq7aj3/msX3HYv0D65XtV7a8EgDw4Y0fom3dtkqfy9vJLXQ6Cx5xBjW9Kgo8jpd6Q0ob8+67QKdO2j2yAGQjO5v9ryzxLvDyARh539at2FalCPSD1JYe4080PABDKdRsM08eELgaBqAXZYEEHv+BcL8GcX+t7wrPP2Qm8LRFue1g9pkqU3/XR32G34/4gzSLrBORPniSREXb37icrpCm6rQPsqFaskRhJg7SogXPbOCNtjgS/048Yriq5w+NZZAH/9vxNphNy2uzOBhZ8ILJYWco8HzeuLXGxrvA2wZAlSiHENICQDo0vnlVAVWklUE5mwyXcR07sbC3eB47YsGO6DGrpGEG70C5xUz8DFrBFsiCZ7beCrNBxY6YNcPsyVn8G2uFsBHajkYKOkmioL2XXQ5XSPe31mISalS5doqWI7qlBBp47YoUsX+wK8wCTdHaeWCMZ+IhGwAfq8wCaxQLnsfEgucIzYInjqtBWfCiPB7Eu8CbD+A6Qoho2hoGFmQRXKKlOMBIOImdhdaCx+EWPK0lz04HcbrktKHIE6c5j55j05OUUpwoOmEacEApxemS0yoRk+5KR36p35iqm6INYMELp8DjU8ZiioPTJad1+58qPmX7nGLHfKww8HSy1oKnFY5yilZSVTGy4IVyP2stJuGwfojnUAk8MwuehbAz2iYOzKFYrowGdu4XFmg/M2JdIjKWQSLaWraBLHg8sE9rwfP67OewA/y/AdF150TRCV2/7/V5kV/iHxe5oSPa/X8sK1mkEUKGEEKGAGgGoCF/TwjhKag/BFAGYAYh5GpCyH0AxgAYr0mdYovs7Gz4DhYF3jEMPHrpo7i7292qdUY/iBs63KAsBxJ4PJFoMNMim05swsvL9NkUF+/zFw7pOKEjfj30K37Y/gMavdEIu07vMjzXx2s/RuZrmaqnpWJ3MX7Y/oPyXmvB42LLdIrWhlVMi9HnLywvxJjcMQCAQd8MUtZnvpaJ99e8r7wv95aj/uv1dcdT0IAd5vfbjBOrigSaor2r210BzyGRxCOtardSvW9dp3XQFonz6p+HPi37qNZV1hLUuEZjVaJkcbA3E4/KFJ/wgD38wuHKuosaX4TODTobHhsKbeq0UfmddWnYBe3rtdft9/dL/o57L743bNeNFGP7jsW4fvoqSdHGrgWPB8aUekpVDwBprjRTC969F9+LXs16qdbxsUcsBPDYgsd0CYzHLRuHeq/VU95fM/ka08/wzDP6dbm5uVXeB68RgGkV/3uBTcVOA8tz1wAAKKUFAK4G4AQwGxXiruI1aLKzs+FoYTwNGm7e/vPbuLPbnap1RgKiZ7OeyrKRwKufXl+xgoXKztP6VChaSj2lpulHOLz6hJWI0Xb43HoYLguemQgTc+ttPrFZtY0HpwDmT1CmFrwgBzCdBU84/tk+z+KmTjcFdT6JJF6om1YX7w9gD0tjrhqD9vXaW1okuLg6+X/MetK0ZlNsfXAr2tVrpwqsqKwF7+gTR1V+fWKJKq14/OCGDwBogiwqRN6UwVOUdc1rNcfm0f5+JJQpWpHM9EzsfmS38n7T3zcZli0c2nkoJv4lLtO4qnj+T8/jicufiHUzbFvwOGfKzqiSat/Q4QbTTBMT/zIRt3a+VbXObJzQzqZpKzXxMcloPHnlFX0+vKysrLAIvJilSaGU7oMNgUkp3Qom8qo8gUzaRgKPUmpY5SIY7EzlZiRnBLQ+cT+GYOB+ceESeA7iMPS1EyNorc4pBqhofSIDBVnYwepvmJEcnYcLiSRS8N9IijMFPuqzfAByOV3weryGVhYjgRUu0lyCwNOIR23+O1LxLxCVnaKVRIZAFjytICsoLUDtRn6BR0AsxwvtmG0m8LSBQ9HIE2iHePfBq9JoO4JA5WyMBAAFRVF55aaV7Qgzl8MVMEGoUVUKLVpBFMiCF2wUrZlI5hG9Ruc0cnbWfoZwWfB0xwt/D7MgGomkqsB/S6lJqfD6vJYPQHzQNbKyVCYgKhDiYKu14HFhZ/WwbeiDF4e+s1U9Cjcc8O/RzAqn7b/PlJ5R5b1zEIelAcSuwBPvbbHKha491cUHrzoSyIKX6tRnw6aUViq/G2DPguejvoAWPH4eS4Gn+UFxYRcuC56Zv45dCx5vnzbwxI4Pnh2sopalBU9S1VEseEn2LHiAv98T+5dIWjhUU7RmFjyLShaBhJMUVrFH60Np6oOnEVQFpQWqKVpCiKUBRPtdm9234tjh8Xki+gATDFLgRZFAHYNRuZP80nxsydtisLd9CkoLsGDXApR7yzF3x1zDfQ6cOWCY8Z3j8Xkwfct0ANZP35RSbMnbgu2ntqv2nbtzrhJJxJm8YbISOMIp9ZRi/s75mLltJgDg+63fg1KKz9Z/hsV7FysdNt/OWXlwpaqtW/O2YttJfSYd/oMvKC3AT3t+Un7c2o5gysYpGP/L+KCfuLR/G3EAlBY8SVWHD2QpzhTM3jHb8uGRW1WMptEqk7MyEHYseFZ9caAHvXiZoo2XdsQC21G0mgeQg2cP6ix4VoF+di14uftylWWPz6M3IFSMI3ZnhHw+4JtvbO1qSbUSeNGMogWA3i164+ubv1beB7LgNarRSFnu2dQffLHhuHmtWSt4BvFfDv2CP0/5M+bsmIMbpxqXBRo6fahhtC1n6f6lSjqUQE/fnd/vjB4Te6j2fXXFq5i8UZ2x/o6Zd6hSmgDAtD+mYcBXAzDom0GglGLwtME4cu4IRs4aiX5f9FP+hmKkLABsPblVWXb73Ljwgwtx/nuqFIoq3l71NvpP7q+IVgq1D96I70fgiYVPBBXle3mLyzGs8zDVOv7D/m7odxh0/iCjwySSKoNiMakYUHnpPs6o7qOU5VhN0drywRNel9y1BL/d+5vhuX6+42cA8ZnPctD5gzD9lumxbkZM4ffWs1c+i3nD5+m2fzrwU13mggsaXKAsExDce/G9mH3bbMvzP9zrYQDm94FY8tPr8+rGSH6cXYPBJ5/k4tZbs23ta0W1E3jRiqIF2JTEsC7+AV/sbIy+6CRHElrWbgkgcA1ZALratFoubXap6r3VzRVoGlf0awtmijbYJ3VRBPPoYXEwsJPXyu11q52iBeGmbR8/n9lnCsZH8P4e96NdvXaG2wafP9h2QWqJJF5RKgeYTIk91vsxZVk7RRtuC55Zf2YURVs3lZUuN7LgdarfCT2a9jA8l7ZkmfZYKyI9lZualIqbL7g5oteId/i9VT+9Pq7vcL1ue8vaLXFVq6uU9wM6DFAFMxJCUDOlpqoesridn5+LQjuuBRRUL/Aq7lW7DzYXX5wFINvWvlZUK4EXawJZ8IJNHBkovUA4y6eIlqxggixEfzg7Uwqinw5PFCkmBDX7G4ltoqCqz24UZKH1CzIbLILJNm9YWzIOn/wlklDRWvC0iL8BrQVPlWA2ShY8fm1taSvLRMcBoulDqX4hiQz8+7UaO8VtDuJQfb9Gx4l9vvbetSPwjIIsjCpgWOEN089DCrwoEuiJzkEc/hJmNp7+Au0TzlIyolAL5ulb7MjtCFiVwKuYEs4rygt4DjPLnBn8byf+cI067mAEXnX2iZFUD/g9bhaQJf4+tT542goClW6LSf9nGWQRog+efFCLL7SC3cqYId6TTuJUvTf6rsVZG22Uri0LHqW6BxijGrZW+MIUgyQFXhQJtwUv3OezQrzp7USpcoLtyI0seCeKTijrzH7I2h+OyoJnMEWrnWoy68B5ahg7GJ1DPsVLEgntg5EW8Xenm6KNhzQpNqJoAxEvU7QSP1Z/a/GedDqcKlEXaNZF615QaQuezfteCrwqSCDBFchHz2p/O9uDEStaRFGnDYwQoZSqPqd4Q9u5uY0seMeLjivrTC14mr+X2QCknaLlg46P+gw7iWAseFLMSRKdYCx4fB+jVBaRjKK1DLKwY8EL0xStJPLYsaxaWvBszKoBwU3RUlDd/S0teDE2VS4AACAASURBVFEg2lG0WlS+YMKNme5KB1AxRVux/vr216NTZifL8wUSeFox9LcZfwuuvTkEJIfgpqk3YfiM4cp6K4Gnve6D8x5Ulu+fc3/Aa4oDR0FpAQD1FO3RwqPKMqUUz/38HLp+0BU+6kPN5JrKNrEYNAH7HAt3L0Stf7MQef5kzwedY4XHsGjvIgDAnTP9JeaCEnjCd3plyyt16ySSqk4gC57W34nTvl57XNvuWuV9t8bdKt0WswcqPp2W7krX9YG8Dx7YaSAAdUSl5bWE3/G17a4N2DdLIouYcDsQKoHncAb0wRvRdQQuaXqJajs3BNh5MBHzQ/IxlBs3vD4vSA7BqkOrLM/Rp08uZJBFkEQ7ilaLmfWJ12oUtz/3p+ew/gF/XrpHej0CAPjlnl8Cno8TTIoPTqOMRrp1s3eoQ8i91IuLm1xseLw2wCFYxIGD15c1S/TspV4s3LMQm05sgo/6lDqTZqw9ulZZtrJE8Bx7beu2DdmC90wfgwrSEkkVJ1CQgpl/086Hd+Ifl/1Ded+/XX9d+orKQsdQ0DH+/mfXw7tACGHrNb7Nb1z7BugYisuaXxb0dZ664ilse0ifY1MSfVKTUkHHWD9E2/XB4/fP5EGTsebeNartdqZoX+//OhpmNNSVwRThx+88Fag+fBakwKtimH3p3JokBlkA6psvJSmF7SuIp0ACL5ClzYhA1SwA5o9n9uSknaINFvHzcSucWIZMRAyMoKDmKVQsstVbfd60pLRK++BJJImI2UAXzPRXpKZptZGzgL+9dqZX5RRsYiHeB1ofPLtVSwKl0wLYfcPHcDMjB7fkRcs/Uwq8KGImfPh6s6zrgN8UbTYFYoSdGrRa7Ag8j89jLvBQOYEnfuazZWcBmFvwRL85H/UFZTm0Cq/nIjslKSUoC54R0i9Pkkjw35vZw4zYhwUSSpEKtNBGWAKCwAtDdgJJ1ULsg7UWPLtjlV0fPAJiy4IXLaTAiyJmHYeZ2LBKOWC0v5ZIWfCsBB5QufQs4o8x0BStyoJHzS14Rufm1gMjAccHnmRnsgyykEgExN+bEfFgweOIIjQYC54k/glGhIv3gZOoffDs3g/ceGBZprPCuGFl5OD3fLTuQynwooj4pRtNxWq/dPG9kfAKJGgiKfBSnCmG20KZohX3F59w+BStmOhYxOvz2rLgidO4HO6faPQ34hHDyc7koKyghmlS5LStJIEQf29GBMoxJhLpguxiG4Ox4EkSC3Gs1bpBBRqrtDVvLVOEUVbu0kd9pmOznKJNYMxuJrNSWuJ6I+EVqAONhQUvlClaMX2C+PnPlp1FalKqqcDTVa8IwnLILXNGPnb8KcvlcFV6ilYiSSSMHpZEgrHgWQ2W4aYyPnjS6le1UVnwHE7Vg4VdocXv60DjQSAfPDlFm8DYET6i2AmUkDHQ+UK5mSor8H7Y/gNOl5wO+poni09i7JKxyM7NVtbP3zUfDdIbqKJfRcbkjlF+cGsOrwnog/fTnp9UnwEA3lvznm4/sQP4/ejvtj+H+GQop2sl1ZFQ/GBDJdDx4m+Q94V2+jftoJ+SlCJFXpwRzL0j3gfJzmSVa4Dd8/B7YurmqQHbNWXTFPx25DfD7b8cYlkw9hfsx/yd821duzJUK4EXT3nwDLcTgiV3LcEfo/9Q3gPAE72fMBQM3GL12cDPdNs+/+vneO5Pz2H5yOWm1xvXbxymDZmmWmdWY7J5rebKssfngcvhwsO9Htbt98LiF0yvZ4aDOLDu6Dq8mPsiVhxcodpWO7W26XHv/PoO9ubvBQDkFecFfBpbvG+xsswrc/y460fT/TvU62C4XixeLSKnYyXVhWvbXYvx147HY5c9plovDpidG3S2PMcHN3ygpKMIhazWWVgwYoHhtnnD56FpzabKey7wbup0ExaOWGh5Xm0/venvm2RalDhiwYgF6Nu6r+39eb+8fORy5GTloHmt5pgxdAYAe2Oy2X7jrx2Ptff5jQ8UFAQEzy16Drvzdxuej49Xzy56FgO+GqDa9vvvwColPV4uZJqUIInXPHgcSila1WmlS745oMMAQ/HAzzf8wuG6bT2b9kSd1Dq4ouUVptfLTM/ELZ1vUa0zewL/x6X+HFYenwcO4sCADgMM9w0WCooST4nhtgyX9ffFkyEDwT3ViTkCG/9/e3ceLkdd53v8/T05WUnIdiAxhJBAIGFNZAIBYwYMiAI3QfbtUVAGkFUEhIdFEpZhgHkudwade8GLMNwrgqCMDCLIGAGvwDgwqAgIRAyLQ1DRoEAWSPK7f1RVn+rqqu6q7uqt+vPiOQ+nqqu6fqdS1fXt728bPTl2m6TBWHeYuEPq44gUSfA51N/Xzxf3/iKn73F62evBPXjUzkeVBnBPsuVmW5YGlK3HkL4hZYMnhx24/YGxw6QMHTKUj2/38UzHmTlhpu75DnLAdgdkao4T/NsvmLaAsSPGYmalZ1fWKtqwI3c+kg9/6MOl5TTtz6u1O919d5g/P1jaFwV4Xaask0XGbE9cdWvcJN6BehtxJs4xGbqhPtj0AX3Wl+tct0ntBUcPG111v7I2iwnfxuLOdXhu3XC1eFjWv0/VstLrgnvGOdfy9kbVtCO7rmrdzhU8H9N2soh7nkb3dbiaz9162sU3QgFeC9UbENUaPy/NxRcn7gMoqYo2HPht2LShYsDIRq39ICGDNyx9xjXtPLVQnsFL+pvTBsnBuQk/RIJ0vUiRRO+l6HL4i2AnBXiQPuBST9tiifv8Lz07014TMdtF16XJ4CU955pFAV4Lpa3vj9svtg1elQbNaS7cuG+1SRm8aIDXZ325fhAmfbMJxv9LI6k8sRm8TfVn8KL/Fkn7ixRdNIgL3zPNHucuq9QN6vXFrFDivmhEhz9JUi3TFztDUhNGtmiEArwWytLrK8zMqrbBS9qnHolVtKFgcuOmjblW0TqX3AYvyzEytcELVdEmBZFpP+iD/aO9aJUJkKKJfg5Fl8sCvCaPc5dVnk1KpHvEPTtLnSdSfkanCebSDBGW9JxrFl3xLVTvB0xSBq/a+9VbRZulDV6e33STvtnkMexCvVW0af+9gv3Vi1aKLnovRbMj4XHyOq2KVgFeb4r7/E+bwYtuH1bRBi9FFa0yeAWWNJNFLYlVt1W+fdQbfLWrijapbUKW3lJJf3PcgyY8yGpSFWvaKt/E/VXVIwVXEeDF9FztFFnHPJNiqJrBS/kZnbqKtsa1ozZ4BTYwaqCu/Yz4KtrxI8Yn7pPmw2zM8DEV2yYFK+FM2kMvP5T6GGm898F7XPHjK2JfGzs8eRy8qKTyXP2TqyvW/Wjlj0q/N1pFu824bQAYM2xMad2ooaOYNnYakzablOo9RLpB9HMomLIw+tk2MHKACSMntKxctUwYOYFpY6el2nbz4Zs3uTTSSuHP5XqNHDqyYl0eVbRL7ljCglsWsMlt4oONH3DQ7QfBnl+F2f/ScJmhxwK8dg90fPHCi3nlC69k3s+ssor2xLknctoep/Hy2d6AihcuuLBin8AvPv8LZoybUfb6wyc8zFE7HwXAqvNWceXHrgS8Udsf+1z5YMNQnklb9e4qFk5bWHeGKm5g5iSLd1ic+NqcSXNY/pnlpeUs37zXfLCGT83+FOD9bS+e+SIA1+x3Dfcfdz/Pnf5c6WaNjksIlLY/ftfjefD4B1lx1gqO3fVYAF468yUWzVjEU6c8VRq0WqSItp+4PU+c9AQvnPECL535EgCvnfMa13/iepbtu4xXz3m1zSX0vHjmizxx0hM1t1tx1gqO2eWYFpRIWuXQHQ9lxVkr6to3eMbNHpjNC2eUD3Ydfd44lzxywpabbRn73Lvvpft4/PXHWbdhHavXreaBXz8AB50FO5+OxsHLqN0DHQ/vH17K9mQRl8GbPXE2/X39bDt+W8AbjDO6T2C3SbsxaXR5JmmfbfYpBTBbbrYle0zZo7TfR7b+SEUZom3hpo2dlimgmjVxVun3fafvm3q/alW0M8bPKJtVotq3p7jx9MIzVQQDmc6bMo+Dtj+InbbYqfT37TiwY9l+zrnS9pNHT2bsiLHMnDCzdPztJ26PmTFh5AQmjppY608U6RpxTUv2mroXE0dNZPuJ3v209ditGTl0JCP6R6TOmjXbwKgBxo9MrvEIhO9jKYY+66t4PgYyPcMGZpUtZ5k+1DlXuj/ivL/x/fK5mbcahQK8HpHmQqo2XAFUBmjRCzvYPukCjbbNyzo/Y/jizXJTVfuwHTZkWPnk5lXKE/c+cR04wuex2kDSIr1IHYmkl2Rp515toOONbmPV59P6DevLAzyXT2imAK9NsnxQxlXR1grwohdarc4KtbqNVwR4Q4bXPTVYlsCwWi/aoX1Dy8pbddiYKr2g4iYlD+9T7dzp276ISO+Jq6JNeh5scpuqBovrN67n/Y3vh94sn+eKUhNdotp4U5A9gxdV6jaeEPNHg5zh/cMzZeLC487llcGLDm+SdVzA4G8Kn9usGTz1lJVeoun4pJdU+3zP0slik9tUM4NXFuDl9FxR+qELxI2DF72Qao0an3bE7iwZvGoXbLRnajiDl0XVKtq+8mNkHTYmLoMXHpw1eL9+K//bVU0lIrVouJXO18gX9NihU6oM1VUrg7d+4/rBFaqi7R1xM1lUBHiRUeOjGb2aVbTBpMqRCzQI1KIZwGj7t6iKAG9jnVW0VcodPUbWgZ9LAV5CBk9VtCLl9OUmPWU7u1/VpEGGOeBrJWDWb1jP+g0K8Aojy83fZ32Z2+BVTAJeq4o2Yc69YJyrivU1qmij4+k1o5NFtIq2ajq9ys1YlsEL3Yipqmj1LV1EpOdUVNFWmZ6yVhXt+xvfVwavV8UNkxK9kCoCvMj2qTN4kfcd3h8f4A3tG1r1go0GX/V2sqga4PVlaIMXc8wg6E3M4AVVtH2qohUBZaWy0Je/ztfIv1FFJ4sqbfCq9bAFv4q2LIOnNng9JWsGr1ani6isGbxaN0bVKtoch0lJu23aDF44eEuTwVMVrfQSfbkR8WSZizZNJwtl8AouaVDQ8SPHVwySGL1YgoBu7uS5gDdVVtjcSXOrHjvaBi8Y3HfelHlAfAaw2od9NLu2YNqCxLJXU61qefbA7LLlWp0swoMiQ3wbvMmjJ1eUM1qGnQYGZ7YID5YsUnTK4KUzb8o8Fmy9oPaG0la1nkVbjdmqbHnz4ZuXZoUK9h03YhzgZ+nq7GRxzWPXcMidhwyuUICXXbunKqtm/aXr+cTMT8Sunz5uOp/e7dOsv3Qwwo9eLEHbsSdPfpI1F6+pmBty6b5Lqx4/OtDxM6c9w9pL1pamMIv7ZhL+sD98x8PZa+pepeUgu3bqX50KwCMnPMIhsw6JLXuacgG8ce4bZa8dt+txFduuOm8VMHjTlcqKY/lnlpcFeUE1cvB3rLtkHR+d9tGKY4czeEtmLeH8j5wPeP82n5nzmdR/i0i3UwYvnSdOeoIHjn+g3cWQBs2fOr/sufvWl97ihgNvAAafY78///dAfAbvzD3OZO7kuTUzeI+88kjZ8tA/vMvZZy9ruPw9F+C1c6qysOgHZdKE98F6M0vcBgYzeP19/bETI2cdJqW/r58R/SNKx6y1/5C+IWXbBMFTkP0a0jekFChFM2PV/q7we0YnL48GioaVqpRH9I8oe805V1YGGMwyBv8WQXvD6PuH9+mzvtL6YUOGqZ2NiFTo7+uv2e5ZukP4+TR0yNDScyt4joXbm0efB0OHDLZVz/KsGDJ1LBdcsKzeIpf0VIBXZNFhUrKqNUxKrQDPOVeW0YsL2pLG2ks7vEmtG6TP+hKnXAvOT/g9gjImVTvFDZNSq7u7SJGpilZ6XVJ79bh14Z61mcbcc33kkTtQgFcQ0U4VWSVdtNFMXFg4C+n8/0r7+dmxuKAsuNCD7au1swsHV7VuEDMrlT/6nnHnp1RFm1DtFBcsls0XKCIiPSUpI5fUBq+eDJ4CPCnTcICXcBEGgVqtNnjRMgTBU+wF34IMXtIwMuHylKpokzJ4VtnJotFMqUg3Uxs8KZI8m9gk9aItPZMyzZphCvBkUKNVh0kZvLRVtFAe4JXa21XL4PmBVeoAr8YNUq2KthTgxVXR1sjghbOIyuBJL1MVrUi8pLHuak0DGsfUi7a75f1BmVsGLxJEBZm42AxeuIo20gYv7ltLUoCWdiqwWjeIYTUDvLBoL9q494NIBk9t8ERECqGeuWiTEgJxz5Fwta3a4EndmtUGrzQXbYoeYeEyVGtXFxwruFGyzkCRJNzDNXr8uMAs2hYw7v2i5VMGT3qZqmhFkkWDvLJOFpkiNlXRSkiz2+DVCrSinSzigrak3kRpZ4PI0skiTQYvKG/NNniqohURKZxc2+BFnoGButrgKYMnYY02/k+6CIMbIDZAqtLJIqmzQ9y6agFe+IZpZJiUuE4WQfmTshLBtuH3UicL6WVqgydFkuf1XKupT9ZetHlQgFcQzaqiDcQFNtE2eLEBXkwbvHozeLWY/1/ce1Y7P0k3ZlywqDZ4IiISp6KKljrHwVMVbXfLuy1Lw71oa3zLiHv/uPYGgaBaM00Gr2p7vTrb4MWNURRVqqJNyuDFtOdTFa30MrXBkyJpRRVtPRk8UxWthLUjgxdVqw1e6VhNyuCleZ/wTVaqos2QwVOAJ71MVbQi6YXHxsuWwVOA19X2nLInI/sr54yt19zJc1NtN7RvKLMmzqpYH1x8SQFMdB5YgMmjJ5ctx1XRzpk0p7Rujyl7lGXZAvtvuz9A7PkYM3wMAAu2XlBaN2fSHEYPG135N4Te99nfPwvA1M2nxv49ANuM2wao3QZv8+GbA7DTFjuxcNrCxPcTKbpZA5WfHSLdKvoMa8SuW+5a8ZycM3kOj776KJAtg7dmyoOs37i+4TL1VIC3bNkyNr3+XruLAcBFCy9izSVrcnu/U+edilta/du1W+pYd+k6fnnaLyteCy6+w3c8PHa/6eOmV6zfbsJ2pWM6BtvguaWDY/+cMPeE0jbnfeQ8Nl62seKbzM1LbsYtdcybMq+0/+yB2YAXWLqljp987iel7S9eeDHvXPROafnbR34bGBxcOVyleusht5Z6AkNoaJTw8Wpk8MaNGIdb6nju9Oe4afFNsduK9IIDtjug5ueMSDdwSx0zJ8zMvl/ceHdLHSfMPYHbD7uddy96F4CnTn6Kv9n9b0rbpMngHbHTEd4vK+Haa5dmLltUzwV4fVtv1u5itFWf9ZUG+A0LLr6419KIDnRcTaPtHqLHCd4vCPCG9w8ffA2rOYZfrTZ4ebbTEBGRYurv62dE/wig8rmR5jlSSkbMgHPOv7Dh8vRUgCfJokFSPdK2A6xn9PBqgkxbXAYvPDZesBxVs3t7zuUVEZFiShxyLOtzxBrPlCvAE6AySKpH6gAv4ZtM2kxZxTcjyoPTaMauVueLLDNZiIiIJGn0+RbIo0OTnlwCVAZJWSV1Ea92rHolVdEGmbuyjB1WO8CrMZOFqmhFRKQRaZ57ZWPL0tjIGKAAT3xJc7hm0a4hFEqzVMQM9VJRRRtzkymDJyIizZQmUVBWC6YqWslLwxm8yEwWVY+Vc0YsetyyNnhYzaBVbfBERCRP0cRBqgyeUwZPmqATOlnUG0hVBHh95Z0sagWUyuCJiEie6qnRCj/L1AZPctPSNng5Z/Ci06hFM3h196JVGzwREQmpd7o+VdFK2+SRwUs9Dl7OVZ7RDF40oIsGfFG1ZrJQFa2IiDRCnSykbRrN4EHrhkmJBmTReXLz6kWrKloREalHRRu8rBm8OjOFYXpyCdDaNnh5q6iizWkcPFXRiohIHtJk8MLP0DyepwrwBBgMgmpN65XEufRt8PJWtRdtAzNZKIMnIiJ5UBs8aZvg20W94+A50g+TkreqbfDSVNGqDZ6IiOSoYkD+zMOkKMCTnEQHC65Huwc6DkSHSamVlVQvWhERaaY0zxF1spCmiHZUqEfb2uA12slC4+CJiEiO6hnoWOPgSVNEOypklUcbvLRVodELv+o4eCmmKqtVHlXRiogI1B94ZW2Dpwye5KabM3hZ2uCpk4WIiLRa1jZ46mQhuWk4g4drWRu8aJAWDU6zDpOSFJiqDZ6IiNSjopNFxgzer1evaLgM9Q961oWWLVvGptffa3cxOtL0cdNZMmtJ1W2O3/V4Fu+wmJf++FLZ+iv2vYKF2yzk0VcezXTMvafuzeyB2aXlS//6UvabsR8A1+1/HS+vfjl2v+iNs2TWEp7/w/Ol5Ss/diU//e1PueyRyzAzLl14KSvfXglkq24dGDXAkllLmLr51NT7iIhIcc2fOp+jdz666jaHzj609Gzbb8Z+LF+5vPTs2WLUFpzyV6fw9KqneeDXD5T2uXrR1ey51Z48/MrDsBI+9fnFDZe15wK8a879druL0ZE2G7YZ9x5zb9VtvnHYN2LXf3mfLwPZq2injZ3GLYfcUlpeNGMRi2YsAmDxrPQX97bjt+Vri79WWj5guwPYd/q+XoCHcfQu1W/GpLaDo4aOqnlORESkdwyMGuDOI+6sus09R99T+n3pPku9AM/P4B06+1CuWnQVAHb5YMLhooUXAfCF+V/gH/lHmAFky5lUUBWt5KZdAx3HKXWQSNM1vU3Du4iISLGVmvq0obOeAjzJTScFSlluqnZ1DhERkWIL2oC3o023AjzJTScGStGbSR0mRESkVdo53JYCPMlNJwV4WW6qTqpaFhGR4mjnaAwK8CQ3rQqU0hwn6WaKC/g6qWpZRESKo1RFqwyeSD6SOlnEBX6dlHkUEZHiyNLhL28K8CRXnTKtVzt7LomIiIAyeFIg3diJQW3wRESkGdQGTwqjG+dtVRs8ERFpBvWilcLo9CrRuPKpDZ6IiDRDdBy8lh675UeUQuu0DF43VhmLiEgxaCYLKYxWBFRZqlTTbKs2eCIi0gzRDF4rmwQpwJNcdVoGLyouAFUbPBERaYZ2Nlvq7KexdJ1WXMyNZAnVBk9ERFpFVbRSGK3I4CnjJiIi3UCdLKQwOr2KNo7a4ImISDNomBQpjE7vtao2eCIi0ioa6FgKo9PHwYujNngiItIM6mQhhdGNVbQiIiJFo6ex5KrTA7y4b1NqgyciIkXT2U9j6TotGeg454BMbfBERKQZ2tkuXQGe5Kob2+ApgyciIkXT9QGeme1iZk+b2Utmdq+ZjW53mXpZx1fRdngvXxERKQ51smjMjcDFzrkdgBeAC9pcnp7W8QFeF2YYRUREsursp3ENZjYJmO6ce9Bf9XXg8DYWqed1W4ZMAZ+IiDSL2uDVbyrw29Dy68DWbSqL0PkZvKhuC0hFRETSaMvT2MxmmtlNZvaMmW00s4cTttvJzJab2Xtm9l9mdrlZWQShp3OH6fS5aBXQiYhIL+hv03F3Ag4EnvDLUPHENrPxwA+BZ4ElwEzgv+MFpV/2N/stXhYvMI3yjJ60WLdVeXZbeUVEpHv0YieL+5xz05xzRwPPJ2zzeWA4cJhzbrlz7ibgcuBcMxsD4Jx7E3jFzA709zkJ+E6Tyy5VlGXIVrbgGA3qtirlWh555JF2F6Hn6Jy3ns556+mcd5+2PN1cujq2A4EfOOfeDa37FjAS2Ce07jTgb83sJWA2cF1uBZXMygKmV5pzjDwHJi5ala0+hFtP57z1dM5bT+e8Pu18xrSrijaNWXhVtCXOudfMbI3/2vf8db8Edm998SROp2fEVCUrIiK9oJMDvPHA2zHrV/uvSQf60OgPNf0Ymw3bLPW2w4YMK1seGDVQtjxt7DRWr12dS7lERETCos+gCSMntOzY1u55OM3s28AE59yiyPr3gfOdczdE1r8O3OacuzTjcTQflYiIiHQN51zd1U6dnMFbDYyNWT/efy2TRk6SiIiISDfp5AZTLwA7hleY2dbAKP81EREREYnRyQHeA8AnzGx0aN3RwBrg0fYUSURERKTztWsmi5FmdoSZHQFsBWwZLJvZSH+zG4H1wD1mtp+ZnQIsBa6PDJ1S61i1ZsOQHJnZiWa2KebnlHaXrQgyzAJzsZm9bmZrzOxRM5vT6rIWRZpzbmavxFzzb7SjvEVgZkeZ2f1m9oaZvWNmT5nZMTHb6TrPSZpzrus8X37M87iZvWVma83sBTO7xMyGRrar6zpvVxu8ScBd/u9B54e7/N9nAK855942s/2ArwL34bW7ux5YlvYgKWfDkOb4GLA2tNykYY97TppZYC4CLgXOx2vOcB7wQzPbxTn3uxaWtShqnnN/3e3AV0Lr3m9+0QrrHOA3wNnAW8DBwDfNbMA591XQdd4ENc85us7zNgEvRrkWb9SQ+XgxzmTgLGjsOm97L9pm8k/M+cA2QdbPzL6EfwKdc++0sXiFZGYnArcAo51za9pcnMIxMwsGCo/rgW5mI4DfAX/vnLvKXzcKb9jpm5xz+mKTUa1z7q9fCdztnLugHWUsGjOb4Jz7U2Td7cDezrltdZ3nr9Y595d1nTeZmV0FnOGcG9/odV70qsq0s2FI/tRruQlSzALzEWAMgxly/ED7Prz7QTJKOfMO6JrPTTTQ8P0cmOL/rus8ZynOeUDXeXP9CQiqaBu6zose4M0i0uPWOfcaXkeNWW0pUe942cw+8NsUqP1d68wGNgIrIutf8F+T5jnJzNab2dtmdreZTWt3gQpmb+BF/3dd560RPucBXec5M7MhZjbKzD6KVzV7o/9SQ9d5J4+DlwfNhtF6b+C1F/gPYAhwLHCjmY1yzv1DW0vWG8YD78ZknVYDo8ys3zm3oQ3lKrp78dro/Ravzd5S4P+Z2a7Oub+0tWQF4LfHPgT4rL9K13mTxZxz0HXeLO8BwZQX3wSCKvCGrvOiB3jSYs65h4CHQqt+4LcjuARQgCeF5Jw7J7T4mJk9jle9dSJwQ+xOkoqZTcd76H3XOfd/2lua3pB0znWdN81eeGP8zgcuA/4XcGqjb1r0AC/X2TCkbt8BjjKzbZxzr7a7MAW3Ghgd7hjgGw+sUVajNZxzDU/MGQAACBNJREFUz5nZi8CH212WbmZmE/DGRF0JHB96Sdd5k1Q55xV0nefDOfdz/9fHzewt4DYzu44Gr/Oit8HTbBidobhdtTvPC3hV4zMj62cDv2p9cUTq4/cW/B5eIuK/OefWhV7Wdd4ENc65tMbP/P9vg3ct132dFz3A02wYneEI4C1l71riceAvwFHBCv9DezHe/SAtYGa74HXk+s92l6UbmVk/cDewHfBJ59xbkU10necsxTmP20fXef4W+P9fidfese7rvOhVtDfiDdp4j5ldi3fhZp4NQ9Lzxwl7AngO7/o6Gu/iPKud5SoK82Z6Odhf3AoYY96MMAD3O+fWmtk1wJfNbDVeD7hz/de/gmRW65wDi4DjgH/FG7NqR7yORq8C/9zSwhbH/8QbBuILwBZmtkXotaedc+t0neeu6jkHPo6u81yZ2YPAvwHP4/WWXYB3Hd/pnFvpb1P3dV7ogY4BzGxHvNkw9sarz74ZWJZhbCvJwMz+Fjgc2BpvvKTngH9wzt3e1oIVhN/4+Tf+YnANm//7DH8YIMzsYuA0YCLwJHC2c+4XLS1sQdQ653jtfP8HsBswDvgj3rfri51zb7ayrEXhD6g7jcox13SdN0mtc46u89yZ2RXAocB0YAPwMnArcKNzbmNou7qu88IHeCIiIiK9puht8ERERER6jgI8ERERkYJRgCciIiJSMArwRERERApGAZ6IiIhIwSjAExERESkYBXgiIiIiBaMAT0Q6ipktM7NNCT/Htbt89TCz0Wb2ppktCK3bZGZnNPCeXzGzt/wppuJeP9/MNpjZZDPb3cz+aGbj6j2eiHQXBXgi0on+DOwV8/ODdhaqAecCzzvnHousb2Sk+W8CE4ADEl4/BnjEOfemc+5p4N+BCxo4noh0kaLPRSsi3WmDc+4/2nFgMxvhnFuX4/sNBc5gcA7JXDjnnjCzV/ECue9HjjkT2B04ObT6FuBrZna5c259nmURkc6jDJ6IdBUzm+5Xbx5pZjeZ2dtm9rpftWuRbXcxs/vN7C/+z11mNin0+r7+ex1gZv9qZu/gT+JtZruZ2eNmttbMnjWzg8zsKTO71X/9IDPb6M9VGz7mDP89F/urDgLGA9+t8Xft4lfj3mZmff66Q/xjrjWzVWZ2baRK9k7gEDMbHnm7Y4APgO+E1n0fGAkcUq0cIlIMCvBEpCOZ2RAz6w//RDa5DvgLcDjwDeAy4IjQ/jOBx4BhwPHAicDOwH0xh/s68DNgMfB1MxuFVx08HC9Yugq4HtiawWrVB4E3gBMi73Ui8CZwv7+8CPilc+69Kn/rh4FHgO86505wzm0ys6PwArR/98t1OXAK8HehXe8AxgAHR97yGOBB59zbwQrn3Frg5355RKTgVEUrIp1oIl4GqkwkW/aoc+5L/u/LzeyTwGHA3f66pXgB2IHOuQ3+/s8AL5jZQc65cLXmXc65paHjnIHXvm1359wqf93LwE+Dbfwg7J/xArzL/W3MX/6Gc26Tv+lc4PmkP9TM5uMFi7c5584Jvc/f++vO9Df9oZmtB/7JzK52zq12zj1jZr/CC+ju8ffdBdgJLyiNehav6lZECk4ZPBHpRH8G5sX8rApt81Bkn18BU0PL++NXi4YygK/4P/Mi+94fWd4DeCoI7gCcc08Cv4tsdwuwjZnt6y9/DJgG3BraZgD4U+WfCMBHgX8DbgyCO98OeNnCuyMZzIeBEcCuoW3vAA72s44ARwPvAffGHO9PwJYJZRGRAlGAJyKdaINz7umYn3BW7+3IPu/jBT+BAeBCf334Z1vKA0GoDNwmA3+IKVfZOufcSryq1c/6qz4L/NQ596vIfka8A/A+h/9vZP2A///vR8r+G7wq4nD578BrW7fEXz4auM+vko1KKoeIFIyqaEWkqP6IV215c8xrb0WWo8OVrAJmxewXl/26GfjfZnYRXhXxFyOv/57BgC3qSuDjwENmttAPGGEw43cyXtvAqFdKBXfuZTN7CjjWzFYAM4HzEo43gcpgVkQKSAGeiBTVcmAXfwy4rJ4EjjOzKc65NwDMbE/iA7x7gH8CvuUv3xl5/WfAfgnH+QCvY8j38doRftQ/3ovAfwEznHNfT1HeO/A6X/weWA08kLDdLsQHjCJSMKqiFZFO1G9m881sr8jPlAzvsQzY1R8m5Qh/SJTjzexWM9unxr634mUAv+cPVXIsXjXqH4BN4Q39MeVuBxYA/+Kc+0vkvZYDO5nZmLgD+WPuLcbLrP3QzAb8DhrnAV8ysxv8IVn2N7NT/L9nZORtvgUMBT4H3BN0Kgnz95kD/KjG3y4iBaAAT0Q6jQPGAk8Aj0d+TiR59gcXfs05twJv9os1wE14WbJlwDpgRWS/8jfy2q99EliLFzxdBnwJr91fNICDwQ4Nt8S89gO8KuHDEsqNP4TKgcB64EEzG+OcuwtvzLq5wF14Q6Z8HvhPvPZ44f3fAH7sL96RcJiD8f72quPxiUgxmHONzJQjItIbzGwGXtXpyc652yKvXQcc4ZzbNmHfS4EDnHN/3fySxjOz+4FnnHMXtasMItI6CvBERGL4nSbeAF7FG/rkIrxBhWc75971t5mFN+bcbcAy59z1Ce+1GfBr4Ejn3E9aUPzo8XfHG1ZmO+fcn1t9fBFpPQV4IiIxzOxCvJkjpuBVnf4YON8591Jom4eB+XhVtJ+Oa/smItIOCvBERERECkadLEREREQKRgGeiIiISMEowBMREREpGAV4IiIiIgWjAE9ERESkYBTgiYiIiBTM/wd2UC1jz5zaEQ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89" y="4939132"/>
            <a:ext cx="3429187" cy="14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3"/>
          <p:cNvSpPr/>
          <p:nvPr/>
        </p:nvSpPr>
        <p:spPr>
          <a:xfrm>
            <a:off x="76060" y="3008452"/>
            <a:ext cx="4965066" cy="3021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None/>
            </a:pPr>
            <a:r>
              <a:rPr lang="en-US" sz="1400" b="1" dirty="0" smtClean="0"/>
              <a:t>Next Steps: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 smtClean="0"/>
              <a:t>TÜV approval for second X-ray tube/housing  </a:t>
            </a:r>
            <a:endParaRPr lang="en-US" sz="1400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 smtClean="0"/>
              <a:t>Alignment &amp; commissioning of collimating optics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/>
              <a:t>Exchange optics holder when it is </a:t>
            </a:r>
            <a:r>
              <a:rPr lang="en-US" sz="1400" dirty="0" smtClean="0"/>
              <a:t>delivered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b="1" dirty="0" smtClean="0">
                <a:sym typeface="Wingdings" panose="05000000000000000000" pitchFamily="2" charset="2"/>
              </a:rPr>
              <a:t>This will not interfere with the E2E tests for LPD and AGIPD. </a:t>
            </a:r>
            <a:r>
              <a:rPr lang="en-US" sz="1400" b="1" dirty="0" smtClean="0"/>
              <a:t> </a:t>
            </a:r>
            <a:endParaRPr lang="en-US" sz="1400" b="1" dirty="0"/>
          </a:p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</a:pPr>
            <a:endParaRPr lang="en-US" sz="1600" dirty="0"/>
          </a:p>
          <a:p>
            <a:pPr>
              <a:buNone/>
            </a:pPr>
            <a:endParaRPr lang="en-US" sz="1800" dirty="0" smtClean="0">
              <a:solidFill>
                <a:srgbClr val="261748"/>
              </a:solidFill>
              <a:latin typeface="Calibri"/>
              <a:ea typeface="ＭＳ Ｐゴシック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5575" y="49326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>
                <a:solidFill>
                  <a:schemeClr val="tx1"/>
                </a:solidFill>
              </a:rPr>
              <a:t>Ambient X-ray test setup Big </a:t>
            </a:r>
            <a:r>
              <a:rPr lang="en-US" sz="2200" dirty="0" smtClean="0">
                <a:solidFill>
                  <a:schemeClr val="tx1"/>
                </a:solidFill>
              </a:rPr>
              <a:t>Amber - status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004626" y="1250155"/>
            <a:ext cx="985962" cy="137160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3" name="Rectangle 23"/>
          <p:cNvSpPr/>
          <p:nvPr/>
        </p:nvSpPr>
        <p:spPr>
          <a:xfrm>
            <a:off x="76060" y="1013138"/>
            <a:ext cx="5067440" cy="1858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None/>
            </a:pPr>
            <a:r>
              <a:rPr lang="en-US" sz="1400" b="1" dirty="0" smtClean="0"/>
              <a:t>Status:</a:t>
            </a:r>
            <a:endParaRPr lang="en-US" sz="1400" b="1" dirty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/>
              <a:t>Moving stages for movement of the X-ray tube  </a:t>
            </a:r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/>
              <a:t>Second X-ray generator with 3kW Mo tube </a:t>
            </a:r>
            <a:r>
              <a:rPr lang="en-US" sz="1400" dirty="0" smtClean="0"/>
              <a:t>delivered and installed </a:t>
            </a:r>
            <a:r>
              <a:rPr lang="en-US" sz="1400" dirty="0" smtClean="0">
                <a:sym typeface="Wingdings" panose="05000000000000000000" pitchFamily="2" charset="2"/>
              </a:rPr>
              <a:t> high intensity, flat field illumination </a:t>
            </a:r>
            <a:endParaRPr lang="en-US" sz="1400" dirty="0" smtClean="0"/>
          </a:p>
          <a:p>
            <a:pPr marL="267884" indent="-267884" defTabSz="685783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Blip>
                <a:blip r:embed="rId5"/>
              </a:buBlip>
            </a:pPr>
            <a:r>
              <a:rPr lang="en-US" sz="1400" dirty="0" smtClean="0"/>
              <a:t>Collimating </a:t>
            </a:r>
            <a:r>
              <a:rPr lang="en-US" sz="1400" dirty="0" err="1" smtClean="0"/>
              <a:t>polycapillary</a:t>
            </a:r>
            <a:r>
              <a:rPr lang="en-US" sz="1400" dirty="0" smtClean="0"/>
              <a:t> optics delivered</a:t>
            </a:r>
            <a:endParaRPr lang="en-US" sz="1400" dirty="0" smtClean="0">
              <a:solidFill>
                <a:srgbClr val="261748"/>
              </a:solidFill>
              <a:latin typeface="Calibri"/>
              <a:ea typeface="ＭＳ Ｐゴシック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 b="188"/>
          <a:stretch/>
        </p:blipFill>
        <p:spPr bwMode="auto">
          <a:xfrm>
            <a:off x="5053674" y="1264443"/>
            <a:ext cx="3644062" cy="368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070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54" y="599664"/>
            <a:ext cx="7283450" cy="481012"/>
          </a:xfrm>
        </p:spPr>
        <p:txBody>
          <a:bodyPr/>
          <a:lstStyle/>
          <a:p>
            <a:r>
              <a:rPr lang="en-US" dirty="0" smtClean="0"/>
              <a:t>Multi-target pulsed X-ray setup PulXar - reminder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91" y="2106537"/>
            <a:ext cx="1578534" cy="230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476" y="3915654"/>
            <a:ext cx="57467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0000">
            <a:off x="10547032" y="738079"/>
            <a:ext cx="3227910" cy="166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N:\4all\intern\User data\wp_75\Calibration-WG XXX\Meetings\XDAC Dec 2015\material\pic\PulXar_v4a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7" y="1272034"/>
            <a:ext cx="5658373" cy="29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1054692" y="1527994"/>
            <a:ext cx="834415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gun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713499" y="2522117"/>
            <a:ext cx="1832434" cy="53087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 under test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acuum or ambient conditions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809165" y="2354029"/>
            <a:ext cx="1184777" cy="26543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wheel</a:t>
            </a:r>
          </a:p>
        </p:txBody>
      </p:sp>
      <p:sp>
        <p:nvSpPr>
          <p:cNvPr id="22" name="Rectangle 7"/>
          <p:cNvSpPr/>
          <p:nvPr/>
        </p:nvSpPr>
        <p:spPr>
          <a:xfrm>
            <a:off x="5720869" y="1168670"/>
            <a:ext cx="3073087" cy="5144666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First step: PANTER X-ray source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*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  assembled &amp; operated  at the XFEL as test bed - 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done</a:t>
            </a:r>
          </a:p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 err="1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PulXar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v.0.1: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Replace the existing 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  <a:sym typeface="Wingdings" panose="05000000000000000000" pitchFamily="2" charset="2"/>
              </a:rPr>
              <a:t>electron source with a customized pulsed electron source by Kimball (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V &lt; 15 keV, I&lt;1mA)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and synchronization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- </a:t>
            </a:r>
            <a:r>
              <a:rPr lang="en-US" sz="2000" b="1" dirty="0" smtClean="0">
                <a:solidFill>
                  <a:schemeClr val="bg2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ongoing</a:t>
            </a:r>
            <a:endParaRPr lang="en-US" sz="2000" b="1" dirty="0">
              <a:solidFill>
                <a:schemeClr val="bg2"/>
              </a:solidFill>
              <a:latin typeface="Calibri" pitchFamily="34" charset="0"/>
              <a:ea typeface="ＭＳ Ｐゴシック" pitchFamily="1" charset="-128"/>
              <a:cs typeface="Calibri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20000"/>
              </a:spcBef>
              <a:spcAft>
                <a:spcPts val="288"/>
              </a:spcAft>
              <a:buClr>
                <a:srgbClr val="FD930A"/>
              </a:buClr>
              <a:buSzPct val="8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PulXar 0.2:  design and build new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vessel 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with motorized </a:t>
            </a:r>
            <a:r>
              <a:rPr lang="en-US" sz="20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target, filter </a:t>
            </a:r>
            <a:r>
              <a:rPr lang="en-US" sz="2000" b="1" dirty="0">
                <a:solidFill>
                  <a:srgbClr val="261748"/>
                </a:solidFill>
                <a:latin typeface="Calibri" pitchFamily="34" charset="0"/>
                <a:ea typeface="ＭＳ Ｐゴシック" pitchFamily="1" charset="-128"/>
                <a:cs typeface="Calibri" pitchFamily="34" charset="0"/>
              </a:rPr>
              <a:t>wheels and polycapillary optics</a:t>
            </a:r>
          </a:p>
        </p:txBody>
      </p:sp>
      <p:sp>
        <p:nvSpPr>
          <p:cNvPr id="23" name="Rectangle 1024"/>
          <p:cNvSpPr/>
          <p:nvPr/>
        </p:nvSpPr>
        <p:spPr>
          <a:xfrm>
            <a:off x="3057789" y="6254747"/>
            <a:ext cx="3416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en-US" sz="1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Cooperation </a:t>
            </a:r>
            <a:r>
              <a:rPr lang="en-US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with PANTER X-ray test facility of the </a:t>
            </a:r>
            <a:r>
              <a:rPr lang="en-US" sz="1200" b="1" dirty="0">
                <a:solidFill>
                  <a:srgbClr val="C00000"/>
                </a:solidFill>
                <a:latin typeface="Calibri"/>
                <a:ea typeface="Calibri"/>
              </a:rPr>
              <a:t>Max-Planck Inst. for extraterrestrial Physics </a:t>
            </a:r>
            <a:r>
              <a:rPr lang="en-US" sz="12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-3319" y="2811167"/>
            <a:ext cx="877961" cy="26543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Anode wheel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different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targets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225768" y="2774464"/>
            <a:ext cx="834415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456" y="1144127"/>
            <a:ext cx="351306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Multi-target  X-ray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setup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ulsed electron source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21526"/>
              </p:ext>
            </p:extLst>
          </p:nvPr>
        </p:nvGraphicFramePr>
        <p:xfrm>
          <a:off x="76641" y="4413895"/>
          <a:ext cx="5624444" cy="18220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4065"/>
                <a:gridCol w="1916264"/>
                <a:gridCol w="1614115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Parameter of e-gun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DC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2539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energy 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keV</a:t>
                      </a:r>
                      <a:r>
                        <a:rPr kumimoji="0" lang="en-US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1 - 60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611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beam current </a:t>
                      </a:r>
                      <a:endParaRPr lang="en-US" sz="1600" b="1" dirty="0">
                        <a:solidFill>
                          <a:srgbClr val="261748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10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A - 20 mA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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A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 6mA </a:t>
                      </a:r>
                      <a:endParaRPr lang="en-US" sz="1600" noProof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2539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Beam diameter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0.15 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-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10 mm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0.1 - 10 mm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53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 beam parameters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- Length: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sym typeface="Symbol"/>
                        </a:rPr>
                        <a:t>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= 25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-150 ns  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- XFEL burst mode  </a:t>
                      </a:r>
                      <a:endParaRPr lang="en-US" sz="1400" dirty="0" smtClean="0">
                        <a:solidFill>
                          <a:srgbClr val="261748"/>
                        </a:solidFill>
                        <a:latin typeface="Calibri" pitchFamily="34" charset="0"/>
                        <a:cs typeface="Calibri" pitchFamily="34" charset="0"/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Calibri" pitchFamily="34" charset="0"/>
                          <a:cs typeface="Calibri" pitchFamily="34" charset="0"/>
                        </a:rPr>
                        <a:t>n.a</a:t>
                      </a:r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abnat\Desktop\IMG_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89586"/>
            <a:ext cx="3413116" cy="19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:\4all\intern\User data\wp_75\Pictures HERA-South\PulXarv0.1\IMG_07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/>
          <a:stretch/>
        </p:blipFill>
        <p:spPr bwMode="auto">
          <a:xfrm>
            <a:off x="164053" y="1214174"/>
            <a:ext cx="3413588" cy="27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45" y="529972"/>
            <a:ext cx="7283450" cy="481012"/>
          </a:xfrm>
        </p:spPr>
        <p:txBody>
          <a:bodyPr/>
          <a:lstStyle/>
          <a:p>
            <a:r>
              <a:rPr lang="en-US" dirty="0" smtClean="0"/>
              <a:t>Multi-target (pulsed) X-ray setup </a:t>
            </a:r>
            <a:r>
              <a:rPr lang="en-US" dirty="0" err="1" smtClean="0"/>
              <a:t>PulXar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15922" y="1547841"/>
            <a:ext cx="1329896" cy="1188726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 e- gun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379886" y="2408847"/>
            <a:ext cx="683018" cy="24793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wheel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70005" y="3015344"/>
            <a:ext cx="9605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SDD </a:t>
            </a:r>
            <a:endParaRPr lang="en-US" sz="1400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  <a:p>
            <a:pPr lvl="0"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64259" y="1242750"/>
            <a:ext cx="12666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PulXar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0.1</a:t>
            </a:r>
            <a:endParaRPr lang="de-DE" sz="2000" b="1" dirty="0"/>
          </a:p>
        </p:txBody>
      </p:sp>
      <p:sp>
        <p:nvSpPr>
          <p:cNvPr id="5" name="AutoShape 7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9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1" descr="data:image/png;base64,iVBORw0KGgoAAAANSUhEUgAAAtcAAAGCCAYAAAArJe+EAAAABHNCSVQICAgIfAhkiAAAAAlwSFlzAAALEgAACxIB0t1+/AAAIABJREFUeJzs3Xt83GWd9//X1QNtGtomoZW26SkEEJQFUQ5y7EAPIgsqoBAMasG7i105VUWWg01KVHApKLr3LWxFUCjUhZt7LXJYS3U4LOyWevwJrEA606KlHJpGaAin9vr9Mck0bZN02k4yk+T1fDzm4cz3+51rPjO2M+9++XyvK8QYkSRJkrT7BhW6AEmSJKm/MFxLkiRJeWK4liRJkvLEcC1JkiTlieFakiRJyhPDtSRJkpQnQwpdQL6EEJxTUOrGsGHDePvttwtdhtTr/LMvqSfEGENn2/vVmesYY8FvdXV11lBEdRRDDcVSx9tvv13wGrx5K8Qt1z/7xfD3tBhqKJY6iqGGYqmjGGooljqKoYYYuz+f26/CtSRJklRIhmtJkiQpTwzXeZZIJApdQlHUAMVRRzHUAMVTh6SuFcPf02KoAYqjjmKoAYqjjmKoAYqjjmKoYUfCjvpG+ooQQuwv70XqCSGE7fvEksnMrf1++5dWIrHl/o7kY4wecsIJJ/C5z32O8847b7t9J598MmeffTaf+9zneryOQYMG8cILL7DPPvswd+5cJk6cyJVXXtnjr6uMTv/sS9JuaPte6fSCRsO1NEDsMGCEALv7dygfY+RRd+G6Nw0ePJjnn3+effbZJ+fnVFVVccstt3DiiSf2YGW7Z/Xq1VRVVbHnnnsSYySEwGWXXVZ0/3AwXEvKt+7Cdb+Zik+SOiqmMFVMteRbCIG//e1vhNDpb4wkDTj2XEsDTXsLR5vVqRQLzjmHOmDBOeewOpXq9vi8jdHmtttu4xOf+ET28X777cdZZ52VfTx58mT++Mc/AvDEE09wxBFHUF5ezpFHHsmTTz6ZPe6EE07gqquu4thjj6W0tJTUNjW89NJLHHLIIVx//fXZ43/84x8D8JOf/ITjjjuOSy+9lIqKCqqrq3nooYeyz02n00ybNo3Ro0cza9YsLrjggm7bSa677jomTJjAxIkTufXWW7cKnueeey7z588HYP369Zx66qmUl5ez1157MW3aNAA+//nPs2bNGk499VRGjRrFwoULATjzzDMZP3485eXlJBIJnnnmma3GveCCCzjllFMYNWoURx111FafwdNPP82sWbPYa6+9GD9+PNdeey2QCf7XXnst++67L2PHjqWmpobm5uYu39u2Yoxs3rw5p2M3bNjAeeedR2VlJXvttRenn346AI888giTJk3iuuuuY++996ayspKf//znPPjgg7z//e9nzJgxXHPNNTnXJEkFVeh5AvM432CU1LXs35G6uuy29KpV8avV1XFjppkjboT41erqmF61assTOxzf2bZdHqPNqlWrYnl5eYwxxrVr18YpU6bESZMmxRhjbGxsjBUVFTHGGNevXx/Ly8vj4sWL46ZNm+Jdd90Vy8vLY1NTU4wxxkQiEadMmRKfffbZuGnTpvjuu+/GRCIRb7nllphKpeL+++8ff/SjH2Vft31fjDHedtttcY899oi33HJL3Lx5c/zhD38YJ0yYkD32qKOOil//+tfju+++Gx9//PE4atSo+LnPfa7T9/Pggw/GcePGxWeeeSa++eab8bOf/WwcNGhQbGxsjDHGOHv27PiNb3wjxhjj5ZdfHufOnRs3bdoU33vvvfj4449nx5k6dWr81a9+tdXYt956a2xpaYnvvPNOnDdvXvzQhz6U3Td79uw4ZsyYuHLlyrhp06ZYW1sbzz777BhjjG+88UYcP358/O53vxvffvvtuHHjxrhixYoYY4zf+9734lFHHRXXrl0b33nnnfilL30p+7wYYzz44IPjXXfd1el7TafTcdCgQXHixIlx0qRJ8dxzz42vvfZap8fGGOPJJ58ca2pq4t/+9rf43nvvxUcffTTGGGMymYxDhgyJ3/zmN+N7770XFy1aFMeOHRtra2tjS0tLfPrpp2NJSUlMp9Ndjt0dfx8k5Vvb90rnmbSrHX3t5pen1L3OwnV9bW02FMcO4bi+tnbLE3cQrnd5jA4mT54cf/e738UlS5bEf/iHf4hHHnlk/POf/xxvvfXW+MlPfjLGGOPtt98ejzzyyK2ed9RRR8Wf/OQnMcZMWK7b5nUSiUT8yle+EqdOnRp/9rOfbbevY7jeb7/9svvefPPNGEKIL7/8clyzZk0cOnRobG1tze4/55xzugzX5513Xrz88suzj5977rkuw/X8+fPjpz71qfjCCy9sN87UqVPj8uXLu/zMNmzYEEMI8fXXX8+OO2fOnOz+Bx54IB544IExxhjvvPPO+OEPf7jTcQ488MCtQvzatWvj0KFD46ZNm7p87XYbN26Mv/nNb+KmTZviK6+8Ej/96U/Hj33sY50e+9JLL8XBgwfHv/3tb9vtSyaTccSIEXHz5s0xxsw/BkII8amnnsoe85GPfCT+/Oc/32FNnfH3QVK+dReubQuRBppkMnPhYQhsXryY0m12lwKbFy/OHtNlW8jujtHBtGnT+PWvf82jjz5KIpEgkUiQTCZ55JFHsq0Sa9euZcqUKVs9b8qUKfz1r3/NPp40adJ2Y995551MnDiRM844o9saxo0bl71fUlICwMaNG1m7di0VFRUMHz6829dpt3bt2q32T5kypf0EwHYuvfRSqqurmTVrFvvuuy/f+c53uhx38+bN/NM//RP77rsvZWVlVFVVEULgtdde6/Q9jBgxgo0bNwLwl7/8herq6k7HXb16NaeddhoVFRVUVFTwgQ98gKFDh/Lyyy93WUu70tJSPvzhDzNo0CDGjh3Lv/zLv/DLX/6SlpaW7Y598cUXqaioYNSoUZ2Otddee2XbZ9o///e9733Z/SUlJdn3I0nFzHAtDTSJRPYc86DaWraNQS3AoNraLeehO5tOLx9jdHD88ceTTCZ5/PHHmTZtGscffzyPPPIIjz76aDZcT5gwgXQ6vdXz1qxZQ2VlZfZxZxfV1dfXM2bMGM4+++wuQ253xo8fT1NTE2+99VZ224svvtjt8R33r169usuL/fbcc08WLlxIY2MjS5cu5YYbbuDXv/51p+/lzjvv5L777uNXv/oVzc3NpNPpjv/lrluTJk2isbGx032TJ0/mwQcfpKmpiaamJjZs2EBLSwvjx4/f4bidCSF02oM9adIkmpqaeP3113dpXEnqKwzX0gA2u6GBuurqbDhuAeqqq5nd0NCrY7SfuW5tbWXChAkcd9xxPPTQQ6xfv55DDz0UyMxL/fzzz7NkyRI2bdrEz372M5599llOPfXUbsceOnQod999Ny0tLbs0p/XkyZM57LDDqK+v59133+XJJ5/kvvvu6/L4M888k9tuu41nn32WN998k6uvvrrLY++///5s6B05ciRDhgxh8ODBAOy9996sWrUqe+wbb7zBsGHDKC8vp6WlhcsvvzznGTpOOeUU1q1bx/e//33eeecdNm7cyIoVKwA4//zzueKKK1izZg0Ar776KkuXLs1p3BUrVvDcc88RY2T9+vVcfPHFnHDCCYwcOXK7Y8eNG8fHP/5x/vEf/5Hm5mbee+89HnvssZxeR5L6EsO1NNB0OIs8paqKC5ctY2FtLXXAwtpaLly2jClVVZ0en9cxOthvv/0YOXIkxx9/PJAJmtXV1Rx77LHZAFlRUcEvfvELFi5cyJgxY1i4cCH3338/5eXlQOdnrdu3DRkyhHvvvZdXXnmF8847jxjjDoNpx/2LFy/miSeeYMyYMcyfP5+amhqGDRvW6fNOOukkLrnkEk488UT2339/pk+f3uVrPP/888yYMYORI0dyzDHH8OUvfzn7GVx++eU0NDRQUVHBDTfcwBe+8AUmT55MZWUlBx10EEcffXS39Xe05557smzZMpYuXcq4cePYf//9Sba16lx88cV88pOfZNasWYwePZqjjz46G7wBDjroIO66665Ox121ahUnnXQSo0aN4uCDD2b48OHceeedXdZx++23M2TIEA444AD23ntvbrzxxi6P3fb/H6f6k9RXuIiMNEAMxEVkekpNTQ0HHnggdXV1hS5FOXARGUn51t0iMp65lqQdWLlyJatWrSLGyEMPPcTSpUv51Kc+VeiyJElFyBUapYEsmdwyk8e0aVBfn7mfSOywlSOvYxS5devWcfrpp9PU1MTEiRO56aabOOSQQwpdliSpCNkWIg0Q/qdxDVT+2ZeUb7aFSJIkSb3AcC1JkiTlieFakiRJyhPDtSRJkpQnhmtJkiQpT5yKTxrAkhs2kGxuztxvbiZRVgZAoqyMRNvKh70xRk854YQT+NznPsd555233b6TTz6Zs88+e5eWRN9ZgwYN4oUXXmCfffZh7ty5TJw4kSuvvLLHX1eS1PsM19IAligvzwbgkEySPPTQgoxRCA888ECvvVbHpbt/+MMf5vScqqoqbrnlFk488cSeKmu3vfvuu3z2s59l5cqVrF69mmQymV2+HTL/gHnsscey7//tt9/mgAMO4A9/+EOhSpakHmdbiKR+qZjmNS6mWvLtuOOOY/HixYwfP367fQ888ABvvPEGr7/+Oq+//jpHH300Z555ZgGqlKTeY7iWBpjkhg1bPU6l05xz2WVw662cc9llpNLpbo/P1xjtbrvtNj7xiU9kH++3336cddZZ2ceTJ0/mj3/8IwBPPPEERxxxBOXl5Rx55JE8+eST2eNOOOEErrrqKo499lhKS0tJpVJbvc5LL73EIYccwvXXX589/sc//jEAP/nJTzjuuOO49NJLqaiooLq6moceeij73HQ6zbRp0xg9ejSzZs3iggsu6Lad5LrrrmPChAlMnDiRW2+9dasz1+eeey7z588HYP369Zx66qmUl5ez1157MW3aNAA+//nPs2bNGk499VRGjRrFwoULATjzzDMZP3485eXlJBIJnnnmma3GveCCCzjllFMYNWoURx111FafwdNPP82sWbPYa6+9GD9+PNdeey2QCf7XXnst++67L2PHjqWmpobmtjafHRk6dCgXXXQRRx99NIMGdf9zkk6neeyxx7r93B5//HGOOeYYysvLmTJlCj/96U+z7+3LX/4yJ598MiNHjuS4447j5ZdfZt68eVRUVPCBD3zAs+GSiobhWhpgkh2CUyqdZmZdHYsTCTj3XBYnEsysq9sqHCc7CVr5GKPdtGnTePzxx4FMAH733XezoXnVqlW0tLRw8MEH09TUxCmnnMIll1zC+vXrmTdvHn//93/Phg7B/Y477uBHP/oRb7zxBpMnT85uT6fTJBIJLrroIr761a92WseKFSs48MADWb9+PZdeeilf/OIXs/s++9nP8tGPfpT169dTV1fH7bffvlVg7uihhx7ihhtuYPny5Tz//PM8/PDDXb7366+/nkmTJrF+/XpeeeUVvv3tbwPw05/+lMmTJ/OLX/yC119/na997WtAps2isbGRV155hQ9/+MPU1tZuNd7PfvYzFixYQHNzM9XV1dm+7o0bNzJz5kxOPvlkXnrpJV544QWmT58OwPe//32WLl3KY489xtq1aykvL+cf//Efs2MecsghLFmypMv3kKuf/vSnHH/88Vv9/9LRmjVrOPnkk7n44ot57bXX+P3vf8+HPvSh7P67776bb3/726xfv5499tiDo446isMOO4z169dzxhlnMG/evN2uUZLywXAtDWDf+OEPaaypgZKSzIaSEhpravhGjn3B+RijqqqKkSNH8vvf/55HH32Uj33sY0yYMIHnnnuORx99lOOOOw7ItBjsv//+fPazn2XQoEHU1NRwwAEHcN9992XHmj17NgcccACDBg1iyJDMJSVPP/00J5xwAg0NDVsF5m1NmTKF8847jxACX/jCF3jppZd45ZVXePHFF1m5ciULFixgyJAhHHPMMVudad/W3XffzbnnnsuBBx5ISUkJ9fX1XR47dOhQXnrpJVKpFIMHD+aYY47Zav+27SSzZ89mxIgRDB06lPnz5/OHP/yBN954I7v/tNNO4yMf+QiDBg2itraW3//+9wDcd999jB8/nksuuYQ99tiD0tJSDj/8cABuvvlmvvWtbzF+/PjsuPfccw+bN28G4A9/+AM1NTVdvodc3X777Zx77rld7r/zzjuZOXMmZ555JoMHD6a8vJyDDz54q/f2oQ99iD322IPTTjuNkpISamtrCSFw1llnZd+rJBWaFzRKA0yyuZmQTGYerFu3JRS3Kylh8bp1LG47Ztro0T0yRkfTpk3j17/+NS+88AKJRILy8nKSySRPPvlktlVi7dq1TJkyZavnTZkyhb/+9a/Zx5MmTdpu7DvvvJN9992XM844o9saxo0b16H8zPvZuHEjr776KhUVFQwfPnyr1/nLX/7S6Thr167lsMMO26rGrnquL730Uurr65k1axYhBObMmcNll13W6bGbN2/miiuu4J577uG1114jhEAIgddee42RI0du9x5GjBjBxo0bAfjLX/5CdXV1p+OuXr2a0047LdvWEWNk6NChvPzyy532Ue+Kxx9/nJdffrnb/w9efPHFLmsE2HvvvbP3S0pKtnvc/l4lqdA8cy0NMImyMmIiQUwkqB03Dlpbtz6gtZXaceOyx7RPrZfvMTo6/vjjSSaTPP7440ybNo3jjz+eRx55hEcffTQbridMmEB6m17uNWvWUFlZmX3cWatGfX09Y8aM4eyzz96lCwvHjx9PU1MTb731Vnbbiy++2O3xHfevXr26yxaSPffck4ULF9LY2MjSpUu54YYb+PWvf93pe7nzzju57777+NWvfkVzczPpdJoYY07vadKkSTQ2Nna6b/LkyTz44IM0NTXR1NTEhg0baGlpyVuwhkxLyOmnn86IESO6rfGFF17I22tKUqEYrqUBrGHuXKqXLNkSjltbqV6yhIa5c3t1jPYz162trUyYMIHjjjuOhx56iPXr13No29R+J598Ms8//zxLlixh06ZN/OxnP+PZZ5/l1FNP7XbsoUOHcvfdd9PS0rJLc1pPnjyZww47jPr6+mw/eMdWlG2deeaZ3HbbbTz77LO8+eabXH311V0ee//992dD78iRIxkyZAiDBw8GMmdqV61alT32jTfeYNiwYZSXl9PS0sLll1/eZWjf1imnnMK6dev4/ve/zzvvvMPGjRtZsWIFAOeffz5XXHEFa9asAeDVV19l6dKlOY0L8M4772T/4fH222/z9ttvb7X/rbfe4t/+7d+6bQkBqK2tZfny5dxzzz1s2rSJpqamnbpIsT/PyCKpbzFcSwNMx7PIVVOnsmzBAmqTSbj1VmqTSZYtWEDV1KmdHp/PMTrab7/9GDlyZHaO5JEjR1JdXc2xxx6bDZAVFRX84he/YOHChYwZM4aFCxdy//33U94+x3YnQbN925AhQ7j33nt55ZVXOO+884gx7jCYdty/ePFinnjiCcaMGcP8+fOpqalh2LBhnT7vpJNO4pJLLuHEE09k//33z1442Jnnn3+eGTNmMHLkSI455hi+/OUvZz+Dyy+/nIaGBioqKrjhhhv4whe+wOTJk6msrOSggw7i6KOP7rb+jvbcc0+WLVvG0qVLGTduHPvvvz/Jtpadiy++mE9+8pPMmjWL0aNHc/TRR2eDN8BBBx3EXXfd1eXY73//+yktLWXt2rWcdNJJjBgxIhvUAf793/+d8vLy7H+B6MqkSZN44IEHWLhwIRUVFRx66KHZWWJykes/NCSpp4X+8q/9EELsL+9F6gkhhG7P7oVkkphI7N5r5GGMvqCmpoYDDzyQurq6QpeiHOzoz74k7ay275VO/1XvmWtJ2oGVK1eyatUqYow89NBDLF26lE996lOFLkuSVIScLUQawJIbNmTnoJ42ejT1bYuOJMrKskua98YYxW7dunWcfvrpNDU1MXHiRG666SYOOeSQQpclSSpCtoVIA4T/aVwDlX/2JeWbbSGSJElSLzBcS5IkSXliz3U/0bHvNdncnJ36rD/1vUqSeo6/I1J+2HPdDw2U6dC0c+w71UDln/2d5++I1L3ueq49cy0NEFOmTHGhDQ1IU6ZMKXQJkgYQw7U0QKTT6UKXIElSv+cFjZIkSVKeGK4lSZKkPDFcS5IkSXliuJYkSZLyxHAtSZIk5YnhWpIkScoTw7UkSZKUJ4brfiSVTjNj3jy45lvMmDePlPMaS5J2gr8j0u5z+fN+IpVOM7OujsaaGigpgdZWqpcsYdmCBVRNnVro8iRJRc7fESl33S1/brjuJ4749Ok89cU5mS/Edq2tHH7LIlbcc2/hCpMk9Qn+jki56y5cu/x5P1FaOWnrL0SAkpLMdkmSdsDfEXUqmczc2u8nEpn7icSW+9qK4bqfqBw+HFpbtzvjUDl8eOGKkiT1Gf6OqFMdQ3QIW4K2uuQFjf1Ew9y5VNx8U+aLEaC1lYqbb6Jh7tzCFiZJ6hP8HZHyw57rfiSVTjPnxhtZ3tTE9IoKFl18sRehSJJy5u+IuhUCDPCs1c4LGgeYkEwS7YOSJO0if0fUKcN1Vnfh2rYQSZIkKU96PVyHEM4MIfwihLA2hPBGCGFlCKGmk+OuCCGsCSG8GUJ4JIRwSG/XKkmSJO2MQpy5vgRoBi4CTgV+BdwZQvhy+wEhhMuBK4FrgFOAjcDDIYT39X65kiRJUm4KMRXfKTHGpg6PkyGESuArwP8OIQwDLgO+HWP8IUAI4b+ANHABML+X65UkSZJy0utnrrcJ1u1+B0xou38MMBK4u8Nz3gTuAz7e4wVKkiRJu6hYLmg8Gniu7f77gU3A89sc8yxwQG8WJUmSNNCtTqWonzGDcxhM/YwZrE6lCl1SUSt4uA4hTAc+CSxs21QObOxkXr0NwIgQgqtKSpIk9YLVqRQ/mDmTS5cv5w42ceny5fxg5kwDdjcKGq5DCFOBxcD/izHeXshaJEmStLUrz6plQWMjpW2PS4EFjY1ceVZtIcsqagU7CxxCKAceBFLAOR12bQD2DNuvClMOvBljfK+rMevr67P3E4kEiQE0AX5ywwaSzc0ATBs9mvq2f1EmyspIlJcXsjRJUh/g74g6s0/psGywblfatn0gSSaTJJPJnI4tyAqNIYQSYDkwBjgqxri+w74TgIeBA2KMz3fY/iPgkBjj4V2M6QqNkiRJebTgnHP42uLFWwXsFmBhbS11d9xRqLIKrqhWaAwhDAbuAaqBkzoG6zZPAG8An+nwnBFk5sR+oLfqlCRJGuhmNzRwUcVYWtoetwAXVYxldkNDIcsqar1+5jqE8K/A/yKziMxT2+z+bYzx3RDCPwFXAV8H/gf4KnA48MEY46tdjOuZa0mSpDxbnUpx25w5bF6+nEHTpzN70SKmVFUVuqyC6u7MdSHCdQqY3MXuqhjjmrbjLgfmAnuRCeEXxRj/2M24hmtJkqSeEgKYtYAiC9c9xXAtSZLUgwzXWUXVcy1JkiT1V4ZrSZIkKU8M15IkSVKeGK4lSZKkPDFcS5IkSXliuJYkSZLyxHAtSZIk5YnzXPcXyWTm1n4/kcjcTyS23B8gkhs2kGxuztxvbiZRVgZAoqyMRHl5IUuTJPUF/qZu4WfRKReRGWic5D0rJJPEAfyXX5K0m/xNVSdcREaSJEnqBYZrSZIkKU8M15IkSVKeGK4lSZKkPDFcS5IkSXliuJYkSZLyxHAtSZIk5YnhWpIkScoTw7UkSZKUJ4brfmR1KkX9jBmcw2DqZ8xgdSpV6JIKJpVOM2PePLjmW8yYN49UOl3okiRJfYi/qdpVLn/eT6xOpfjBzJksaGykFGgB6qqruXDZMqZUVRW6vF6VSqeZWVdHY00NlJRAayvVS5awbMECqqZOLXR5kqQi52+qdqS75c93KVyHEAbHGDftdmV5NNDD9TlHHM3NTz1JaYdtLcD5hx/FHSueKFRZBXHEp0/nqS/OyQTrdq2tHH7LIlbcc2/hCpMk9Qn+pmpHugvXO2wLCSGUhxDmhhD+bwjhxRDC28A7IYS/hRCeCiF8L4RwbN6r1k7Zp3TYVl8CAKVt2wea0spJWwdrgJKSzHZJknbA31TtjiFd7QghTAXqgBpgA/BfwI+A14C3gTJgKvBR4MshhFXAN4E7BvQp5AIZXFlJC2z3r+zBlZUFqqhwKocPh9bW7c5cVw4fXriiJEl9hr+p2h1dtoWEEN4AlgC3xRj/s9tBQhgDnAFcRCZcX5PvQndkoLeFrE6luPqwI/l+06vZ/rCLKsYyf+V/D7j+sFQ6zWGXXEzT+V/K9lxX3HwTK793oz3XkqQd8jdVO7JLPdchhAkxxrW78GLjYozrdvZ5u2ugh2vIfBncNmcOm5cvZ9D06cxetGjAfgmk0mnm3Hgjy5uamF5RwaKLLzZYS5Jy5m+qupP3CxqLkeG6gxDAzwKAkEwSE4lClyFJ6qv8TVUnugvXXfZcdzHQcGACsF3zaozxmV0rT5IkSeofcgrXIYSJwL8CH+tsNxCBwXmsS5IkSepzcj1zfTuwD3AB8ALwTo9VJEmSJPVRuYbrw4DaGOPSnixGkiRJ6st2uIhMm2eAET1ZiCRJktTX5RquLwQuCyEc05PFSJIkSX1Zrm0hvwdWAI+GEN4B3tj2gBjj+/JZmCRJktTX5BqufwR8BrgHL2iUJEmSOpXTIjJtS6FfGmO8qedL2jUDfhGZZDJza7/fvnBKIrHl/gCR3LCBZHNz5n5zM4myMgASZWUkyssLWZokqS/wN1U7sNsrNIYQVgEXxBgfyHdx+TLgw7UkSZJ6RXfhOtcLGq8GvhZC2DN/ZUmSJEn9S649138P7AesCSGsBJq32R9jjGfltTJJkiSpj8k1XI8hcyEjwFBgbM+UI0mSJPVdOfVc9wX2XEuSJKk35KPnWpIkSdIO5NoWQghhAnAqUAkM33Z/jPHreaxLkiRJ6nNynYqvBvgJEIBX2X4RmRhj3Cf/5eXOthBJkiT1hnzMc90I/DfwpRjj63muLy8M15IkSeoN+ei53gu4pViDtSRJklQMcg3X9wKJHqxDkiRJ6vNybQsZAdwCtAC/YvtFZCj00ui2hUjeB6zUAAAgAElEQVSSJKk35KPn+kPA/wWqujgkxhgH73qJu89wLUmSpN7QXbjOdSq+W4HXySyD/gLbzxYiFY9kMnNrv59IZO4nElvuS5Ik9YBcz1y3AKfHGP+j50vaNZ65VqdCAP9cSJKkPMrHbCErgMn5K0mSJEnqf3JtC/kKcFsIoZWuL2h8M5+FSZIkSX1Nrm0hm9vudnmwFzSqKNkWIkmS8iwfFzSeRzfBWpIkSVKOZ67z/qIhVANfBz4KfBB4NMZ44jbHpNm+z3tdjHFCF2N65lrb88y1JEnKs106cx12Ma3m+LwPAicB/9VNDRFYDPygwzanAJQkSVLR6m62kOdCCP8rhFCay0AhhI+EEH4K/NOOjo0xLo0xTokxngU8082hL8UYV3S4/T6XWiRJkqRC6K7n+jJgAXBjCOGXwBPAn4DXgLeBMjIrNn6EzFnoScCPgB/3ZMGSJElSseryzHWM8V7gYOBTwEbgEuB+Mq0cvwOSwM1kwvXNwJQY44UxxpfzWN8XQwhvhxCaQwh3hxCca1s5WZ1KUT9jBucwmPoZM1idShW6JEmSNADs1AWNIYTxwDhgONAEpGOMb+9WASHcDezVyQWN3yUT5P8CHAjUA+8BfxdjfKOTcbygUUAmWP9g5kwWNDZSCrQAddXVXLhsGVOqqgpdniRJ6uO6u6CxILOFbFVAF+G6k+M+CPwe+EqM8Qed7DdcC4Bzjjiam596ko4XC7QA5x9+FHeseKJQZUmSpH4iH/NcF1yM8ekQwp+BD3d1TH19ffZ+IpEgkUj0fGEqOvuUDmPbq3BL27ZLkiTtrGQySTKZzOnYPhOu23R7arpjuNbANbiykhbY7sz14MrKAlUkSZL6sm1P2i5YsKDLY7ubiq+ohBAOAg4AVha6FhW32Q0NXFQxlpa2xy3ARRVjmd3QUMiyJEnSAFCoFRpLgJOBAHwFGEnmgkWAB4ATgM8C9wHrgA8AVwKtwKExxo2djGnPtbJWp1LcNmcOm5cvZ9D06cxetMiLGSVJUl7s1gWNIYThwFLg2zHGZJ4KmgKk6LzNowoYDdxAZirAMmA98CBwZYxxXRdjGq61PZc/lyRJebZbFzTGGN8KIRwODM5XQTHG1ey4JWVmvl5PkiRJ6g259lwvJbOYjCRJkqQu5DpbyH8A17UtIvMA8DLbtHTEGB/Ic22SJElSn5LTBY0hhM07OCTGGPPWNrIr7LlWp+y5liRJeZaPRWScZkGSJEnagYIvf54vnrlWpzxzLUmS8qy7M9c5LyITQhgWQpgbQrglhPDLEMJ+bdvPCiEcmK9iJUmSpL4qp7aQEML+wDIy80//BkiQWfgF4Djg74HP90B9kiRJUp+Ra8/194E1wKnARuCdDvseAb6T57qkXZdMZm4A06ZBfX3mfiKRuQ0gyWSSZDoNQHrdOqaOGwdAYupUEgPss5C0Ax2/O5PJLd+XA/C7U9oduc4W0gJ8Jsb4QAhhMPAucFiM8bchhOOB/4gxlvRwrTuq0Z5rqRshmST6AykpF16vInUrHz3XbwFdhedKoHlXCpMkSZL6k1zD9TLgihDC6A7bYghhGHAhmYVlJEmSpAEt157rS4H/BF4gE7QjMB/4ILAHcHqPVCdJkiT1ITmduY4xvggcAtwETAUagfHA3cBHYozreqpASZIkqa/I9cw1McYNwDfabpIkSZK2kdOZ6xDCqhDCIV3sOyiEsCq/ZUmSJEl9T64XNE4FhnWxbwQwMS/VSJIkSX1Yl20hIYRRQFmHTeNCCJO3OWw4UAP8tQdqkyRJkvqU7nqu5wF1ZGYGicD/6+K4AHw1z3VJkiRJfU534fpOYCWZ8LwU+Brw522OeQf4c4xxTc+UJ2l3Pf7YY3z+qqsY9frr7DNqFD/95jc59rjjCl2WpCK0OpXi1jlzeIHB7DtjBucuWsSUqqpClyX1Kbkufz4N+G2M8Y2eL2nXuPy5tL3HH3uMU+bP529f/zqUlEBrK6P/+Z/5xdVXG7AlbWV1KsUPZs5kQWMjpUALUFddzYXLlhmwpW10t/x5TuG6w0AfBw4DJgHfjDGuCSEcD7wQY1ybl2p3keFa2t74Aw5g3Xe/mwnW7VpbGTdvHi/9z/8UrjBJReecI47m5qeepLTDthbg/MOP4o4VTxSqLKkodReuc5rnOoSwN5nWkI8AaaCKzIIya4BzgbeAufkoVlL+DHvf+7YO1gAlJZntktTBPqXDtgrWAKVt2yXlLtep+H4A7Akc0HbrmNQfBqbnuS5JeTBq82Zobd16Y2trZrskdTC4spKWbba1tG2XlLtcw/VJwFUxxhfIzBzS0V8A/+ZJRej/XHMNe15zzZaA3drKntdcw/+55prCFiap6MxuaOCiirHZgN0CXFQxltkNDYUsS+pzcr2g8XWgNsZ4XwhhMPAucFiM8bchhDOAm2OMY3q41h3VaM+11In22UKa3n2XiqFDnS1EUpdWp1LcNmcOm5cvZ9D06cx2thCpU7t9QWMI4X5gDzJnsCETrj8SY/xd276WGOOZ+Sp4Vxiupe6FZJKYSBS6DEl9QQjgb6rUpd2+oBG4DHgc+BOZxWQiMCeE8EHg74CP5qNQSZIkqS/Lqec6xvgnMjOFrARmA5uA08n0Wx8ZY3yupwqUJEmS+opcz1wTY2wEPteDtUiSJEl9Wq6zhUiSJEnagZzPXIcQzgROIzPt3vBt98cYj8hjXZIkSVKfk+sKjdcCXweeAl4A3unJoiRJkqS+KNcz1+cBV8YYXXlCkiRJ6kKuPdfvAr/pyUIkSZKkvi7XRWS+DhwGnFWsK7W4iIy0vWQySTKdBiC9bh1Tx40DIDF1KgkXlJHUUTKZubXfb/+OSCS23JcE5GGFxrZBFgKnAo8AzdvsjjHGy3aryt1kuJYkSVJvyMfy57XAT4DNwKtsf0FjjDHus7uF7g7DtSRJknpDPsL1i8CjwJdijG/kub68MFxLkiSpN3QXrnO9oHEU8ONiDdaSJElSMcg1XP9f4ISeLESSJEnq63Kd5/o/gGtDCOOAX7H9BY3EGB/IZ2GSJElSX5Nrz/XmHRwSY4yD81PSrrHnWpIkSb2hu57rXM9cV+WxHkmSJKlfynme62LnmWtJkiT1hnycuW4faAgwGRi+7b4Y4zO7Vp4kSZLUP+QUrkMIQ4HvA18AhnVxWEF7riVJkqRCy3UqvvnAKcAXgQBcAJwLLAfSZJZFlyRJkga0XGcL+TPwz8BtwLvA4THG37Tt+wnwVozx/B6sc4fsuZYkSVJvyMcKjZOA52KMm4C3gPIO+xYDZ+xeiZIkSVLfl2u4fgnYq+1+Cji+w77qvFYkSZIk9VG5zhaSBI4F/h1YBFwXQtgXeBs4C7irR6qTJEmS+pBce67HAWNijH9qezwP+DRQAiwDro4xtvRkoTtiz7UkSZJ6Q3c91y4iI0mSJO2EfFzQKEmSJGkHuuy5DiGsAGbHGJ8JITwFdHtaOMZ4RK4vGkKoBr4OfBT4IPBojPHETo67AvgSMAZ4CrgoxviHXF9HkiRJ6k3dXdD4NNDa4X4+ey4+CJwE/FdXNYQQLgeuBL4G/Bn4KvBwCOGDMcZX8liLJEmSlBcF77kOIdwN7NXxzHUIYRjwMnBdjPFbbdtGkFkN8qYY4/xOxrHnWpIkST2uL/ZcHw2MBO5u3xBjfBO4D/h4oYqSJEmSutNdz/WPd2agGON5u19O1gHAJuD5bbY/C5yZx9eRJEmS8qa7nuu/2+bxZGAs8Erb7X1tt1eB1XmuqxzY2EmfxwZgRAhhSIzxvTy/piRJkrRbumwLiTEe3n4DrgY2AsfGGMfFGA+OMY4DjgPeAL7ZO+VKkiRJxSvX5c+vBa6KMT7RcWOM8T9DCPOB7wBL81jXBmDPsP1ViuXAm12dta6vr8/eTyQSJBKJPJYkqU9LJjO39vvt3w+JxJb7kiR1IplMkmz/DdmBXJc/bwVqYow/72Tfp4C7YowlO1ln+/M7my3kBOBh4IAY4/Mdtv8IOKTtbPq24zhbiKTchAB+X0iSdlE+Zgv5LVAfQhi/zcATgHrgN7tV4faeINNu8pkOrzUCOBV4IM+vJUmSJOVFrm0h/wD8EkiHEH7DlgsaPwKsB87ZmRcNIZQAJwMBqARGhhDOaNt9f4zxrRDCtcBVIYRm4H/ILCITgH/ZmdeSJEmSekvOi8iEEIYD5wGHA+OAdWSWJL81xtja3XM7GWsKkKLzVR+rYoxr2o67HJgL7MWW5c//2MWYtoVIyo1tIZKk3dBdW0jBV2jMF8O1pJwZriVJu6EvrtAoSZIk9TmGa0mSJClPDNeSJElSnhiuJUmSpDzJKVyHEI4PIezZxb49QwjH57csScq/1akU9TNmcA6DqZ8xg9WpVKFLkiT1M7mu0LgJOCrGuKKTfR8BVsQYB/dAfTlzthBJ3VmdSvGDmTNZ0NhIKdAC1FVXc+GyZUypqip0eZKkPiQfs4V0+uQ2ewJv7nRVktSLrjyrNhusAUqBBY2NXHlWbSHLkiT1M12u0NjW6pHosOl/hRBO2uaw4cDfA/9f/kuTpPzZp3RYNli3K23bPtAkN2wg2dycud/cTKKsDIBEWRmJ8vJCltbr/Cwk5Vt3y58fCVzYdj8CnwHe2+aYd8gsTX5p/kuTpPwZXFlJC2wVsFvatg80ifLybHAMySTJQw8tcEWF42chKd+6bAuJMV4XYxwbYxwLrAFOaH/c4VYZY5weY/xt75UsSTtvdkMDF1WMpaXtcQtwUcVYZjc0FLIsSVI/k1PPdYyxKsb4+54uRpJ6ypSqKuav/G8WTp9OHbBw+nTmr/xvL2aUJOVVd20hWwkh7EOm/eNYoAJoAh4DFsYYV/VMeZKUP1Oqqqh7+GEIAR5+uNDlSJL6oZzCddt0e78G3gJ+AbwM7A2cAdSGEE6wNUSSJEkDXa5nrhcCvwM+HmPMTrsXQhgBPNC2/8T8lydJkiT1HbnOc30E8M8dgzVA2+OFZGYWkSRJkga0XMN1K7BXF/sqyLSLSJIkSQNaruH6fuDaEMKxHTe2Pb4GuC/fhUmSJEl9Ta49118Bfg48EkJ4BXgFeF/b7Ungqz1TniRJktR3hBhj7gdnlj8/HBgPvAT8d4zxlz1U204JIcSdeS+SBrAQYIB/X6TSaebceCPLn/kT0z9wEIsuvpiqqVMLXVZB+FlI2lkhBGKModN9/SWQGq4l5WyAh+tUOs3Mujoaa2qgpARaW6lesoRlCxYMuFDpZyFpV+QtXIcQZpGZOaTjmetlealyNxmuJeVsgIfrIz59Ok99cU4mTLZrbeXwWxax4p57C1dYAfhZSNoV3YXrXBeRmQD8PzItIR17rq8OIawETosx/jVP9UpS/iWTmRvAtGlQX5+5n0hkbgNIaeWkrcMkQElJZvsA42chKd9yvaDxX8mcrT42xvhE+8YQwjHAXcDNwCn5L0+S8mQAhuiuVA4fDq2t252trRw+vHBFFYifhaR8y3UqvhOBr3cM1gAxxv8E/gk4Id+FSZJ6RsPcuVTcfFMmVAK0tlJx8000zJ1b2MIKwM9CUr7l1HMdQkgBl8QYf97JvtOA78UYp/RAfTmz51qScpedIaOpiekVFQN6hgw/C0k7a7cvaAwhzAEuAE7u2FsdQphIZoGZ/x1j/Nc81btLDNeStPNCMkm0XQbws5CUu92+oBGYRWb581UhhN+y5YLGDwOvAjNCCDPajo0xxrN2s2ZJkiSpz8k1XI8Bnm+7AYwC3gLae7DH5rkuSZIkqc/JKVzHGL1gUZIkSdqBXGcL6VQIoSxfhUiSJEl9XU7hOoQwN4Tw9Q6PPxRC+AuwPoTwm7YLGyVJkqQBLdcz1xcCr3d4/H1gLVDbNsa1ea5LkiRJ6nNyvaBxMvBngBDCWOAYYHqMMRlCeAf4lx6qT5IkSeozcj1z/TawR9v9E4A3gcfaHjcB9l5LkiRpwMt1EZkHgXeBy4GbgZdijJ9p23cecEWMcd+eLHRHXERGknKTTCZJptMApNetY+q4cQAkpk4lMcAWUfGzkLQr8rFC4weA+4Aq4EVgZozxubZ9/wGsizF+IX8l7zzDtSTtghDA784MPwtJOdrtcN1hoL2Apo4pNoTwd2TC9au7XeluMFxL0i4wUG7hZyEpR3kL18XMcC1Ju8BAuYWfhaQcdReud2sRGUmSJElbGK4lSZKkPDFcS5IkSXliuJYkSZLyxHAtSZIk5YnhWpIkScoTw7UkDUCrUynqZ8zgHAZTP2MGq1OpQpdUMH4WkvLJea4laYBZnUrxg5kzWdDYSCnQAtRVV3PhsmVMqaoqdHm9ys9C0q5wERlJUtY5RxzNzU89SWmHbS3A+YcfxR0rnihUWQXhZyFpV3QXrof0djGSpJ2T3LCBZHNz5n5zM4myMgASZWUkyst3erx9SodtFSYBStu2DzR+FpLyzXAtSUUuUV6eDdEhmSR56KG7Nd7gykpaYLuztYMrK3dr3L7Iz0JSvnlBoyQNMLMbGrioYiwtbY9bgIsqxjK7oaGQZRWEn4WkfLPnWpL6kJBMEhOJ3R5ndSrFbXPmsHn5cgZNn87sRYsG7AV8fhaSdpYXNEpSP5GvcL1lwAB+d2b4WUjKUXfh2rYQSZIkKU8M15IkSVKeFG24DiF8IYSweZvbphDCPxS6NkmSJKkzxT4VXwROAN7qsG1VgWqRJEmSulXs4RpgZYzxzUIXIUmSJO1I0baFSJIkSX1NsYfrAKwKIbwbQvgf+60lDVSpdJoZ8+bBNd9ixrx5pNLpQpckSepE0c5zHUKYBRwGrAAGAzXAF4B5McYbOzneea4l9UupdJqZdXU01tRASQm0tlK9ZAnLFiygaurU3RvcuZ238LOQlKN+s4hMCGEJcGKM8X2d7DNcS+qXjvj06Tz1xTmZYN2utZXDb1nEinvu3b3BDZRb+FlIylF34bovXNDY0T3AZ0IIU2KMq7fdWV9fn72fSCRI5HMVM0l9WnLDBpLNzZn7zc0kysoASJSVkSgvL2RpO1RaOWnrYA1QUpLZviuSycwNYNo0aP/uTCQyt97QsYZkcsvr9mYN29ZRqM9CUtFLJpMk278rdqCvnbk+A/g3YJ9tw7VnriXlKu9LiPewcy67jMWJxHZnrmuTSe74zncKVlfeeMZYUh/Tn5Y//wywvrOz1pLUXzXMnUvFzTdBa2tmQ2srFTffRMPcuYUtTJK0naJtCwkh3A38F/AnMnXWkAnXFxayLknqbVVTp7Lyezcy58YbWd7UxPSKChZ978bdv5hRkpR3RdsWEkL4JnAGMInMlHzPAN+NMd7ZxfG2hUjKSV9rC+moL9feJdtCJPUxffKCxhjjVcBVha5DkiRJylVf67mWJEmSipbhWpIkScoTw7UkSZKUJ4ZrSZIkKU8M15IGjFQ6zYx58+CabzFj3jxS6XShSxrQVqdS1NfWModB1M+YwepUqtAlSdJuK9qp+HaWU/FJ6k4qnWZmXR2NNTWZlQ5bW6lesoRlCxb0qfmi+8tUfKtTKX4wcyYLGhspBVqAuupqLly2jClVVYUuT5K61Z9WaJSkXXLW176yJVgDlJTQWFPDWV/7SmELG6CuPKs2G6wBSoEFjY1ceVZtIcuSpN1WtPNcS1I+lVZO2hKs25WUZLb3ouSGDSSbmzP3m5tJlJUBkCgrI1FevsPnTBs9mvq29onunlPs9ikdlg3W7UrbtktSX2a4ljQgVA4fDq2tWwfs1tbM9l6UKC/PBuKQTJI89NCdek5/MbiykhbYKmC3tG2XpL7MthBJA0LD3LlU3HxTJmADtLZScfNNNMydW9jCBqjZDQ1cVDGWlrbHLcBFFWOZ3dBQyLIkabd5QaOkASOVTjPnxhtZ3tTE9IoKFl18cUEvZuwvFyfuqtWpFLd94xtsXryYQdOnM3vRIi9mlNQndHdBo+Fa0oBTLKG2WOoouBDA729JfYizhUiSJEm9wHAtSZIk5YnhWpIkScoTw7UkSZKUJ4ZrSZIkKU8M15IkSVKeGK4lqZel0mlmzJsH119H7WWXkUqnC12SJClPDNeS1ItS6TQz6+pYPmsWfPVS7kwkmFlXZ8CWpH7CcC1Jveisr32FxpoaKCnJbCgpobGmhrO+9pXCFiZJyoshhS5AknpDcsMGks3NAEwbPZr6VAqARFlZZn/bvmRzc3Zb2ZAhNL/33nbbE2VlJMrLd6mO0spJW4J1u5KSzPZilkxmbu3321eWTCS23N/V8aZNg/r63RtPkoqE4VrSgJAoL+82ELfvC8kkyUMP3W5/V9t3VuXw4dDaunXAbm3NbC9mHUNvCFuCcT7Gk6R+xLYQSepFDXPnUnHzTZmADdDaSsXNN9Ewd25hC5Mk5YXhWpJ6UdXUqaz83o1M/+Uv4dZbqU0mWfm9G6maOrXQpUmS8sC2EEnqZVVTp/Lwd79LSCa5w9YISepXPHMtSZIk5YnhWpIkScoTw7UkSZKUJ4ZrSZIkKU8M15IkSVKeGK4lCUil08yYNw+uv47ayy4jlU5nt9dedhlcfx0z5s3Lbh+IVqdS1NfWModB1M+Yweq2VS4lSVuEGGOha8iLEELsL+9FUu9KpdPMrKujsaYms3JiayvVS5bw4zlzOG/Rou22L1uwIC/zUodkkthHpuJbnUrxg5kzWdDYSCnQAtRVV3PhsmVMqaoqdHmS1KtCCMQYQ6f7+ksgNVxL2lVHfPp0nvrinO2WJC+98gpavvXt7bYffssiVtxz726/bl8K1+cccTQ3P/UkpR22tQDnH34Ud6x4olBlSVJBdBeuXURG0oBXWjlp6wANUFLC0HHjO91eWjmJ5IYNJJubAUg2N5MoKwPI/m8u+6aNHk19W2tFoqyMRHl5/t9cnuxTOmyrYA1Q2rZdkrSF4VrSgFc5fDi0tm53hrrsvfdo7mR75fDhJMrLs2E4JJMkDz10qzFz2deXDK6spAW2O3M9uLKyQBVJUnHygkZJA17D3LlU3HxTJmADtLZScfNN/GT+/E63N8ydW7hiC2R2QwMXVYylpe1xC3BRxVhmNzQUsixJKjr2XEsSmYsa59x4I8ubmqgdN46GuXOpmjqVVDrNN374QxavW8f0igoWXXzxdhczdtc73Zf6qndkdSrFbd/4BpsXL2bQ9OnMXrTIixklDUhe0ChJOeoqDO9qgO5P4TorBPD7VtIA1l24ti1EkiRJyhPDtSRJkpQnhmtJkiQpTwzXkiRJUp4YriVJkqQ8MVxL0i5KpdPMmDcPrvkWM+bNI5VOb7/v+uuoveyyrfZJkvovp+KTpA5ynYovlU4zs66OxpqazAqOra1UL1nCsgULALrct+0c2X2SU/FJGuCc51qScpRruD7i06fz1BfnbLc0+uG3LALoct+Ke+7tocp7keFa0gDXXbge0tvFSFKxSW7YQLK5GYBpo0dTn0oBUDZkCM3vvbfd9kRZGaWVk7YOzwAlJZntbfe73NcXJZOZG8C0aVBfn7mfSGRukiTAcC1JJMrLSZSX79RzfjR8OLS2bnd2unL48Oz9Lvf1RYZoScqJbSGStAtS6TSHXXIxTed/KdtXXXHzTaz83o0AXe7rFz3XkjTA2XMtST0glU4z58YbWd7UxPSKChZdfHE2PHfcVztuHA1z5xqsJamfMFxLUg/q6iLIHe2TJPVN3YVr57mWJEmS8qSow3UI4cAQwvIQQksI4a8hhAUhhE7/lSBJkiQVWtHOFhJCKAMeBv4EfAKoBm4AAjC/gKVJkiRJnSracA3MBYYDp8cYW4DlIYTRQF0I4Z9jjBsLW54kSZK0tWJuCzkJ+I+2YN1uCTACmFaYkiRJkqSuFXO4PgD4n44bYowvAm+27StKyfYVzAZ4DVAcdRRDDVAcdRRDDVAcdRRDDVAcdVjDFsVQRzHUAMVRRzHUAMVRRzHUAMVRRzHUsCPFHK7LgeZOtm9o21eUiuH/9GKoAYqjjmKoAYqjjmKoAYqjjmKoAYqjDmvYohjqKIYaoDjqKIYaoDjqKIYaoDjqKIYadqSYw7UkSZLUpxRzuN4AjO5ke3nbPkmSJKmoFO0KjSGER4C/xBhrO2ybCKwBTo0x3r/N8cX5RiRJktTvdLVCYzFPxfcg8LUQQmmHGUNqyFzQ+Mi2B3f1BiVJkqTeUsxnrsuAp9tu3yGziMz1wA0xxrpC1iZJkiR1pmjDNUAI4QDgX4CjyMwcsghY8P+3d+5RV1TnHX5+KoogchETwaCiVdusxnhJUBuNideE2DYqloutGKu5rCxtVqKuxGqjKcsYTchq2lUTVr2gTQl4STWRRsGgJoCXEgmCWEFBjaCgCHxAEQtv/9j7k+F8c+bM9505+6C+z1qzzszsOfv97Xf27HnPnj372M4s2nEcx3Ecx3nfslMH147jOI7jOI7zbmJnni0kF0mXSHpM0kZJz9U55nJJf5DUIelBScNr0j8jaaGkTZIWSDqtSU0PS9osaX20uV7SyO5oqgJJu0i6UdIqSesk3Slpn6rtZOzdKmlLTbm/XHPM+ZKWStogaa6koyuwO1rSo7GMW3LSC21K+pikx2MdWiLpvNo8mtUhabykrTW++WnVOiRdH+vyuli/JkkaWHNMS/3RSEMqX8R8Jkh6IWp5VdI0ScNS+aKRhpS+iHlJ0hxJ2yQNTemHRjoSXiNNt1MVXCOFGhJfI6fGMnYo3Cv+JZUfyuhIWC8Wxrw7l02xfh6ZyhdFGhLXiQ9KmhrPwxuSZko6IpOe6p5aV0dKf1SCmb2rFuBs4CzgSuC5nPTzgFeBjwK9gX8CnmZ7L/1wYCMwlvBC5zhgA3BAE5pmAd8qSC/UVKFv/p7wr5YHAv2Au4DpLTwXtwKTCtJPiL49BegFXB79sFeTdk8DRgNfALZ0xyawN7AKuCymnwp0AMdWrGN8Xv3MpFeiA5gQ69WuwD7AdODelP4ooSGJL2JehwH94npvwnsas1PWjQYakvki5vcN4EFgKzA09TXSQEeqa6Spdqqia79v7XUAAA1jSURBVKSRhlS++BRhKtuzCPe/3YEjU9eLBjqSXiOZfCcAT7frGsnRkLLdvAd4IOa5G+E9t5faUC+KdLSlXvT4XLbDaCXC6zgaeJgwLrtzuy8hmD4xbl8DPFLznUeBq5vQMgu4siC9UFOFPlkOXJDZPhjYBgxr0TlodMO4DZico/FvKrJ/El2D2kKbhEB4WU367cDNFeto1BBcULWOmMcZwNo2+6NWQ7t80Rf4PrC6jb6o1ZDMF4QgfwlwRGwHOoPapH4o0JHEFzTZTlXhjxIaUvliDnBdu/xQUkfy9oLQMbAC+GpqXxRoSNlW/B64OLN9GOGH8KDE9aJIR1vuIz1d3nXDQkrwUWBe54aFafyWxP1d0iO/y6T3lK9Jel3S05K+KSk7zWEjTU0jqT9wAKEsnXZeANZXaSeHc2K5n5V0g6S+mbQ8X89vsZ5GNo8AnqpJr+L85zFM0gpJL0qaIumgGp2t0HEqoYHK2kntj1oNkNAXksZKWkvotbgE+HbGThJfFGiABL6QJOBmQo/xuprklH4o0gHp6kUz7VRV/ijSAC32haQ+wAigl6R5klZL+rWkYzI2Wu6HEjogfdt5FqHn8/aMjdTtZqeGOzL7UvnhBkL9HCypN/Al4Ddmtoa0vijSAe25p/aInSa4VhiTti2OqdlWs2yV9J2SWfWjayO+llBpy6T3RNM3gUOBfYG/BS4Cru2GpiroB1gCO1l+BPyxmQ0mNAwnEWZ0yWpKqaeMzVSaHgE+YmZDgY8Dm4EZkvZslQ5J5wBfBC7N7E7qjzoakvrCzKaY2QBgP8KTqoUl7VSmI0fDopiUyhdfA1aY2X2dkuJSxkaV5yNPRyepfNFsO1WFjjwNkzLpKXwxkHDPHwOcDwwBZgD3x86ZVPWino7pkvamDW0noc2aamYdJW20UsP6uJ3SD3MIPeerCB1yn496ythJpaMd9aLH7DTBNfBVYDAhQB1cs+wLXFcynw66/m36AMKJKpPebU1m9riZrbPAE8DVwF93Q1MVdABKYOcdzOwpM1sd1xcTbqSjJPXKaEqmp6TNJJrMbLmZLY3rq4CLCTeR41qhQ9K5wE8I/16a7TVO5o96GlL7ImN3FfBvhOBhYAk7levIaPilpAEpfCHpEODrhB5zCO1C9jOJHwp0AOnqRQXtVNM6GmlI5IvOwPEWM1tkZv9nZt8ljE/9sxI2qro+CnW0oe08hDCe+KYajcnaijwNqfwQny7NBP6HEKD2IcQ2v5X0gRJ2UujYt133kZ6y0wTXZrbJzNYULJtLZvV74J03WSXtRehVnp+XHjmaro+xm9WUvZHU09TFZk8xs3WEv4bP2jmEUEkXVGWnjBS2lz3P10dRYblzqGcze/6PrEnPPf8tIuubSnRI+gKhUT7TzB6tSU7ijwYa6n6tSg116EVopIfQvrrRizD2emjBMVX64gRCB8BCSasJj3QFLFCYoWI+afzQSEc9UtSLMu1Uijaj0T8LV+aL2CO6vE7yNhL5oUBH9ulKHq2qF18C5pvZf2f2pa4TeRrqUbUfBhEmeviRmW2MP3ZuJsSHx5HOF0U6ji/4Xor2ovu0ckB3KxbCI4M9CL9alsT1PTLp44CVBCf3ITyOy84WcjDhzdfRhJveeYRfPD2aLYTwS+lzQN+4fRRhxo4bymqq0DdXAouBg6Kuu4D7W3guRgP94/qhwGxgWib9E4RfjZ8mvA1+RfRDs7OF7BLP++nAlmwdaGQz+uU1whjQ3Qnjg9cDIyrWMRLYP64PIjwCXgb0qVIHYfjF68AxddJb7o8SGlL5QoSnTfvG7Q8BPweWxnOVwheNNLTcF4QZSoZmlmMJwdNRhPYnyTVSQkeqetFUO1XROWmkIZUvLiN0wvwJ4V56BfAKoRMmZdtZpCOJL2JevWJeF9XsT+mLehpS+mExYRazPvF8XEgYdnFQYl8U6UjmjyqW5AabFhxeDNpGeIN0a+d6zTGXxQt1A2Es1/Ca9NMJ4zA3EoLcU5rQMxiYS5hWaB0hsL4K2K07miryzS6EFwJWRy13AoNaeC5mEYKqDuB54EZqAmfC8Jjno68fI0631KTd8Xl1gPgDqZFN4Bjg8Zi+FBhbtY54Hl6JvnkFmAb8UdU6os23YiOyPtpb351z0KyORhoS+kLA/YRpojqAlwkvBw3PHNNqXxRqSOWLmvwOJDMFXsprpEhHwnrRdDtVQb0o1JCyXhDeAVgJrAEeAo5oR73I0fGRNvhiNGFcbp+ctFT3kVwNif1wOPBLQuzwJvAk4Slkal/U1ZHSH1Us/g+NjuM4juM4jlMRO82Ya8dxHMdxHMd5t+PBteM4juM4juNUhAfXjuM4juM4jlMRHlw7juM4juM4TkV4cO04juM4juM4FeHBteM4juM4juNUhAfXjuM4juM4jlMRHlw7jvO+RdJtkp5st473EpIulvSX3Tj+bElLJDX6K/DuaOgjaaOkDZL65qR/Q9LMquw5juNk8eDacZz3MxYXpzq+CJQKrmNAfS3wPav2H83+AtgzLp/PSf8JcLSkT1Zo03EcB/Dg2nEc5z2PpN7d2Z+QU4GDgSkV5zuW8HfNy+L6DpjZBuBu4JKK7TqO43hw7TiOk0XSMEk/k/RGHFrwK0mHZdIPlLRN0rmSfixpraSXJV1Tk8/+kqZJek3SJklLJV1bwv7FkhZI+l9Jr8Y8+sW0WZKm1Rx/UtTz4Rp94yRNlvQmcF9MWybp+5KukvQysC6Tz4mSHo5lfl3SJEl7ZdIviPn+qaQH45CLxZLOyhwzCzgG6Dx2q6TzC4p7PvCgmW3MsXNULO9GSU9JOjIO97gl+vx5SWNy/DcAOAOYGpfTJA3KsX03cGY83nEcpzI8uHYcx4lIGgjMBg4lDG84F+gLzJC0R83h3wM6gHOAO4B/kDQqk34HsD9wEfAZYAJQm0et/auAHwOzCEMrvkwIgPcq+h75Q1tuBNYDo4DrMvvHAZ8EvgKMjnY/AcwAVsTy/B0wErglx8ZPgXsJwy2WAFMkDY1pXwGeBe4HjgOOj+v1OBmYU6cstwH/AZwdt+8GbgZeiRofByZnbHcyCuhF6A2fEtdH0ZW5wO7AiQX6HMdxus1u7RbgOI6zE/F1wjjdk81sHYCkOcBy4ELgpsyxj5jZ5XH9IUmfJQSCd8V9HwfGmFlncPlokWFJ/YFvARMz+QL8Zw/LMtfM8oY9GPA5M3s7s+964LdmNi6jZwWhXB82s2cyx040s8nxmN8BrwFnApPM7FlJG4HVZvZEkThJQ4AhwMI6Gm80s3+Px+5CCNJnmdnVcd+ThKD5zwljqDsZAyw2s0XxuEWEoSGTdjBgtk7SS8AI4BdFWh3HcbqD91w7juNs5xRCD+4GSbtK2hXYAMwDPlZz7Iya7WeAD2W25wPXSxovaVgJ28cDvQk9tlUwvc7+h7KBtaQ9Cb3Md3aWOZZ7NvA2YZhHJ0am3Ga2BljFjuUuy34xv9frpP86s760dp+ZrQdWE54OdJZlP+BT7DiG+2fAiTk93ETb+3VXuOM4ThEeXDuO42xnMGGoxNuZZQshYKsNkNfWbG8hBMed/BXwJDAReDGOGz65wPY+8XNlj5R35bWS+wcCuwL/yo7l3kx4utndcpel8ztv1UnP2tlS0vZoQMADkvrHpwG/ItzrRufYeIueaXccx6mLDwtxHMfZzhpgEfAdQpCWpaM7GZnZSsJQEiSNIEw5d6+kA8zszZyvvBE/h0QdeWwmjBPOMrCehJL718Z93ya/t3tFnXyaZQ3Bx1W+UNj5gmPtkBQjDA35Yc3+AdT3teM4To/w4NpxHGc7DxFeYnzGzOr1qHYbM3sizhQyGzgQyAuu5xKC5/HAFXWy+gNdX8A7o0ltmyQ9BhxuZhOayStStid7eTx2OA3Go5dB0nDgWOAHdB1DPRK4XNIhZvZ8PF7AAcBzzdp2HMfJ4sG14zjOdiYC5wGzJP0zYWaKDwInAb8xs6llMpG0N/AAcDsheOtNeFlyJbA47zvxBbt/BCbEmUmmx++NBK6JPeE/By6UNJHwgt+naTK4jlwBzJRkhBcyOwg/AkYCV5rZ0qIv1/AscLqk0wm98cvi2OwdMLO3JM0jjOme3GwBCD3TW4EfmNmr2QRJiwn+H0uYtQXgcMJMMLMrsO04jvMOPubacRwnYmZvEF7uW0wItB8gTLm3N7Age2iDrDbH4y8lTFt3K7AROKOoR9zMridMZ3cKYZaQm4D+xCEpZjYduJIwFd09hJ7XS/OyqmciL83MZhOm5xtM+EFwH3AZ8BL1x27Xy3MCwX9TCcMzziz47j2EaQrLkFemrO0xwMzawBrAzFYTXsTM/qHMZ4EXzGx+SfuO4zilULX/OOs4juM45ZD0AeBF4AQzm5fY9hzgF2b23ZR2Hcd57+PBteM4jtM24vCb/mZW9E+OVdscAfwXMDxO6ec4jlMZPizEcRzHaScTgMXxBcNUDALGe2DtOE4r8J5rx3Ecx3Ecx6kI77l2HMdxHMdxnIrw4NpxHMdxHMdxKsKDa8dxHMdxHMepCA+uHcdxHMdxHKciPLh2HMdxHMdxnIrw4NpxHMdxHMdxKuL/Adx5CEeaWHg+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Rectangle 19"/>
          <p:cNvSpPr/>
          <p:nvPr/>
        </p:nvSpPr>
        <p:spPr>
          <a:xfrm>
            <a:off x="184151" y="4407716"/>
            <a:ext cx="12666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PulXar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0.2</a:t>
            </a:r>
            <a:endParaRPr lang="de-DE" sz="2000" b="1" dirty="0"/>
          </a:p>
        </p:txBody>
      </p:sp>
      <p:pic>
        <p:nvPicPr>
          <p:cNvPr id="2051" name="Picture 3" descr="C:\Users\raabnat\Desktop\IMG_2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2" t="21282" r="44000" b="45466"/>
          <a:stretch/>
        </p:blipFill>
        <p:spPr bwMode="auto">
          <a:xfrm>
            <a:off x="3465898" y="5048361"/>
            <a:ext cx="1586410" cy="13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7206" y="1070251"/>
            <a:ext cx="5026169" cy="15865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Status of </a:t>
            </a:r>
            <a:r>
              <a:rPr lang="en-US" sz="1400" b="1" dirty="0" err="1" smtClean="0"/>
              <a:t>PulXar</a:t>
            </a:r>
            <a:r>
              <a:rPr lang="en-US" sz="1400" b="1" dirty="0" smtClean="0"/>
              <a:t> v0.1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Up </a:t>
            </a:r>
            <a:r>
              <a:rPr lang="en-US" sz="1400" dirty="0">
                <a:solidFill>
                  <a:schemeClr val="accent1"/>
                </a:solidFill>
              </a:rPr>
              <a:t>to 1 MHz pulsing observed with reference SDD  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    (</a:t>
            </a:r>
            <a:r>
              <a:rPr lang="en-US" sz="1400" dirty="0">
                <a:solidFill>
                  <a:schemeClr val="accent1"/>
                </a:solidFill>
              </a:rPr>
              <a:t>faster pulsing not visible with this detector)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Pulsing for </a:t>
            </a:r>
            <a:r>
              <a:rPr lang="en-US" sz="1400" dirty="0" smtClean="0">
                <a:solidFill>
                  <a:schemeClr val="accent1"/>
                </a:solidFill>
              </a:rPr>
              <a:t>electron </a:t>
            </a:r>
            <a:r>
              <a:rPr lang="en-US" sz="1400" dirty="0">
                <a:solidFill>
                  <a:schemeClr val="accent1"/>
                </a:solidFill>
              </a:rPr>
              <a:t>gun and clock for a detector can be 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    provided </a:t>
            </a:r>
            <a:r>
              <a:rPr lang="en-US" sz="1400" dirty="0">
                <a:solidFill>
                  <a:schemeClr val="accent1"/>
                </a:solidFill>
              </a:rPr>
              <a:t>by XFEL timer board + adapter </a:t>
            </a:r>
            <a:r>
              <a:rPr lang="en-US" sz="1400" dirty="0" smtClean="0">
                <a:solidFill>
                  <a:schemeClr val="accent1"/>
                </a:solidFill>
              </a:rPr>
              <a:t>box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   </a:t>
            </a:r>
            <a:r>
              <a:rPr lang="en-US" sz="1400" b="1" dirty="0" smtClean="0">
                <a:solidFill>
                  <a:schemeClr val="accent1"/>
                </a:solidFill>
              </a:rPr>
              <a:t>Train </a:t>
            </a:r>
            <a:r>
              <a:rPr lang="en-US" sz="1400" b="1" dirty="0">
                <a:solidFill>
                  <a:schemeClr val="accent1"/>
                </a:solidFill>
              </a:rPr>
              <a:t>of 1200 pulses of 25 ns length at 4.5 MHz 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µTCA crate for </a:t>
            </a:r>
            <a:r>
              <a:rPr lang="en-US" sz="1400" dirty="0" smtClean="0">
                <a:solidFill>
                  <a:schemeClr val="accent1"/>
                </a:solidFill>
              </a:rPr>
              <a:t>stand-alone </a:t>
            </a:r>
            <a:r>
              <a:rPr lang="en-US" sz="1400" dirty="0">
                <a:solidFill>
                  <a:schemeClr val="accent1"/>
                </a:solidFill>
              </a:rPr>
              <a:t>timing system is ordered 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3747206" y="4389586"/>
            <a:ext cx="44196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/>
                </a:solidFill>
                <a:cs typeface="Calibri" pitchFamily="34" charset="0"/>
              </a:rPr>
              <a:t>Status (</a:t>
            </a:r>
            <a:r>
              <a:rPr lang="en-US" sz="1400" b="1" dirty="0" err="1" smtClean="0">
                <a:solidFill>
                  <a:schemeClr val="accent1"/>
                </a:solidFill>
                <a:cs typeface="Calibri" pitchFamily="34" charset="0"/>
              </a:rPr>
              <a:t>PulXar</a:t>
            </a:r>
            <a:r>
              <a:rPr lang="en-US" sz="1400" b="1" dirty="0" smtClean="0">
                <a:solidFill>
                  <a:schemeClr val="accent1"/>
                </a:solidFill>
                <a:cs typeface="Calibri" pitchFamily="34" charset="0"/>
              </a:rPr>
              <a:t> v0.2)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rgbClr val="372167"/>
                </a:solidFill>
                <a:cs typeface="Calibri" pitchFamily="34" charset="0"/>
              </a:rPr>
              <a:t>Motorized </a:t>
            </a:r>
            <a:r>
              <a:rPr lang="en-US" sz="1400" dirty="0">
                <a:solidFill>
                  <a:srgbClr val="372167"/>
                </a:solidFill>
                <a:cs typeface="Calibri" pitchFamily="34" charset="0"/>
              </a:rPr>
              <a:t>and water-cooled target wheel arrived  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400" dirty="0" err="1" smtClean="0"/>
          </a:p>
        </p:txBody>
      </p:sp>
      <p:sp>
        <p:nvSpPr>
          <p:cNvPr id="7" name="TextBox 6"/>
          <p:cNvSpPr txBox="1"/>
          <p:nvPr/>
        </p:nvSpPr>
        <p:spPr>
          <a:xfrm>
            <a:off x="3900470" y="2846871"/>
            <a:ext cx="5031861" cy="12804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Next </a:t>
            </a:r>
            <a:r>
              <a:rPr lang="en-US" sz="1400" b="1" dirty="0" smtClean="0"/>
              <a:t>steps</a:t>
            </a:r>
            <a:r>
              <a:rPr lang="en-US" sz="1400" b="1" dirty="0"/>
              <a:t> </a:t>
            </a:r>
            <a:r>
              <a:rPr lang="en-US" sz="1400" b="1" dirty="0" smtClean="0"/>
              <a:t>(</a:t>
            </a:r>
            <a:r>
              <a:rPr lang="en-US" sz="1400" b="1" dirty="0" err="1" smtClean="0"/>
              <a:t>PulXar</a:t>
            </a:r>
            <a:r>
              <a:rPr lang="en-US" sz="1400" b="1" dirty="0" smtClean="0"/>
              <a:t> v0.1):</a:t>
            </a:r>
            <a:endParaRPr lang="en-US" sz="1400" b="1" dirty="0"/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Compare count rates for different timing </a:t>
            </a:r>
            <a:r>
              <a:rPr lang="en-US" sz="1400" dirty="0" smtClean="0">
                <a:solidFill>
                  <a:schemeClr val="accent1"/>
                </a:solidFill>
              </a:rPr>
              <a:t>sources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Use for calibration of  </a:t>
            </a:r>
            <a:r>
              <a:rPr lang="en-US" sz="1400" dirty="0" err="1" smtClean="0">
                <a:solidFill>
                  <a:schemeClr val="accent1"/>
                </a:solidFill>
              </a:rPr>
              <a:t>FastCCD</a:t>
            </a:r>
            <a:r>
              <a:rPr lang="en-US" sz="1400" dirty="0" smtClean="0">
                <a:solidFill>
                  <a:schemeClr val="accent1"/>
                </a:solidFill>
              </a:rPr>
              <a:t> (10 Hz)</a:t>
            </a:r>
            <a:endParaRPr lang="en-US" sz="1400" dirty="0">
              <a:solidFill>
                <a:schemeClr val="accent1"/>
              </a:solidFill>
            </a:endParaRP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DSSC ladder tests 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in the setup require synchronization</a:t>
            </a: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   (4.5 MHz) of  </a:t>
            </a:r>
            <a:r>
              <a:rPr lang="en-US" sz="1400" dirty="0">
                <a:solidFill>
                  <a:schemeClr val="accent1"/>
                </a:solidFill>
              </a:rPr>
              <a:t>the DSSC </a:t>
            </a:r>
            <a:r>
              <a:rPr lang="en-US" sz="1400" dirty="0" smtClean="0">
                <a:solidFill>
                  <a:schemeClr val="accent1"/>
                </a:solidFill>
              </a:rPr>
              <a:t>ladder to e- beam from </a:t>
            </a:r>
            <a:r>
              <a:rPr lang="en-US" sz="1400" dirty="0" err="1" smtClean="0">
                <a:solidFill>
                  <a:schemeClr val="accent1"/>
                </a:solidFill>
              </a:rPr>
              <a:t>PulXar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>
              <a:lnSpc>
                <a:spcPct val="112000"/>
              </a:lnSpc>
            </a:pP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15845" y="5160261"/>
            <a:ext cx="3868888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Next steps (</a:t>
            </a:r>
            <a:r>
              <a:rPr lang="en-US" sz="1400" b="1" dirty="0" err="1" smtClean="0"/>
              <a:t>PulXar</a:t>
            </a:r>
            <a:r>
              <a:rPr lang="en-US" sz="1400" b="1" dirty="0" smtClean="0"/>
              <a:t> v0.2)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 smtClean="0">
                <a:solidFill>
                  <a:schemeClr val="accent1"/>
                </a:solidFill>
              </a:rPr>
              <a:t>Procure </a:t>
            </a:r>
            <a:r>
              <a:rPr lang="en-US" sz="1400" dirty="0">
                <a:solidFill>
                  <a:schemeClr val="accent1"/>
                </a:solidFill>
              </a:rPr>
              <a:t>targets to be installed on the wheel 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Integrate movement system in XFEL control 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>
              <a:lnSpc>
                <a:spcPct val="112000"/>
              </a:lnSpc>
            </a:pP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accent1"/>
                </a:solidFill>
              </a:rPr>
              <a:t>    system </a:t>
            </a:r>
            <a:endParaRPr lang="en-US" sz="1400" dirty="0">
              <a:solidFill>
                <a:schemeClr val="accent1"/>
              </a:solidFill>
            </a:endParaRP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r>
              <a:rPr lang="en-US" sz="1400" dirty="0">
                <a:solidFill>
                  <a:schemeClr val="accent1"/>
                </a:solidFill>
              </a:rPr>
              <a:t>Finish </a:t>
            </a:r>
            <a:r>
              <a:rPr lang="en-US" sz="1400" dirty="0" smtClean="0">
                <a:solidFill>
                  <a:schemeClr val="accent1"/>
                </a:solidFill>
              </a:rPr>
              <a:t>design </a:t>
            </a:r>
            <a:r>
              <a:rPr lang="en-US" sz="1400" dirty="0">
                <a:solidFill>
                  <a:schemeClr val="accent1"/>
                </a:solidFill>
              </a:rPr>
              <a:t>of X-ray tube new housing </a:t>
            </a:r>
          </a:p>
          <a:p>
            <a:pPr marL="269875" indent="-269875">
              <a:lnSpc>
                <a:spcPct val="112000"/>
              </a:lnSpc>
              <a:buBlip>
                <a:blip r:embed="rId5"/>
              </a:buBlip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2608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Outline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968" y="1703665"/>
            <a:ext cx="8775802" cy="4459287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261748"/>
                </a:solidFill>
              </a:rPr>
              <a:t>Calibration status and highlights from the calibration meeting</a:t>
            </a:r>
            <a:endParaRPr lang="en-US" sz="2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rgbClr val="261748"/>
                </a:solidFill>
              </a:rPr>
              <a:t> Infrastructure for detector calibration and tests at the XFEL – status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261748"/>
                </a:solidFill>
              </a:rPr>
              <a:t> </a:t>
            </a:r>
          </a:p>
          <a:p>
            <a:pPr marL="0" indent="0">
              <a:buNone/>
            </a:pP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38" y="672860"/>
            <a:ext cx="7921625" cy="51798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38" y="1256316"/>
            <a:ext cx="8292782" cy="4352004"/>
          </a:xfrm>
        </p:spPr>
        <p:txBody>
          <a:bodyPr/>
          <a:lstStyle/>
          <a:p>
            <a:pPr lvl="0">
              <a:buClr>
                <a:srgbClr val="FD930A"/>
              </a:buClr>
            </a:pPr>
            <a:r>
              <a:rPr lang="en-US" sz="2000" dirty="0" smtClean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Calibration/characterization </a:t>
            </a:r>
            <a:r>
              <a:rPr lang="en-US" sz="1800" smtClean="0">
                <a:solidFill>
                  <a:schemeClr val="accent1"/>
                </a:solidFill>
              </a:rPr>
              <a:t>strategies exist 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verification with small scale prototypes and full 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scale detector 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systems ongoing</a:t>
            </a:r>
            <a:endParaRPr lang="en-US" sz="1800" dirty="0">
              <a:solidFill>
                <a:schemeClr val="accent1"/>
              </a:solidFill>
            </a:endParaRPr>
          </a:p>
          <a:p>
            <a:pPr lvl="0">
              <a:buClr>
                <a:srgbClr val="FD930A"/>
              </a:buClr>
            </a:pPr>
            <a:r>
              <a:rPr lang="en-US" sz="1800" dirty="0">
                <a:solidFill>
                  <a:srgbClr val="251555"/>
                </a:solidFill>
              </a:rPr>
              <a:t> Calibration work </a:t>
            </a:r>
            <a:r>
              <a:rPr lang="en-US" sz="1800" dirty="0" smtClean="0">
                <a:solidFill>
                  <a:srgbClr val="251555"/>
                </a:solidFill>
              </a:rPr>
              <a:t>by </a:t>
            </a:r>
            <a:r>
              <a:rPr lang="en-US" sz="1800" dirty="0">
                <a:solidFill>
                  <a:srgbClr val="251555"/>
                </a:solidFill>
              </a:rPr>
              <a:t>the </a:t>
            </a:r>
            <a:r>
              <a:rPr lang="en-US" sz="1800" dirty="0" smtClean="0">
                <a:solidFill>
                  <a:srgbClr val="251555"/>
                </a:solidFill>
              </a:rPr>
              <a:t>detector developers </a:t>
            </a:r>
            <a:r>
              <a:rPr lang="en-US" sz="1800" dirty="0">
                <a:solidFill>
                  <a:srgbClr val="251555"/>
                </a:solidFill>
              </a:rPr>
              <a:t>and at the European XFEL is ongoing </a:t>
            </a: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 a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lot </a:t>
            </a: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of work has been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done</a:t>
            </a: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and still </a:t>
            </a: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a lot of work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is ahead of us</a:t>
            </a:r>
          </a:p>
          <a:p>
            <a:r>
              <a:rPr lang="en-US" sz="1800" dirty="0" smtClean="0">
                <a:solidFill>
                  <a:srgbClr val="251555"/>
                </a:solidFill>
              </a:rPr>
              <a:t> Calibration </a:t>
            </a:r>
            <a:r>
              <a:rPr lang="en-US" sz="1800" dirty="0">
                <a:solidFill>
                  <a:srgbClr val="251555"/>
                </a:solidFill>
              </a:rPr>
              <a:t>laboratory X-ray infrastructure</a:t>
            </a:r>
          </a:p>
          <a:p>
            <a:pPr marL="572287" lvl="4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251555"/>
                </a:solidFill>
              </a:rPr>
              <a:t>Portable test setups </a:t>
            </a:r>
            <a:r>
              <a:rPr lang="en-US" dirty="0" err="1">
                <a:solidFill>
                  <a:srgbClr val="251555"/>
                </a:solidFill>
              </a:rPr>
              <a:t>Pheobe</a:t>
            </a:r>
            <a:r>
              <a:rPr lang="en-US" dirty="0">
                <a:solidFill>
                  <a:srgbClr val="251555"/>
                </a:solidFill>
              </a:rPr>
              <a:t> (vacuum) and little Amber (ambient) are operational and in use (for tests with </a:t>
            </a:r>
            <a:r>
              <a:rPr lang="en-US" dirty="0" err="1">
                <a:solidFill>
                  <a:srgbClr val="251555"/>
                </a:solidFill>
              </a:rPr>
              <a:t>FastCCD</a:t>
            </a:r>
            <a:r>
              <a:rPr lang="en-US" dirty="0">
                <a:solidFill>
                  <a:srgbClr val="251555"/>
                </a:solidFill>
              </a:rPr>
              <a:t>, Gotthard</a:t>
            </a:r>
            <a:r>
              <a:rPr lang="en-US" dirty="0" smtClean="0">
                <a:solidFill>
                  <a:srgbClr val="251555"/>
                </a:solidFill>
              </a:rPr>
              <a:t>, SDDs)</a:t>
            </a:r>
            <a:endParaRPr lang="en-US" dirty="0">
              <a:solidFill>
                <a:srgbClr val="251555"/>
              </a:solidFill>
            </a:endParaRPr>
          </a:p>
          <a:p>
            <a:pPr marL="572287" lvl="4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251555"/>
                </a:solidFill>
              </a:rPr>
              <a:t>Permanent ambient X-ray test setup Big Amber:</a:t>
            </a:r>
          </a:p>
          <a:p>
            <a:pPr marL="273837" lvl="4" indent="0">
              <a:buClr>
                <a:schemeClr val="accent2"/>
              </a:buClr>
              <a:buSzPct val="80000"/>
              <a:buNone/>
            </a:pPr>
            <a:r>
              <a:rPr lang="en-US" dirty="0">
                <a:solidFill>
                  <a:srgbClr val="251555"/>
                </a:solidFill>
              </a:rPr>
              <a:t>	3 module version operational and ready for the 1 </a:t>
            </a:r>
            <a:r>
              <a:rPr lang="en-US" dirty="0" err="1">
                <a:solidFill>
                  <a:srgbClr val="251555"/>
                </a:solidFill>
              </a:rPr>
              <a:t>Mpx</a:t>
            </a:r>
            <a:r>
              <a:rPr lang="en-US" dirty="0">
                <a:solidFill>
                  <a:srgbClr val="251555"/>
                </a:solidFill>
              </a:rPr>
              <a:t> </a:t>
            </a:r>
            <a:r>
              <a:rPr lang="en-US" dirty="0" smtClean="0">
                <a:solidFill>
                  <a:srgbClr val="251555"/>
                </a:solidFill>
              </a:rPr>
              <a:t>AGIPD </a:t>
            </a:r>
            <a:r>
              <a:rPr lang="en-US" dirty="0">
                <a:solidFill>
                  <a:srgbClr val="251555"/>
                </a:solidFill>
              </a:rPr>
              <a:t>and </a:t>
            </a:r>
            <a:r>
              <a:rPr lang="en-US" dirty="0" smtClean="0">
                <a:solidFill>
                  <a:srgbClr val="251555"/>
                </a:solidFill>
              </a:rPr>
              <a:t>LPD</a:t>
            </a:r>
          </a:p>
          <a:p>
            <a:pPr marL="273837" lvl="4" indent="0">
              <a:buClr>
                <a:schemeClr val="accent2"/>
              </a:buClr>
              <a:buSzPct val="80000"/>
              <a:buNone/>
            </a:pPr>
            <a:r>
              <a:rPr lang="en-US" dirty="0">
                <a:solidFill>
                  <a:srgbClr val="251555"/>
                </a:solidFill>
              </a:rPr>
              <a:t> </a:t>
            </a:r>
            <a:r>
              <a:rPr lang="en-US" dirty="0" smtClean="0">
                <a:solidFill>
                  <a:srgbClr val="251555"/>
                </a:solidFill>
              </a:rPr>
              <a:t>        2</a:t>
            </a:r>
            <a:r>
              <a:rPr lang="en-US" baseline="30000" dirty="0" smtClean="0">
                <a:solidFill>
                  <a:srgbClr val="251555"/>
                </a:solidFill>
              </a:rPr>
              <a:t>nd</a:t>
            </a:r>
            <a:r>
              <a:rPr lang="en-US" dirty="0" smtClean="0">
                <a:solidFill>
                  <a:srgbClr val="251555"/>
                </a:solidFill>
              </a:rPr>
              <a:t> X-ray tube will be operational soon</a:t>
            </a:r>
            <a:endParaRPr lang="en-US" dirty="0">
              <a:solidFill>
                <a:srgbClr val="251555"/>
              </a:solidFill>
            </a:endParaRPr>
          </a:p>
          <a:p>
            <a:pPr marL="572287" lvl="4" indent="-298450">
              <a:buClr>
                <a:schemeClr val="accent2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251555"/>
                </a:solidFill>
              </a:rPr>
              <a:t>Pulsed Multi-Target X-ray test setup </a:t>
            </a:r>
            <a:r>
              <a:rPr lang="en-US" dirty="0" err="1">
                <a:solidFill>
                  <a:srgbClr val="251555"/>
                </a:solidFill>
              </a:rPr>
              <a:t>PulXar</a:t>
            </a:r>
            <a:endParaRPr lang="en-US" dirty="0">
              <a:solidFill>
                <a:srgbClr val="251555"/>
              </a:solidFill>
            </a:endParaRPr>
          </a:p>
          <a:p>
            <a:pPr marL="273837" lvl="4" indent="0">
              <a:buClr>
                <a:schemeClr val="accent2"/>
              </a:buClr>
              <a:buSzPct val="80000"/>
              <a:buNone/>
            </a:pPr>
            <a:r>
              <a:rPr lang="en-US" dirty="0">
                <a:solidFill>
                  <a:srgbClr val="251555"/>
                </a:solidFill>
              </a:rPr>
              <a:t>	Version 0.1 – commissioning in </a:t>
            </a:r>
            <a:r>
              <a:rPr lang="en-US" dirty="0" smtClean="0">
                <a:solidFill>
                  <a:srgbClr val="251555"/>
                </a:solidFill>
              </a:rPr>
              <a:t>the final state, work on synchronization ongoing </a:t>
            </a:r>
            <a:r>
              <a:rPr lang="en-US" dirty="0" smtClean="0">
                <a:solidFill>
                  <a:srgbClr val="251555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251555"/>
                </a:solidFill>
              </a:rPr>
              <a:t> Q3 2017</a:t>
            </a:r>
            <a:endParaRPr lang="en-US" dirty="0">
              <a:solidFill>
                <a:srgbClr val="251555"/>
              </a:solidFill>
            </a:endParaRPr>
          </a:p>
          <a:p>
            <a:pPr marL="273837" lvl="4" indent="0">
              <a:buClr>
                <a:schemeClr val="accent2"/>
              </a:buClr>
              <a:buSzPct val="80000"/>
              <a:buNone/>
            </a:pPr>
            <a:r>
              <a:rPr lang="en-US" dirty="0">
                <a:solidFill>
                  <a:srgbClr val="251555"/>
                </a:solidFill>
              </a:rPr>
              <a:t>   	Version 0.2 – </a:t>
            </a:r>
            <a:r>
              <a:rPr lang="en-US" dirty="0" smtClean="0">
                <a:solidFill>
                  <a:srgbClr val="251555"/>
                </a:solidFill>
              </a:rPr>
              <a:t>design/production  </a:t>
            </a:r>
            <a:r>
              <a:rPr lang="en-US" dirty="0">
                <a:solidFill>
                  <a:srgbClr val="251555"/>
                </a:solidFill>
              </a:rPr>
              <a:t>ongoing</a:t>
            </a:r>
          </a:p>
          <a:p>
            <a:pPr lvl="0">
              <a:buClr>
                <a:srgbClr val="FD930A"/>
              </a:buClr>
            </a:pPr>
            <a:endParaRPr lang="en-US" sz="2000" dirty="0" smtClean="0">
              <a:solidFill>
                <a:srgbClr val="251555"/>
              </a:solidFill>
              <a:sym typeface="Wingdings" panose="05000000000000000000" pitchFamily="2" charset="2"/>
            </a:endParaRPr>
          </a:p>
          <a:p>
            <a:pPr lvl="0">
              <a:buClr>
                <a:srgbClr val="FD930A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6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66688"/>
            <a:ext cx="9166226" cy="645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9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2654" y="407432"/>
            <a:ext cx="7921625" cy="780540"/>
          </a:xfrm>
        </p:spPr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Mpix</a:t>
            </a:r>
            <a:r>
              <a:rPr lang="en-US" dirty="0" smtClean="0"/>
              <a:t> LPD Calibration at RAL</a:t>
            </a:r>
            <a:endParaRPr lang="en-US" dirty="0"/>
          </a:p>
        </p:txBody>
      </p:sp>
      <p:sp>
        <p:nvSpPr>
          <p:cNvPr id="21" name="Inhaltsplatzhalter 2"/>
          <p:cNvSpPr txBox="1">
            <a:spLocks/>
          </p:cNvSpPr>
          <p:nvPr/>
        </p:nvSpPr>
        <p:spPr>
          <a:xfrm>
            <a:off x="203216" y="1241415"/>
            <a:ext cx="9016984" cy="15494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US" sz="1600" dirty="0">
                <a:sym typeface="Wingdings" panose="05000000000000000000" pitchFamily="2" charset="2"/>
              </a:rPr>
              <a:t>LPD super-modules tested in standalone and within the 1M system prior to </a:t>
            </a:r>
            <a:r>
              <a:rPr lang="en-US" sz="1600" dirty="0" smtClean="0">
                <a:sym typeface="Wingdings" panose="05000000000000000000" pitchFamily="2" charset="2"/>
              </a:rPr>
              <a:t>shipping  to be verified during E2E tests at HERA South</a:t>
            </a:r>
            <a:endParaRPr lang="en-US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ym typeface="Wingdings" panose="05000000000000000000" pitchFamily="2" charset="2"/>
              </a:rPr>
              <a:t>X-ray set used to capture long exposure flat field data for standalone super-modules.</a:t>
            </a:r>
          </a:p>
          <a:p>
            <a:pPr>
              <a:lnSpc>
                <a:spcPct val="100000"/>
              </a:lnSpc>
            </a:pPr>
            <a:endParaRPr lang="en-US" sz="1800" dirty="0" smtClean="0">
              <a:sym typeface="Wingdings" panose="05000000000000000000" pitchFamily="2" charset="2"/>
            </a:endParaRPr>
          </a:p>
        </p:txBody>
      </p:sp>
      <p:sp>
        <p:nvSpPr>
          <p:cNvPr id="23" name="Textfeld 18"/>
          <p:cNvSpPr txBox="1"/>
          <p:nvPr/>
        </p:nvSpPr>
        <p:spPr>
          <a:xfrm>
            <a:off x="3124184" y="3190829"/>
            <a:ext cx="26624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Bad Pixel Map – summed across all super-modules to look for trends.</a:t>
            </a:r>
          </a:p>
        </p:txBody>
      </p:sp>
      <p:pic>
        <p:nvPicPr>
          <p:cNvPr id="11" name="Picture 2" descr="K:\Calib_NoiseMask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216" y="4005693"/>
            <a:ext cx="8504432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1510" y="3190829"/>
            <a:ext cx="2171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Average noise of all super-modules with no correction</a:t>
            </a:r>
            <a:endParaRPr lang="en-GB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5975771" y="3412061"/>
            <a:ext cx="2731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Average Nosie of all super-modules with mask applied</a:t>
            </a:r>
          </a:p>
        </p:txBody>
      </p:sp>
    </p:spTree>
    <p:extLst>
      <p:ext uri="{BB962C8B-B14F-4D97-AF65-F5344CB8AC3E}">
        <p14:creationId xmlns:p14="http://schemas.microsoft.com/office/powerpoint/2010/main" val="17682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087" y="303193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</a:t>
            </a:r>
            <a:r>
              <a:rPr lang="en-US" sz="2400" dirty="0"/>
              <a:t> </a:t>
            </a:r>
            <a:r>
              <a:rPr lang="en-US" sz="2400" dirty="0" smtClean="0"/>
              <a:t>Activity – DSSC with </a:t>
            </a:r>
            <a:r>
              <a:rPr lang="en-US" sz="2400" dirty="0" err="1" smtClean="0"/>
              <a:t>miniSDD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1321405"/>
            <a:ext cx="90669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DSSC </a:t>
            </a:r>
            <a:r>
              <a:rPr lang="en-US" sz="2000" kern="0" dirty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– </a:t>
            </a: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planning for calibration up to operation at beamline (including scheduling for XFEL X-ray calibration infrastructure) , evolving document</a:t>
            </a:r>
          </a:p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Setup for 64x64 mini-SDD with F1 ASIC and available in Munich lab </a:t>
            </a:r>
            <a:r>
              <a:rPr lang="en-US" sz="2000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  <a:sym typeface="Wingdings" panose="05000000000000000000" pitchFamily="2" charset="2"/>
              </a:rPr>
              <a:t> tests ongoing</a:t>
            </a:r>
          </a:p>
          <a:p>
            <a:pPr lvl="0" eaLnBrk="0" hangingPunct="0">
              <a:buClr>
                <a:srgbClr val="FD930A"/>
              </a:buClr>
              <a:buSzPct val="80000"/>
              <a:buNone/>
            </a:pPr>
            <a:endParaRPr lang="en-US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" y="3086786"/>
            <a:ext cx="3629430" cy="249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0" y="2353733"/>
            <a:ext cx="5037263" cy="396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6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dirty="0" smtClean="0"/>
              <a:t>Size of Detector Parameter Space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29981" y="1262535"/>
            <a:ext cx="3264647" cy="197634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104" y="1299889"/>
            <a:ext cx="3137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AGIPD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x 352 </a:t>
            </a:r>
            <a:r>
              <a:rPr lang="en-US" sz="2000" dirty="0">
                <a:solidFill>
                  <a:srgbClr val="372167"/>
                </a:solidFill>
              </a:rPr>
              <a:t>m</a:t>
            </a:r>
            <a:r>
              <a:rPr lang="en-US" sz="2000" dirty="0" smtClean="0">
                <a:solidFill>
                  <a:srgbClr val="372167"/>
                </a:solidFill>
              </a:rPr>
              <a:t>emory </a:t>
            </a:r>
            <a:r>
              <a:rPr lang="en-US" sz="2000" dirty="0">
                <a:solidFill>
                  <a:srgbClr val="372167"/>
                </a:solidFill>
              </a:rPr>
              <a:t>c</a:t>
            </a:r>
            <a:r>
              <a:rPr lang="en-US" sz="2000" dirty="0" smtClean="0">
                <a:solidFill>
                  <a:srgbClr val="372167"/>
                </a:solidFill>
              </a:rPr>
              <a:t>ells 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x 1 million </a:t>
            </a:r>
            <a:r>
              <a:rPr lang="en-US" sz="2000" dirty="0">
                <a:solidFill>
                  <a:srgbClr val="372167"/>
                </a:solidFill>
              </a:rPr>
              <a:t>p</a:t>
            </a:r>
            <a:r>
              <a:rPr lang="en-US" sz="2000" dirty="0" smtClean="0">
                <a:solidFill>
                  <a:srgbClr val="372167"/>
                </a:solidFill>
              </a:rPr>
              <a:t>ixel 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x 3 gain </a:t>
            </a:r>
            <a:r>
              <a:rPr lang="en-US" sz="2000" dirty="0">
                <a:solidFill>
                  <a:srgbClr val="372167"/>
                </a:solidFill>
              </a:rPr>
              <a:t>s</a:t>
            </a:r>
            <a:r>
              <a:rPr lang="en-US" sz="2000" dirty="0" smtClean="0">
                <a:solidFill>
                  <a:srgbClr val="372167"/>
                </a:solidFill>
              </a:rPr>
              <a:t>tages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~ 10</a:t>
            </a:r>
            <a:r>
              <a:rPr lang="en-US" sz="2000" baseline="30000" dirty="0" smtClean="0">
                <a:solidFill>
                  <a:srgbClr val="372167"/>
                </a:solidFill>
              </a:rPr>
              <a:t>9</a:t>
            </a:r>
            <a:r>
              <a:rPr lang="en-US" sz="2000" dirty="0" smtClean="0">
                <a:solidFill>
                  <a:srgbClr val="372167"/>
                </a:solidFill>
              </a:rPr>
              <a:t> parameters </a:t>
            </a:r>
          </a:p>
          <a:p>
            <a:pPr algn="ctr">
              <a:buNone/>
            </a:pPr>
            <a:endParaRPr lang="en-US" sz="2000" dirty="0" smtClean="0">
              <a:solidFill>
                <a:srgbClr val="37216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5452" y="3463328"/>
            <a:ext cx="3264647" cy="216458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952" y="3596704"/>
            <a:ext cx="3137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Parameter Dependence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Temperature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Integration time/sampling speed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Irradiated dose</a:t>
            </a:r>
          </a:p>
          <a:p>
            <a:pPr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Bias voltage</a:t>
            </a:r>
          </a:p>
        </p:txBody>
      </p:sp>
      <p:sp>
        <p:nvSpPr>
          <p:cNvPr id="15" name="Right Brace 14"/>
          <p:cNvSpPr/>
          <p:nvPr/>
        </p:nvSpPr>
        <p:spPr bwMode="auto">
          <a:xfrm>
            <a:off x="3276600" y="1262529"/>
            <a:ext cx="510988" cy="2090271"/>
          </a:xfrm>
          <a:prstGeom prst="rightBrac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6" name="Right Brace 15"/>
          <p:cNvSpPr/>
          <p:nvPr/>
        </p:nvSpPr>
        <p:spPr bwMode="auto">
          <a:xfrm>
            <a:off x="3341594" y="3463331"/>
            <a:ext cx="381000" cy="2164582"/>
          </a:xfrm>
          <a:prstGeom prst="rightBrac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8943757">
            <a:off x="3763296" y="3897839"/>
            <a:ext cx="1090706" cy="560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2882" y="5120081"/>
            <a:ext cx="392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 Day-one operation modes discussed and agreed with instrument scientists</a:t>
            </a:r>
          </a:p>
        </p:txBody>
      </p:sp>
      <p:sp>
        <p:nvSpPr>
          <p:cNvPr id="19" name="Right Arrow 18"/>
          <p:cNvSpPr/>
          <p:nvPr/>
        </p:nvSpPr>
        <p:spPr bwMode="auto">
          <a:xfrm rot="2717652">
            <a:off x="3892176" y="2078330"/>
            <a:ext cx="1090706" cy="560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5400000">
            <a:off x="6128541" y="4292790"/>
            <a:ext cx="877493" cy="560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83628" y="2239899"/>
            <a:ext cx="39235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Conclusions</a:t>
            </a:r>
          </a:p>
          <a:p>
            <a:pPr>
              <a:buNone/>
            </a:pPr>
            <a:r>
              <a:rPr lang="en-US" sz="1800" dirty="0" smtClean="0">
                <a:solidFill>
                  <a:srgbClr val="372167"/>
                </a:solidFill>
              </a:rPr>
              <a:t>Impossible to calibrate and commission many combinations for first day of operation (finite time) </a:t>
            </a:r>
            <a:r>
              <a:rPr lang="en-US" sz="1800" dirty="0" smtClean="0">
                <a:solidFill>
                  <a:srgbClr val="372167"/>
                </a:solidFill>
                <a:sym typeface="Wingdings" panose="05000000000000000000" pitchFamily="2" charset="2"/>
              </a:rPr>
              <a:t> </a:t>
            </a:r>
            <a:endParaRPr lang="en-US" sz="1800" dirty="0" smtClean="0">
              <a:solidFill>
                <a:srgbClr val="372167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372167"/>
                </a:solidFill>
              </a:rPr>
              <a:t>Focus on most important operating </a:t>
            </a:r>
            <a:r>
              <a:rPr lang="en-US" sz="1800" dirty="0" smtClean="0">
                <a:solidFill>
                  <a:srgbClr val="372167"/>
                </a:solidFill>
              </a:rPr>
              <a:t>conditions for day-one</a:t>
            </a:r>
            <a:endParaRPr lang="en-US" sz="1800" dirty="0">
              <a:solidFill>
                <a:srgbClr val="372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5562" y="750468"/>
            <a:ext cx="7283450" cy="481012"/>
          </a:xfrm>
        </p:spPr>
        <p:txBody>
          <a:bodyPr/>
          <a:lstStyle/>
          <a:p>
            <a:r>
              <a:rPr lang="en-US" dirty="0" smtClean="0"/>
              <a:t>Base Line Detector Operation Modes for Day-one</a:t>
            </a:r>
            <a:endParaRPr lang="en-US" dirty="0"/>
          </a:p>
        </p:txBody>
      </p:sp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2816502" y="-707761"/>
            <a:ext cx="4452470" cy="3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2000" b="1" dirty="0" smtClean="0">
                <a:solidFill>
                  <a:srgbClr val="FD930A"/>
                </a:solidFill>
              </a:rPr>
              <a:t>Non Linear System Response</a:t>
            </a:r>
            <a:endParaRPr lang="en-GB" sz="20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54" name="Rectangle 15"/>
          <p:cNvSpPr txBox="1">
            <a:spLocks noChangeAspect="1" noChangeArrowheads="1"/>
          </p:cNvSpPr>
          <p:nvPr/>
        </p:nvSpPr>
        <p:spPr bwMode="auto">
          <a:xfrm>
            <a:off x="1178364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DSSC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098647"/>
              </p:ext>
            </p:extLst>
          </p:nvPr>
        </p:nvGraphicFramePr>
        <p:xfrm>
          <a:off x="173543" y="1944413"/>
          <a:ext cx="3471690" cy="419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779"/>
                <a:gridCol w="849637"/>
                <a:gridCol w="849637"/>
                <a:gridCol w="849637"/>
              </a:tblGrid>
              <a:tr h="25465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Out Frequency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Photon Energy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1.5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7575">
                <a:tc>
                  <a:txBody>
                    <a:bodyPr/>
                    <a:lstStyle/>
                    <a:p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Max # of </a:t>
                      </a:r>
                      <a:r>
                        <a:rPr lang="en-GB" sz="1200" b="1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/pulse/pixel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3 x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49565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Out Geometry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534781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Single Photon 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Sensitivity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Alignment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Precision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 (quadrant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level)</a:t>
                      </a: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Veto Capability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&amp;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29192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Memory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800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1" name="Rectangle 15"/>
          <p:cNvSpPr txBox="1">
            <a:spLocks noChangeAspect="1" noChangeArrowheads="1"/>
          </p:cNvSpPr>
          <p:nvPr/>
        </p:nvSpPr>
        <p:spPr bwMode="auto">
          <a:xfrm>
            <a:off x="3808982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AGIPD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515973"/>
              </p:ext>
            </p:extLst>
          </p:nvPr>
        </p:nvGraphicFramePr>
        <p:xfrm>
          <a:off x="3662268" y="1944413"/>
          <a:ext cx="2548912" cy="420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8.6 keV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#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41590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0.15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000" noProof="0" dirty="0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 Noise</a:t>
                      </a:r>
                      <a:endParaRPr lang="en-GB" sz="1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0.084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000" noProof="0" dirty="0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 Noise</a:t>
                      </a:r>
                      <a:endParaRPr lang="en-GB" sz="10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&amp;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352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402953"/>
              </p:ext>
            </p:extLst>
          </p:nvPr>
        </p:nvGraphicFramePr>
        <p:xfrm>
          <a:off x="6272087" y="1961729"/>
          <a:ext cx="2548912" cy="417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&lt; 4.5 MHz</a:t>
                      </a: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12 keV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*</a:t>
                      </a:r>
                      <a:endParaRPr lang="en-GB" sz="12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20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12 keV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*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&gt;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31825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200" b="0" baseline="0" noProof="0" dirty="0" smtClean="0">
                          <a:latin typeface="Calibri" panose="020F0502020204030204" pitchFamily="34" charset="0"/>
                        </a:rPr>
                        <a:t>0.35 </a:t>
                      </a:r>
                      <a:r>
                        <a:rPr lang="en-GB" sz="1200" b="0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="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0.21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00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$</a:t>
                      </a:r>
                    </a:p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&lt; 0.21 </a:t>
                      </a:r>
                      <a:r>
                        <a:rPr lang="en-GB" sz="1200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endParaRPr lang="en-GB" sz="1200" baseline="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000" baseline="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0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4450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085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&amp;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512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6" name="Rectangle 15"/>
          <p:cNvSpPr txBox="1">
            <a:spLocks noChangeAspect="1" noChangeArrowheads="1"/>
          </p:cNvSpPr>
          <p:nvPr/>
        </p:nvSpPr>
        <p:spPr bwMode="auto">
          <a:xfrm>
            <a:off x="6412139" y="1541910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LPD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68" name="TextShape 5"/>
          <p:cNvSpPr txBox="1"/>
          <p:nvPr/>
        </p:nvSpPr>
        <p:spPr>
          <a:xfrm>
            <a:off x="3658973" y="6152647"/>
            <a:ext cx="2546865" cy="231677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US" sz="900" baseline="30000" dirty="0">
                <a:solidFill>
                  <a:srgbClr val="000000"/>
                </a:solidFill>
                <a:latin typeface="Arial"/>
                <a:ea typeface="ＭＳ Ｐゴシック"/>
              </a:rPr>
              <a:t>#</a:t>
            </a:r>
            <a:r>
              <a:rPr lang="en-US" sz="900" dirty="0">
                <a:solidFill>
                  <a:srgbClr val="000000"/>
                </a:solidFill>
                <a:latin typeface="Arial"/>
                <a:ea typeface="ＭＳ Ｐゴシック"/>
              </a:rPr>
              <a:t>Same performance is expected for 7 – 12 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keV</a:t>
            </a:r>
            <a:endParaRPr sz="900" dirty="0"/>
          </a:p>
        </p:txBody>
      </p:sp>
      <p:sp>
        <p:nvSpPr>
          <p:cNvPr id="69" name="TextShape 5"/>
          <p:cNvSpPr txBox="1"/>
          <p:nvPr/>
        </p:nvSpPr>
        <p:spPr>
          <a:xfrm>
            <a:off x="6214076" y="6133425"/>
            <a:ext cx="2545492" cy="285223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GB" baseline="30000" dirty="0" smtClean="0">
                <a:latin typeface="Calibri" panose="020F0502020204030204" pitchFamily="34" charset="0"/>
              </a:rPr>
              <a:t>*</a:t>
            </a:r>
            <a:r>
              <a:rPr lang="en-US" sz="900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Same performance is expected for 7 – </a:t>
            </a:r>
            <a:r>
              <a:rPr lang="en-US" sz="900" dirty="0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keV</a:t>
            </a:r>
          </a:p>
          <a:p>
            <a:pPr>
              <a:buNone/>
            </a:pPr>
            <a:r>
              <a:rPr lang="en-GB" sz="900" baseline="30000" dirty="0" smtClean="0">
                <a:latin typeface="Calibri" panose="020F0502020204030204" pitchFamily="34" charset="0"/>
              </a:rPr>
              <a:t>$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Feasibility to be confirmed</a:t>
            </a:r>
            <a:endParaRPr lang="en-US" sz="900" dirty="0"/>
          </a:p>
          <a:p>
            <a:pPr>
              <a:buNone/>
            </a:pPr>
            <a:endParaRPr sz="1200" dirty="0"/>
          </a:p>
        </p:txBody>
      </p:sp>
      <p:sp>
        <p:nvSpPr>
          <p:cNvPr id="70" name="TextShape 5"/>
          <p:cNvSpPr txBox="1"/>
          <p:nvPr/>
        </p:nvSpPr>
        <p:spPr>
          <a:xfrm>
            <a:off x="172994" y="6154020"/>
            <a:ext cx="2861276" cy="231677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US" sz="90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&amp;</a:t>
            </a:r>
            <a:r>
              <a:rPr lang="en-US" sz="900" dirty="0" smtClean="0">
                <a:solidFill>
                  <a:srgbClr val="000000"/>
                </a:solidFill>
                <a:latin typeface="Arial"/>
                <a:ea typeface="ＭＳ Ｐゴシック"/>
              </a:rPr>
              <a:t>Remove empty frames for different bunch patterns</a:t>
            </a:r>
            <a:endParaRPr sz="900" dirty="0"/>
          </a:p>
        </p:txBody>
      </p:sp>
    </p:spTree>
    <p:extLst>
      <p:ext uri="{BB962C8B-B14F-4D97-AF65-F5344CB8AC3E}">
        <p14:creationId xmlns:p14="http://schemas.microsoft.com/office/powerpoint/2010/main" val="38894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" y="407432"/>
            <a:ext cx="7921625" cy="780540"/>
          </a:xfrm>
        </p:spPr>
        <p:txBody>
          <a:bodyPr/>
          <a:lstStyle/>
          <a:p>
            <a:r>
              <a:rPr lang="en-US" dirty="0" smtClean="0"/>
              <a:t>Calibration of AGIPD detector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5" y="4027041"/>
            <a:ext cx="8705535" cy="150290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Recalibration at XFEL.EU</a:t>
            </a:r>
          </a:p>
          <a:p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Provided by XFEL.EU </a:t>
            </a:r>
          </a:p>
          <a:p>
            <a:pPr lvl="2"/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Calibri"/>
                <a:ea typeface="ＭＳ Ｐゴシック" charset="0"/>
                <a:sym typeface="Wingdings" panose="05000000000000000000" pitchFamily="2" charset="2"/>
              </a:rPr>
              <a:t>in the experimental hutch using internal calibration circuit, FEL beam and radioactive sources </a:t>
            </a:r>
            <a:endParaRPr lang="en-US" sz="1800" dirty="0">
              <a:solidFill>
                <a:schemeClr val="accent1"/>
              </a:solidFill>
              <a:latin typeface="Calibri"/>
              <a:ea typeface="ＭＳ Ｐゴシック" charset="0"/>
            </a:endParaRPr>
          </a:p>
          <a:p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61252" y="5559495"/>
            <a:ext cx="8705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Calibrated data is the standard data product with which </a:t>
            </a:r>
            <a:r>
              <a:rPr lang="en-US" sz="2000" b="1" dirty="0" smtClean="0">
                <a:solidFill>
                  <a:srgbClr val="0070C0"/>
                </a:solidFill>
              </a:rPr>
              <a:t>Users </a:t>
            </a:r>
            <a:r>
              <a:rPr lang="en-US" sz="2000" b="1" dirty="0">
                <a:solidFill>
                  <a:srgbClr val="0070C0"/>
                </a:solidFill>
              </a:rPr>
              <a:t>will be provided.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1255" y="1304937"/>
            <a:ext cx="8705535" cy="2363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dirty="0" smtClean="0"/>
              <a:t>First calibration</a:t>
            </a:r>
          </a:p>
          <a:p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Provided by the Consortium (methodology and software tools agreed and compatible with XFEL.EU requirements)</a:t>
            </a:r>
          </a:p>
          <a:p>
            <a:pPr lvl="2"/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in the laboratory using lab. X-ray sources and internal calibration circuits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 Calibration will be evaluated/tested and improved (if necessary)  during AGIPD detector tests first in XFEL detector lab and then during commissioning at SPB instrument</a:t>
            </a:r>
          </a:p>
        </p:txBody>
      </p:sp>
    </p:spTree>
    <p:extLst>
      <p:ext uri="{BB962C8B-B14F-4D97-AF65-F5344CB8AC3E}">
        <p14:creationId xmlns:p14="http://schemas.microsoft.com/office/powerpoint/2010/main" val="11758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1" y="429203"/>
            <a:ext cx="7921625" cy="780540"/>
          </a:xfrm>
        </p:spPr>
        <p:txBody>
          <a:bodyPr/>
          <a:lstStyle/>
          <a:p>
            <a:r>
              <a:rPr lang="en-US" dirty="0" smtClean="0"/>
              <a:t>Calibration method for each pixel (and memory cell)</a:t>
            </a:r>
            <a:endParaRPr lang="de-DE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20485" y="1262743"/>
            <a:ext cx="70756" cy="45175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0485" y="5780313"/>
            <a:ext cx="7565572" cy="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1771" y="2198914"/>
            <a:ext cx="664028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ADU</a:t>
            </a:r>
            <a:endParaRPr lang="de-DE" sz="1400" b="1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3592286" y="5921830"/>
            <a:ext cx="2155372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 of photons (Energy)</a:t>
            </a:r>
            <a:endParaRPr lang="de-DE" sz="1400" b="1" dirty="0" err="1" smtClean="0"/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582384" y="5350328"/>
            <a:ext cx="2579915" cy="315686"/>
          </a:xfrm>
          <a:prstGeom prst="bentConnector3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1891392" y="5034642"/>
            <a:ext cx="5717722" cy="315686"/>
          </a:xfrm>
          <a:prstGeom prst="bentConnector3">
            <a:avLst>
              <a:gd name="adj1" fmla="val 39529"/>
            </a:avLst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9536" y="2389411"/>
            <a:ext cx="1251856" cy="246561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01584" y="2928258"/>
            <a:ext cx="2305049" cy="1611082"/>
          </a:xfrm>
          <a:prstGeom prst="line">
            <a:avLst/>
          </a:prstGeom>
          <a:ln w="28575">
            <a:solidFill>
              <a:srgbClr val="F1550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2898" y="2291442"/>
            <a:ext cx="3907973" cy="1638299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Straight Connector 6148"/>
          <p:cNvCxnSpPr/>
          <p:nvPr/>
        </p:nvCxnSpPr>
        <p:spPr>
          <a:xfrm>
            <a:off x="6841672" y="1420585"/>
            <a:ext cx="555170" cy="0"/>
          </a:xfrm>
          <a:prstGeom prst="line">
            <a:avLst/>
          </a:prstGeom>
          <a:ln w="28575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41672" y="1786615"/>
            <a:ext cx="5551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150"/>
          <p:cNvSpPr txBox="1"/>
          <p:nvPr/>
        </p:nvSpPr>
        <p:spPr>
          <a:xfrm>
            <a:off x="6653884" y="1581147"/>
            <a:ext cx="1083131" cy="16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 smtClean="0"/>
          </a:p>
        </p:txBody>
      </p:sp>
      <p:sp>
        <p:nvSpPr>
          <p:cNvPr id="6152" name="TextBox 6151"/>
          <p:cNvSpPr txBox="1"/>
          <p:nvPr/>
        </p:nvSpPr>
        <p:spPr>
          <a:xfrm>
            <a:off x="7609114" y="1261381"/>
            <a:ext cx="1045027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Gain stage</a:t>
            </a:r>
            <a:endParaRPr lang="de-DE" sz="1400" dirty="0" err="1" smtClean="0"/>
          </a:p>
        </p:txBody>
      </p:sp>
      <p:sp>
        <p:nvSpPr>
          <p:cNvPr id="43" name="TextBox 42"/>
          <p:cNvSpPr txBox="1"/>
          <p:nvPr/>
        </p:nvSpPr>
        <p:spPr>
          <a:xfrm>
            <a:off x="7609114" y="1598833"/>
            <a:ext cx="1436915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Analog data</a:t>
            </a:r>
            <a:endParaRPr lang="de-DE" sz="1400" dirty="0" err="1" smtClean="0"/>
          </a:p>
        </p:txBody>
      </p:sp>
      <p:sp>
        <p:nvSpPr>
          <p:cNvPr id="6154" name="TextBox 6153"/>
          <p:cNvSpPr txBox="1"/>
          <p:nvPr/>
        </p:nvSpPr>
        <p:spPr>
          <a:xfrm>
            <a:off x="691241" y="5391149"/>
            <a:ext cx="1110343" cy="157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High Gain</a:t>
            </a:r>
            <a:endParaRPr lang="de-DE" sz="1400" b="1" dirty="0" err="1" smtClean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0120" y="5389789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Medium Gain</a:t>
            </a:r>
            <a:endParaRPr lang="de-DE" sz="1400" b="1" dirty="0" err="1" smtClean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79468" y="5113564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Low Gain</a:t>
            </a:r>
            <a:endParaRPr lang="de-DE" sz="1400" b="1" dirty="0" err="1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6159" name="Straight Connector 6158"/>
          <p:cNvCxnSpPr/>
          <p:nvPr/>
        </p:nvCxnSpPr>
        <p:spPr>
          <a:xfrm>
            <a:off x="691241" y="2198914"/>
            <a:ext cx="7494816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6412" y="1885948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bg2"/>
                </a:solidFill>
              </a:rPr>
              <a:t>Saturation </a:t>
            </a:r>
            <a:endParaRPr lang="de-DE" sz="1400" b="1" dirty="0" err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1" y="429203"/>
            <a:ext cx="7921625" cy="780540"/>
          </a:xfrm>
        </p:spPr>
        <p:txBody>
          <a:bodyPr/>
          <a:lstStyle/>
          <a:p>
            <a:r>
              <a:rPr lang="en-US" dirty="0" smtClean="0"/>
              <a:t>Calibration method for each pixel (and memory cell)</a:t>
            </a:r>
            <a:endParaRPr lang="de-DE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20485" y="1262743"/>
            <a:ext cx="70756" cy="45175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0485" y="5780313"/>
            <a:ext cx="7565572" cy="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21771" y="2198914"/>
            <a:ext cx="664028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ADU</a:t>
            </a:r>
            <a:endParaRPr lang="de-DE" sz="1400" b="1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3592286" y="5921830"/>
            <a:ext cx="2155372" cy="185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/>
              <a:t>N of photons (Energy)</a:t>
            </a:r>
            <a:endParaRPr lang="de-DE" sz="1400" b="1" dirty="0" err="1" smtClean="0"/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582384" y="5350328"/>
            <a:ext cx="2579915" cy="315686"/>
          </a:xfrm>
          <a:prstGeom prst="bentConnector3">
            <a:avLst/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1891392" y="5034642"/>
            <a:ext cx="5717722" cy="315686"/>
          </a:xfrm>
          <a:prstGeom prst="bentConnector3">
            <a:avLst>
              <a:gd name="adj1" fmla="val 39529"/>
            </a:avLst>
          </a:prstGeom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9536" y="2389411"/>
            <a:ext cx="1251856" cy="246561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01584" y="2928258"/>
            <a:ext cx="2305049" cy="1611082"/>
          </a:xfrm>
          <a:prstGeom prst="line">
            <a:avLst/>
          </a:prstGeom>
          <a:ln w="28575">
            <a:solidFill>
              <a:srgbClr val="F1550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2898" y="2291442"/>
            <a:ext cx="3907973" cy="1638299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Straight Connector 6148"/>
          <p:cNvCxnSpPr/>
          <p:nvPr/>
        </p:nvCxnSpPr>
        <p:spPr>
          <a:xfrm>
            <a:off x="6841672" y="1420585"/>
            <a:ext cx="555170" cy="0"/>
          </a:xfrm>
          <a:prstGeom prst="line">
            <a:avLst/>
          </a:prstGeom>
          <a:ln w="28575"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41672" y="1786615"/>
            <a:ext cx="5551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150"/>
          <p:cNvSpPr txBox="1"/>
          <p:nvPr/>
        </p:nvSpPr>
        <p:spPr>
          <a:xfrm>
            <a:off x="6653884" y="1581147"/>
            <a:ext cx="1083131" cy="16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 smtClean="0"/>
          </a:p>
        </p:txBody>
      </p:sp>
      <p:sp>
        <p:nvSpPr>
          <p:cNvPr id="6152" name="TextBox 6151"/>
          <p:cNvSpPr txBox="1"/>
          <p:nvPr/>
        </p:nvSpPr>
        <p:spPr>
          <a:xfrm>
            <a:off x="7609114" y="1261381"/>
            <a:ext cx="1045027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Gain stage</a:t>
            </a:r>
            <a:endParaRPr lang="de-DE" sz="1400" dirty="0" err="1" smtClean="0"/>
          </a:p>
        </p:txBody>
      </p:sp>
      <p:sp>
        <p:nvSpPr>
          <p:cNvPr id="43" name="TextBox 42"/>
          <p:cNvSpPr txBox="1"/>
          <p:nvPr/>
        </p:nvSpPr>
        <p:spPr>
          <a:xfrm>
            <a:off x="7609114" y="1598833"/>
            <a:ext cx="1436915" cy="3184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Analog data</a:t>
            </a:r>
            <a:endParaRPr lang="de-DE" sz="1400" dirty="0" err="1" smtClean="0"/>
          </a:p>
        </p:txBody>
      </p:sp>
      <p:sp>
        <p:nvSpPr>
          <p:cNvPr id="6154" name="TextBox 6153"/>
          <p:cNvSpPr txBox="1"/>
          <p:nvPr/>
        </p:nvSpPr>
        <p:spPr>
          <a:xfrm>
            <a:off x="691241" y="5391149"/>
            <a:ext cx="1110343" cy="157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25000"/>
                    <a:lumOff val="75000"/>
                  </a:schemeClr>
                </a:solidFill>
              </a:rPr>
              <a:t>High Gain</a:t>
            </a:r>
            <a:endParaRPr lang="de-DE" sz="1400" b="1" dirty="0" err="1" smtClean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0120" y="5389789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Medium Gain</a:t>
            </a:r>
            <a:endParaRPr lang="de-DE" sz="1400" b="1" dirty="0" err="1" smtClean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79468" y="5113564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Low Gain</a:t>
            </a:r>
            <a:endParaRPr lang="de-DE" sz="1400" b="1" dirty="0" err="1" smtClean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6159" name="Straight Connector 6158"/>
          <p:cNvCxnSpPr/>
          <p:nvPr/>
        </p:nvCxnSpPr>
        <p:spPr>
          <a:xfrm>
            <a:off x="691241" y="2198914"/>
            <a:ext cx="7494816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6412" y="1885948"/>
            <a:ext cx="1627416" cy="2367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chemeClr val="bg2"/>
                </a:solidFill>
              </a:rPr>
              <a:t>Saturation </a:t>
            </a:r>
            <a:endParaRPr lang="de-DE" sz="1400" b="1" dirty="0" err="1" smtClean="0">
              <a:solidFill>
                <a:schemeClr val="bg2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3" y="1660395"/>
            <a:ext cx="1885952" cy="170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196" y="3360609"/>
            <a:ext cx="2131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High gain extraction with X-ray photons 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655863" y="4539340"/>
            <a:ext cx="217714" cy="182333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5" name="Rectangle 4"/>
          <p:cNvSpPr/>
          <p:nvPr/>
        </p:nvSpPr>
        <p:spPr>
          <a:xfrm>
            <a:off x="3592286" y="40753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Extraction of </a:t>
            </a:r>
            <a:r>
              <a:rPr lang="en-US" dirty="0" smtClean="0"/>
              <a:t>slope, </a:t>
            </a:r>
            <a:r>
              <a:rPr lang="en-US" dirty="0"/>
              <a:t>offset </a:t>
            </a:r>
            <a:r>
              <a:rPr lang="en-US" dirty="0" smtClean="0"/>
              <a:t> </a:t>
            </a:r>
            <a:r>
              <a:rPr lang="en-US" dirty="0"/>
              <a:t>and gain bit </a:t>
            </a:r>
            <a:r>
              <a:rPr lang="en-US" dirty="0" smtClean="0"/>
              <a:t>using internal (electrical) calibration circuits</a:t>
            </a:r>
            <a:endParaRPr lang="en-US" dirty="0"/>
          </a:p>
        </p:txBody>
      </p:sp>
      <p:sp>
        <p:nvSpPr>
          <p:cNvPr id="26" name="5-Point Star 25"/>
          <p:cNvSpPr/>
          <p:nvPr/>
        </p:nvSpPr>
        <p:spPr>
          <a:xfrm>
            <a:off x="753792" y="4335901"/>
            <a:ext cx="217714" cy="182333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0147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Calibration activity at XFEL</a:t>
            </a:r>
            <a:endParaRPr lang="de-D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38" y="1690688"/>
            <a:ext cx="8053098" cy="4459287"/>
          </a:xfrm>
        </p:spPr>
        <p:txBody>
          <a:bodyPr/>
          <a:lstStyle/>
          <a:p>
            <a:r>
              <a:rPr lang="en-US" sz="2000" dirty="0" smtClean="0"/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Development and characterization of laboratory X-ray infrastructure </a:t>
            </a:r>
            <a:endParaRPr lang="en-US" sz="16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Development of calibration software tools, simulation   S. </a:t>
            </a:r>
            <a:r>
              <a:rPr lang="en-US" sz="1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Hauf’s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presentation</a:t>
            </a:r>
            <a:endParaRPr lang="en-US" sz="16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LPD and AGIPD End-to-End tests activity including calibration cross-check  </a:t>
            </a:r>
          </a:p>
          <a:p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Characterization and calibration of </a:t>
            </a:r>
            <a:r>
              <a:rPr lang="en-US" sz="1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FastCCD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detector </a:t>
            </a:r>
          </a:p>
          <a:p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Preliminary evaluation of </a:t>
            </a:r>
            <a:r>
              <a:rPr lang="en-US" sz="16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ePix</a:t>
            </a:r>
            <a:r>
              <a:rPr lang="en-US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calibration data</a:t>
            </a:r>
          </a:p>
          <a:p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Coordination of calibration activity</a:t>
            </a: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XFEL work\AGIPD\AGIPD one module - delivery\Results\Module 001\Dynamic_range_pl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4" y="1862137"/>
            <a:ext cx="3200403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455057"/>
            <a:ext cx="7921625" cy="780540"/>
          </a:xfrm>
        </p:spPr>
        <p:txBody>
          <a:bodyPr/>
          <a:lstStyle/>
          <a:p>
            <a:r>
              <a:rPr lang="en-US" dirty="0" smtClean="0"/>
              <a:t>Example – Calibration Constants and Application (single module at HERA South) </a:t>
            </a:r>
            <a:endParaRPr lang="de-DE" dirty="0"/>
          </a:p>
        </p:txBody>
      </p:sp>
      <p:pic>
        <p:nvPicPr>
          <p:cNvPr id="7" name="Picture 6" descr="P:\Public\plots10.08.2015\Dark_100ns_10000frames_352cells__highGain_map_cell_matrix_pixel_x271_272_y77_78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r="8184"/>
          <a:stretch/>
        </p:blipFill>
        <p:spPr bwMode="auto">
          <a:xfrm>
            <a:off x="249903" y="5037667"/>
            <a:ext cx="3606801" cy="11338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1409700"/>
            <a:ext cx="3700211" cy="904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Dynamic range of single memory cell in one pixel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903" y="4491037"/>
            <a:ext cx="3541047" cy="904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High gain map for single pixel and all 352 memory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3424" y="1526375"/>
            <a:ext cx="3972430" cy="347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Raw data </a:t>
            </a:r>
            <a:r>
              <a:rPr lang="en-US" sz="1400" dirty="0" smtClean="0">
                <a:sym typeface="Wingdings" panose="05000000000000000000" pitchFamily="2" charset="2"/>
              </a:rPr>
              <a:t> single image (infrared LED)</a:t>
            </a:r>
            <a:endParaRPr lang="en-US" sz="1400" dirty="0" smtClean="0"/>
          </a:p>
        </p:txBody>
      </p:sp>
      <p:pic>
        <p:nvPicPr>
          <p:cNvPr id="22530" name="Picture 2" descr="N:\4all\intern\User data\wp_75\jsztuk\led_cor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33541" r="17789" b="1822"/>
          <a:stretch/>
        </p:blipFill>
        <p:spPr bwMode="auto">
          <a:xfrm>
            <a:off x="4085386" y="4296469"/>
            <a:ext cx="4628339" cy="187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10719" y="3948803"/>
            <a:ext cx="3972430" cy="347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r>
              <a:rPr lang="en-US" sz="1400" dirty="0" smtClean="0"/>
              <a:t> Calibrated data  </a:t>
            </a:r>
          </a:p>
        </p:txBody>
      </p:sp>
      <p:pic>
        <p:nvPicPr>
          <p:cNvPr id="22531" name="Picture 3" descr="N:\4all\intern\User data\wp_75\jsztuk\led_nocor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2124" r="18168"/>
          <a:stretch/>
        </p:blipFill>
        <p:spPr bwMode="auto">
          <a:xfrm>
            <a:off x="4310719" y="1874041"/>
            <a:ext cx="4403006" cy="20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4974" y="3319461"/>
            <a:ext cx="63817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ADU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4223" y="5710236"/>
            <a:ext cx="638175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err="1" smtClean="0"/>
              <a:t>keV</a:t>
            </a:r>
            <a:endParaRPr lang="en-US" sz="1400" dirty="0" smtClean="0"/>
          </a:p>
        </p:txBody>
      </p:sp>
      <p:sp>
        <p:nvSpPr>
          <p:cNvPr id="8" name="Right Arrow 7"/>
          <p:cNvSpPr/>
          <p:nvPr/>
        </p:nvSpPr>
        <p:spPr>
          <a:xfrm>
            <a:off x="3600450" y="3481386"/>
            <a:ext cx="628650" cy="467417"/>
          </a:xfrm>
          <a:prstGeom prst="rightArrow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4688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74" y="320346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Strategy – where calibration will be done</a:t>
            </a:r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866530"/>
              </p:ext>
            </p:extLst>
          </p:nvPr>
        </p:nvGraphicFramePr>
        <p:xfrm>
          <a:off x="119061" y="1084264"/>
          <a:ext cx="8773654" cy="5246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5456"/>
                <a:gridCol w="1907296"/>
                <a:gridCol w="1689653"/>
                <a:gridCol w="2147199"/>
                <a:gridCol w="1794050"/>
              </a:tblGrid>
              <a:tr h="321793">
                <a:tc rowSpan="3"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XFEL.EU Project Phase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Detector Laboratory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FELs/Synchrotrons/ Particle Accelerators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1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External 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 panose="020F0502020204030204" pitchFamily="34" charset="0"/>
                        </a:rPr>
                        <a:t>XFEL. EU</a:t>
                      </a:r>
                      <a:endParaRPr lang="en-US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Instr.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Hutches</a:t>
                      </a:r>
                      <a:endParaRPr lang="en-US" sz="1600" b="1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Dedicated beam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Start-up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Initial detailed </a:t>
                      </a:r>
                      <a:r>
                        <a:rPr lang="en-US" sz="1600" dirty="0" err="1" smtClean="0">
                          <a:latin typeface="Calibri" panose="020F0502020204030204" pitchFamily="34" charset="0"/>
                        </a:rPr>
                        <a:t>calib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and characterization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of det. prototypes,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Response of  detector vs. either rep. rate or  intensity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03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 panose="020F0502020204030204" pitchFamily="34" charset="0"/>
                        </a:rPr>
                        <a:t>Commissio-ning</a:t>
                      </a:r>
                      <a:endParaRPr lang="en-US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Initial detailed </a:t>
                      </a:r>
                      <a:r>
                        <a:rPr lang="en-US" sz="1600" dirty="0" err="1" smtClean="0">
                          <a:latin typeface="Calibri" panose="020F0502020204030204" pitchFamily="34" charset="0"/>
                        </a:rPr>
                        <a:t>calib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and characterization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of 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full systems</a:t>
                      </a:r>
                      <a:endParaRPr lang="en-US" sz="160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600" b="1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en-US" sz="1600" b="1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Calibration of   1MPix 2D cameras is NOT 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feasible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 due to the demanding infrastructure requirements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Cross-check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lab.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Characterization of the detector response under real conditions (</a:t>
                      </a:r>
                      <a:r>
                        <a:rPr lang="en-US" sz="1600" baseline="0" dirty="0" err="1" smtClean="0">
                          <a:latin typeface="Calibri" panose="020F0502020204030204" pitchFamily="34" charset="0"/>
                        </a:rPr>
                        <a:t>rep.rate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and intensity) 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147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User </a:t>
                      </a:r>
                    </a:p>
                    <a:p>
                      <a:r>
                        <a:rPr lang="en-US" dirty="0" smtClean="0">
                          <a:latin typeface="Calibri" panose="020F0502020204030204" pitchFamily="34" charset="0"/>
                        </a:rPr>
                        <a:t>Operation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baseline="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Calibration of the full system only if necessary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</a:rPr>
                        <a:t> (accident,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detailed  detector response investigation, etc..) 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Scientific.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baseline="0" dirty="0" err="1" smtClean="0"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US" sz="1600" b="1" dirty="0" err="1" smtClean="0">
                          <a:latin typeface="Calibri" panose="020F0502020204030204" pitchFamily="34" charset="0"/>
                        </a:rPr>
                        <a:t>xp</a:t>
                      </a:r>
                      <a:r>
                        <a:rPr lang="en-US" sz="1600" b="1" dirty="0" smtClean="0">
                          <a:latin typeface="Calibri" panose="020F0502020204030204" pitchFamily="34" charset="0"/>
                        </a:rPr>
                        <a:t>:</a:t>
                      </a:r>
                    </a:p>
                    <a:p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Part of regular exp. procedure (shall take a few </a:t>
                      </a:r>
                      <a:r>
                        <a:rPr lang="en-US" sz="1600" baseline="0" dirty="0" err="1" smtClean="0">
                          <a:latin typeface="Calibri" panose="020F0502020204030204" pitchFamily="34" charset="0"/>
                        </a:rPr>
                        <a:t>mins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endParaRPr lang="en-US" sz="1600" baseline="0" dirty="0" smtClean="0"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 b="1" baseline="0" dirty="0" err="1" smtClean="0">
                          <a:latin typeface="Calibri" panose="020F0502020204030204" pitchFamily="34" charset="0"/>
                        </a:rPr>
                        <a:t>Maintainance</a:t>
                      </a:r>
                      <a:r>
                        <a:rPr lang="en-US" sz="1600" b="1" baseline="0" dirty="0" smtClean="0">
                          <a:latin typeface="Calibri" panose="020F0502020204030204" pitchFamily="34" charset="0"/>
                        </a:rPr>
                        <a:t> time</a:t>
                      </a:r>
                    </a:p>
                    <a:p>
                      <a:r>
                        <a:rPr lang="en-US" sz="1600" b="0" baseline="0" dirty="0" smtClean="0">
                          <a:latin typeface="Calibri" panose="020F0502020204030204" pitchFamily="34" charset="0"/>
                        </a:rPr>
                        <a:t>- Calibration/tests using in-hutch sources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Detailed  detector response investigation under real conditions (</a:t>
                      </a:r>
                      <a:r>
                        <a:rPr lang="en-US" sz="1600" baseline="0" dirty="0" err="1" smtClean="0">
                          <a:latin typeface="Calibri" panose="020F0502020204030204" pitchFamily="34" charset="0"/>
                        </a:rPr>
                        <a:t>rep.rate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</a:rPr>
                        <a:t> and intensity) </a:t>
                      </a:r>
                      <a:endParaRPr lang="en-US" sz="1600" dirty="0" smtClean="0">
                        <a:latin typeface="Calibri" panose="020F0502020204030204" pitchFamily="34" charset="0"/>
                      </a:endParaRPr>
                    </a:p>
                    <a:p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8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92"/>
          <p:cNvSpPr/>
          <p:nvPr/>
        </p:nvSpPr>
        <p:spPr bwMode="auto">
          <a:xfrm>
            <a:off x="7017563" y="1090353"/>
            <a:ext cx="2027011" cy="19113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05240"/>
            <a:ext cx="7283450" cy="530396"/>
          </a:xfrm>
        </p:spPr>
        <p:txBody>
          <a:bodyPr/>
          <a:lstStyle/>
          <a:p>
            <a:r>
              <a:rPr lang="en-US" dirty="0" smtClean="0"/>
              <a:t>Possible components of correction pipelines – and importance of throughput</a:t>
            </a:r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2148822" y="5203089"/>
            <a:ext cx="254162" cy="370318"/>
            <a:chOff x="5702785" y="2374591"/>
            <a:chExt cx="449788" cy="603535"/>
          </a:xfrm>
        </p:grpSpPr>
        <p:sp>
          <p:nvSpPr>
            <p:cNvPr id="102" name="Rectangle 101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3456617" y="5201555"/>
            <a:ext cx="253391" cy="276808"/>
            <a:chOff x="5704149" y="2374591"/>
            <a:chExt cx="448424" cy="451135"/>
          </a:xfrm>
        </p:grpSpPr>
        <p:sp>
          <p:nvSpPr>
            <p:cNvPr id="154" name="Rectangle 153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74" name="Rectangle 173"/>
          <p:cNvSpPr/>
          <p:nvPr/>
        </p:nvSpPr>
        <p:spPr bwMode="auto">
          <a:xfrm>
            <a:off x="4756152" y="5168322"/>
            <a:ext cx="247229" cy="296271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7238126" y="5185663"/>
            <a:ext cx="253391" cy="276808"/>
            <a:chOff x="5704149" y="2374591"/>
            <a:chExt cx="448424" cy="451135"/>
          </a:xfrm>
        </p:grpSpPr>
        <p:sp>
          <p:nvSpPr>
            <p:cNvPr id="250" name="Rectangle 249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1" name="Rectangle 250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2" name="Rectangle 251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3" name="Rectangle 252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4" name="Rectangle 253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55" name="Rectangle 254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7201963" y="1494358"/>
            <a:ext cx="254162" cy="370318"/>
            <a:chOff x="5702785" y="2374591"/>
            <a:chExt cx="449788" cy="603535"/>
          </a:xfrm>
        </p:grpSpPr>
        <p:sp>
          <p:nvSpPr>
            <p:cNvPr id="264" name="Rectangle 263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5" name="Rectangle 264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6" name="Rectangle 265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7" name="Rectangle 266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8" name="Rectangle 267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69" name="Rectangle 268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2" name="Rectangle 271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3" name="Rectangle 272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4" name="Rectangle 273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5" name="Rectangle 274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7199638" y="2017225"/>
            <a:ext cx="253391" cy="276808"/>
            <a:chOff x="5704149" y="2374591"/>
            <a:chExt cx="448424" cy="451135"/>
          </a:xfrm>
        </p:grpSpPr>
        <p:sp>
          <p:nvSpPr>
            <p:cNvPr id="277" name="Rectangle 276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8" name="Rectangle 277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79" name="Rectangle 278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0" name="Rectangle 279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1" name="Rectangle 280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2" name="Rectangle 281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283" name="Rectangle 282"/>
          <p:cNvSpPr/>
          <p:nvPr/>
        </p:nvSpPr>
        <p:spPr bwMode="auto">
          <a:xfrm>
            <a:off x="7204976" y="2511460"/>
            <a:ext cx="247229" cy="296271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7516352" y="1486480"/>
            <a:ext cx="7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pixel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7514801" y="1908262"/>
            <a:ext cx="149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>
                <a:solidFill>
                  <a:schemeClr val="accent3"/>
                </a:solidFill>
              </a:rPr>
              <a:t>r</a:t>
            </a:r>
            <a:r>
              <a:rPr lang="en-US" sz="2000" dirty="0" smtClean="0">
                <a:solidFill>
                  <a:schemeClr val="accent3"/>
                </a:solidFill>
              </a:rPr>
              <a:t>ow/column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7553290" y="2421369"/>
            <a:ext cx="883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image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7115547" y="1008792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b="1" dirty="0" smtClean="0">
                <a:solidFill>
                  <a:schemeClr val="accent3"/>
                </a:solidFill>
              </a:rPr>
              <a:t>granularity</a:t>
            </a:r>
          </a:p>
        </p:txBody>
      </p:sp>
      <p:grpSp>
        <p:nvGrpSpPr>
          <p:cNvPr id="300" name="Group 299"/>
          <p:cNvGrpSpPr/>
          <p:nvPr/>
        </p:nvGrpSpPr>
        <p:grpSpPr>
          <a:xfrm>
            <a:off x="8479457" y="4130728"/>
            <a:ext cx="253391" cy="276808"/>
            <a:chOff x="5704149" y="2374591"/>
            <a:chExt cx="448424" cy="451135"/>
          </a:xfrm>
        </p:grpSpPr>
        <p:sp>
          <p:nvSpPr>
            <p:cNvPr id="301" name="Rectangle 300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2" name="Rectangle 301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3" name="Rectangle 302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5" name="Rectangle 30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6" name="Rectangle 30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00" name="Process 99"/>
          <p:cNvSpPr/>
          <p:nvPr/>
        </p:nvSpPr>
        <p:spPr bwMode="auto">
          <a:xfrm>
            <a:off x="1435529" y="5117521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Offset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sub.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52" name="Process 151"/>
          <p:cNvSpPr/>
          <p:nvPr/>
        </p:nvSpPr>
        <p:spPr bwMode="auto">
          <a:xfrm>
            <a:off x="2781043" y="5115988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CM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60" name="Process 159"/>
          <p:cNvSpPr/>
          <p:nvPr/>
        </p:nvSpPr>
        <p:spPr bwMode="auto">
          <a:xfrm>
            <a:off x="4076790" y="5115989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CTI 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9" name="Data 98"/>
          <p:cNvSpPr/>
          <p:nvPr/>
        </p:nvSpPr>
        <p:spPr bwMode="auto">
          <a:xfrm>
            <a:off x="344180" y="5105693"/>
            <a:ext cx="764440" cy="789055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87" name="Straight Arrow Connector 186"/>
          <p:cNvCxnSpPr>
            <a:stCxn id="99" idx="5"/>
            <a:endCxn id="100" idx="1"/>
          </p:cNvCxnSpPr>
          <p:nvPr/>
        </p:nvCxnSpPr>
        <p:spPr bwMode="auto">
          <a:xfrm flipV="1">
            <a:off x="1032176" y="5499720"/>
            <a:ext cx="403353" cy="50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9" name="Straight Arrow Connector 188"/>
          <p:cNvCxnSpPr>
            <a:stCxn id="100" idx="3"/>
            <a:endCxn id="152" idx="1"/>
          </p:cNvCxnSpPr>
          <p:nvPr/>
        </p:nvCxnSpPr>
        <p:spPr bwMode="auto">
          <a:xfrm flipV="1">
            <a:off x="2434233" y="5498187"/>
            <a:ext cx="346810" cy="153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1" name="Straight Arrow Connector 190"/>
          <p:cNvCxnSpPr>
            <a:stCxn id="152" idx="3"/>
            <a:endCxn id="160" idx="1"/>
          </p:cNvCxnSpPr>
          <p:nvPr/>
        </p:nvCxnSpPr>
        <p:spPr bwMode="auto">
          <a:xfrm>
            <a:off x="3779747" y="5498187"/>
            <a:ext cx="297043" cy="1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3" name="Straight Arrow Connector 192"/>
          <p:cNvCxnSpPr>
            <a:stCxn id="152" idx="3"/>
            <a:endCxn id="196" idx="1"/>
          </p:cNvCxnSpPr>
          <p:nvPr/>
        </p:nvCxnSpPr>
        <p:spPr bwMode="auto">
          <a:xfrm flipV="1">
            <a:off x="3779747" y="4564033"/>
            <a:ext cx="294222" cy="934154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9" name="Straight Arrow Connector 198"/>
          <p:cNvCxnSpPr>
            <a:stCxn id="183" idx="3"/>
          </p:cNvCxnSpPr>
          <p:nvPr/>
        </p:nvCxnSpPr>
        <p:spPr bwMode="auto">
          <a:xfrm flipV="1">
            <a:off x="7561256" y="5493589"/>
            <a:ext cx="244176" cy="153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94" name="Process 293"/>
          <p:cNvSpPr/>
          <p:nvPr/>
        </p:nvSpPr>
        <p:spPr bwMode="auto">
          <a:xfrm>
            <a:off x="7803881" y="4057988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Split</a:t>
            </a:r>
          </a:p>
          <a:p>
            <a:pPr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events</a:t>
            </a:r>
          </a:p>
        </p:txBody>
      </p:sp>
      <p:sp>
        <p:nvSpPr>
          <p:cNvPr id="183" name="Process 182"/>
          <p:cNvSpPr/>
          <p:nvPr/>
        </p:nvSpPr>
        <p:spPr bwMode="auto">
          <a:xfrm>
            <a:off x="6562552" y="5112923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Gain 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7" name="Elbow Connector 26"/>
          <p:cNvCxnSpPr>
            <a:stCxn id="183" idx="3"/>
            <a:endCxn id="294" idx="2"/>
          </p:cNvCxnSpPr>
          <p:nvPr/>
        </p:nvCxnSpPr>
        <p:spPr bwMode="auto">
          <a:xfrm flipV="1">
            <a:off x="7561256" y="4822386"/>
            <a:ext cx="741977" cy="672736"/>
          </a:xfrm>
          <a:prstGeom prst="bentConnector2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6" name="Process 195"/>
          <p:cNvSpPr/>
          <p:nvPr/>
        </p:nvSpPr>
        <p:spPr bwMode="auto">
          <a:xfrm>
            <a:off x="4073969" y="4181834"/>
            <a:ext cx="998704" cy="764398"/>
          </a:xfrm>
          <a:prstGeom prst="flowChartProcess">
            <a:avLst/>
          </a:prstGeom>
          <a:ln w="381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Droop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lang="en-US" sz="1600" dirty="0" smtClean="0">
                <a:solidFill>
                  <a:schemeClr val="accent3"/>
                </a:solidFill>
                <a:latin typeface="Arial" charset="0"/>
                <a:ea typeface="ＭＳ Ｐゴシック" pitchFamily="112" charset="-128"/>
              </a:rPr>
              <a:t>correct.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97" name="Straight Arrow Connector 196"/>
          <p:cNvCxnSpPr>
            <a:stCxn id="196" idx="3"/>
            <a:endCxn id="183" idx="1"/>
          </p:cNvCxnSpPr>
          <p:nvPr/>
        </p:nvCxnSpPr>
        <p:spPr bwMode="auto">
          <a:xfrm>
            <a:off x="5072673" y="4564033"/>
            <a:ext cx="1489879" cy="931089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7" name="Straight Arrow Connector 206"/>
          <p:cNvCxnSpPr>
            <a:stCxn id="160" idx="3"/>
            <a:endCxn id="183" idx="1"/>
          </p:cNvCxnSpPr>
          <p:nvPr/>
        </p:nvCxnSpPr>
        <p:spPr bwMode="auto">
          <a:xfrm flipV="1">
            <a:off x="5075494" y="5495122"/>
            <a:ext cx="1487058" cy="3066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12" name="Group 211"/>
          <p:cNvGrpSpPr/>
          <p:nvPr/>
        </p:nvGrpSpPr>
        <p:grpSpPr>
          <a:xfrm>
            <a:off x="2090918" y="5400314"/>
            <a:ext cx="254162" cy="370318"/>
            <a:chOff x="5702785" y="2374591"/>
            <a:chExt cx="449788" cy="603535"/>
          </a:xfrm>
        </p:grpSpPr>
        <p:sp>
          <p:nvSpPr>
            <p:cNvPr id="213" name="Rectangle 212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4" name="Rectangle 213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7" name="Rectangle 216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9" name="Rectangle 21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0" name="Rectangle 21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1" name="Rectangle 22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2" name="Rectangle 22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3" name="Rectangle 22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4" name="Rectangle 24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6" name="Rectangle 245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47" name="Rectangle 246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84" name="Group 283"/>
          <p:cNvGrpSpPr/>
          <p:nvPr/>
        </p:nvGrpSpPr>
        <p:grpSpPr>
          <a:xfrm>
            <a:off x="3400927" y="5175291"/>
            <a:ext cx="253391" cy="276808"/>
            <a:chOff x="5704149" y="2374591"/>
            <a:chExt cx="448424" cy="451135"/>
          </a:xfrm>
        </p:grpSpPr>
        <p:sp>
          <p:nvSpPr>
            <p:cNvPr id="285" name="Rectangle 284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95" name="Rectangle 29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96" name="Rectangle 29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4786141" y="4200868"/>
            <a:ext cx="254162" cy="370318"/>
            <a:chOff x="5702785" y="2374591"/>
            <a:chExt cx="449788" cy="603535"/>
          </a:xfrm>
        </p:grpSpPr>
        <p:sp>
          <p:nvSpPr>
            <p:cNvPr id="298" name="Rectangle 29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99" name="Rectangle 29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7" name="Rectangle 30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8" name="Rectangle 307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09" name="Rectangle 30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0" name="Rectangle 30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1" name="Rectangle 31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2" name="Rectangle 31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3" name="Rectangle 31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4" name="Rectangle 31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5" name="Rectangle 314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6" name="Rectangle 315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4755594" y="5189402"/>
            <a:ext cx="253391" cy="276808"/>
            <a:chOff x="5704149" y="2374591"/>
            <a:chExt cx="448424" cy="451135"/>
          </a:xfrm>
        </p:grpSpPr>
        <p:sp>
          <p:nvSpPr>
            <p:cNvPr id="318" name="Rectangle 31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19" name="Rectangle 31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0" name="Rectangle 319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1" name="Rectangle 32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2" name="Rectangle 32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7280985" y="5115268"/>
            <a:ext cx="254162" cy="370318"/>
            <a:chOff x="5702785" y="2374591"/>
            <a:chExt cx="449788" cy="603535"/>
          </a:xfrm>
        </p:grpSpPr>
        <p:sp>
          <p:nvSpPr>
            <p:cNvPr id="325" name="Rectangle 324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6" name="Rectangle 325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7" name="Rectangle 326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8" name="Rectangle 327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29" name="Rectangle 328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0" name="Rectangle 329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1" name="Rectangle 330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2" name="Rectangle 331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3" name="Rectangle 332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4" name="Rectangle 333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5" name="Rectangle 334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6" name="Rectangle 335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8536874" y="4071046"/>
            <a:ext cx="254162" cy="370318"/>
            <a:chOff x="5702785" y="2374591"/>
            <a:chExt cx="449788" cy="603535"/>
          </a:xfrm>
        </p:grpSpPr>
        <p:sp>
          <p:nvSpPr>
            <p:cNvPr id="338" name="Rectangle 337"/>
            <p:cNvSpPr/>
            <p:nvPr/>
          </p:nvSpPr>
          <p:spPr bwMode="auto">
            <a:xfrm>
              <a:off x="5705513" y="23773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39" name="Rectangle 338"/>
            <p:cNvSpPr/>
            <p:nvPr/>
          </p:nvSpPr>
          <p:spPr bwMode="auto">
            <a:xfrm>
              <a:off x="5852218" y="23759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6004617" y="23745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1" name="Rectangle 340"/>
            <p:cNvSpPr/>
            <p:nvPr/>
          </p:nvSpPr>
          <p:spPr bwMode="auto">
            <a:xfrm>
              <a:off x="5704149" y="2529712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2" name="Rectangle 341"/>
            <p:cNvSpPr/>
            <p:nvPr/>
          </p:nvSpPr>
          <p:spPr bwMode="auto">
            <a:xfrm>
              <a:off x="5850854" y="2528352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6003253" y="2526991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4" name="Rectangle 343"/>
            <p:cNvSpPr/>
            <p:nvPr/>
          </p:nvSpPr>
          <p:spPr bwMode="auto">
            <a:xfrm>
              <a:off x="5704149" y="26777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5" name="Rectangle 344"/>
            <p:cNvSpPr/>
            <p:nvPr/>
          </p:nvSpPr>
          <p:spPr bwMode="auto">
            <a:xfrm>
              <a:off x="5850854" y="2676418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6" name="Rectangle 345"/>
            <p:cNvSpPr/>
            <p:nvPr/>
          </p:nvSpPr>
          <p:spPr bwMode="auto">
            <a:xfrm>
              <a:off x="6003253" y="2675057"/>
              <a:ext cx="147956" cy="147948"/>
            </a:xfrm>
            <a:prstGeom prst="rect">
              <a:avLst/>
            </a:prstGeom>
            <a:solidFill>
              <a:schemeClr val="accent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7" name="Rectangle 346"/>
            <p:cNvSpPr/>
            <p:nvPr/>
          </p:nvSpPr>
          <p:spPr bwMode="auto">
            <a:xfrm>
              <a:off x="5702785" y="2830178"/>
              <a:ext cx="147956" cy="1479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8" name="Rectangle 347"/>
            <p:cNvSpPr/>
            <p:nvPr/>
          </p:nvSpPr>
          <p:spPr bwMode="auto">
            <a:xfrm>
              <a:off x="5849490" y="2828818"/>
              <a:ext cx="147956" cy="147948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349" name="Rectangle 348"/>
            <p:cNvSpPr/>
            <p:nvPr/>
          </p:nvSpPr>
          <p:spPr bwMode="auto">
            <a:xfrm>
              <a:off x="6001889" y="2827457"/>
              <a:ext cx="147956" cy="147948"/>
            </a:xfrm>
            <a:prstGeom prst="rect">
              <a:avLst/>
            </a:prstGeom>
            <a:solidFill>
              <a:srgbClr val="E0E0E0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46" name="Oval Callout 145"/>
          <p:cNvSpPr/>
          <p:nvPr/>
        </p:nvSpPr>
        <p:spPr bwMode="auto">
          <a:xfrm>
            <a:off x="2875844" y="4303888"/>
            <a:ext cx="1143000" cy="7450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40%</a:t>
            </a:r>
          </a:p>
        </p:txBody>
      </p:sp>
      <p:sp>
        <p:nvSpPr>
          <p:cNvPr id="147" name="Oval Callout 146"/>
          <p:cNvSpPr/>
          <p:nvPr/>
        </p:nvSpPr>
        <p:spPr bwMode="auto">
          <a:xfrm>
            <a:off x="7840133" y="3316110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40%</a:t>
            </a:r>
          </a:p>
        </p:txBody>
      </p:sp>
      <p:sp>
        <p:nvSpPr>
          <p:cNvPr id="148" name="Oval Callout 147"/>
          <p:cNvSpPr/>
          <p:nvPr/>
        </p:nvSpPr>
        <p:spPr bwMode="auto">
          <a:xfrm>
            <a:off x="1402644" y="4357510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7%</a:t>
            </a:r>
          </a:p>
        </p:txBody>
      </p:sp>
      <p:sp>
        <p:nvSpPr>
          <p:cNvPr id="149" name="Oval Callout 148"/>
          <p:cNvSpPr/>
          <p:nvPr/>
        </p:nvSpPr>
        <p:spPr bwMode="auto">
          <a:xfrm>
            <a:off x="6451600" y="4439355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7%</a:t>
            </a:r>
          </a:p>
        </p:txBody>
      </p:sp>
      <p:sp>
        <p:nvSpPr>
          <p:cNvPr id="150" name="Oval Callout 149"/>
          <p:cNvSpPr/>
          <p:nvPr/>
        </p:nvSpPr>
        <p:spPr bwMode="auto">
          <a:xfrm>
            <a:off x="4176889" y="3505199"/>
            <a:ext cx="1143000" cy="643467"/>
          </a:xfrm>
          <a:prstGeom prst="wedgeEllipseCallou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rPr>
              <a:t>7%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67" y="1042627"/>
            <a:ext cx="6801677" cy="2301708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 rot="5400000">
            <a:off x="4621390" y="-811387"/>
            <a:ext cx="550333" cy="8240892"/>
          </a:xfrm>
          <a:prstGeom prst="leftBrace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5489222" y="1566333"/>
            <a:ext cx="1086556" cy="8325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5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09334" y="6208889"/>
            <a:ext cx="6533444" cy="64911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02" y="569566"/>
            <a:ext cx="7921625" cy="419622"/>
          </a:xfrm>
        </p:spPr>
        <p:txBody>
          <a:bodyPr/>
          <a:lstStyle/>
          <a:p>
            <a:r>
              <a:rPr lang="en-US" dirty="0" smtClean="0"/>
              <a:t>Calibration and Correction Parameters of XFEL 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2"/>
          <a:stretch/>
        </p:blipFill>
        <p:spPr>
          <a:xfrm>
            <a:off x="1481666" y="989188"/>
            <a:ext cx="5060648" cy="5128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45388" y="2463800"/>
            <a:ext cx="3175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type="title"/>
          </p:nvPr>
        </p:nvSpPr>
        <p:spPr>
          <a:xfrm>
            <a:off x="520700" y="534432"/>
            <a:ext cx="7921625" cy="780540"/>
          </a:xfrm>
        </p:spPr>
        <p:txBody>
          <a:bodyPr/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Calibration Working Group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206" y="1322106"/>
            <a:ext cx="470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Responsible contact persons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3129" y="5289579"/>
            <a:ext cx="456485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Indico</a:t>
            </a:r>
            <a:r>
              <a:rPr lang="en-US" sz="1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page </a:t>
            </a:r>
            <a:r>
              <a:rPr lang="en-US" sz="14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with presentations and </a:t>
            </a:r>
            <a:r>
              <a:rPr lang="en-US" sz="1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documents:</a:t>
            </a:r>
          </a:p>
          <a:p>
            <a:pPr lvl="0">
              <a:buNone/>
            </a:pPr>
            <a:r>
              <a:rPr lang="en-US" sz="1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hlinkClick r:id="rId2"/>
              </a:rPr>
              <a:t>https://indico.desy.de/categoryDisplay.py?categId=278</a:t>
            </a:r>
            <a:endParaRPr lang="en-US" sz="1400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None/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cs typeface="Calibri"/>
              </a:rPr>
              <a:t>Calibration </a:t>
            </a: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Working Group site @ Alfresco -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https://</a:t>
            </a:r>
            <a:r>
              <a:rPr lang="en-US" sz="1400" dirty="0" smtClean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docs.xfel.eu/share/page/site/calibration/dashboard</a:t>
            </a:r>
            <a:endParaRPr lang="en-US" sz="14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90159" y="1094414"/>
            <a:ext cx="40719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sz="2000" b="1" dirty="0" smtClean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</a:t>
            </a:r>
            <a:r>
              <a:rPr lang="en-US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ork done by detector consortia/developers, WP-75, CAS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Experts from consortia available beyond start-up phase of the project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Involvement of beamline scientist  requirement for calibration at beamline during commissioning  phase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Involvement of user community through SAC is under discussion</a:t>
            </a:r>
          </a:p>
        </p:txBody>
      </p:sp>
      <p:sp>
        <p:nvSpPr>
          <p:cNvPr id="2" name="AutoShape 2" descr="data:image/png;base64,iVBORw0KGgoAAAANSUhEUgAAALsAAACpCAMAAABEULzIAAAB/lBMVEX//////wD/AAAAAAD/Ly//+gD/+vr/4+P/zQD//QD/9AD/9wD/+Pj/4wD/6QD/awD/3Nz/dHT/mpr/Pz//8/P/eHj/KSn/kJD/1gD/0tL/w8P/mQD/0QD/oqL/4eH/ra3/7Oz/rQD/tbX/pQD/h4f/ZGT/fn7/ysr/SQD/iQD/ZAD/UFD/Nzf/UQD/SUn/LQD/MwD/xQD/fwD/Q0P/ExP/lZX/tgD/ISH/WAD/5gD/WFhOALz/oAD/Z2f/lgD/Dw88AKEeAD9QAKD/jgA8AMUcADEeAHH/vQBJAK0YAAA2AKAXAEcAABf/dgBRALUYACsWAFEtAIYSACIvAGeZloawsFItAHVAGrtxPaBEANXNp0ZQAJgxALF2UZHv3xzHxjheH7F6WYiXWpCvpmvf3TfcyThkKqmWjmHTvENJAHooAMPp6SF/V3iQYHQeAAsyAF7Ik2G8rV9rAJ52NpJ2PIiqjGYJAEBHAGPbqTihpHGfiIDlzh6QXGm8hHqFcG8wAE1yK5eQdYVuAJWggGIAAB7RrjKJbpDBw0piTa1xS5elbGi+iGyrnD4AACypinOgcn/Iskf/dVOggkjo1SeKYbhdS4i6nlV+JJuLe2giAHuXjUvLxWFbQ7aFNpBzLL0oABve3EuAZWtVOrk0ADrO4jLauUaKWpiMjWusbnJMHpdjWSNxAAAU8klEQVR4nO1diV8TWZ6n6hFyACEcAokcIYDcBJBLCjXEQssAgciKaEWkFVCMdsYDZ0Z7BG1bpx213XHbbtfe1tnecaf/y32vzlevTjAE/Hz2+/l0m+NV5Vuvfu93v6KgYI9RVLLXDHaOmsheM9gxaujGvaawUwzRXyz3epqm6/eahBYlYWfjIpA6PeZwcJ5Q4Wz9haoR997w7pLZJspHAg5GhUdoAU7G5g8H6DH7QSW99H7kDlnZSk1VK70fuRchRnbkFer7S9EI3Cutp3NMoU4fyBMtRxC40y1WIw7QGPJGzAFE7nSF+YAaep9zp0NmA+pH9j33QpPv62l633OnW4uMvg4T1PeVolG400MG5BsKSe5WqzrfaFBYHW/QfVk1RlKnu/eAoxkwBVhNTnxJtY76vuKOr8Uu7VdVvXrq+4p7C05M4xuEWw2o09XhPSJqgEoNsaD6RckBI+r0oKkhCFTlgy8OrUh3u5UvMOqd+JBDxucZGqsM54exCmI5KsF0G0bdZcPdHUB+g7lbsVsgVYkkEhj1Hp9r1IJ7SaixCz9yD7lXC+5wQLVJfbUUNWzKPTjUKvk75fnPmSHup3Dy5YjRoPI2WkpRVB32fa/q6xcFK48rn++BwUXcvQdx8i0FAewdok6VtqsfFLaJB4pCTtyv/HN3+cowFoND3eqbYUrACex7tJzDoXrCcLXmn7rAvZjyRGlDjIvUNQIPDVhL1wg5MmdaJtAbMPRo9QhBgW13UdQpkouAZok6VdenftjbPWgwNFfUUU6iO+iIPuJe5oXsOgz4zMjUKd+owdc4TCzWThCBpytsCdoPbIQDR12IXqeOzwm/wt3w0nC47X/KKUKC7io8ZHtK5EYeFMWCpFPmU6lTTdbUc5qnPCSd9HDYWnLKaUWqh7V0OnHqFGXNPaf1kCHltEeDVpoXcR83kov2Wg11ylLgCx1Ip3OEsUCzu0IfzeHcT0n0/JgyoQnq1kJzNLfuryZIPnwgbMG9TuZXqh7RT1Cn/Fbcc+xCNhKnHysxnBsNd6pZGhzVUaeK27Xn68PeV+aWekGBbnIKGw20TrlGPHwD4tAmn467awA/V+dBf7/6Luf+QJf+1nbV6wRfy53yC7N5TMec0ljepn4f5cWuxXw57RBttAEqySnSygxFeeD7jmIj7rWSy9M3LLiWPswDyjX1gnC3EXkoOiE8SIDc+0pxis30CZcRdcqPDG+0U357RD1j7ovdJYeMuUMjGFIEPwgvsOeIhmPzER1t+aoGmlQvYUY9Xw79ARkh5eQ6Z6SrIixxr4RWqNSELIFSjfJRRaZlF4K9oCI0ntoBkn3vmGAKUdV0Rq9U7OHZTZEpwFJePVBam/p09INVghUYMFyaNlBvZVfOtQxCUAlu0My6mmZI9pVBdHkD25h35TJV92aXYmxFaE4Iv+fq17FHMNTmhshsLEmvPMpdHNmltIySDO2RprbYbxBDNJty1cL1+r/599LrceXoXcsLyz8Q9agUjpGC75D7ta3rPHtLfI3lFYZ2i7uS9MLlwt9cpuHe5Ij6RppLvUw+yghvsBhrt6iLPS+C0Gh0uM/TsW3ui4lNAFJbosCrIZaDPoodQk1w1WmZuDDBd8b9KjMHwPztFfS6uEc5eGTX6n5V5fJvnPCSZIo7RA+8r05PFIc3cwn9cymdAmDq+hX0WhuHIDuxG1CEhjYwQMXjSEsbxBkavI3fEAbHE1+DCe4f6DUZ/3WFHMergZqaiMNLbVNW6ykjXn5PGR21nPfM/STzFL1wfRObBLOJn9BrfdxdeMihZ1B0lB6s7OptdRIlKpWXMmNuvtIOC1fM9XYtlmQuo5feq+fnAYg9pkxC18HWCmdpRMw1Lx9yu91VpoepuQ5ryTDGFTa5eY95KLz+eHsdnF5gKYuUQY3bgUtZRaRhj9aEIqGg0QW4FaEZt6ZpiGdMFswxgrxTmYtQ4FMMVPA6p1RFS8TemW88rj+uu7ylZUgndopfMLoDdxHnTr1iNyH3FcrXo/9tFV1DtuyNi59Q7A739nbVY/5RhfxNH5ktssTKV8iCrrLzYJN5JH30awqcjD+jvD6LiUdzWGnnnhkWnXEcanQ3uMNYrmMbQrPyiGUR449rWTAvzzv1kJ2cZJ4LL5vbLX4ZotFtpQgD+gOi+pvZWx9RXo/6zagS8N/ik+uJux8h9/g6nPd/SJ9fSC9MpG6Kr31NnSalEgnlIQv2ZOILpT/7+5tmzM9pY0AVbLCJ7PQcswHnfy0F5f2p9Lnv99gkJ98Eyl9rk5NvNc//F+nzAMhCFhf7/P6mDqP1NGCcvNDhUXxu4gxIra1Qb+4sgKn4ZfmLG0yK/yWzKr91lerrDRqMjJmloAOHdYM15DzDM2U97Zi3HnWoae7zU/NzYIp5BfViCkwlHspf1KaTTIK5gg0tPmEj+LSJ0gzqim268M3lr2saH5/pEa/AQ35NYvUSuvq33ObEO2hD45mlxTScd0VMqIdMMs08zeCHlDbZTX5FxMhi1ZDjTHxCX2mtp/9gR3uHDfWNrWXk457lNifTm2COfet9msK5r3yfjL/jf1rSHuWvs2EPTafB5FeSoyz0oNfls5aZ1cssx6Cg7i1zcpJPgQ+pXzP3Y7jMXE0mJsHC+Y/kka466zLgcSNHrUon8jYOrTl89xPMuw+JJBSIB/zcy3V2Dkww3/7MgFnuv+QxD9ILAMxxVw0O93fo8j8S77EDJs5WG1mm7dxJogihNMlAP3Ei/gh6Luw6iCfj0yCxeJkBU7HbctxSvJWamufY54YnqCXCYAGFNRFTN7GohRztVIlrZw3+d4uFkwr435eozHLiNM9w8yB7bo3FubtuprnY1gUzG+frJ0RnzLJMJ7Tea9C3A+rf/gz/t/SJuQfAE6gZS5l1wMXWEk+m4wz3cioeVwY+Y7nnFkbCgyvMwaNuW4ee9Ci36+v6Lt05fxGpvfdrHJz4VPIatRwH/PIFKEObyeTsVEKZd2rlZsbsNP46vNejq7XNjjdChJx4s/y5MTL/4vj0HRROe/83CcPpD9x9ajkG+LXi7znwMsVOTsW2dHG6DrXDuLi0NoadMC/Qa/kOh6YfwXvrFyY1mWVeozdLa/wsAAt8Zos/nVhzvYX++klubiq+ZnMS38EZTMmMNAadMi9Q6+/yxDt31Jcu305kAZhN/pvw9tl5/jSYSN/4cR2sn8tkPl0HZx5n72EyY4TSMtz5693mVss2wjcYsL/HIvO/pLnEEzA9mWK/EeX45nWUQFq+HZtM/JShXiTnwcnsPWytkvCVDuNq/WjLNmZcQkjL3aGBer3F8hMATK8nkg8viZf74JfEB3CPS8Ym3y1nKO9aegJk78XM5r20aQab8sqWnRVACC3vRE9mbiwz2WkA1Tez9kLRHhtxqOSzLFwCy3D5XuFS4Mx8Im7I3dOBa8SxYIPDTikSZD3yoC31vzNc4gxU5++Y2H1M72VuwAX6JJacfHf7LbRFdxO/pbjkLYMp17oANQU7JI4Q0O4PIBtISLxZZFLQAziT5bjLyHPM/FP2DVdvwxWQTU+cZFCZ4DXHxj4ZqHQPrUX5Z1DXbSmxmfh/sqkP0KtKsVsbyMCvPk3KvqHvFTRJZ/j5Tf6CcBvit4w8AN9BgrzDnJgxSrR5g6j1xK9srUPqyfgPaLqXXv2aZs7KX2W2uEmQnd9kEXfv/6wYn8B1jCAf/pyJJ/o2ysz8ScFwZb5KT0NFjmJ+1wueS20yio9O/YlJgdmJzdhfLK9e0+2J8BnMq4KaOCR60Ni4Ll39Bv3j/QMzAWb525R35SITWwAvE4+V8d5HHFLy0DWwBiE23Tutbhc1avNkJ4wj08zG1vW7wqvX0MMFfPpPG8n0H++BCZ7j1Wv9uMZPLHAoxWGJYoL8zgoggRbtVp6BWmNjsvoVE+cYQW08uAPdrmxiOQnn+PT89fR9XK7/fDudZm6ZeowyCJkf2X6/W5H7qPb6R82yAe9jTGpigf1OePOUnQZfs/xJaJwS7NYDzcAjd5jnS0ZnIEEs2G12YgeC2imPlhnWNwSsQKdWDOogNvhNAOKTYDLFrUnSkVHu1qoumjaBVmxGwtthXkPY07ImC//X+/Q8jC24iwLF76C5h2Y1yzEPRaKZV99a9xX4+/UFEpeWvPONuQ0HiBRH1OOz9CDvx6HrxW8JOTlXEmr4l+tcfFW82tW/covWcuKh28uayWhYS94wl6FHCbk3k+4zlZYH0oQ+ewznep65ILy5mJoA0+cvi1Zz5asYw8dXzU4g4IgYGXWOl2ryPBqZd9IY0VZBMm8/aHbHl66cWxS1iGstAX0YKc44izxG/kekTTJXOIYHU+f/YMndpaZ925s8tT5ZOjUzb7fHqapRN+c9zWbFOu+tuyyMR68JbxbjMKZjbgjaL3MdCs1C8g3lunYjCYOnr9eZy9Yxi6a9PzrT0eQRbppWbKz74FsMGh9NvZc3N1l+/sl8elkQlKsJaJFSvLA4vbehD5xlz1I3l2OpJ9BB4BatZYbykom7aM9AM/rlfvxD8yelBAhlLmPGZN4vLSdgfAE2eeYqnNQV9o/wNSM2wfzMzYJ7iZ9iTOIemFxnH1+1LYuQzqN0AU3+YSx8Mt3vFy43aXqk6WFD9ksXY5D6NLi3fv45FBUu9TXk/o0gqu+hszsd57j509PZNPf0gdHhWtRKP6Xb1RrFI6hW01pNoJw8UEb7sIHr6H3EnIbeLlyiKQZGGZ9ggHqGXxO4r3BwsS68m4XmKr71wlFeRKI4FInosucYzHKnyGE02hErYNRA7N+itpf5+GlweiG9+N1ZGPlPz18XtHTmYmwanAHTMZZ5aOu7iJBqk4ehJ9LQENKXXSRY9QoE9buoJczo2D84h2xQGsYTYI5nf2ay8F/2P4VbssHCgDUb42848l0QfNLPyFJRVNN7WFd7gbB0hytM2Y8TYu+6k4YCz8RjUG7m1tkkXLpyre51fHOOZ3695TCbQ6k9P3izUqiiZYzkP2JZ2g5HzBZt+7BWdG/GZlGClOEh+ckFJj4NXqbOCXbswVqK4R7ZKEYtpC6Iai03d1ukXqu4bR5tZLybGkHbG3aBhTp9jnnIJKB+nH7H/gbAO1ZQKplP1++sbq/UIPeR1+jpuEN4avGQTRQVLjfYgi/OPe6TpXkAfmOer2yd56F8n0TFDfbvwjevvrVm6tO5GcXSau02iTPC5YcPi5UY20AkaKowj6lzj5K7k7Etb/HTOLRCAKqd09wnR7M80NdEGg25dcaiKzLS0gL92+P2gUjITHJ6jsmT9q/0HJhegGLi+yGZgswh0ncdqZYZeJpxrbWtldJhhZarMRAJlZuWtFVU6R72obCXYr9rSC9m2RdQ5/yNSyPyE4nkewOq+nkX5E+7DUGuh9k1yZSEnXS0FbXonvchYbQUif3K7++mwVz8e/TLz9aY9ZdZJnbZkXaReR7zq/TlRuBqB8ycwD1k0MUkAE296xH3BMzGksJPry4mY8ydvzlT6WrNsUOJl2TzZL8YnaLNxL8QxObPzCTKxYih3tL3zP03BMdak/IaVi+NKuzlD7vsWTlEUVhXnkcQfu1WHAk8I+pFKrOim/RxeVe2OXeUgRD9DbkVeAfpGHNU6NmL+35Xfkyj9fkfVrLRZM69W7Hg0SPQkhXL78pzyL2gqp70csSZ8v7AQj+YWzRJ6VL9UZMGEIH78Yi7QrGBM8N+JQIZcVRBdQy3tg8rKqn4V4kJABKPDcoXwqUJkb7RRiGBO4qDgmqAPDrcLwdJud5fUzWEcZf7Ii4lT55JxNnXxtyl5yaMmsmMkCMNq+yVYo21fdoJsIhATkxmtth4/LJZUCfXXzp1a1iZdwFDuvWU610qeK1VkeGL3J23JsyxzW0HCfJeoR1pRNm+FCYfBXE8x9wxRd+puCJX71v4L+ryIDat+IVIA39mWkNIm+bP6S5tTaVVtTgui0gab6rWRox67tBN0XRR584+IYQw78A8m41DUyfVaEoj7gWasMFh7tQhIiqPdkcttJqclnY7qAl35IHI5iqHT7IoKMFExmSjAQHBzz2uGDX8gQq17SbcoYMu5XJzuQ9RfcCc+dafOvx+iM8IGVE7zQcczDtClRid5lBo8D3ahiLjH9fWvMXc7r8XuLv05C25Q/YotBvMnX3CMg3tBsw9zWhlYr3kUk4deiZBZZEPO+QO73LFgRxOPDbtMzrm/R2SJ6KqwlLhkxGUQFRumVLOt+UO574tZ3viIhYiU6s27aq95KJyF7swQiR5Ma625A7Z54o7lvKIanIrfg/eDx9VuIs3QjSPVYrNjIrXfSrqgHuuUITl+fA+ff8w0aQuO2liQl1+HrZbcVfKhIP788k9hDUHq0bVd0LXJC2vYzHLpSTo3MqAE8h79jiRmVwBM0zKgittpg0gBRqiP6A2MajOf1OeZaYIE3dRZFz65xKI6MBWai+molUvdDi/8453GiJ31neqw2zLjbD33CvGRUexU6jPG6f78yrvEUxk+uGsWu1kQAaojhQZRF6xbtHSPHKvwsqXo0YbvwYx/xg9T0EUmUHtWdSb13kqfzKD+2F9emHpbgljmxTgWpb26ZPcyGp/XrhHLESEbq1HBghLujbLD4bSOSREZ3ReuBs9oE9CZSBM0uqRnxmpK4YS+9Xywt2M+PFKJSQuwj6WAqZefSE3qCnD5YO7ritFxMhRPJjHplRay0ahvqatO1eJdisYF28OafM/uo2jxw3TFHhqMLe5AEMEjGp+oQBRKnSTdfRe47gHi2F27VkhKnTtQHS3UUhDbno1acgMqPm73X9icRFRrRw0eXgBsW+02iylqPak5zKNYQytbqDLQ2Z9INqk3Jhp2KOEgLv/NwIiOKMui4d7aIXGonZxIG/cVUrVNjdZU9C0yEIXSet11/+Qils2qmP6LgUC+MRbPispfDg/8y5Fa12RsP1YjLv1LWoQlM2u6xnBqBaGwk7GYgU1m6SWoHcdnfNzAMW81+lYzLbabRVA6/UzmdnCPVITdjw4rMQo9uLQuvvcA9sqniir1f6ohup99fdroNmR1ORhB8nzer1/v7c4tA2r81mbrnYBUtz6Zf5dTMFfNvdl9jWE5N9R+3H7Eoj7l/onPVt0OaUvB4FdeIZ1vuDuzf1zoPOGRltfZv8icODL5V5g/5yP/4eC/wM0Px3XsTm+3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759"/>
            <a:ext cx="502735" cy="45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data:image/png;base64,iVBORw0KGgoAAAANSUhEUgAAALsAAACpCAMAAABEULzIAAAB/lBMVEX//////wD/AAAAAAD/Ly//+gD/+vr/4+P/zQD//QD/9AD/9wD/+Pj/4wD/6QD/awD/3Nz/dHT/mpr/Pz//8/P/eHj/KSn/kJD/1gD/0tL/w8P/mQD/0QD/oqL/4eH/ra3/7Oz/rQD/tbX/pQD/h4f/ZGT/fn7/ysr/SQD/iQD/ZAD/UFD/Nzf/UQD/SUn/LQD/MwD/xQD/fwD/Q0P/ExP/lZX/tgD/ISH/WAD/5gD/WFhOALz/oAD/Z2f/lgD/Dw88AKEeAD9QAKD/jgA8AMUcADEeAHH/vQBJAK0YAAA2AKAXAEcAABf/dgBRALUYACsWAFEtAIYSACIvAGeZloawsFItAHVAGrtxPaBEANXNp0ZQAJgxALF2UZHv3xzHxjheH7F6WYiXWpCvpmvf3TfcyThkKqmWjmHTvENJAHooAMPp6SF/V3iQYHQeAAsyAF7Ik2G8rV9rAJ52NpJ2PIiqjGYJAEBHAGPbqTihpHGfiIDlzh6QXGm8hHqFcG8wAE1yK5eQdYVuAJWggGIAAB7RrjKJbpDBw0piTa1xS5elbGi+iGyrnD4AACypinOgcn/Iskf/dVOggkjo1SeKYbhdS4i6nlV+JJuLe2giAHuXjUvLxWFbQ7aFNpBzLL0oABve3EuAZWtVOrk0ADrO4jLauUaKWpiMjWusbnJMHpdjWSNxAAAU8klEQVR4nO1diV8TWZ6n6hFyACEcAokcIYDcBJBLCjXEQssAgciKaEWkFVCMdsYDZ0Z7BG1bpx213XHbbtfe1tnecaf/y32vzlevTjAE/Hz2+/l0m+NV5Vuvfu93v6KgYI9RVLLXDHaOmsheM9gxaujGvaawUwzRXyz3epqm6/eahBYlYWfjIpA6PeZwcJ5Q4Wz9haoR997w7pLZJspHAg5GhUdoAU7G5g8H6DH7QSW99H7kDlnZSk1VK70fuRchRnbkFer7S9EI3Cutp3NMoU4fyBMtRxC40y1WIw7QGPJGzAFE7nSF+YAaep9zp0NmA+pH9j33QpPv62l633OnW4uMvg4T1PeVolG400MG5BsKSe5WqzrfaFBYHW/QfVk1RlKnu/eAoxkwBVhNTnxJtY76vuKOr8Uu7VdVvXrq+4p7C05M4xuEWw2o09XhPSJqgEoNsaD6RckBI+r0oKkhCFTlgy8OrUh3u5UvMOqd+JBDxucZGqsM54exCmI5KsF0G0bdZcPdHUB+g7lbsVsgVYkkEhj1Hp9r1IJ7SaixCz9yD7lXC+5wQLVJfbUUNWzKPTjUKvk75fnPmSHup3Dy5YjRoPI2WkpRVB32fa/q6xcFK48rn++BwUXcvQdx8i0FAewdok6VtqsfFLaJB4pCTtyv/HN3+cowFoND3eqbYUrACex7tJzDoXrCcLXmn7rAvZjyRGlDjIvUNQIPDVhL1wg5MmdaJtAbMPRo9QhBgW13UdQpkouAZok6VdenftjbPWgwNFfUUU6iO+iIPuJe5oXsOgz4zMjUKd+owdc4TCzWThCBpytsCdoPbIQDR12IXqeOzwm/wt3w0nC47X/KKUKC7io8ZHtK5EYeFMWCpFPmU6lTTdbUc5qnPCSd9HDYWnLKaUWqh7V0OnHqFGXNPaf1kCHltEeDVpoXcR83kov2Wg11ylLgCx1Ip3OEsUCzu0IfzeHcT0n0/JgyoQnq1kJzNLfuryZIPnwgbMG9TuZXqh7RT1Cn/Fbcc+xCNhKnHysxnBsNd6pZGhzVUaeK27Xn68PeV+aWekGBbnIKGw20TrlGPHwD4tAmn467awA/V+dBf7/6Luf+QJf+1nbV6wRfy53yC7N5TMec0ljepn4f5cWuxXw57RBttAEqySnSygxFeeD7jmIj7rWSy9M3LLiWPswDyjX1gnC3EXkoOiE8SIDc+0pxis30CZcRdcqPDG+0U357RD1j7ovdJYeMuUMjGFIEPwgvsOeIhmPzER1t+aoGmlQvYUY9Xw79ARkh5eQ6Z6SrIixxr4RWqNSELIFSjfJRRaZlF4K9oCI0ntoBkn3vmGAKUdV0Rq9U7OHZTZEpwFJePVBam/p09INVghUYMFyaNlBvZVfOtQxCUAlu0My6mmZI9pVBdHkD25h35TJV92aXYmxFaE4Iv+fq17FHMNTmhshsLEmvPMpdHNmltIySDO2RprbYbxBDNJty1cL1+r/599LrceXoXcsLyz8Q9agUjpGC75D7ta3rPHtLfI3lFYZ2i7uS9MLlwt9cpuHe5Ij6RppLvUw+yghvsBhrt6iLPS+C0Gh0uM/TsW3ui4lNAFJbosCrIZaDPoodQk1w1WmZuDDBd8b9KjMHwPztFfS6uEc5eGTX6n5V5fJvnPCSZIo7RA+8r05PFIc3cwn9cymdAmDq+hX0WhuHIDuxG1CEhjYwQMXjSEsbxBkavI3fEAbHE1+DCe4f6DUZ/3WFHMergZqaiMNLbVNW6ykjXn5PGR21nPfM/STzFL1wfRObBLOJn9BrfdxdeMihZ1B0lB6s7OptdRIlKpWXMmNuvtIOC1fM9XYtlmQuo5feq+fnAYg9pkxC18HWCmdpRMw1Lx9yu91VpoepuQ5ryTDGFTa5eY95KLz+eHsdnF5gKYuUQY3bgUtZRaRhj9aEIqGg0QW4FaEZt6ZpiGdMFswxgrxTmYtQ4FMMVPA6p1RFS8TemW88rj+uu7ylZUgndopfMLoDdxHnTr1iNyH3FcrXo/9tFV1DtuyNi59Q7A739nbVY/5RhfxNH5ktssTKV8iCrrLzYJN5JH30awqcjD+jvD6LiUdzWGnnnhkWnXEcanQ3uMNYrmMbQrPyiGUR449rWTAvzzv1kJ2cZJ4LL5vbLX4ZotFtpQgD+gOi+pvZWx9RXo/6zagS8N/ik+uJux8h9/g6nPd/SJ9fSC9MpG6Kr31NnSalEgnlIQv2ZOILpT/7+5tmzM9pY0AVbLCJ7PQcswHnfy0F5f2p9Lnv99gkJ98Eyl9rk5NvNc//F+nzAMhCFhf7/P6mDqP1NGCcvNDhUXxu4gxIra1Qb+4sgKn4ZfmLG0yK/yWzKr91lerrDRqMjJmloAOHdYM15DzDM2U97Zi3HnWoae7zU/NzYIp5BfViCkwlHspf1KaTTIK5gg0tPmEj+LSJ0gzqim268M3lr2saH5/pEa/AQ35NYvUSuvq33ObEO2hD45mlxTScd0VMqIdMMs08zeCHlDbZTX5FxMhi1ZDjTHxCX2mtp/9gR3uHDfWNrWXk457lNifTm2COfet9msK5r3yfjL/jf1rSHuWvs2EPTafB5FeSoyz0oNfls5aZ1cssx6Cg7i1zcpJPgQ+pXzP3Y7jMXE0mJsHC+Y/kka466zLgcSNHrUon8jYOrTl89xPMuw+JJBSIB/zcy3V2Dkww3/7MgFnuv+QxD9ILAMxxVw0O93fo8j8S77EDJs5WG1mm7dxJogihNMlAP3Ei/gh6Luw6iCfj0yCxeJkBU7HbctxSvJWamufY54YnqCXCYAGFNRFTN7GohRztVIlrZw3+d4uFkwr435eozHLiNM9w8yB7bo3FubtuprnY1gUzG+frJ0RnzLJMJ7Tea9C3A+rf/gz/t/SJuQfAE6gZS5l1wMXWEk+m4wz3cioeVwY+Y7nnFkbCgyvMwaNuW4ee9Ci36+v6Lt05fxGpvfdrHJz4VPIatRwH/PIFKEObyeTsVEKZd2rlZsbsNP46vNejq7XNjjdChJx4s/y5MTL/4vj0HRROe/83CcPpD9x9ajkG+LXi7znwMsVOTsW2dHG6DrXDuLi0NoadMC/Qa/kOh6YfwXvrFyY1mWVeozdLa/wsAAt8Zos/nVhzvYX++klubiq+ZnMS38EZTMmMNAadMi9Q6+/yxDt31Jcu305kAZhN/pvw9tl5/jSYSN/4cR2sn8tkPl0HZx5n72EyY4TSMtz5693mVss2wjcYsL/HIvO/pLnEEzA9mWK/EeX45nWUQFq+HZtM/JShXiTnwcnsPWytkvCVDuNq/WjLNmZcQkjL3aGBer3F8hMATK8nkg8viZf74JfEB3CPS8Ym3y1nKO9aegJk78XM5r20aQab8sqWnRVACC3vRE9mbiwz2WkA1Tez9kLRHhtxqOSzLFwCy3D5XuFS4Mx8Im7I3dOBa8SxYIPDTikSZD3yoC31vzNc4gxU5++Y2H1M72VuwAX6JJacfHf7LbRFdxO/pbjkLYMp17oANQU7JI4Q0O4PIBtISLxZZFLQAziT5bjLyHPM/FP2DVdvwxWQTU+cZFCZ4DXHxj4ZqHQPrUX5Z1DXbSmxmfh/sqkP0KtKsVsbyMCvPk3KvqHvFTRJZ/j5Tf6CcBvit4w8AN9BgrzDnJgxSrR5g6j1xK9srUPqyfgPaLqXXv2aZs7KX2W2uEmQnd9kEXfv/6wYn8B1jCAf/pyJJ/o2ysz8ScFwZb5KT0NFjmJ+1wueS20yio9O/YlJgdmJzdhfLK9e0+2J8BnMq4KaOCR60Ni4Ll39Bv3j/QMzAWb525R35SITWwAvE4+V8d5HHFLy0DWwBiE23Tutbhc1avNkJ4wj08zG1vW7wqvX0MMFfPpPG8n0H++BCZ7j1Wv9uMZPLHAoxWGJYoL8zgoggRbtVp6BWmNjsvoVE+cYQW08uAPdrmxiOQnn+PT89fR9XK7/fDudZm6ZeowyCJkf2X6/W5H7qPb6R82yAe9jTGpigf1OePOUnQZfs/xJaJwS7NYDzcAjd5jnS0ZnIEEs2G12YgeC2imPlhnWNwSsQKdWDOogNvhNAOKTYDLFrUnSkVHu1qoumjaBVmxGwtthXkPY07ImC//X+/Q8jC24iwLF76C5h2Y1yzEPRaKZV99a9xX4+/UFEpeWvPONuQ0HiBRH1OOz9CDvx6HrxW8JOTlXEmr4l+tcfFW82tW/covWcuKh28uayWhYS94wl6FHCbk3k+4zlZYH0oQ+ewznep65ILy5mJoA0+cvi1Zz5asYw8dXzU4g4IgYGXWOl2ryPBqZd9IY0VZBMm8/aHbHl66cWxS1iGstAX0YKc44izxG/kekTTJXOIYHU+f/YMndpaZ925s8tT5ZOjUzb7fHqapRN+c9zWbFOu+tuyyMR68JbxbjMKZjbgjaL3MdCs1C8g3lunYjCYOnr9eZy9Yxi6a9PzrT0eQRbppWbKz74FsMGh9NvZc3N1l+/sl8elkQlKsJaJFSvLA4vbehD5xlz1I3l2OpJ9BB4BatZYbykom7aM9AM/rlfvxD8yelBAhlLmPGZN4vLSdgfAE2eeYqnNQV9o/wNSM2wfzMzYJ7iZ9iTOIemFxnH1+1LYuQzqN0AU3+YSx8Mt3vFy43aXqk6WFD9ksXY5D6NLi3fv45FBUu9TXk/o0gqu+hszsd57j509PZNPf0gdHhWtRKP6Xb1RrFI6hW01pNoJw8UEb7sIHr6H3EnIbeLlyiKQZGGZ9ggHqGXxO4r3BwsS68m4XmKr71wlFeRKI4FInosucYzHKnyGE02hErYNRA7N+itpf5+GlweiG9+N1ZGPlPz18XtHTmYmwanAHTMZZ5aOu7iJBqk4ehJ9LQENKXXSRY9QoE9buoJczo2D84h2xQGsYTYI5nf2ay8F/2P4VbssHCgDUb42848l0QfNLPyFJRVNN7WFd7gbB0hytM2Y8TYu+6k4YCz8RjUG7m1tkkXLpyre51fHOOZ3695TCbQ6k9P3izUqiiZYzkP2JZ2g5HzBZt+7BWdG/GZlGClOEh+ckFJj4NXqbOCXbswVqK4R7ZKEYtpC6Iai03d1ukXqu4bR5tZLybGkHbG3aBhTp9jnnIJKB+nH7H/gbAO1ZQKplP1++sbq/UIPeR1+jpuEN4avGQTRQVLjfYgi/OPe6TpXkAfmOer2yd56F8n0TFDfbvwjevvrVm6tO5GcXSau02iTPC5YcPi5UY20AkaKowj6lzj5K7k7Etb/HTOLRCAKqd09wnR7M80NdEGg25dcaiKzLS0gL92+P2gUjITHJ6jsmT9q/0HJhegGLi+yGZgswh0ncdqZYZeJpxrbWtldJhhZarMRAJlZuWtFVU6R72obCXYr9rSC9m2RdQ5/yNSyPyE4nkewOq+nkX5E+7DUGuh9k1yZSEnXS0FbXonvchYbQUif3K7++mwVz8e/TLz9aY9ZdZJnbZkXaReR7zq/TlRuBqB8ycwD1k0MUkAE296xH3BMzGksJPry4mY8ydvzlT6WrNsUOJl2TzZL8YnaLNxL8QxObPzCTKxYih3tL3zP03BMdak/IaVi+NKuzlD7vsWTlEUVhXnkcQfu1WHAk8I+pFKrOim/RxeVe2OXeUgRD9DbkVeAfpGHNU6NmL+35Xfkyj9fkfVrLRZM69W7Hg0SPQkhXL78pzyL2gqp70csSZ8v7AQj+YWzRJ6VL9UZMGEIH78Yi7QrGBM8N+JQIZcVRBdQy3tg8rKqn4V4kJABKPDcoXwqUJkb7RRiGBO4qDgmqAPDrcLwdJud5fUzWEcZf7Ii4lT55JxNnXxtyl5yaMmsmMkCMNq+yVYo21fdoJsIhATkxmtth4/LJZUCfXXzp1a1iZdwFDuvWU610qeK1VkeGL3J23JsyxzW0HCfJeoR1pRNm+FCYfBXE8x9wxRd+puCJX71v4L+ryIDat+IVIA39mWkNIm+bP6S5tTaVVtTgui0gab6rWRox67tBN0XRR584+IYQw78A8m41DUyfVaEoj7gWasMFh7tQhIiqPdkcttJqclnY7qAl35IHI5iqHT7IoKMFExmSjAQHBzz2uGDX8gQq17SbcoYMu5XJzuQ9RfcCc+dafOvx+iM8IGVE7zQcczDtClRid5lBo8D3ahiLjH9fWvMXc7r8XuLv05C25Q/YotBvMnX3CMg3tBsw9zWhlYr3kUk4deiZBZZEPO+QO73LFgRxOPDbtMzrm/R2SJ6KqwlLhkxGUQFRumVLOt+UO574tZ3viIhYiU6s27aq95KJyF7swQiR5Ma625A7Z54o7lvKIanIrfg/eDx9VuIs3QjSPVYrNjIrXfSrqgHuuUITl+fA+ff8w0aQuO2liQl1+HrZbcVfKhIP788k9hDUHq0bVd0LXJC2vYzHLpSTo3MqAE8h79jiRmVwBM0zKgittpg0gBRqiP6A2MajOf1OeZaYIE3dRZFz65xKI6MBWai+molUvdDi/8453GiJ31neqw2zLjbD33CvGRUexU6jPG6f78yrvEUxk+uGsWu1kQAaojhQZRF6xbtHSPHKvwsqXo0YbvwYx/xg9T0EUmUHtWdSb13kqfzKD+2F9emHpbgljmxTgWpb26ZPcyGp/XrhHLESEbq1HBghLujbLD4bSOSREZ3ReuBs9oE9CZSBM0uqRnxmpK4YS+9Xywt2M+PFKJSQuwj6WAqZefSE3qCnD5YO7ritFxMhRPJjHplRay0ahvqatO1eJdisYF28OafM/uo2jxw3TFHhqMLe5AEMEjGp+oQBRKnSTdfRe47gHi2F27VkhKnTtQHS3UUhDbno1acgMqPm73X9icRFRrRw0eXgBsW+02iylqPak5zKNYQytbqDLQ2Z9INqk3Jhp2KOEgLv/NwIiOKMui4d7aIXGonZxIG/cVUrVNjdZU9C0yEIXSet11/+Qils2qmP6LgUC+MRbPispfDg/8y5Fa12RsP1YjLv1LWoQlM2u6xnBqBaGwk7GYgU1m6SWoHcdnfNzAMW81+lYzLbabRVA6/UzmdnCPVITdjw4rMQo9uLQuvvcA9sqniir1f6ohup99fdroNmR1ORhB8nzer1/v7c4tA2r81mbrnYBUtz6Zf5dTMFfNvdl9jWE5N9R+3H7Eoj7l/onPVt0OaUvB4FdeIZ1vuDuzf1zoPOGRltfZv8icODL5V5g/5yP/4eC/wM0Px3XsTm+3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" y="5114318"/>
            <a:ext cx="519598" cy="46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5" y="1722216"/>
            <a:ext cx="4422470" cy="444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087" y="303193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</a:t>
            </a:r>
            <a:r>
              <a:rPr lang="en-US" sz="2400" dirty="0"/>
              <a:t> </a:t>
            </a:r>
            <a:r>
              <a:rPr lang="en-US" sz="2400" dirty="0" smtClean="0"/>
              <a:t>Activity – DSSC with </a:t>
            </a:r>
            <a:r>
              <a:rPr lang="en-US" sz="2400" dirty="0" err="1" smtClean="0"/>
              <a:t>miniSDD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307974" y="1209673"/>
            <a:ext cx="6130925" cy="1933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/>
              <a:t>DSSC – planning for calibration up to operation at beamline (including scheduling for XFEL X-ray calibration infrastructure</a:t>
            </a:r>
            <a:r>
              <a:rPr lang="en-US" sz="1400" dirty="0" smtClean="0"/>
              <a:t>) exists</a:t>
            </a:r>
            <a:endParaRPr lang="en-US" sz="1400" dirty="0"/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/>
              <a:t>Work on </a:t>
            </a:r>
            <a:r>
              <a:rPr lang="en-US" sz="1400" dirty="0" smtClean="0"/>
              <a:t>optimization </a:t>
            </a:r>
            <a:r>
              <a:rPr lang="en-US" sz="1400" dirty="0"/>
              <a:t>of </a:t>
            </a:r>
            <a:r>
              <a:rPr lang="en-US" sz="1400" dirty="0" smtClean="0"/>
              <a:t>calibration strategy using simulation and existing small prototypes ongoing </a:t>
            </a:r>
            <a:r>
              <a:rPr lang="en-US" sz="1400" dirty="0" smtClean="0">
                <a:sym typeface="Wingdings" panose="05000000000000000000" pitchFamily="2" charset="2"/>
              </a:rPr>
              <a:t> to be verified on the full scale devices</a:t>
            </a:r>
            <a:endParaRPr lang="en-US" sz="1400" dirty="0"/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/>
              <a:t>Analysis of the data from the beam </a:t>
            </a:r>
            <a:r>
              <a:rPr lang="en-US" sz="1400" dirty="0" smtClean="0"/>
              <a:t>tests (</a:t>
            </a:r>
            <a:r>
              <a:rPr lang="en-US" sz="1400" dirty="0" err="1" smtClean="0"/>
              <a:t>LaBeC</a:t>
            </a:r>
            <a:r>
              <a:rPr lang="en-US" sz="1400" dirty="0" smtClean="0"/>
              <a:t> and P04/PETRA III) ongoing </a:t>
            </a: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/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/>
              <a:t>Preparation for the next beam test at PETRA </a:t>
            </a:r>
            <a:r>
              <a:rPr lang="en-US" sz="1400" dirty="0" smtClean="0"/>
              <a:t>III-P65 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 err="1"/>
              <a:t>Beamtime</a:t>
            </a:r>
            <a:r>
              <a:rPr lang="en-US" sz="1400" dirty="0"/>
              <a:t> scheduled for May 26-29, installation in progress</a:t>
            </a:r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dirty="0"/>
              <a:t>Goals for </a:t>
            </a:r>
            <a:r>
              <a:rPr lang="en-US" sz="1400" dirty="0" err="1"/>
              <a:t>beamtime</a:t>
            </a:r>
            <a:r>
              <a:rPr lang="en-US" sz="1400" dirty="0"/>
              <a:t> with miniSDD-F1 ladder:</a:t>
            </a:r>
          </a:p>
          <a:p>
            <a:pPr marL="1200150" lvl="2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400" dirty="0" smtClean="0"/>
              <a:t>Demonstration </a:t>
            </a:r>
            <a:r>
              <a:rPr lang="en-US" sz="1400" dirty="0"/>
              <a:t>of suitability of P65 for offset and </a:t>
            </a:r>
            <a:endParaRPr lang="en-US" sz="1400" dirty="0" smtClean="0"/>
          </a:p>
          <a:p>
            <a:pPr lvl="2">
              <a:lnSpc>
                <a:spcPct val="112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gain calibration (</a:t>
            </a:r>
            <a:r>
              <a:rPr lang="en-US" sz="1400" dirty="0"/>
              <a:t>flux level and homogeneity)</a:t>
            </a:r>
          </a:p>
          <a:p>
            <a:pPr marL="1200150" lvl="2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400" dirty="0" smtClean="0"/>
              <a:t>Offset </a:t>
            </a:r>
            <a:r>
              <a:rPr lang="en-US" sz="1400" dirty="0"/>
              <a:t>and gain calibration of ladder </a:t>
            </a:r>
            <a:r>
              <a:rPr lang="en-US" sz="1400" dirty="0" smtClean="0"/>
              <a:t>system</a:t>
            </a:r>
          </a:p>
          <a:p>
            <a:pPr marL="1200150" lvl="2" indent="-285750">
              <a:lnSpc>
                <a:spcPct val="112000"/>
              </a:lnSpc>
              <a:buFont typeface="Wingdings" panose="05000000000000000000" pitchFamily="2" charset="2"/>
              <a:buChar char="Ø"/>
            </a:pPr>
            <a:r>
              <a:rPr lang="en-US" sz="1400" dirty="0" smtClean="0"/>
              <a:t>Demonstration of consistency of DSSC operation </a:t>
            </a:r>
          </a:p>
          <a:p>
            <a:pPr lvl="2">
              <a:lnSpc>
                <a:spcPct val="112000"/>
              </a:lnSpc>
            </a:pPr>
            <a:r>
              <a:rPr lang="en-US" sz="1400" dirty="0"/>
              <a:t> </a:t>
            </a:r>
            <a:r>
              <a:rPr lang="en-US" sz="1400" dirty="0" smtClean="0"/>
              <a:t>     modes for PETRA III and XFEL</a:t>
            </a:r>
            <a:endParaRPr lang="en-US" sz="1400" dirty="0"/>
          </a:p>
          <a:p>
            <a:pPr>
              <a:lnSpc>
                <a:spcPct val="112000"/>
              </a:lnSpc>
            </a:pPr>
            <a:endParaRPr lang="en-US" sz="1400" dirty="0" err="1" smtClean="0"/>
          </a:p>
        </p:txBody>
      </p:sp>
      <p:pic>
        <p:nvPicPr>
          <p:cNvPr id="6" name="Picture 5" descr="IMG_2106.CR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r="15925"/>
          <a:stretch/>
        </p:blipFill>
        <p:spPr>
          <a:xfrm rot="5400000">
            <a:off x="5932073" y="3325009"/>
            <a:ext cx="2857691" cy="29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714" y="3721100"/>
            <a:ext cx="4182541" cy="260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087" y="303193"/>
            <a:ext cx="7921625" cy="780540"/>
          </a:xfrm>
        </p:spPr>
        <p:txBody>
          <a:bodyPr/>
          <a:lstStyle/>
          <a:p>
            <a:r>
              <a:rPr lang="en-US" sz="2400" dirty="0"/>
              <a:t>DSSC with </a:t>
            </a:r>
            <a:r>
              <a:rPr lang="en-US" sz="2400" dirty="0" err="1"/>
              <a:t>miniSDD</a:t>
            </a:r>
            <a:r>
              <a:rPr lang="en-US" sz="2400" dirty="0"/>
              <a:t> </a:t>
            </a:r>
            <a:r>
              <a:rPr lang="en-US" sz="2400" dirty="0" smtClean="0"/>
              <a:t>– Beam tests results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00600" y="1160177"/>
            <a:ext cx="4207933" cy="39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b="1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PETRA III – pulsed 1 </a:t>
            </a:r>
            <a:r>
              <a:rPr lang="en-US" sz="2000" b="1" kern="0" dirty="0" err="1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keV</a:t>
            </a:r>
            <a:r>
              <a:rPr lang="en-US" sz="2000" b="1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 photons</a:t>
            </a:r>
            <a:endParaRPr lang="en-US" b="1" dirty="0"/>
          </a:p>
        </p:txBody>
      </p:sp>
      <p:sp>
        <p:nvSpPr>
          <p:cNvPr id="5" name="AutoShape 2" descr="https://mail.desy.de/service/home/~/?auth=co&amp;loc=en_GB&amp;id=7838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67490" y="1689761"/>
            <a:ext cx="4533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System </a:t>
            </a:r>
            <a:r>
              <a:rPr lang="en-US" sz="1400" b="1" dirty="0"/>
              <a:t>under </a:t>
            </a:r>
            <a:r>
              <a:rPr lang="en-US" sz="1400" b="1" dirty="0" smtClean="0"/>
              <a:t>test: </a:t>
            </a:r>
            <a:r>
              <a:rPr lang="en-US" sz="1400" dirty="0" err="1" smtClean="0"/>
              <a:t>miniSDD</a:t>
            </a:r>
            <a:r>
              <a:rPr lang="en-US" sz="1400" dirty="0" smtClean="0"/>
              <a:t> </a:t>
            </a:r>
            <a:r>
              <a:rPr lang="en-US" sz="1400" dirty="0"/>
              <a:t>with F1 ASIC (64×64 </a:t>
            </a:r>
            <a:r>
              <a:rPr lang="en-US" sz="1400" dirty="0" smtClean="0"/>
              <a:t>)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System </a:t>
            </a:r>
            <a:r>
              <a:rPr lang="en-US" sz="1400" dirty="0"/>
              <a:t>characteristic calibrated </a:t>
            </a:r>
            <a:r>
              <a:rPr lang="en-US" sz="1400" dirty="0" smtClean="0"/>
              <a:t>using</a:t>
            </a:r>
            <a:r>
              <a:rPr lang="en-US" sz="1400" dirty="0"/>
              <a:t> </a:t>
            </a:r>
            <a:r>
              <a:rPr lang="en-US" sz="1400" dirty="0" smtClean="0"/>
              <a:t>X-rays</a:t>
            </a:r>
            <a:r>
              <a:rPr lang="en-US" sz="1400" dirty="0"/>
              <a:t>, electrical charge </a:t>
            </a:r>
            <a:r>
              <a:rPr lang="en-US" sz="1400" dirty="0" smtClean="0"/>
              <a:t>injection, and </a:t>
            </a:r>
            <a:r>
              <a:rPr lang="en-US" sz="1400" dirty="0"/>
              <a:t>laser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Verification with protons, which provide independent, absolute </a:t>
            </a:r>
            <a:r>
              <a:rPr lang="en-US" sz="1400" dirty="0"/>
              <a:t>energy </a:t>
            </a:r>
            <a:r>
              <a:rPr lang="en-US" sz="1400" dirty="0" smtClean="0"/>
              <a:t>reference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at high energy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76077" y="1289651"/>
            <a:ext cx="471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buClr>
                <a:srgbClr val="FD930A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2000" b="1" kern="0" dirty="0" smtClean="0">
                <a:solidFill>
                  <a:srgbClr val="261748"/>
                </a:solidFill>
                <a:latin typeface="Calibri" pitchFamily="34" charset="0"/>
                <a:ea typeface="ＭＳ Ｐゴシック"/>
              </a:rPr>
              <a:t>LABEC – single MeV protons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969933" y="1558058"/>
            <a:ext cx="3835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System </a:t>
            </a:r>
            <a:r>
              <a:rPr lang="en-US" sz="1400" b="1" dirty="0"/>
              <a:t>under </a:t>
            </a:r>
            <a:r>
              <a:rPr lang="en-US" sz="1400" b="1" dirty="0" smtClean="0"/>
              <a:t>test: </a:t>
            </a:r>
            <a:r>
              <a:rPr lang="en-US" sz="1400" dirty="0" smtClean="0"/>
              <a:t>miniSDD-F1 </a:t>
            </a:r>
            <a:r>
              <a:rPr lang="en-US" sz="1400" dirty="0"/>
              <a:t>ladder (128×512 pixels)</a:t>
            </a:r>
            <a:endParaRPr lang="en-GB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Successful operation, synchronized to photon pulses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B</a:t>
            </a:r>
            <a:r>
              <a:rPr lang="en-US" sz="1400" dirty="0" smtClean="0"/>
              <a:t>asic functionalities demonstrated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Measurement </a:t>
            </a:r>
            <a:r>
              <a:rPr lang="en-US" sz="1400" dirty="0"/>
              <a:t>of gain and noise in physical </a:t>
            </a:r>
            <a:r>
              <a:rPr lang="en-US" sz="1400" dirty="0" smtClean="0"/>
              <a:t>units for </a:t>
            </a:r>
            <a:r>
              <a:rPr lang="en-US" sz="1400" dirty="0"/>
              <a:t>selected ASIC </a:t>
            </a:r>
            <a:r>
              <a:rPr lang="en-US" sz="1400" dirty="0" smtClean="0"/>
              <a:t>settings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Measurement </a:t>
            </a:r>
            <a:r>
              <a:rPr lang="en-US" sz="1400" dirty="0"/>
              <a:t>of gain dispersion after trimming of ADC </a:t>
            </a:r>
            <a:r>
              <a:rPr lang="en-US" sz="1400" dirty="0" smtClean="0"/>
              <a:t>gain</a:t>
            </a:r>
          </a:p>
        </p:txBody>
      </p:sp>
      <p:sp>
        <p:nvSpPr>
          <p:cNvPr id="4" name="AutoShape 2" descr="https://mail.desy.de/service/home/~/?auth=co&amp;loc=en_GB&amp;id=95743&amp;part=4"/>
          <p:cNvSpPr>
            <a:spLocks noChangeAspect="1" noChangeArrowheads="1"/>
          </p:cNvSpPr>
          <p:nvPr/>
        </p:nvSpPr>
        <p:spPr bwMode="auto">
          <a:xfrm>
            <a:off x="155575" y="-2811463"/>
            <a:ext cx="8010525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0" y="3248167"/>
            <a:ext cx="4062893" cy="304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8064521" y="6097736"/>
            <a:ext cx="1063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Nominal </a:t>
            </a:r>
            <a:r>
              <a:rPr lang="en-US" sz="1000" dirty="0" err="1" smtClean="0"/>
              <a:t>C</a:t>
            </a:r>
            <a:r>
              <a:rPr lang="en-US" sz="1000" baseline="-25000" dirty="0" err="1" smtClean="0"/>
              <a:t>f</a:t>
            </a:r>
            <a:r>
              <a:rPr lang="en-US" sz="1000" dirty="0" smtClean="0"/>
              <a:t> [pF]</a:t>
            </a:r>
            <a:endParaRPr lang="en-US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5247868" y="3775075"/>
            <a:ext cx="1972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Expected linear variation</a:t>
            </a:r>
          </a:p>
          <a:p>
            <a:r>
              <a:rPr lang="en-GB" sz="1200" dirty="0" smtClean="0"/>
              <a:t>of physical gain [</a:t>
            </a:r>
            <a:r>
              <a:rPr lang="en-GB" sz="1200" dirty="0" err="1" smtClean="0"/>
              <a:t>keV</a:t>
            </a:r>
            <a:r>
              <a:rPr lang="en-GB" sz="1200" dirty="0" smtClean="0"/>
              <a:t>/LSB] </a:t>
            </a:r>
          </a:p>
          <a:p>
            <a:r>
              <a:rPr lang="en-GB" sz="1200" dirty="0"/>
              <a:t>a</a:t>
            </a:r>
            <a:r>
              <a:rPr lang="en-GB" sz="1200" dirty="0" smtClean="0"/>
              <a:t>s function of physical </a:t>
            </a:r>
            <a:r>
              <a:rPr lang="en-GB" sz="1200" dirty="0" err="1" smtClean="0"/>
              <a:t>C</a:t>
            </a:r>
            <a:r>
              <a:rPr lang="en-GB" sz="1200" baseline="-25000" dirty="0" err="1" smtClean="0"/>
              <a:t>f</a:t>
            </a:r>
            <a:r>
              <a:rPr lang="en-GB" sz="1200" dirty="0" smtClean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86464" y="3263407"/>
            <a:ext cx="842436" cy="198438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41172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/>
          <p:cNvSpPr txBox="1">
            <a:spLocks/>
          </p:cNvSpPr>
          <p:nvPr/>
        </p:nvSpPr>
        <p:spPr>
          <a:xfrm>
            <a:off x="12460" y="1133979"/>
            <a:ext cx="8992641" cy="3138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ym typeface="Wingdings" panose="05000000000000000000" pitchFamily="2" charset="2"/>
              </a:rPr>
              <a:t>LPD </a:t>
            </a:r>
            <a:r>
              <a:rPr lang="en-US" dirty="0">
                <a:sym typeface="Wingdings" panose="05000000000000000000" pitchFamily="2" charset="2"/>
              </a:rPr>
              <a:t>super-modules tested </a:t>
            </a:r>
            <a:r>
              <a:rPr lang="en-US" dirty="0" smtClean="0">
                <a:sym typeface="Wingdings" panose="05000000000000000000" pitchFamily="2" charset="2"/>
              </a:rPr>
              <a:t>standalone </a:t>
            </a:r>
            <a:r>
              <a:rPr lang="en-US" dirty="0">
                <a:sym typeface="Wingdings" panose="05000000000000000000" pitchFamily="2" charset="2"/>
              </a:rPr>
              <a:t>and within the 1M system prior to shipping  to be verified during E2E tests at HERA </a:t>
            </a:r>
            <a:r>
              <a:rPr lang="en-US" dirty="0" smtClean="0">
                <a:sym typeface="Wingdings" panose="05000000000000000000" pitchFamily="2" charset="2"/>
              </a:rPr>
              <a:t>South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LPD 1M Bad Pixel </a:t>
            </a:r>
            <a:r>
              <a:rPr lang="en-US" dirty="0" smtClean="0">
                <a:sym typeface="Wingdings" panose="05000000000000000000" pitchFamily="2" charset="2"/>
              </a:rPr>
              <a:t>Maps: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Out of range signal – Unconnected or shorted pixels.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Out of range noise – Noisy pixels, coupling to shorted </a:t>
            </a:r>
            <a:endParaRPr lang="en-US" dirty="0" smtClean="0">
              <a:sym typeface="Wingdings" panose="05000000000000000000" pitchFamily="2" charset="2"/>
            </a:endParaRPr>
          </a:p>
          <a:p>
            <a:pPr marL="535768" lvl="2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pixels</a:t>
            </a:r>
            <a:r>
              <a:rPr lang="en-US" dirty="0">
                <a:sym typeface="Wingdings" panose="05000000000000000000" pitchFamily="2" charset="2"/>
              </a:rPr>
              <a:t>, bad power supply units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 smtClean="0"/>
          </a:p>
          <a:p>
            <a:pPr marL="267884" lvl="1" indent="0">
              <a:buNone/>
            </a:pP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294896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Activity - LPD at </a:t>
            </a:r>
            <a:r>
              <a:rPr lang="en-US" sz="2400" dirty="0" smtClean="0"/>
              <a:t>RAL</a:t>
            </a:r>
            <a:endParaRPr lang="en-US" sz="2400" dirty="0"/>
          </a:p>
        </p:txBody>
      </p:sp>
      <p:sp>
        <p:nvSpPr>
          <p:cNvPr id="7" name="AutoShape 2" descr="https://mail.desy.de/service/home/~/?auth=co&amp;loc=en_GB&amp;id=78808&amp;part=2"/>
          <p:cNvSpPr>
            <a:spLocks noChangeAspect="1" noChangeArrowheads="1"/>
          </p:cNvSpPr>
          <p:nvPr/>
        </p:nvSpPr>
        <p:spPr bwMode="auto">
          <a:xfrm>
            <a:off x="155575" y="-3184525"/>
            <a:ext cx="12030075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5" descr="https://mail.desy.de/service/home/~/?auth=co&amp;loc=en_GB&amp;id=78810&amp;part=2"/>
          <p:cNvSpPr>
            <a:spLocks noChangeAspect="1" noChangeArrowheads="1"/>
          </p:cNvSpPr>
          <p:nvPr/>
        </p:nvSpPr>
        <p:spPr bwMode="auto">
          <a:xfrm>
            <a:off x="155575" y="-3184525"/>
            <a:ext cx="127254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Textfeld 7"/>
          <p:cNvSpPr txBox="1"/>
          <p:nvPr/>
        </p:nvSpPr>
        <p:spPr>
          <a:xfrm>
            <a:off x="5927601" y="1957794"/>
            <a:ext cx="199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</a:t>
            </a:r>
            <a:r>
              <a:rPr lang="en-US" sz="1100" b="1" dirty="0" smtClean="0"/>
              <a:t>Mpix Bad Pixel Map – Categorized map</a:t>
            </a:r>
            <a:endParaRPr lang="en-US" sz="11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485297" y="5399099"/>
            <a:ext cx="1438687" cy="110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Pixel Row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00684" y="4375078"/>
            <a:ext cx="1438687" cy="110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Pixel Column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74262"/>
            <a:ext cx="4992688" cy="197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K:\Calib_1M_Map_coloured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97" t="7535" r="24262" b="6750"/>
          <a:stretch/>
        </p:blipFill>
        <p:spPr bwMode="auto">
          <a:xfrm>
            <a:off x="5297488" y="2460513"/>
            <a:ext cx="3374859" cy="36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04900" y="5392316"/>
            <a:ext cx="372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srgbClr val="1F497D"/>
                </a:solidFill>
                <a:latin typeface="Calibri"/>
              </a:rPr>
              <a:t>Out of range pixel noise</a:t>
            </a:r>
          </a:p>
          <a:p>
            <a:pPr defTabSz="914400"/>
            <a:r>
              <a:rPr lang="en-GB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Out of range pixel signal</a:t>
            </a:r>
          </a:p>
          <a:p>
            <a:pPr defTabSz="914400"/>
            <a:r>
              <a:rPr lang="en-GB" dirty="0" smtClean="0">
                <a:solidFill>
                  <a:srgbClr val="00B050"/>
                </a:solidFill>
                <a:latin typeface="Calibri"/>
              </a:rPr>
              <a:t>Both noise and signal out of range</a:t>
            </a:r>
            <a:endParaRPr lang="en-GB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5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langpm\Desktop\LPD 1M\LPD-1M quicklook\Q4_offCorrected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03" y="2593865"/>
            <a:ext cx="2849577" cy="29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Inhaltsplatzhalter 2"/>
          <p:cNvSpPr txBox="1">
            <a:spLocks/>
          </p:cNvSpPr>
          <p:nvPr/>
        </p:nvSpPr>
        <p:spPr>
          <a:xfrm>
            <a:off x="0" y="1056726"/>
            <a:ext cx="8992641" cy="3138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Use charge injection scan to characterize all </a:t>
            </a:r>
            <a:r>
              <a:rPr lang="en-US" dirty="0" smtClean="0"/>
              <a:t>pixels and cross-check </a:t>
            </a:r>
            <a:r>
              <a:rPr lang="en-US" dirty="0"/>
              <a:t>with focused X-ray beam from Seifert tube in Big </a:t>
            </a:r>
            <a:r>
              <a:rPr lang="en-US" dirty="0" smtClean="0"/>
              <a:t>Amber</a:t>
            </a:r>
          </a:p>
          <a:p>
            <a:pPr lvl="1"/>
            <a:r>
              <a:rPr lang="en-US" dirty="0" smtClean="0"/>
              <a:t>LPD </a:t>
            </a:r>
            <a:r>
              <a:rPr lang="en-US" dirty="0" smtClean="0"/>
              <a:t>detector delivered to XFEL </a:t>
            </a:r>
            <a:r>
              <a:rPr lang="en-US" dirty="0" smtClean="0">
                <a:sym typeface="Wingdings" panose="05000000000000000000" pitchFamily="2" charset="2"/>
              </a:rPr>
              <a:t> integration of the detector ongoing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F</a:t>
            </a:r>
            <a:r>
              <a:rPr lang="en-US" dirty="0" smtClean="0">
                <a:sym typeface="Wingdings" panose="05000000000000000000" pitchFamily="2" charset="2"/>
              </a:rPr>
              <a:t>irst dark data using XFEL DAQ system exists  </a:t>
            </a:r>
            <a:r>
              <a:rPr lang="en-US" dirty="0"/>
              <a:t>Next step: </a:t>
            </a:r>
            <a:r>
              <a:rPr lang="en-US" dirty="0" smtClean="0"/>
              <a:t>Performance </a:t>
            </a:r>
            <a:r>
              <a:rPr lang="en-US" dirty="0"/>
              <a:t>of the detector with and w/o X-rays </a:t>
            </a:r>
            <a:endParaRPr lang="en-US" dirty="0" smtClean="0"/>
          </a:p>
          <a:p>
            <a:pPr lvl="1"/>
            <a:r>
              <a:rPr lang="en-US" dirty="0" smtClean="0"/>
              <a:t>First tests of online calibration pipeline successful</a:t>
            </a:r>
            <a:endParaRPr lang="en-US" dirty="0" smtClean="0"/>
          </a:p>
          <a:p>
            <a:pPr marL="267884" lvl="1" indent="0">
              <a:buNone/>
            </a:pP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294896"/>
            <a:ext cx="7921625" cy="780540"/>
          </a:xfrm>
        </p:spPr>
        <p:txBody>
          <a:bodyPr/>
          <a:lstStyle/>
          <a:p>
            <a:r>
              <a:rPr lang="en-US" sz="2400" dirty="0" smtClean="0"/>
              <a:t>Calibration Activity - LPD </a:t>
            </a:r>
            <a:r>
              <a:rPr lang="en-US" sz="2400" dirty="0" smtClean="0"/>
              <a:t>at HERA </a:t>
            </a:r>
            <a:r>
              <a:rPr lang="en-US" sz="2400" dirty="0" smtClean="0"/>
              <a:t>South</a:t>
            </a:r>
            <a:endParaRPr lang="en-US" sz="2400" dirty="0"/>
          </a:p>
        </p:txBody>
      </p:sp>
      <p:sp>
        <p:nvSpPr>
          <p:cNvPr id="7" name="AutoShape 2" descr="https://mail.desy.de/service/home/~/?auth=co&amp;loc=en_GB&amp;id=78808&amp;part=2"/>
          <p:cNvSpPr>
            <a:spLocks noChangeAspect="1" noChangeArrowheads="1"/>
          </p:cNvSpPr>
          <p:nvPr/>
        </p:nvSpPr>
        <p:spPr bwMode="auto">
          <a:xfrm>
            <a:off x="155575" y="-3184525"/>
            <a:ext cx="12030075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5" descr="https://mail.desy.de/service/home/~/?auth=co&amp;loc=en_GB&amp;id=78810&amp;part=2"/>
          <p:cNvSpPr>
            <a:spLocks noChangeAspect="1" noChangeArrowheads="1"/>
          </p:cNvSpPr>
          <p:nvPr/>
        </p:nvSpPr>
        <p:spPr bwMode="auto">
          <a:xfrm>
            <a:off x="155575" y="-3184525"/>
            <a:ext cx="127254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Textfeld 7"/>
          <p:cNvSpPr txBox="1"/>
          <p:nvPr/>
        </p:nvSpPr>
        <p:spPr>
          <a:xfrm>
            <a:off x="5578137" y="2186954"/>
            <a:ext cx="199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Dark frame – offset corrected (Q4)</a:t>
            </a:r>
          </a:p>
        </p:txBody>
      </p:sp>
      <p:sp>
        <p:nvSpPr>
          <p:cNvPr id="19" name="Textfeld 9"/>
          <p:cNvSpPr txBox="1"/>
          <p:nvPr/>
        </p:nvSpPr>
        <p:spPr>
          <a:xfrm>
            <a:off x="954781" y="3104860"/>
            <a:ext cx="28196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Charge Injection vs. X-rays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9617" y="5504458"/>
            <a:ext cx="1438687" cy="110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Pixel Row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101523" y="3938632"/>
            <a:ext cx="1438687" cy="1103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Pixel Column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8045864" y="3947043"/>
            <a:ext cx="609430" cy="225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smtClean="0"/>
              <a:t>ADU</a:t>
            </a:r>
          </a:p>
        </p:txBody>
      </p:sp>
      <p:pic>
        <p:nvPicPr>
          <p:cNvPr id="24" name="Picture 3" descr="C:\Users\langpm\Desktop\Charge Injection Data\gainComparison_PixelScan_C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0" y="3360509"/>
            <a:ext cx="4263470" cy="225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langpm\Desktop\LPD 1M\LPD-1M quicklook\Q4_offCorrect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84653"/>
            <a:ext cx="2970984" cy="29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8" r="-3233"/>
          <a:stretch/>
        </p:blipFill>
        <p:spPr bwMode="auto">
          <a:xfrm>
            <a:off x="4797168" y="3060701"/>
            <a:ext cx="4270011" cy="126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7964" y="173389"/>
            <a:ext cx="7921625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AGIPD Calibration Activity – </a:t>
            </a:r>
            <a:r>
              <a:rPr lang="en-US" sz="2400" dirty="0"/>
              <a:t> </a:t>
            </a:r>
            <a:r>
              <a:rPr lang="en-US" sz="2400" dirty="0" smtClean="0"/>
              <a:t>AGIPD1.1 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81996" y="2783570"/>
            <a:ext cx="3838909" cy="6629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High Gain </a:t>
            </a:r>
            <a:r>
              <a:rPr lang="en-US" sz="1400" b="1" dirty="0"/>
              <a:t>d</a:t>
            </a:r>
            <a:r>
              <a:rPr lang="en-US" sz="1400" b="1" dirty="0" smtClean="0"/>
              <a:t>istribution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1996" y="960369"/>
            <a:ext cx="3816186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Noise distribution for AGIPD1.1 module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8"/>
          <a:stretch/>
        </p:blipFill>
        <p:spPr bwMode="auto">
          <a:xfrm>
            <a:off x="4855751" y="1285642"/>
            <a:ext cx="4167258" cy="125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90194" y="1465324"/>
            <a:ext cx="21307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Mean=14.02 ADU</a:t>
            </a:r>
          </a:p>
          <a:p>
            <a:r>
              <a:rPr lang="en-US" sz="1400" b="1" dirty="0"/>
              <a:t>≈ 311 </a:t>
            </a:r>
            <a:r>
              <a:rPr lang="en-US" sz="1400" b="1" dirty="0" smtClean="0"/>
              <a:t>e-</a:t>
            </a:r>
            <a:endParaRPr lang="en-US" sz="1400" b="1" dirty="0"/>
          </a:p>
          <a:p>
            <a:r>
              <a:rPr lang="en-US" sz="1400" b="1" dirty="0"/>
              <a:t>T ≈ 50°C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0089" y="3380409"/>
            <a:ext cx="178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&lt;G&gt;=12.5 ADU/</a:t>
            </a:r>
            <a:r>
              <a:rPr lang="de-DE" sz="1400" b="1" dirty="0" err="1" smtClean="0"/>
              <a:t>keV</a:t>
            </a:r>
            <a:endParaRPr lang="de-DE" sz="14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906" r="9462" b="50000"/>
          <a:stretch/>
        </p:blipFill>
        <p:spPr bwMode="auto">
          <a:xfrm>
            <a:off x="4595634" y="4757537"/>
            <a:ext cx="4389120" cy="15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13249" y="4483657"/>
            <a:ext cx="3816186" cy="342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 smtClean="0"/>
              <a:t>Pedestal Map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14297" y="2490213"/>
            <a:ext cx="551584" cy="211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ADU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1233" y="4297222"/>
            <a:ext cx="827376" cy="276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ADU/</a:t>
            </a:r>
            <a:r>
              <a:rPr lang="en-US" sz="900" b="1" dirty="0" err="1" smtClean="0"/>
              <a:t>keV</a:t>
            </a:r>
            <a:endParaRPr lang="en-US" sz="900" b="1" dirty="0" smtClean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487307" y="1778045"/>
            <a:ext cx="600904" cy="250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Counts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371226" y="3621457"/>
            <a:ext cx="600904" cy="250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b="1" dirty="0" smtClean="0"/>
              <a:t>Counts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36179" y="974109"/>
            <a:ext cx="4235499" cy="38520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7884" indent="-267884" algn="l" defTabSz="685783" rtl="0" eaLnBrk="1" latinLnBrk="0" hangingPunct="1">
              <a:lnSpc>
                <a:spcPct val="114000"/>
              </a:lnSpc>
              <a:spcBef>
                <a:spcPts val="1350"/>
              </a:spcBef>
              <a:buClr>
                <a:schemeClr val="bg2"/>
              </a:buClr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68" indent="-267884" algn="l" defTabSz="685783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6979" indent="-201211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1517" indent="-129776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10816" indent="-135728" algn="l" defTabSz="68578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AGIPD Consortium focuses on calibration of AGIPD1.1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Production of FE modules with AGIPD1.1 ongoing</a:t>
            </a:r>
            <a:endParaRPr lang="en-US" sz="1200" dirty="0" smtClean="0">
              <a:solidFill>
                <a:schemeClr val="accent1"/>
              </a:solidFill>
            </a:endParaRP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10 AGIPD 1.1 modules received in total</a:t>
            </a:r>
          </a:p>
          <a:p>
            <a:pPr lvl="1"/>
            <a:r>
              <a:rPr lang="en-US" sz="1200" dirty="0">
                <a:solidFill>
                  <a:schemeClr val="accent1"/>
                </a:solidFill>
              </a:rPr>
              <a:t>9</a:t>
            </a:r>
            <a:r>
              <a:rPr lang="en-US" sz="1200" dirty="0" smtClean="0">
                <a:solidFill>
                  <a:schemeClr val="accent1"/>
                </a:solidFill>
              </a:rPr>
              <a:t> tested and show good bump bond yield</a:t>
            </a: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1 used bad sensor (low breakdown voltage)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Communication files (patterns) between FPGA and ASIC adjustment to cope with AGIPD 1.1 ongoing</a:t>
            </a:r>
          </a:p>
          <a:p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Characterization/calibration of new AGIPD 1.1 modules ongoing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Optimization of methods for  gain conversion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 AGIPD started collaboration with CFEL for calibration routine development 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Kick off meeting for integration of calibration routines into XFEL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infrastructure  regular meetings are scheduled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Fitting </a:t>
            </a:r>
            <a:r>
              <a:rPr lang="en-US" dirty="0">
                <a:solidFill>
                  <a:schemeClr val="accent1"/>
                </a:solidFill>
              </a:rPr>
              <a:t>routines </a:t>
            </a:r>
            <a:r>
              <a:rPr lang="en-US" dirty="0" smtClean="0">
                <a:solidFill>
                  <a:schemeClr val="accent1"/>
                </a:solidFill>
              </a:rPr>
              <a:t>for AGIPD1.1 current </a:t>
            </a:r>
            <a:r>
              <a:rPr lang="en-US" dirty="0">
                <a:solidFill>
                  <a:schemeClr val="accent1"/>
                </a:solidFill>
              </a:rPr>
              <a:t>source scan </a:t>
            </a:r>
            <a:r>
              <a:rPr lang="en-US" dirty="0" smtClean="0">
                <a:solidFill>
                  <a:schemeClr val="accent1"/>
                </a:solidFill>
              </a:rPr>
              <a:t>exist</a:t>
            </a:r>
            <a:endParaRPr lang="en-US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67884" lvl="1" indent="0">
              <a:buFontTx/>
              <a:buNone/>
            </a:pPr>
            <a:endParaRPr lang="en-US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333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4x3_v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XFEL_PowerPoint_4x3.potx" id="{BC191F8A-93AC-4D54-B0A3-61F02C6C23C2}" vid="{3786C33C-45D4-4C30-B0CA-267E7E45770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XFEL_PowerPoint_4x3_v3</Template>
  <TotalTime>0</TotalTime>
  <Words>2826</Words>
  <Application>Microsoft Office PowerPoint</Application>
  <PresentationFormat>On-screen Show (4:3)</PresentationFormat>
  <Paragraphs>496</Paragraphs>
  <Slides>33</Slides>
  <Notes>6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XFEL_PowerPoint_4x3_v3</vt:lpstr>
      <vt:lpstr>Calibration Working Group  and  Calibration Infrastructure</vt:lpstr>
      <vt:lpstr>Outline </vt:lpstr>
      <vt:lpstr>Calibration activity at XFEL</vt:lpstr>
      <vt:lpstr>Calibration Working Group </vt:lpstr>
      <vt:lpstr>Calibration  Activity – DSSC with miniSDD </vt:lpstr>
      <vt:lpstr>DSSC with miniSDD – Beam tests results </vt:lpstr>
      <vt:lpstr>Calibration Activity - LPD at RAL</vt:lpstr>
      <vt:lpstr>Calibration Activity - LPD at HERA South</vt:lpstr>
      <vt:lpstr>PowerPoint Presentation</vt:lpstr>
      <vt:lpstr>PowerPoint Presentation</vt:lpstr>
      <vt:lpstr>Gotthard detector at PSI</vt:lpstr>
      <vt:lpstr>FastCCD</vt:lpstr>
      <vt:lpstr>Jungfrau at PSI </vt:lpstr>
      <vt:lpstr>ePix detector for HED and MID</vt:lpstr>
      <vt:lpstr>Infrastructure for detector calibration and tests at the XFEL lab - reminder </vt:lpstr>
      <vt:lpstr>Ambient X-ray test Setup Big Amber: Reminder</vt:lpstr>
      <vt:lpstr>PowerPoint Presentation</vt:lpstr>
      <vt:lpstr>Multi-target pulsed X-ray setup PulXar - reminder</vt:lpstr>
      <vt:lpstr>Multi-target (pulsed) X-ray setup PulXar</vt:lpstr>
      <vt:lpstr>Conclusions</vt:lpstr>
      <vt:lpstr>Backup slides</vt:lpstr>
      <vt:lpstr>PowerPoint Presentation</vt:lpstr>
      <vt:lpstr>1 Mpix LPD Calibration at RAL</vt:lpstr>
      <vt:lpstr>Calibration  Activity – DSSC with miniSDD </vt:lpstr>
      <vt:lpstr>Size of Detector Parameter Space</vt:lpstr>
      <vt:lpstr>Base Line Detector Operation Modes for Day-one</vt:lpstr>
      <vt:lpstr>Calibration of AGIPD detector </vt:lpstr>
      <vt:lpstr>Calibration method for each pixel (and memory cell)</vt:lpstr>
      <vt:lpstr>Calibration method for each pixel (and memory cell)</vt:lpstr>
      <vt:lpstr>Example – Calibration Constants and Application (single module at HERA South) </vt:lpstr>
      <vt:lpstr>Calibration Strategy – where calibration will be done</vt:lpstr>
      <vt:lpstr>Possible components of correction pipelines – and importance of throughput</vt:lpstr>
      <vt:lpstr>Calibration and Correction Parameters of XFEL Detectors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Sztuk-Dambietz, Jolanta</dc:creator>
  <cp:lastModifiedBy>Sztuk-Dambietz, Jolanta</cp:lastModifiedBy>
  <cp:revision>560</cp:revision>
  <cp:lastPrinted>2017-05-11T13:33:03Z</cp:lastPrinted>
  <dcterms:created xsi:type="dcterms:W3CDTF">2016-11-14T09:56:34Z</dcterms:created>
  <dcterms:modified xsi:type="dcterms:W3CDTF">2017-05-15T19:07:41Z</dcterms:modified>
</cp:coreProperties>
</file>