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70" r:id="rId3"/>
    <p:sldId id="271" r:id="rId4"/>
    <p:sldId id="269" r:id="rId5"/>
    <p:sldId id="272" r:id="rId6"/>
    <p:sldId id="273" r:id="rId7"/>
  </p:sldIdLst>
  <p:sldSz cx="9144000" cy="6858000" type="screen4x3"/>
  <p:notesSz cx="6794500" cy="9931400"/>
  <p:defaultTextStyle>
    <a:defPPr>
      <a:defRPr lang="de-DE"/>
    </a:defPPr>
    <a:lvl1pPr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E0E0"/>
    <a:srgbClr val="FD930A"/>
    <a:srgbClr val="261748"/>
    <a:srgbClr val="251555"/>
    <a:srgbClr val="626262"/>
    <a:srgbClr val="100F2E"/>
    <a:srgbClr val="231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59" autoAdjust="0"/>
    <p:restoredTop sz="89418" autoAdjust="0"/>
  </p:normalViewPr>
  <p:slideViewPr>
    <p:cSldViewPr snapToGrid="0" showGuides="1">
      <p:cViewPr>
        <p:scale>
          <a:sx n="100" d="100"/>
          <a:sy n="100" d="100"/>
        </p:scale>
        <p:origin x="-1932" y="-510"/>
      </p:cViewPr>
      <p:guideLst>
        <p:guide orient="horz" pos="3956"/>
        <p:guide orient="horz" pos="900"/>
        <p:guide orient="horz" pos="2446"/>
        <p:guide orient="horz" pos="4038"/>
        <p:guide pos="5277"/>
        <p:guide pos="1750"/>
        <p:guide pos="4023"/>
        <p:guide pos="5685"/>
        <p:guide pos="255"/>
        <p:guide pos="5318"/>
        <p:guide pos="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>
        <p:scale>
          <a:sx n="100" d="100"/>
          <a:sy n="100" d="100"/>
        </p:scale>
        <p:origin x="-3468" y="-72"/>
      </p:cViewPr>
      <p:guideLst>
        <p:guide orient="horz" pos="3129"/>
        <p:guide pos="213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31.169.135.101\projects\PROJECTS\51.%20XFEL\02.%20PROJECT%20OFFICE\MONITORING%20&amp;%20CONTROLLING\Progress%20report\Beckhoff%20progress_170228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131.169.135.101\projects\PROJECTS\51.%20XFEL\02.%20PROJECT%20OFFICE\MONITORING%20&amp;%20CONTROLLING\Progress%20report\Beckhoff%20progress_17022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'[Beckhoff progress_170228.xlsx]Production SCS-SQS'!$B$16</c:f>
              <c:strCache>
                <c:ptCount val="1"/>
                <c:pt idx="0">
                  <c:v>INITIAL FORECAST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marker>
          <c:dLbls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'[Beckhoff progress_170228.xlsx]Production SCS-SQS'!$D$14:$L$14</c:f>
              <c:strCache>
                <c:ptCount val="9"/>
                <c:pt idx="0">
                  <c:v>NOV</c:v>
                </c:pt>
                <c:pt idx="1">
                  <c:v>DEC</c:v>
                </c:pt>
                <c:pt idx="2">
                  <c:v>JAN</c:v>
                </c:pt>
                <c:pt idx="3">
                  <c:v>FEB</c:v>
                </c:pt>
                <c:pt idx="4">
                  <c:v>MARCH</c:v>
                </c:pt>
                <c:pt idx="5">
                  <c:v>APR</c:v>
                </c:pt>
                <c:pt idx="6">
                  <c:v>MAY</c:v>
                </c:pt>
                <c:pt idx="7">
                  <c:v>JUNE</c:v>
                </c:pt>
                <c:pt idx="8">
                  <c:v>JULY</c:v>
                </c:pt>
              </c:strCache>
            </c:strRef>
          </c:cat>
          <c:val>
            <c:numRef>
              <c:f>'[Beckhoff progress_170228.xlsx]Production SCS-SQS'!$D$16:$I$16</c:f>
              <c:numCache>
                <c:formatCode>General</c:formatCode>
                <c:ptCount val="6"/>
                <c:pt idx="0">
                  <c:v>0</c:v>
                </c:pt>
                <c:pt idx="1">
                  <c:v>4</c:v>
                </c:pt>
                <c:pt idx="2">
                  <c:v>17</c:v>
                </c:pt>
                <c:pt idx="3" formatCode="0">
                  <c:v>22</c:v>
                </c:pt>
                <c:pt idx="4" formatCode="0">
                  <c:v>22</c:v>
                </c:pt>
                <c:pt idx="5" formatCode="0">
                  <c:v>20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'[Beckhoff progress_170228.xlsx]Production SCS-SQS'!$B$15</c:f>
              <c:strCache>
                <c:ptCount val="1"/>
                <c:pt idx="0">
                  <c:v>DONE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marker>
          <c:dLbls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'[Beckhoff progress_170228.xlsx]Production SCS-SQS'!$D$14:$L$14</c:f>
              <c:strCache>
                <c:ptCount val="9"/>
                <c:pt idx="0">
                  <c:v>NOV</c:v>
                </c:pt>
                <c:pt idx="1">
                  <c:v>DEC</c:v>
                </c:pt>
                <c:pt idx="2">
                  <c:v>JAN</c:v>
                </c:pt>
                <c:pt idx="3">
                  <c:v>FEB</c:v>
                </c:pt>
                <c:pt idx="4">
                  <c:v>MARCH</c:v>
                </c:pt>
                <c:pt idx="5">
                  <c:v>APR</c:v>
                </c:pt>
                <c:pt idx="6">
                  <c:v>MAY</c:v>
                </c:pt>
                <c:pt idx="7">
                  <c:v>JUNE</c:v>
                </c:pt>
                <c:pt idx="8">
                  <c:v>JULY</c:v>
                </c:pt>
              </c:strCache>
            </c:strRef>
          </c:cat>
          <c:val>
            <c:numRef>
              <c:f>'[Beckhoff progress_170228.xlsx]Production SCS-SQS'!$D$15:$G$15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  <c:pt idx="2">
                  <c:v>13</c:v>
                </c:pt>
                <c:pt idx="3">
                  <c:v>12</c:v>
                </c:pt>
              </c:numCache>
            </c:numRef>
          </c:val>
          <c:smooth val="0"/>
        </c:ser>
        <c:ser>
          <c:idx val="0"/>
          <c:order val="2"/>
          <c:tx>
            <c:strRef>
              <c:f>'[Beckhoff progress_170228.xlsx]Production SCS-SQS'!$B$18</c:f>
              <c:strCache>
                <c:ptCount val="1"/>
                <c:pt idx="0">
                  <c:v>FORECAST 01.03.2017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'[Beckhoff progress_170228.xlsx]Production SCS-SQS'!$D$14:$L$14</c:f>
              <c:strCache>
                <c:ptCount val="9"/>
                <c:pt idx="0">
                  <c:v>NOV</c:v>
                </c:pt>
                <c:pt idx="1">
                  <c:v>DEC</c:v>
                </c:pt>
                <c:pt idx="2">
                  <c:v>JAN</c:v>
                </c:pt>
                <c:pt idx="3">
                  <c:v>FEB</c:v>
                </c:pt>
                <c:pt idx="4">
                  <c:v>MARCH</c:v>
                </c:pt>
                <c:pt idx="5">
                  <c:v>APR</c:v>
                </c:pt>
                <c:pt idx="6">
                  <c:v>MAY</c:v>
                </c:pt>
                <c:pt idx="7">
                  <c:v>JUNE</c:v>
                </c:pt>
                <c:pt idx="8">
                  <c:v>JULY</c:v>
                </c:pt>
              </c:strCache>
            </c:strRef>
          </c:cat>
          <c:val>
            <c:numRef>
              <c:f>'[Beckhoff progress_170228.xlsx]Production SCS-SQS'!$D$18:$L$18</c:f>
              <c:numCache>
                <c:formatCode>General</c:formatCode>
                <c:ptCount val="9"/>
                <c:pt idx="3" formatCode="0">
                  <c:v>16</c:v>
                </c:pt>
                <c:pt idx="4" formatCode="0">
                  <c:v>16</c:v>
                </c:pt>
                <c:pt idx="5" formatCode="0">
                  <c:v>18</c:v>
                </c:pt>
                <c:pt idx="6" formatCode="0">
                  <c:v>20</c:v>
                </c:pt>
                <c:pt idx="7">
                  <c:v>20</c:v>
                </c:pt>
                <c:pt idx="8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649536"/>
        <c:axId val="73655808"/>
      </c:lineChart>
      <c:catAx>
        <c:axId val="73649536"/>
        <c:scaling>
          <c:orientation val="minMax"/>
        </c:scaling>
        <c:delete val="0"/>
        <c:axPos val="b"/>
        <c:majorTickMark val="out"/>
        <c:minorTickMark val="none"/>
        <c:tickLblPos val="nextTo"/>
        <c:crossAx val="73655808"/>
        <c:crosses val="autoZero"/>
        <c:auto val="1"/>
        <c:lblAlgn val="ctr"/>
        <c:lblOffset val="100"/>
        <c:noMultiLvlLbl val="0"/>
      </c:catAx>
      <c:valAx>
        <c:axId val="73655808"/>
        <c:scaling>
          <c:orientation val="minMax"/>
          <c:max val="24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3649536"/>
        <c:crosses val="autoZero"/>
        <c:crossBetween val="between"/>
        <c:majorUnit val="2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'[Beckhoff progress_170228.xlsx]E-plan design SCS-SQS '!$B$6</c:f>
              <c:strCache>
                <c:ptCount val="1"/>
                <c:pt idx="0">
                  <c:v>INITIAL FORECAST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square"/>
            <c:size val="7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marker>
          <c:dLbls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'[Beckhoff progress_170228.xlsx]E-plan design SCS-SQS '!$C$4:$J$4</c:f>
              <c:strCache>
                <c:ptCount val="8"/>
                <c:pt idx="0">
                  <c:v>OCT</c:v>
                </c:pt>
                <c:pt idx="1">
                  <c:v>NOV</c:v>
                </c:pt>
                <c:pt idx="2">
                  <c:v>DEC</c:v>
                </c:pt>
                <c:pt idx="3">
                  <c:v>JAN</c:v>
                </c:pt>
                <c:pt idx="4">
                  <c:v>FEB</c:v>
                </c:pt>
                <c:pt idx="5">
                  <c:v>MARCH</c:v>
                </c:pt>
                <c:pt idx="6">
                  <c:v>APRIL</c:v>
                </c:pt>
                <c:pt idx="7">
                  <c:v>MAY</c:v>
                </c:pt>
              </c:strCache>
            </c:strRef>
          </c:cat>
          <c:val>
            <c:numRef>
              <c:f>'[Beckhoff progress_170228.xlsx]E-plan design SCS-SQS '!$C$6:$H$6</c:f>
              <c:numCache>
                <c:formatCode>0</c:formatCode>
                <c:ptCount val="6"/>
                <c:pt idx="0" formatCode="General">
                  <c:v>1</c:v>
                </c:pt>
                <c:pt idx="1">
                  <c:v>15</c:v>
                </c:pt>
                <c:pt idx="2">
                  <c:v>15</c:v>
                </c:pt>
                <c:pt idx="3">
                  <c:v>20</c:v>
                </c:pt>
                <c:pt idx="4">
                  <c:v>26</c:v>
                </c:pt>
                <c:pt idx="5">
                  <c:v>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'[Beckhoff progress_170228.xlsx]E-plan design SCS-SQS '!$B$5</c:f>
              <c:strCache>
                <c:ptCount val="1"/>
                <c:pt idx="0">
                  <c:v>DONE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triangle"/>
            <c:size val="7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marker>
          <c:dLbls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'[Beckhoff progress_170228.xlsx]E-plan design SCS-SQS '!$C$4:$J$4</c:f>
              <c:strCache>
                <c:ptCount val="8"/>
                <c:pt idx="0">
                  <c:v>OCT</c:v>
                </c:pt>
                <c:pt idx="1">
                  <c:v>NOV</c:v>
                </c:pt>
                <c:pt idx="2">
                  <c:v>DEC</c:v>
                </c:pt>
                <c:pt idx="3">
                  <c:v>JAN</c:v>
                </c:pt>
                <c:pt idx="4">
                  <c:v>FEB</c:v>
                </c:pt>
                <c:pt idx="5">
                  <c:v>MARCH</c:v>
                </c:pt>
                <c:pt idx="6">
                  <c:v>APRIL</c:v>
                </c:pt>
                <c:pt idx="7">
                  <c:v>MAY</c:v>
                </c:pt>
              </c:strCache>
            </c:strRef>
          </c:cat>
          <c:val>
            <c:numRef>
              <c:f>'[Beckhoff progress_170228.xlsx]E-plan design SCS-SQS '!$C$5:$H$5</c:f>
              <c:numCache>
                <c:formatCode>General</c:formatCode>
                <c:ptCount val="6"/>
                <c:pt idx="0">
                  <c:v>1</c:v>
                </c:pt>
                <c:pt idx="1">
                  <c:v>10</c:v>
                </c:pt>
                <c:pt idx="2">
                  <c:v>5</c:v>
                </c:pt>
                <c:pt idx="3">
                  <c:v>17</c:v>
                </c:pt>
                <c:pt idx="4">
                  <c:v>21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'[Beckhoff progress_170228.xlsx]E-plan design SCS-SQS '!$B$8</c:f>
              <c:strCache>
                <c:ptCount val="1"/>
                <c:pt idx="0">
                  <c:v>FORECAST 01.03.2017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'[Beckhoff progress_170228.xlsx]E-plan design SCS-SQS '!$C$4:$J$4</c:f>
              <c:strCache>
                <c:ptCount val="8"/>
                <c:pt idx="0">
                  <c:v>OCT</c:v>
                </c:pt>
                <c:pt idx="1">
                  <c:v>NOV</c:v>
                </c:pt>
                <c:pt idx="2">
                  <c:v>DEC</c:v>
                </c:pt>
                <c:pt idx="3">
                  <c:v>JAN</c:v>
                </c:pt>
                <c:pt idx="4">
                  <c:v>FEB</c:v>
                </c:pt>
                <c:pt idx="5">
                  <c:v>MARCH</c:v>
                </c:pt>
                <c:pt idx="6">
                  <c:v>APRIL</c:v>
                </c:pt>
                <c:pt idx="7">
                  <c:v>MAY</c:v>
                </c:pt>
              </c:strCache>
            </c:strRef>
          </c:cat>
          <c:val>
            <c:numRef>
              <c:f>'[Beckhoff progress_170228.xlsx]E-plan design SCS-SQS '!$C$8:$J$8</c:f>
              <c:numCache>
                <c:formatCode>General</c:formatCode>
                <c:ptCount val="8"/>
                <c:pt idx="4" formatCode="0">
                  <c:v>20</c:v>
                </c:pt>
                <c:pt idx="5" formatCode="0">
                  <c:v>22</c:v>
                </c:pt>
                <c:pt idx="6" formatCode="0">
                  <c:v>22</c:v>
                </c:pt>
                <c:pt idx="7" formatCode="0">
                  <c:v>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158656"/>
        <c:axId val="33160192"/>
      </c:lineChart>
      <c:catAx>
        <c:axId val="33158656"/>
        <c:scaling>
          <c:orientation val="minMax"/>
        </c:scaling>
        <c:delete val="0"/>
        <c:axPos val="b"/>
        <c:majorTickMark val="out"/>
        <c:minorTickMark val="none"/>
        <c:tickLblPos val="nextTo"/>
        <c:crossAx val="33160192"/>
        <c:crosses val="autoZero"/>
        <c:auto val="1"/>
        <c:lblAlgn val="ctr"/>
        <c:lblOffset val="100"/>
        <c:noMultiLvlLbl val="0"/>
      </c:catAx>
      <c:valAx>
        <c:axId val="331601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586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908204970754377"/>
          <c:y val="0.40702354913969085"/>
          <c:w val="0.24841528199580085"/>
          <c:h val="0.39004046369203849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82031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283" cy="49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17" y="0"/>
            <a:ext cx="2944283" cy="49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4831"/>
            <a:ext cx="2944283" cy="49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17" y="9434831"/>
            <a:ext cx="2944283" cy="49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fld id="{70F96095-A911-4B8A-9974-6A40BAAD5501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19311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F08DDF-290B-49BC-9F94-6BC547E80180}" type="slidenum">
              <a:rPr lang="de-DE"/>
              <a:pPr/>
              <a:t>1</a:t>
            </a:fld>
            <a:endParaRPr lang="de-DE"/>
          </a:p>
        </p:txBody>
      </p:sp>
      <p:sp>
        <p:nvSpPr>
          <p:cNvPr id="1064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6125"/>
            <a:ext cx="4960938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5933" y="4717415"/>
            <a:ext cx="4982634" cy="44691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spcBef>
                <a:spcPct val="0"/>
              </a:spcBef>
              <a:spcAft>
                <a:spcPct val="20000"/>
              </a:spcAft>
            </a:pPr>
            <a:r>
              <a:rPr lang="en-GB" sz="1100" b="1" dirty="0"/>
              <a:t>How to edit the title slide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</a:pPr>
            <a:endParaRPr lang="en-GB" sz="1100" dirty="0"/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dirty="0" smtClean="0"/>
              <a:t>Upper </a:t>
            </a:r>
            <a:r>
              <a:rPr lang="en-GB" sz="1100" dirty="0"/>
              <a:t>area: </a:t>
            </a:r>
            <a:r>
              <a:rPr lang="en-GB" sz="1100" b="1" dirty="0"/>
              <a:t>Title</a:t>
            </a:r>
            <a:r>
              <a:rPr lang="en-GB" sz="1100" dirty="0"/>
              <a:t> of your talk, max. 2 rows of the defined size (55 </a:t>
            </a:r>
            <a:r>
              <a:rPr lang="en-GB" sz="1100" dirty="0" err="1"/>
              <a:t>pt</a:t>
            </a:r>
            <a:r>
              <a:rPr lang="en-GB" sz="1100" dirty="0"/>
              <a:t>)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dirty="0" smtClean="0"/>
              <a:t>Lower </a:t>
            </a:r>
            <a:r>
              <a:rPr lang="en-GB" sz="1100" dirty="0"/>
              <a:t>area </a:t>
            </a:r>
            <a:r>
              <a:rPr lang="en-GB" sz="1100" b="1" dirty="0"/>
              <a:t>(subtitle):</a:t>
            </a:r>
            <a:r>
              <a:rPr lang="en-GB" sz="1100" dirty="0"/>
              <a:t> Conference/meeting/workshop, location, date, </a:t>
            </a:r>
            <a:br>
              <a:rPr lang="en-GB" sz="1100" dirty="0"/>
            </a:br>
            <a:r>
              <a:rPr lang="en-GB" sz="1100" dirty="0" smtClean="0"/>
              <a:t>your </a:t>
            </a:r>
            <a:r>
              <a:rPr lang="en-GB" sz="1100" dirty="0"/>
              <a:t>name and affiliation, </a:t>
            </a:r>
            <a:r>
              <a:rPr lang="en-GB" sz="1100" dirty="0" smtClean="0"/>
              <a:t>max</a:t>
            </a:r>
            <a:r>
              <a:rPr lang="en-GB" sz="1100" dirty="0"/>
              <a:t>. 4 rows of the defined size (32 </a:t>
            </a:r>
            <a:r>
              <a:rPr lang="en-GB" sz="1100" dirty="0" err="1"/>
              <a:t>pt</a:t>
            </a:r>
            <a:r>
              <a:rPr lang="en-GB" sz="1100" dirty="0" smtClean="0"/>
              <a:t>)</a:t>
            </a:r>
            <a:endParaRPr lang="en-GB" sz="11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2" name="Rectangle 82"/>
          <p:cNvSpPr>
            <a:spLocks noChangeArrowheads="1"/>
          </p:cNvSpPr>
          <p:nvPr userDrawn="1"/>
        </p:nvSpPr>
        <p:spPr bwMode="auto">
          <a:xfrm>
            <a:off x="8442325" y="114300"/>
            <a:ext cx="576264" cy="907200"/>
          </a:xfrm>
          <a:prstGeom prst="rect">
            <a:avLst/>
          </a:prstGeom>
          <a:solidFill>
            <a:schemeClr val="tx1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noProof="0"/>
          </a:p>
        </p:txBody>
      </p:sp>
      <p:sp>
        <p:nvSpPr>
          <p:cNvPr id="10313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404607" y="3411538"/>
            <a:ext cx="8325262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PSPO</a:t>
            </a:r>
          </a:p>
          <a:p>
            <a:pPr lvl="0"/>
            <a:r>
              <a:rPr lang="en-GB" noProof="0" dirty="0" smtClean="0"/>
              <a:t>09-03-2017</a:t>
            </a:r>
            <a:endParaRPr lang="en-GB" noProof="0" dirty="0" smtClean="0"/>
          </a:p>
        </p:txBody>
      </p:sp>
      <p:sp>
        <p:nvSpPr>
          <p:cNvPr id="10325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404813" y="1314450"/>
            <a:ext cx="83312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ctr">
              <a:defRPr sz="55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Status of </a:t>
            </a:r>
            <a:r>
              <a:rPr lang="en-GB" noProof="0" dirty="0" err="1" smtClean="0"/>
              <a:t>Beckhoff</a:t>
            </a:r>
            <a:r>
              <a:rPr lang="en-GB" noProof="0" dirty="0" smtClean="0"/>
              <a:t> planning</a:t>
            </a:r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03253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23911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7326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34" descr="Undulator_final_nurh#50DE97_recht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325" y="114300"/>
            <a:ext cx="582613" cy="91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 noProof="0"/>
          </a:p>
        </p:txBody>
      </p:sp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307975"/>
            <a:ext cx="72834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Slide title: Don’t edit here!</a:t>
            </a:r>
          </a:p>
        </p:txBody>
      </p:sp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en-GB" sz="1000" noProof="0" dirty="0" smtClean="0">
                <a:solidFill>
                  <a:schemeClr val="bg1"/>
                </a:solidFill>
              </a:rPr>
              <a:t>Status</a:t>
            </a:r>
            <a:r>
              <a:rPr lang="en-GB" sz="1000" baseline="0" noProof="0" dirty="0" smtClean="0">
                <a:solidFill>
                  <a:schemeClr val="bg1"/>
                </a:solidFill>
              </a:rPr>
              <a:t> of </a:t>
            </a:r>
            <a:r>
              <a:rPr lang="en-GB" sz="1000" baseline="0" noProof="0" dirty="0" err="1" smtClean="0">
                <a:solidFill>
                  <a:schemeClr val="bg1"/>
                </a:solidFill>
              </a:rPr>
              <a:t>Beckhoff</a:t>
            </a:r>
            <a:r>
              <a:rPr lang="en-GB" sz="1000" baseline="0" noProof="0" dirty="0" smtClean="0">
                <a:solidFill>
                  <a:schemeClr val="bg1"/>
                </a:solidFill>
              </a:rPr>
              <a:t> planning</a:t>
            </a:r>
            <a:endParaRPr lang="en-GB" sz="1000" noProof="0" dirty="0">
              <a:solidFill>
                <a:schemeClr val="bg1"/>
              </a:solidFill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404813" y="1347788"/>
            <a:ext cx="7972425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text format – don’t edit!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17" name="Rechteck 16"/>
          <p:cNvSpPr/>
          <p:nvPr/>
        </p:nvSpPr>
        <p:spPr bwMode="auto">
          <a:xfrm>
            <a:off x="8448938" y="784800"/>
            <a:ext cx="576000" cy="247075"/>
          </a:xfrm>
          <a:prstGeom prst="rect">
            <a:avLst/>
          </a:prstGeom>
          <a:noFill/>
          <a:ln>
            <a:noFill/>
          </a:ln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/>
          <a:p>
            <a:pPr lvl="0" algn="ctr" eaLnBrk="0" hangingPunct="0">
              <a:spcBef>
                <a:spcPct val="0"/>
              </a:spcBef>
              <a:buClrTx/>
              <a:buFontTx/>
              <a:buNone/>
            </a:pPr>
            <a:fld id="{7BD41925-BADA-44CD-9D29-92AC82CF061D}" type="slidenum">
              <a:rPr lang="en-GB" sz="1000" b="1" noProof="0" smtClean="0">
                <a:solidFill>
                  <a:schemeClr val="bg1"/>
                </a:solidFill>
                <a:ea typeface="Geneva" pitchFamily="1" charset="-128"/>
              </a:rPr>
              <a:t>‹#›</a:t>
            </a:fld>
            <a:endParaRPr lang="en-GB" sz="1000" b="1" noProof="0" smtClean="0">
              <a:solidFill>
                <a:schemeClr val="bg1"/>
              </a:solidFill>
              <a:ea typeface="Geneva" pitchFamily="1" charset="-128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17475" y="6477000"/>
            <a:ext cx="89027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noProof="0" dirty="0" smtClean="0"/>
              <a:t>09-03-2017,</a:t>
            </a:r>
            <a:r>
              <a:rPr lang="en-GB" baseline="0" noProof="0" dirty="0" smtClean="0"/>
              <a:t> European XFEL, Hamburg</a:t>
            </a:r>
            <a:endParaRPr lang="en-GB" noProof="0" dirty="0" smtClean="0"/>
          </a:p>
          <a:p>
            <a:pPr lvl="0"/>
            <a:r>
              <a:rPr lang="en-GB" noProof="0" dirty="0" smtClean="0"/>
              <a:t>M.</a:t>
            </a:r>
            <a:r>
              <a:rPr lang="en-GB" baseline="0" noProof="0" dirty="0" smtClean="0"/>
              <a:t> Areste, PSPO</a:t>
            </a:r>
            <a:endParaRPr lang="en-GB" noProof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1" fontAlgn="base" hangingPunct="1">
        <a:spcBef>
          <a:spcPts val="6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GB" dirty="0" smtClean="0"/>
              <a:t>Status of </a:t>
            </a:r>
            <a:r>
              <a:rPr lang="en-GB" dirty="0" err="1" smtClean="0"/>
              <a:t>Beckhoff</a:t>
            </a:r>
            <a:r>
              <a:rPr lang="en-GB" dirty="0" smtClean="0"/>
              <a:t> components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 SASE3</a:t>
            </a:r>
            <a:endParaRPr lang="de-DE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727402"/>
              </p:ext>
            </p:extLst>
          </p:nvPr>
        </p:nvGraphicFramePr>
        <p:xfrm>
          <a:off x="257174" y="1314455"/>
          <a:ext cx="8053387" cy="4508006"/>
        </p:xfrm>
        <a:graphic>
          <a:graphicData uri="http://schemas.openxmlformats.org/drawingml/2006/table">
            <a:tbl>
              <a:tblPr/>
              <a:tblGrid>
                <a:gridCol w="1197905"/>
                <a:gridCol w="421074"/>
                <a:gridCol w="456635"/>
                <a:gridCol w="498148"/>
                <a:gridCol w="498148"/>
                <a:gridCol w="531358"/>
                <a:gridCol w="476007"/>
                <a:gridCol w="589475"/>
                <a:gridCol w="556265"/>
                <a:gridCol w="589475"/>
                <a:gridCol w="589475"/>
                <a:gridCol w="575637"/>
                <a:gridCol w="608847"/>
                <a:gridCol w="464938"/>
              </a:tblGrid>
              <a:tr h="219528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Production SASE 3 (acc. to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Redmine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622">
                <a:tc>
                  <a:txBody>
                    <a:bodyPr/>
                    <a:lstStyle/>
                    <a:p>
                      <a:pPr algn="ctr" fontAlgn="b"/>
                      <a:endParaRPr lang="de-DE" sz="10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622"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OCT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MARCH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JULY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622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 dirty="0">
                          <a:solidFill>
                            <a:srgbClr val="76933C"/>
                          </a:solidFill>
                          <a:effectLst/>
                          <a:latin typeface="Calibri"/>
                        </a:rPr>
                        <a:t>DONE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76933C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>
                          <a:solidFill>
                            <a:srgbClr val="76933C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>
                          <a:solidFill>
                            <a:srgbClr val="76933C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>
                          <a:solidFill>
                            <a:srgbClr val="76933C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>
                          <a:solidFill>
                            <a:srgbClr val="76933C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>
                          <a:solidFill>
                            <a:srgbClr val="76933C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>
                          <a:solidFill>
                            <a:srgbClr val="76933C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>
                          <a:solidFill>
                            <a:srgbClr val="76933C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1" i="0" u="none" strike="noStrike">
                          <a:solidFill>
                            <a:srgbClr val="76933C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622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>
                          <a:solidFill>
                            <a:srgbClr val="538DD5"/>
                          </a:solidFill>
                          <a:effectLst/>
                          <a:latin typeface="Calibri"/>
                        </a:rPr>
                        <a:t>INITIAL FORECAST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>
                          <a:solidFill>
                            <a:srgbClr val="538DD5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 dirty="0">
                          <a:solidFill>
                            <a:srgbClr val="538DD5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>
                          <a:solidFill>
                            <a:srgbClr val="538DD5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>
                          <a:solidFill>
                            <a:srgbClr val="538DD5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>
                          <a:solidFill>
                            <a:srgbClr val="538DD5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>
                          <a:solidFill>
                            <a:srgbClr val="538DD5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>
                          <a:solidFill>
                            <a:srgbClr val="538DD5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>
                          <a:solidFill>
                            <a:srgbClr val="538DD5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>
                          <a:solidFill>
                            <a:srgbClr val="538DD5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>
                          <a:solidFill>
                            <a:srgbClr val="538DD5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000" b="1" i="0" u="none" strike="noStrike">
                          <a:solidFill>
                            <a:srgbClr val="538DD5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529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FORECAST 01.02.2017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26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FORECAST 01.03.2017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622"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Second supplier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622"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622"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622"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622"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622"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622"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622"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622"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622"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622"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622"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622"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622"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622"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622"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622"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622"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 bwMode="auto">
          <a:xfrm>
            <a:off x="7477123" y="2302668"/>
            <a:ext cx="1666877" cy="51911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rPr>
              <a:t>Increase in the number of modules</a:t>
            </a:r>
            <a:r>
              <a:rPr lang="en-US" sz="1100" dirty="0" smtClean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 !!</a:t>
            </a:r>
            <a:endParaRPr kumimoji="0" lang="de-DE" sz="11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cxnSp>
        <p:nvCxnSpPr>
          <p:cNvPr id="7" name="Straight Arrow Connector 6"/>
          <p:cNvCxnSpPr>
            <a:stCxn id="6" idx="1"/>
          </p:cNvCxnSpPr>
          <p:nvPr/>
        </p:nvCxnSpPr>
        <p:spPr bwMode="auto">
          <a:xfrm flipH="1">
            <a:off x="7229477" y="2562225"/>
            <a:ext cx="247646" cy="0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95313" y="3205163"/>
            <a:ext cx="7972425" cy="3024187"/>
          </a:xfrm>
        </p:spPr>
        <p:txBody>
          <a:bodyPr/>
          <a:lstStyle/>
          <a:p>
            <a:pPr algn="just"/>
            <a:r>
              <a:rPr lang="en-US" dirty="0" smtClean="0"/>
              <a:t>Increase in the number of modules to be produced</a:t>
            </a:r>
          </a:p>
          <a:p>
            <a:pPr lvl="1" algn="just"/>
            <a:r>
              <a:rPr lang="en-US" dirty="0"/>
              <a:t>9</a:t>
            </a:r>
            <a:r>
              <a:rPr lang="en-US" dirty="0" smtClean="0"/>
              <a:t> modules for SQS rescheduled for day 1</a:t>
            </a:r>
          </a:p>
          <a:p>
            <a:pPr lvl="1" algn="just"/>
            <a:r>
              <a:rPr lang="en-US" dirty="0" smtClean="0"/>
              <a:t>4 modules for XTD9</a:t>
            </a:r>
          </a:p>
          <a:p>
            <a:pPr lvl="1" algn="just"/>
            <a:r>
              <a:rPr lang="en-US" dirty="0" smtClean="0"/>
              <a:t>3 modules for SPB new component (SACT)</a:t>
            </a:r>
          </a:p>
          <a:p>
            <a:pPr lvl="1" algn="just"/>
            <a:r>
              <a:rPr lang="en-US" dirty="0" smtClean="0"/>
              <a:t>Modifications temporary being produced in IKC due to lack of resources in AE.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561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 SASE3</a:t>
            </a:r>
            <a:endParaRPr lang="de-DE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3954270"/>
              </p:ext>
            </p:extLst>
          </p:nvPr>
        </p:nvGraphicFramePr>
        <p:xfrm>
          <a:off x="1238250" y="3389313"/>
          <a:ext cx="72580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38163" y="1062038"/>
            <a:ext cx="7972425" cy="3024187"/>
          </a:xfrm>
        </p:spPr>
        <p:txBody>
          <a:bodyPr/>
          <a:lstStyle/>
          <a:p>
            <a:r>
              <a:rPr lang="en-US" dirty="0" smtClean="0"/>
              <a:t>Production </a:t>
            </a:r>
            <a:r>
              <a:rPr lang="en-US" dirty="0"/>
              <a:t>rate </a:t>
            </a:r>
            <a:r>
              <a:rPr lang="en-US" dirty="0" smtClean="0"/>
              <a:t>below the planning</a:t>
            </a:r>
          </a:p>
          <a:p>
            <a:pPr lvl="1"/>
            <a:r>
              <a:rPr lang="en-US" dirty="0" smtClean="0"/>
              <a:t>Lack of CRD approved in January to provide E-plan designs to two suppliers.</a:t>
            </a:r>
          </a:p>
          <a:p>
            <a:pPr lvl="1"/>
            <a:r>
              <a:rPr lang="en-US" dirty="0" smtClean="0"/>
              <a:t>Start of production with </a:t>
            </a:r>
            <a:r>
              <a:rPr lang="en-US" dirty="0" err="1" smtClean="0"/>
              <a:t>Beckhoff</a:t>
            </a:r>
            <a:r>
              <a:rPr lang="en-US" dirty="0" smtClean="0"/>
              <a:t> is being slower than expected.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019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E-plan design SASE3 </a:t>
            </a:r>
            <a:endParaRPr lang="de-DE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253287"/>
              </p:ext>
            </p:extLst>
          </p:nvPr>
        </p:nvGraphicFramePr>
        <p:xfrm>
          <a:off x="580465" y="1347784"/>
          <a:ext cx="7621121" cy="4889523"/>
        </p:xfrm>
        <a:graphic>
          <a:graphicData uri="http://schemas.openxmlformats.org/drawingml/2006/table">
            <a:tbl>
              <a:tblPr/>
              <a:tblGrid>
                <a:gridCol w="1196631"/>
                <a:gridCol w="666441"/>
                <a:gridCol w="488723"/>
                <a:gridCol w="533152"/>
                <a:gridCol w="533152"/>
                <a:gridCol w="568696"/>
                <a:gridCol w="509457"/>
                <a:gridCol w="630898"/>
                <a:gridCol w="595354"/>
                <a:gridCol w="630898"/>
                <a:gridCol w="616088"/>
                <a:gridCol w="651631"/>
              </a:tblGrid>
              <a:tr h="231483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de-D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E-design SASE3 (</a:t>
                      </a:r>
                      <a:r>
                        <a:rPr lang="de-DE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</a:t>
                      </a:r>
                      <a:r>
                        <a:rPr lang="de-D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</a:t>
                      </a:r>
                      <a:r>
                        <a:rPr lang="de-DE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</a:t>
                      </a:r>
                      <a:r>
                        <a:rPr lang="de-D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Alfresco</a:t>
                      </a:r>
                      <a:r>
                        <a:rPr lang="de-D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folder</a:t>
                      </a:r>
                      <a:r>
                        <a:rPr lang="de-D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de-DE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696"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8064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OCT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MARCH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APRIL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623"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76933C"/>
                          </a:solidFill>
                          <a:effectLst/>
                          <a:latin typeface="Calibri"/>
                        </a:rPr>
                        <a:t>DONE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76933C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76933C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76933C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76933C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76933C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76933C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76933C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76933C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000" b="1" i="0" u="none" strike="noStrike">
                          <a:solidFill>
                            <a:srgbClr val="76933C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>
                          <a:solidFill>
                            <a:srgbClr val="538DD5"/>
                          </a:solidFill>
                          <a:effectLst/>
                          <a:latin typeface="Calibri"/>
                        </a:rPr>
                        <a:t>INITIAL FORECAST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538DD5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538DD5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538DD5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538DD5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538DD5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538DD5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538DD5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538DD5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000" b="1" i="0" u="none" strike="noStrike">
                          <a:solidFill>
                            <a:srgbClr val="538DD5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241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FORECAST 01.02.2017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538DD5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538DD5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538DD5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538DD5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FORECAST 01.03.2017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8064"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1st person hired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2nd person hired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3rd person hired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8064"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8064"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8064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8064"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8064"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8064"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8064"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8064"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8064"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8064"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8064"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8064"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8064"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8064"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8064"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8064"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8064"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8064"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0290892"/>
              </p:ext>
            </p:extLst>
          </p:nvPr>
        </p:nvGraphicFramePr>
        <p:xfrm>
          <a:off x="1533526" y="3562350"/>
          <a:ext cx="693419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ounded Rectangle 10"/>
          <p:cNvSpPr/>
          <p:nvPr/>
        </p:nvSpPr>
        <p:spPr bwMode="auto">
          <a:xfrm>
            <a:off x="7219948" y="2474118"/>
            <a:ext cx="1666877" cy="51911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rPr>
              <a:t>Increase in the number of modules</a:t>
            </a:r>
            <a:r>
              <a:rPr lang="en-US" sz="1100" dirty="0" smtClean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 !!</a:t>
            </a:r>
            <a:endParaRPr kumimoji="0" lang="de-DE" sz="11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cxnSp>
        <p:nvCxnSpPr>
          <p:cNvPr id="13" name="Straight Arrow Connector 12"/>
          <p:cNvCxnSpPr>
            <a:stCxn id="11" idx="1"/>
          </p:cNvCxnSpPr>
          <p:nvPr/>
        </p:nvCxnSpPr>
        <p:spPr bwMode="auto">
          <a:xfrm flipH="1">
            <a:off x="6972302" y="2733675"/>
            <a:ext cx="247646" cy="0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5098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overview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6" t="10666" r="16146" b="6500"/>
          <a:stretch/>
        </p:blipFill>
        <p:spPr bwMode="auto">
          <a:xfrm>
            <a:off x="304799" y="1066800"/>
            <a:ext cx="8696325" cy="5760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238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overview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6" t="19666" r="9963" b="36858"/>
          <a:stretch/>
        </p:blipFill>
        <p:spPr bwMode="auto">
          <a:xfrm>
            <a:off x="133350" y="1162049"/>
            <a:ext cx="8877300" cy="31622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43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-european-xfel-gmbh_presentation">
  <a:themeElements>
    <a:clrScheme name="XFEL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000000"/>
      </a:accent3>
      <a:accent4>
        <a:srgbClr val="626262"/>
      </a:accent4>
      <a:accent5>
        <a:srgbClr val="ACABB1"/>
      </a:accent5>
      <a:accent6>
        <a:srgbClr val="E0E0E0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268288" marR="0" indent="-268288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Char char="n"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accent3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noFill/>
        <a:ln w="12700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 marL="268288" indent="-268288">
          <a:spcBef>
            <a:spcPts val="600"/>
          </a:spcBef>
          <a:buClr>
            <a:schemeClr val="accent2"/>
          </a:buClr>
          <a:buSzPct val="80000"/>
          <a:defRPr sz="2000" smtClean="0">
            <a:solidFill>
              <a:schemeClr val="accent3"/>
            </a:solidFill>
          </a:defRPr>
        </a:defPPr>
      </a:lstStyle>
    </a:tx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template-european-xfel-gmbh_presentation_test03</Template>
  <TotalTime>0</TotalTime>
  <Words>261</Words>
  <Application>Microsoft Office PowerPoint</Application>
  <PresentationFormat>On-screen Show (4:3)</PresentationFormat>
  <Paragraphs>136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template-european-xfel-gmbh_presentation</vt:lpstr>
      <vt:lpstr>Status of Beckhoff components</vt:lpstr>
      <vt:lpstr>Production SASE3</vt:lpstr>
      <vt:lpstr>Production SASE3</vt:lpstr>
      <vt:lpstr>E-plan design SASE3 </vt:lpstr>
      <vt:lpstr>Planning overview</vt:lpstr>
      <vt:lpstr>Planning overview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Poppe, Frank</dc:creator>
  <cp:lastModifiedBy>.</cp:lastModifiedBy>
  <cp:revision>59</cp:revision>
  <cp:lastPrinted>2017-02-02T12:57:55Z</cp:lastPrinted>
  <dcterms:created xsi:type="dcterms:W3CDTF">2012-08-22T09:26:39Z</dcterms:created>
  <dcterms:modified xsi:type="dcterms:W3CDTF">2017-03-09T12:37:34Z</dcterms:modified>
</cp:coreProperties>
</file>