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8" r:id="rId2"/>
    <p:sldId id="320" r:id="rId3"/>
    <p:sldId id="705" r:id="rId4"/>
    <p:sldId id="592" r:id="rId5"/>
    <p:sldId id="744" r:id="rId6"/>
    <p:sldId id="756" r:id="rId7"/>
    <p:sldId id="740" r:id="rId8"/>
    <p:sldId id="762" r:id="rId9"/>
    <p:sldId id="763" r:id="rId10"/>
    <p:sldId id="751" r:id="rId11"/>
    <p:sldId id="754" r:id="rId12"/>
    <p:sldId id="758" r:id="rId13"/>
    <p:sldId id="753" r:id="rId14"/>
    <p:sldId id="732" r:id="rId15"/>
    <p:sldId id="593" r:id="rId16"/>
    <p:sldId id="741" r:id="rId17"/>
    <p:sldId id="742" r:id="rId18"/>
    <p:sldId id="757" r:id="rId19"/>
    <p:sldId id="594" r:id="rId20"/>
    <p:sldId id="745" r:id="rId21"/>
    <p:sldId id="759" r:id="rId22"/>
    <p:sldId id="760" r:id="rId23"/>
    <p:sldId id="761" r:id="rId24"/>
    <p:sldId id="709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9" autoAdjust="0"/>
    <p:restoredTop sz="83939" autoAdjust="0"/>
  </p:normalViewPr>
  <p:slideViewPr>
    <p:cSldViewPr snapToGrid="0" showGuides="1">
      <p:cViewPr>
        <p:scale>
          <a:sx n="125" d="100"/>
          <a:sy n="125" d="100"/>
        </p:scale>
        <p:origin x="-1224" y="-282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Experimental Hall XHEXP1</a:t>
            </a:r>
            <a:r>
              <a:rPr lang="en-US" sz="1000" baseline="0" noProof="0" dirty="0" smtClean="0">
                <a:solidFill>
                  <a:schemeClr val="bg1"/>
                </a:solidFill>
              </a:rPr>
              <a:t> </a:t>
            </a:r>
            <a:r>
              <a:rPr lang="en-US" sz="1000" noProof="0" dirty="0" smtClean="0">
                <a:solidFill>
                  <a:schemeClr val="bg1"/>
                </a:solidFill>
              </a:rPr>
              <a:t>Coordination Meeting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 format – don’t edit!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‹#›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roxy/alfresco/api/node/content/workspace/SpacesStore/6a71452a-882f-43b3-b9d5-df8760677313/PLN_XHEXP1_Status%20SASE1.docx?a=tru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xfel.eu/share/proxy/alfresco/api/node/content/workspace/SpacesStore/632acc9e-6149-4f0e-9985-c00946a23314/PLN_XHEXP1_Status%20SASE3.docx?a=true" TargetMode="External"/><Relationship Id="rId4" Type="http://schemas.openxmlformats.org/officeDocument/2006/relationships/hyperlink" Target="https://docs.xfel.eu/share/proxy/alfresco/api/node/content/workspace/SpacesStore/08af8dc9-eede-4cbf-b472-134f9cec90f6/PLN_XHEXP1_Status%20SASE2.docx?a=tru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13639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smtClean="0"/>
              <a:t>73th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Coordination</a:t>
            </a:r>
            <a:r>
              <a:rPr lang="de-DE" dirty="0" smtClean="0"/>
              <a:t> Meeting XHEXP1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87462" y="4597400"/>
            <a:ext cx="8325262" cy="660400"/>
          </a:xfrm>
        </p:spPr>
        <p:txBody>
          <a:bodyPr/>
          <a:lstStyle/>
          <a:p>
            <a:r>
              <a:rPr lang="de-DE" dirty="0" smtClean="0"/>
              <a:t>A. Violante (PSPO)</a:t>
            </a:r>
          </a:p>
          <a:p>
            <a:r>
              <a:rPr lang="de-DE" smtClean="0"/>
              <a:t>10.3.2017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307975"/>
            <a:ext cx="7383150" cy="714375"/>
          </a:xfrm>
        </p:spPr>
        <p:txBody>
          <a:bodyPr/>
          <a:lstStyle/>
          <a:p>
            <a:r>
              <a:rPr lang="de-DE" dirty="0" smtClean="0"/>
              <a:t>08.03 : Interlock </a:t>
            </a:r>
            <a:r>
              <a:rPr lang="de-DE" dirty="0" err="1" smtClean="0"/>
              <a:t>installations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cabled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" y="1435228"/>
            <a:ext cx="3699000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A:\Sites\PSC\documentLibrary\Images\IMG_XFEL_COLLECTIONS\IMG_20170308_XHEXP1\2017-03-08 09.56.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00" y="174302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08.03.: FXE </a:t>
            </a:r>
            <a:r>
              <a:rPr lang="de-DE" dirty="0" err="1" smtClean="0"/>
              <a:t>floor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grinded</a:t>
            </a:r>
            <a:r>
              <a:rPr lang="de-DE" dirty="0" smtClean="0"/>
              <a:t> – </a:t>
            </a:r>
            <a:r>
              <a:rPr lang="de-DE" dirty="0" err="1" smtClean="0"/>
              <a:t>measures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err="1" smtClean="0"/>
              <a:t>dust</a:t>
            </a:r>
            <a:endParaRPr lang="de-DE" dirty="0"/>
          </a:p>
        </p:txBody>
      </p:sp>
      <p:pic>
        <p:nvPicPr>
          <p:cNvPr id="4099" name="Picture 3" descr="A:\Sites\PSC\documentLibrary\Images\IMG_XFEL_COLLECTIONS\IMG_20170308_XHEXP1\2017-03-08 09.58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805"/>
            <a:ext cx="307238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:\Sites\PSC\documentLibrary\Images\IMG_XFEL_COLLECTIONS\IMG_20170308_XHEXP1\2017-03-08 09.58.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4" y="1611805"/>
            <a:ext cx="307238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A:\Sites\PSC\documentLibrary\Images\IMG_XFEL_COLLECTIONS\IMG_20170308_XHEXP1\2017-03-08 09.58.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8" y="1604477"/>
            <a:ext cx="307238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1611805"/>
            <a:ext cx="3072384" cy="4103840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72384" y="1608141"/>
            <a:ext cx="3072384" cy="4103840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44768" y="1604477"/>
            <a:ext cx="2999232" cy="4103840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0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08.03.: SPB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(FXE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9218" name="Picture 2" descr="A:\Sites\PSC\documentLibrary\Images\IMG_XFEL_COLLECTIONS\IMG_20170308_XHEXP1\2017-03-08 09.56.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8" y="1276349"/>
            <a:ext cx="6448425" cy="48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Phase II </a:t>
            </a:r>
            <a:r>
              <a:rPr lang="de-DE" dirty="0" err="1" smtClean="0"/>
              <a:t>cabling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5846" y="1149668"/>
            <a:ext cx="8862647" cy="5350192"/>
          </a:xfrm>
          <a:ln>
            <a:noFill/>
          </a:ln>
        </p:spPr>
        <p:txBody>
          <a:bodyPr/>
          <a:lstStyle/>
          <a:p>
            <a:r>
              <a:rPr lang="de-DE" sz="2000" b="1" dirty="0" smtClean="0">
                <a:sym typeface="Wingdings" panose="05000000000000000000" pitchFamily="2" charset="2"/>
              </a:rPr>
              <a:t>D.05 – FXE </a:t>
            </a:r>
            <a:r>
              <a:rPr lang="de-DE" sz="2000" b="1" dirty="0" err="1" smtClean="0">
                <a:sym typeface="Wingdings" panose="05000000000000000000" pitchFamily="2" charset="2"/>
              </a:rPr>
              <a:t>Exp</a:t>
            </a:r>
            <a:r>
              <a:rPr lang="de-DE" sz="2000" b="1" dirty="0" smtClean="0">
                <a:sym typeface="Wingdings" panose="05000000000000000000" pitchFamily="2" charset="2"/>
              </a:rPr>
              <a:t>.</a:t>
            </a:r>
            <a:r>
              <a:rPr lang="de-DE" sz="2000" dirty="0" smtClean="0">
                <a:sym typeface="Wingdings" panose="05000000000000000000" pitchFamily="2" charset="2"/>
              </a:rPr>
              <a:t>			“</a:t>
            </a:r>
            <a:r>
              <a:rPr lang="de-DE" sz="2000" i="1" dirty="0" smtClean="0">
                <a:sym typeface="Wingdings" panose="05000000000000000000" pitchFamily="2" charset="2"/>
              </a:rPr>
              <a:t>Fertigmeldung</a:t>
            </a:r>
            <a:r>
              <a:rPr lang="de-DE" sz="2000" dirty="0" smtClean="0">
                <a:sym typeface="Wingdings" panose="05000000000000000000" pitchFamily="2" charset="2"/>
              </a:rPr>
              <a:t>„ </a:t>
            </a:r>
            <a:r>
              <a:rPr lang="de-DE" sz="2000" dirty="0" err="1" smtClean="0">
                <a:sym typeface="Wingdings" panose="05000000000000000000" pitchFamily="2" charset="2"/>
              </a:rPr>
              <a:t>received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XTD9 – SPB </a:t>
            </a:r>
            <a:r>
              <a:rPr lang="de-DE" sz="2000" b="1" dirty="0" err="1" smtClean="0">
                <a:sym typeface="Wingdings" panose="05000000000000000000" pitchFamily="2" charset="2"/>
              </a:rPr>
              <a:t>components</a:t>
            </a:r>
            <a:r>
              <a:rPr lang="de-DE" sz="2000" b="1" dirty="0" smtClean="0">
                <a:sym typeface="Wingdings" panose="05000000000000000000" pitchFamily="2" charset="2"/>
              </a:rPr>
              <a:t>	</a:t>
            </a:r>
            <a:r>
              <a:rPr lang="de-DE" sz="2000" dirty="0" smtClean="0">
                <a:sym typeface="Wingdings" panose="05000000000000000000" pitchFamily="2" charset="2"/>
              </a:rPr>
              <a:t>	“</a:t>
            </a:r>
            <a:r>
              <a:rPr lang="de-DE" sz="2000" i="1" dirty="0" smtClean="0">
                <a:sym typeface="Wingdings" panose="05000000000000000000" pitchFamily="2" charset="2"/>
              </a:rPr>
              <a:t>Fertigmeldung</a:t>
            </a:r>
            <a:r>
              <a:rPr lang="de-DE" sz="2000" dirty="0" smtClean="0">
                <a:sym typeface="Wingdings" panose="05000000000000000000" pitchFamily="2" charset="2"/>
              </a:rPr>
              <a:t>„ </a:t>
            </a:r>
            <a:r>
              <a:rPr lang="de-DE" sz="2000" dirty="0" err="1" smtClean="0">
                <a:sym typeface="Wingdings" panose="05000000000000000000" pitchFamily="2" charset="2"/>
              </a:rPr>
              <a:t>received</a:t>
            </a:r>
            <a:endParaRPr lang="de-DE" sz="2000" dirty="0" smtClean="0">
              <a:sym typeface="Wingdings" panose="05000000000000000000" pitchFamily="2" charset="2"/>
            </a:endParaRP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D.02 – SPB </a:t>
            </a:r>
            <a:r>
              <a:rPr lang="de-DE" sz="2000" b="1" dirty="0" err="1" smtClean="0">
                <a:sym typeface="Wingdings" panose="05000000000000000000" pitchFamily="2" charset="2"/>
              </a:rPr>
              <a:t>Opt</a:t>
            </a:r>
            <a:r>
              <a:rPr lang="de-DE" sz="2000" b="1" dirty="0" smtClean="0">
                <a:sym typeface="Wingdings" panose="05000000000000000000" pitchFamily="2" charset="2"/>
              </a:rPr>
              <a:t>.</a:t>
            </a:r>
            <a:r>
              <a:rPr lang="de-DE" sz="2000" dirty="0" smtClean="0">
                <a:sym typeface="Wingdings" panose="05000000000000000000" pitchFamily="2" charset="2"/>
              </a:rPr>
              <a:t>	Final 22 (250) </a:t>
            </a:r>
            <a:r>
              <a:rPr lang="de-DE" sz="2000" dirty="0" err="1" smtClean="0">
                <a:sym typeface="Wingdings" panose="05000000000000000000" pitchFamily="2" charset="2"/>
              </a:rPr>
              <a:t>cables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arriving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next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week</a:t>
            </a:r>
            <a:endParaRPr lang="de-DE" sz="2000" dirty="0" smtClean="0">
              <a:sym typeface="Wingdings" panose="05000000000000000000" pitchFamily="2" charset="2"/>
            </a:endParaRP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D.13 – SPB Laser</a:t>
            </a:r>
            <a:r>
              <a:rPr lang="de-DE" sz="2000" dirty="0" smtClean="0">
                <a:sym typeface="Wingdings" panose="05000000000000000000" pitchFamily="2" charset="2"/>
              </a:rPr>
              <a:t>	Final 16 (130) </a:t>
            </a:r>
            <a:r>
              <a:rPr lang="de-DE" sz="2000" dirty="0" err="1" smtClean="0">
                <a:sym typeface="Wingdings" panose="05000000000000000000" pitchFamily="2" charset="2"/>
              </a:rPr>
              <a:t>cables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arriving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next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week</a:t>
            </a:r>
            <a:endParaRPr lang="de-DE" sz="2000" dirty="0" smtClean="0">
              <a:sym typeface="Wingdings" panose="05000000000000000000" pitchFamily="2" charset="2"/>
            </a:endParaRP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D.09 – SPB/SFX </a:t>
            </a:r>
            <a:r>
              <a:rPr lang="de-DE" sz="2000" b="1" dirty="0" err="1" smtClean="0">
                <a:sym typeface="Wingdings" panose="05000000000000000000" pitchFamily="2" charset="2"/>
              </a:rPr>
              <a:t>Exp</a:t>
            </a:r>
            <a:r>
              <a:rPr lang="de-DE" sz="2000" dirty="0" smtClean="0">
                <a:sym typeface="Wingdings" panose="05000000000000000000" pitchFamily="2" charset="2"/>
              </a:rPr>
              <a:t>. 	More </a:t>
            </a:r>
            <a:r>
              <a:rPr lang="de-DE" sz="2000" dirty="0" err="1" smtClean="0">
                <a:sym typeface="Wingdings" panose="05000000000000000000" pitchFamily="2" charset="2"/>
              </a:rPr>
              <a:t>than</a:t>
            </a:r>
            <a:r>
              <a:rPr lang="de-DE" sz="2000" dirty="0" smtClean="0">
                <a:sym typeface="Wingdings" panose="05000000000000000000" pitchFamily="2" charset="2"/>
              </a:rPr>
              <a:t> 50% </a:t>
            </a:r>
            <a:r>
              <a:rPr lang="de-DE" sz="2000" dirty="0" err="1" smtClean="0">
                <a:sym typeface="Wingdings" panose="05000000000000000000" pitchFamily="2" charset="2"/>
              </a:rPr>
              <a:t>installed</a:t>
            </a:r>
            <a:r>
              <a:rPr lang="de-DE" sz="2000" dirty="0" smtClean="0"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ym typeface="Wingdings" panose="05000000000000000000" pitchFamily="2" charset="2"/>
              </a:rPr>
              <a:t>ongoing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300037" lvl="1" indent="0">
              <a:buNone/>
            </a:pPr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Wall </a:t>
            </a:r>
            <a:r>
              <a:rPr lang="de-DE" sz="2000" b="1" dirty="0" err="1" smtClean="0">
                <a:sym typeface="Wingdings" panose="05000000000000000000" pitchFamily="2" charset="2"/>
              </a:rPr>
              <a:t>connection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boxes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(D.05, D.09) </a:t>
            </a:r>
            <a:r>
              <a:rPr lang="de-DE" sz="2000" dirty="0" err="1" smtClean="0">
                <a:sym typeface="Wingdings" panose="05000000000000000000" pitchFamily="2" charset="2"/>
              </a:rPr>
              <a:t>arriving</a:t>
            </a:r>
            <a:r>
              <a:rPr lang="de-DE" sz="2000" dirty="0" smtClean="0">
                <a:sym typeface="Wingdings" panose="05000000000000000000" pitchFamily="2" charset="2"/>
              </a:rPr>
              <a:t> in KW12</a:t>
            </a:r>
          </a:p>
          <a:p>
            <a:endParaRPr lang="de-DE" sz="20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000" b="1" dirty="0" smtClean="0">
                <a:sym typeface="Wingdings" panose="05000000000000000000" pitchFamily="2" charset="2"/>
              </a:rPr>
              <a:t> Test </a:t>
            </a:r>
            <a:r>
              <a:rPr lang="de-DE" sz="2000" b="1" dirty="0" err="1" smtClean="0">
                <a:sym typeface="Wingdings" panose="05000000000000000000" pitchFamily="2" charset="2"/>
              </a:rPr>
              <a:t>of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the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beckhoff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loops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by</a:t>
            </a:r>
            <a:r>
              <a:rPr lang="de-DE" sz="2000" b="1" dirty="0" smtClean="0">
                <a:sym typeface="Wingdings" panose="05000000000000000000" pitchFamily="2" charset="2"/>
              </a:rPr>
              <a:t> AE in FXE </a:t>
            </a:r>
            <a:r>
              <a:rPr lang="de-DE" sz="2000" b="1" dirty="0" err="1" smtClean="0">
                <a:sym typeface="Wingdings" panose="05000000000000000000" pitchFamily="2" charset="2"/>
              </a:rPr>
              <a:t>starting</a:t>
            </a:r>
            <a:r>
              <a:rPr lang="de-DE" sz="2000" b="1" dirty="0" smtClean="0">
                <a:sym typeface="Wingdings" panose="05000000000000000000" pitchFamily="2" charset="2"/>
              </a:rPr>
              <a:t>. </a:t>
            </a:r>
          </a:p>
          <a:p>
            <a:pPr marL="0" indent="0">
              <a:buNone/>
            </a:pPr>
            <a:endParaRPr lang="de-DE" sz="2000" b="1" dirty="0">
              <a:sym typeface="Wingdings" panose="05000000000000000000" pitchFamily="2" charset="2"/>
            </a:endParaRPr>
          </a:p>
          <a:p>
            <a:endParaRPr lang="de-DE" sz="2000" b="1" dirty="0" smtClean="0">
              <a:sym typeface="Wingdings" panose="05000000000000000000" pitchFamily="2" charset="2"/>
            </a:endParaRPr>
          </a:p>
        </p:txBody>
      </p:sp>
      <p:pic>
        <p:nvPicPr>
          <p:cNvPr id="5122" name="Picture 2" descr="C:\Users\violante\AppData\Local\Microsoft\Windows\Temporary Internet Files\Content.IE5\G1TTTYRR\dwcheckye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48" y="1082749"/>
            <a:ext cx="428846" cy="4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iolante\AppData\Local\Microsoft\Windows\Temporary Internet Files\Content.IE5\G1TTTYRR\dwcheckye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2" y="1809307"/>
            <a:ext cx="428846" cy="4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2" y="2608519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59" y="3335078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59" y="4111253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984" y="4837811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iolante\AppData\Local\Microsoft\Windows\Temporary Internet Files\Content.IE5\G1TTTYRR\dwcheckye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64" y="5642167"/>
            <a:ext cx="428846" cy="4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acceptance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(VOB-Abnahmen)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5846" y="1424940"/>
            <a:ext cx="8862647" cy="5074920"/>
          </a:xfrm>
          <a:ln>
            <a:noFill/>
          </a:ln>
        </p:spPr>
        <p:txBody>
          <a:bodyPr/>
          <a:lstStyle/>
          <a:p>
            <a:r>
              <a:rPr lang="de-DE" sz="2000" b="1" dirty="0" smtClean="0"/>
              <a:t>Dräger (Gases): </a:t>
            </a:r>
            <a:r>
              <a:rPr lang="de-DE" sz="2000" dirty="0" smtClean="0">
                <a:sym typeface="Wingdings" panose="05000000000000000000" pitchFamily="2" charset="2"/>
              </a:rPr>
              <a:t>VOB-Abnahme 15.2.</a:t>
            </a:r>
          </a:p>
          <a:p>
            <a:endParaRPr lang="de-DE" sz="2000" b="1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Jeske (</a:t>
            </a:r>
            <a:r>
              <a:rPr lang="de-DE" sz="2000" b="1" dirty="0" err="1" smtClean="0">
                <a:sym typeface="Wingdings" panose="05000000000000000000" pitchFamily="2" charset="2"/>
              </a:rPr>
              <a:t>Sanitary</a:t>
            </a:r>
            <a:r>
              <a:rPr lang="de-DE" sz="2000" b="1" dirty="0" smtClean="0">
                <a:sym typeface="Wingdings" panose="05000000000000000000" pitchFamily="2" charset="2"/>
              </a:rPr>
              <a:t>):  </a:t>
            </a:r>
            <a:r>
              <a:rPr lang="de-DE" sz="2000" dirty="0" smtClean="0">
                <a:sym typeface="Wingdings" panose="05000000000000000000" pitchFamily="2" charset="2"/>
              </a:rPr>
              <a:t>VOB-Abnahme 13.2.</a:t>
            </a:r>
          </a:p>
          <a:p>
            <a:endParaRPr lang="de-DE" sz="2000" b="1" dirty="0" smtClean="0">
              <a:sym typeface="Wingdings" panose="05000000000000000000" pitchFamily="2" charset="2"/>
            </a:endParaRPr>
          </a:p>
          <a:p>
            <a:r>
              <a:rPr lang="de-DE" sz="2000" b="1" dirty="0" smtClean="0">
                <a:sym typeface="Wingdings" panose="05000000000000000000" pitchFamily="2" charset="2"/>
              </a:rPr>
              <a:t>A+S (</a:t>
            </a:r>
            <a:r>
              <a:rPr lang="de-DE" sz="2000" b="1" dirty="0" err="1" smtClean="0">
                <a:sym typeface="Wingdings" panose="05000000000000000000" pitchFamily="2" charset="2"/>
              </a:rPr>
              <a:t>Fire</a:t>
            </a:r>
            <a:r>
              <a:rPr lang="de-DE" sz="2000" b="1" dirty="0" smtClean="0"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ym typeface="Wingdings" panose="05000000000000000000" pitchFamily="2" charset="2"/>
              </a:rPr>
              <a:t>saf</a:t>
            </a:r>
            <a:r>
              <a:rPr lang="de-DE" sz="2000" b="1" dirty="0" smtClean="0">
                <a:sym typeface="Wingdings" panose="05000000000000000000" pitchFamily="2" charset="2"/>
              </a:rPr>
              <a:t>.): </a:t>
            </a:r>
            <a:r>
              <a:rPr lang="de-DE" sz="2000" dirty="0" err="1" smtClean="0">
                <a:sym typeface="Wingdings" panose="05000000000000000000" pitchFamily="2" charset="2"/>
              </a:rPr>
              <a:t>Docs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received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being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checked</a:t>
            </a:r>
            <a:r>
              <a:rPr lang="de-DE" sz="2000" dirty="0" smtClean="0">
                <a:sym typeface="Wingdings" panose="05000000000000000000" pitchFamily="2" charset="2"/>
              </a:rPr>
              <a:t>.</a:t>
            </a:r>
            <a:br>
              <a:rPr lang="de-DE" sz="2000" dirty="0" smtClean="0">
                <a:sym typeface="Wingdings" panose="05000000000000000000" pitchFamily="2" charset="2"/>
              </a:rPr>
            </a:br>
            <a:r>
              <a:rPr lang="de-DE" sz="2000" dirty="0" smtClean="0">
                <a:sym typeface="Wingdings" panose="05000000000000000000" pitchFamily="2" charset="2"/>
              </a:rPr>
              <a:t> VOB-Abnahme 15.03.</a:t>
            </a: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b="1" dirty="0" err="1" smtClean="0">
                <a:sym typeface="Wingdings" panose="05000000000000000000" pitchFamily="2" charset="2"/>
              </a:rPr>
              <a:t>Engie</a:t>
            </a:r>
            <a:r>
              <a:rPr lang="de-DE" sz="2000" b="1" dirty="0" smtClean="0">
                <a:sym typeface="Wingdings" panose="05000000000000000000" pitchFamily="2" charset="2"/>
              </a:rPr>
              <a:t> (AC): </a:t>
            </a:r>
          </a:p>
          <a:p>
            <a:pPr lvl="1">
              <a:spcBef>
                <a:spcPts val="0"/>
              </a:spcBef>
            </a:pPr>
            <a:r>
              <a:rPr lang="de-DE" sz="1600" dirty="0" err="1" smtClean="0">
                <a:sym typeface="Wingdings" panose="05000000000000000000" pitchFamily="2" charset="2"/>
              </a:rPr>
              <a:t>Measurements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ongoing</a:t>
            </a:r>
            <a:r>
              <a:rPr lang="de-DE" sz="1600" dirty="0" smtClean="0">
                <a:sym typeface="Wingdings" panose="05000000000000000000" pitchFamily="2" charset="2"/>
              </a:rPr>
              <a:t> – </a:t>
            </a:r>
            <a:r>
              <a:rPr lang="de-DE" sz="1600" dirty="0" err="1" smtClean="0">
                <a:sym typeface="Wingdings" panose="05000000000000000000" pitchFamily="2" charset="2"/>
              </a:rPr>
              <a:t>Curtains</a:t>
            </a:r>
            <a:r>
              <a:rPr lang="de-DE" sz="1600" dirty="0" smtClean="0">
                <a:sym typeface="Wingdings" panose="05000000000000000000" pitchFamily="2" charset="2"/>
              </a:rPr>
              <a:t> in D.05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delivered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>
                <a:sym typeface="Wingdings" panose="05000000000000000000" pitchFamily="2" charset="2"/>
              </a:rPr>
              <a:t> VOB-Abnahme ca. end </a:t>
            </a:r>
            <a:r>
              <a:rPr lang="de-DE" sz="2000" dirty="0" err="1" smtClean="0"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ym typeface="Wingdings" panose="05000000000000000000" pitchFamily="2" charset="2"/>
              </a:rPr>
              <a:t> March</a:t>
            </a:r>
          </a:p>
        </p:txBody>
      </p:sp>
      <p:pic>
        <p:nvPicPr>
          <p:cNvPr id="6" name="Picture 2" descr="C:\Users\violante\AppData\Local\Microsoft\Windows\Temporary Internet Files\Content.IE5\G1TTTYRR\dwcheckye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60" y="1373372"/>
            <a:ext cx="428846" cy="4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24" y="3066782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iolante\AppData\Local\Microsoft\Windows\Temporary Internet Files\Content.IE5\G1TTTYRR\dwcheckye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24" y="2149548"/>
            <a:ext cx="428846" cy="4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iolante\AppData\Local\Microsoft\Windows\Temporary Internet Files\Content.IE5\RTEKKNEJ\Ambox_warning_green_construction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24" y="4297324"/>
            <a:ext cx="493351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0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5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08.3.: SQS/SCS </a:t>
            </a:r>
            <a:r>
              <a:rPr lang="de-DE" dirty="0" err="1" smtClean="0"/>
              <a:t>exp</a:t>
            </a:r>
            <a:r>
              <a:rPr lang="de-DE" dirty="0" smtClean="0"/>
              <a:t> </a:t>
            </a:r>
            <a:r>
              <a:rPr lang="de-DE" dirty="0" err="1" smtClean="0"/>
              <a:t>hutches</a:t>
            </a:r>
            <a:r>
              <a:rPr lang="de-DE" dirty="0" smtClean="0"/>
              <a:t> - AC </a:t>
            </a:r>
            <a:r>
              <a:rPr lang="de-DE" dirty="0" err="1" smtClean="0"/>
              <a:t>devices</a:t>
            </a:r>
            <a:r>
              <a:rPr lang="de-DE" dirty="0" smtClean="0"/>
              <a:t> (</a:t>
            </a:r>
            <a:r>
              <a:rPr lang="de-DE" dirty="0" err="1" smtClean="0"/>
              <a:t>Caverion</a:t>
            </a:r>
            <a:r>
              <a:rPr lang="de-DE" dirty="0" smtClean="0"/>
              <a:t>)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arrived</a:t>
            </a:r>
            <a:r>
              <a:rPr lang="de-DE" dirty="0" smtClean="0"/>
              <a:t>! </a:t>
            </a:r>
            <a:endParaRPr lang="de-DE" dirty="0"/>
          </a:p>
        </p:txBody>
      </p:sp>
      <p:pic>
        <p:nvPicPr>
          <p:cNvPr id="6146" name="Picture 2" descr="A:\Sites\PSC\documentLibrary\Images\IMG_XFEL_COLLECTIONS\IMG_20170308_XHEXP1\2017-03-08 09.49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1859280"/>
            <a:ext cx="4734560" cy="35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A:\Sites\PSC\documentLibrary\Images\IMG_XFEL_COLLECTIONS\IMG_20170308_XHEXP1\2017-03-08 09.48.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59" y="1386840"/>
            <a:ext cx="3537585" cy="47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08.3.: Media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/>
          </a:p>
        </p:txBody>
      </p:sp>
      <p:pic>
        <p:nvPicPr>
          <p:cNvPr id="7170" name="Picture 2" descr="A:\Sites\PSC\documentLibrary\Images\IMG_XFEL_COLLECTIONS\IMG_20170308_XHEXP1\2017-03-08 09.48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6" y="1705934"/>
            <a:ext cx="2960990" cy="3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:\Sites\PSC\documentLibrary\Images\IMG_XFEL_COLLECTIONS\IMG_20170308_XHEXP1\2017-03-08 09.48.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44" y="1951139"/>
            <a:ext cx="4610101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08.03.: </a:t>
            </a:r>
            <a:r>
              <a:rPr lang="de-DE" dirty="0" err="1" smtClean="0"/>
              <a:t>LaserMet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pulling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Interlock </a:t>
            </a:r>
            <a:r>
              <a:rPr lang="de-DE" dirty="0" err="1" smtClean="0"/>
              <a:t>cables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entire</a:t>
            </a:r>
            <a:r>
              <a:rPr lang="de-DE" dirty="0" smtClean="0"/>
              <a:t> SASE3</a:t>
            </a:r>
            <a:endParaRPr lang="de-DE" dirty="0"/>
          </a:p>
        </p:txBody>
      </p:sp>
      <p:pic>
        <p:nvPicPr>
          <p:cNvPr id="8196" name="Picture 4" descr="A:\Sites\PSC\documentLibrary\Images\IMG_XFEL_COLLECTIONS\IMG_20170308_XHEXP1\2017-03-08 09.51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16" y="1467714"/>
            <a:ext cx="3308055" cy="44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A:\Sites\PSC\documentLibrary\Images\IMG_XFEL_COLLECTIONS\IMG_20170308_XHEXP1\2017-03-08 10.03.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0" y="1480710"/>
            <a:ext cx="3298308" cy="43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1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908" y="1164908"/>
            <a:ext cx="8480107" cy="4932362"/>
          </a:xfrm>
        </p:spPr>
        <p:txBody>
          <a:bodyPr/>
          <a:lstStyle/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r>
              <a:rPr lang="de-DE" dirty="0" smtClean="0"/>
              <a:t>SASE1-3 Status Updates</a:t>
            </a:r>
          </a:p>
          <a:p>
            <a:pPr>
              <a:lnSpc>
                <a:spcPts val="5000"/>
              </a:lnSpc>
            </a:pPr>
            <a:r>
              <a:rPr lang="de-DE" dirty="0" smtClean="0"/>
              <a:t>Beckhoff </a:t>
            </a:r>
            <a:r>
              <a:rPr lang="de-DE" dirty="0" err="1" smtClean="0"/>
              <a:t>electronics</a:t>
            </a:r>
            <a:r>
              <a:rPr lang="de-DE" dirty="0"/>
              <a:t> </a:t>
            </a:r>
            <a:r>
              <a:rPr lang="de-DE" dirty="0" smtClean="0"/>
              <a:t>– Status Report (M. Areste)</a:t>
            </a:r>
          </a:p>
        </p:txBody>
      </p:sp>
    </p:spTree>
    <p:extLst>
      <p:ext uri="{BB962C8B-B14F-4D97-AF65-F5344CB8AC3E}">
        <p14:creationId xmlns:p14="http://schemas.microsoft.com/office/powerpoint/2010/main" val="361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8.2.: 2nd Crane in MID-Experiment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571725"/>
            <a:ext cx="7972425" cy="44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3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8.3.: Air </a:t>
            </a:r>
            <a:r>
              <a:rPr lang="de-DE" dirty="0" err="1" smtClean="0"/>
              <a:t>ducts+AC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in MID </a:t>
            </a:r>
            <a:r>
              <a:rPr lang="de-DE" dirty="0" err="1" smtClean="0"/>
              <a:t>Exp</a:t>
            </a:r>
            <a:endParaRPr lang="de-DE" dirty="0"/>
          </a:p>
        </p:txBody>
      </p:sp>
      <p:pic>
        <p:nvPicPr>
          <p:cNvPr id="10242" name="Picture 2" descr="A:\Sites\PSC\documentLibrary\Images\IMG_XFEL_COLLECTIONS\IMG_20170308_XHEXP1\2017-03-08 10.06.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0" y="1368424"/>
            <a:ext cx="8267735" cy="46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8.3.: Cable </a:t>
            </a:r>
            <a:r>
              <a:rPr lang="de-DE" dirty="0" err="1" smtClean="0"/>
              <a:t>trays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(HED </a:t>
            </a:r>
            <a:r>
              <a:rPr lang="de-DE" dirty="0" err="1" smtClean="0"/>
              <a:t>Enclosure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1267" name="Picture 3" descr="A:\Sites\PSC\documentLibrary\Images\IMG_XFEL_COLLECTIONS\IMG_20170308_XHEXP1\2017-03-08 10.10.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700212"/>
            <a:ext cx="9361009" cy="42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8.3.: Cable </a:t>
            </a:r>
            <a:r>
              <a:rPr lang="de-DE" dirty="0" err="1" smtClean="0"/>
              <a:t>trays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(outside)</a:t>
            </a:r>
            <a:endParaRPr lang="de-DE" dirty="0"/>
          </a:p>
        </p:txBody>
      </p:sp>
      <p:pic>
        <p:nvPicPr>
          <p:cNvPr id="12290" name="Picture 2" descr="A:\Sites\PSC\documentLibrary\Images\IMG_XFEL_COLLECTIONS\IMG_20170308_XHEXP1\2017-03-08 10.05.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6039"/>
            <a:ext cx="65151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Upcoming</a:t>
            </a:r>
            <a:r>
              <a:rPr lang="de-DE" dirty="0" smtClean="0"/>
              <a:t> Dates &amp; Meetings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Today, 9:00</a:t>
            </a:r>
            <a:r>
              <a:rPr lang="de-DE" b="1" dirty="0"/>
              <a:t>: SASE1 </a:t>
            </a:r>
            <a:r>
              <a:rPr lang="de-DE" b="1" dirty="0" err="1" smtClean="0"/>
              <a:t>Readiness</a:t>
            </a:r>
            <a:endParaRPr lang="de-DE" b="1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b="1" dirty="0" smtClean="0"/>
              <a:t>17.3., 8:30: Regular TC-Meeting</a:t>
            </a:r>
          </a:p>
        </p:txBody>
      </p:sp>
    </p:spTree>
    <p:extLst>
      <p:ext uri="{BB962C8B-B14F-4D97-AF65-F5344CB8AC3E}">
        <p14:creationId xmlns:p14="http://schemas.microsoft.com/office/powerpoint/2010/main" val="37231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SASE1-3 </a:t>
            </a:r>
            <a:r>
              <a:rPr lang="de-DE" dirty="0" err="1"/>
              <a:t>status</a:t>
            </a:r>
            <a:r>
              <a:rPr lang="de-DE" dirty="0"/>
              <a:t> update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283609"/>
            <a:ext cx="4068445" cy="46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8620" y="1379220"/>
            <a:ext cx="40309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Summarize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most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recent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and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current</a:t>
            </a:r>
            <a:r>
              <a:rPr lang="de-DE" sz="2000" b="1" dirty="0" smtClean="0">
                <a:solidFill>
                  <a:schemeClr val="accent3"/>
                </a:solidFill>
              </a:rPr>
              <a:t> time-</a:t>
            </a:r>
            <a:r>
              <a:rPr lang="de-DE" sz="2000" b="1" dirty="0" err="1" smtClean="0">
                <a:solidFill>
                  <a:schemeClr val="accent3"/>
                </a:solidFill>
              </a:rPr>
              <a:t>critical</a:t>
            </a:r>
            <a:r>
              <a:rPr lang="de-DE" sz="2000" b="1" dirty="0" smtClean="0">
                <a:solidFill>
                  <a:schemeClr val="accent3"/>
                </a:solidFill>
              </a:rPr>
              <a:t> </a:t>
            </a:r>
            <a:r>
              <a:rPr lang="de-DE" sz="2000" b="1" dirty="0" err="1" smtClean="0">
                <a:solidFill>
                  <a:schemeClr val="accent3"/>
                </a:solidFill>
              </a:rPr>
              <a:t>tasks</a:t>
            </a:r>
            <a:r>
              <a:rPr lang="de-DE" sz="2000" b="1" dirty="0" smtClean="0">
                <a:solidFill>
                  <a:schemeClr val="accent3"/>
                </a:solidFill>
              </a:rPr>
              <a:t> / </a:t>
            </a:r>
            <a:r>
              <a:rPr lang="de-DE" sz="2000" b="1" dirty="0" err="1" smtClean="0">
                <a:solidFill>
                  <a:schemeClr val="accent3"/>
                </a:solidFill>
              </a:rPr>
              <a:t>dates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for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each</a:t>
            </a:r>
            <a:r>
              <a:rPr lang="de-DE" sz="2000" dirty="0" smtClean="0">
                <a:solidFill>
                  <a:schemeClr val="accent3"/>
                </a:solidFill>
              </a:rPr>
              <a:t> SASE </a:t>
            </a:r>
            <a:r>
              <a:rPr lang="de-DE" sz="2000" dirty="0" err="1" smtClean="0">
                <a:solidFill>
                  <a:schemeClr val="accent3"/>
                </a:solidFill>
              </a:rPr>
              <a:t>individually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At least </a:t>
            </a:r>
            <a:r>
              <a:rPr lang="de-DE" sz="2000" dirty="0" err="1" smtClean="0">
                <a:solidFill>
                  <a:schemeClr val="accent3"/>
                </a:solidFill>
              </a:rPr>
              <a:t>weekly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updated</a:t>
            </a:r>
            <a:r>
              <a:rPr lang="de-DE" sz="2000" dirty="0" smtClean="0">
                <a:solidFill>
                  <a:schemeClr val="accent3"/>
                </a:solidFill>
              </a:rPr>
              <a:t>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In </a:t>
            </a:r>
            <a:r>
              <a:rPr lang="de-DE" sz="2000" dirty="0" err="1" smtClean="0">
                <a:solidFill>
                  <a:schemeClr val="accent3"/>
                </a:solidFill>
              </a:rPr>
              <a:t>Alfresco</a:t>
            </a:r>
            <a:r>
              <a:rPr lang="de-DE" sz="2000" dirty="0" smtClean="0">
                <a:solidFill>
                  <a:schemeClr val="accent3"/>
                </a:solidFill>
              </a:rPr>
              <a:t>:</a:t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err="1" smtClean="0">
                <a:solidFill>
                  <a:schemeClr val="accent3"/>
                </a:solidFill>
              </a:rPr>
              <a:t>Document</a:t>
            </a:r>
            <a:r>
              <a:rPr lang="de-DE" sz="2000" dirty="0" smtClean="0">
                <a:solidFill>
                  <a:schemeClr val="accent3"/>
                </a:solidFill>
              </a:rPr>
              <a:t> Library/</a:t>
            </a:r>
            <a:r>
              <a:rPr lang="de-DE" sz="2000" dirty="0" err="1" smtClean="0">
                <a:solidFill>
                  <a:schemeClr val="accent3"/>
                </a:solidFill>
              </a:rPr>
              <a:t>Planning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endParaRPr lang="de-DE" sz="2000" dirty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3"/>
              </a:rPr>
              <a:t>SASE1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4"/>
              </a:rPr>
              <a:t>SASE2 Status update</a:t>
            </a:r>
            <a:endParaRPr lang="de-DE" sz="20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hlinkClick r:id="rId5"/>
              </a:rPr>
              <a:t>SASE3 Status update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663440" y="5242560"/>
            <a:ext cx="1226820" cy="487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8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3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8.2.: SPB-Experiment D.09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curtains</a:t>
            </a:r>
            <a:r>
              <a:rPr lang="de-DE" dirty="0" smtClean="0"/>
              <a:t>,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cables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pulled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" y="1236689"/>
            <a:ext cx="8820881" cy="496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08.3.: SPB EXP D.09 - All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curtains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, </a:t>
            </a:r>
            <a:r>
              <a:rPr lang="de-DE" dirty="0" err="1" smtClean="0"/>
              <a:t>cabling</a:t>
            </a:r>
            <a:r>
              <a:rPr lang="de-DE" dirty="0" smtClean="0"/>
              <a:t> </a:t>
            </a:r>
            <a:r>
              <a:rPr lang="de-DE" dirty="0" err="1" smtClean="0"/>
              <a:t>continues</a:t>
            </a:r>
            <a:r>
              <a:rPr lang="de-DE" dirty="0" smtClean="0"/>
              <a:t>, NKB </a:t>
            </a:r>
            <a:r>
              <a:rPr lang="de-DE" dirty="0" err="1" smtClean="0"/>
              <a:t>chambers</a:t>
            </a:r>
            <a:r>
              <a:rPr lang="de-DE" dirty="0" smtClean="0"/>
              <a:t> in!</a:t>
            </a:r>
            <a:endParaRPr lang="de-DE" dirty="0"/>
          </a:p>
        </p:txBody>
      </p:sp>
      <p:pic>
        <p:nvPicPr>
          <p:cNvPr id="1026" name="Picture 2" descr="A:\Sites\PSC\documentLibrary\Images\IMG_XFEL_COLLECTIONS\IMG_20170308_XHEXP1\2017-03-08 09.57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" y="2018736"/>
            <a:ext cx="9288780" cy="34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/>
              <a:t>08.3.: SPB OPT D.02- MKB </a:t>
            </a:r>
            <a:r>
              <a:rPr lang="de-DE" sz="2200" dirty="0" err="1" smtClean="0"/>
              <a:t>chambers</a:t>
            </a:r>
            <a:r>
              <a:rPr lang="de-DE" sz="2200" dirty="0" smtClean="0"/>
              <a:t> in. </a:t>
            </a:r>
            <a:r>
              <a:rPr lang="de-DE" sz="2200" dirty="0" err="1" smtClean="0"/>
              <a:t>Mechanics</a:t>
            </a:r>
            <a:r>
              <a:rPr lang="de-DE" sz="2200" dirty="0" smtClean="0"/>
              <a:t> </a:t>
            </a:r>
            <a:r>
              <a:rPr lang="de-DE" sz="2200" dirty="0" err="1" smtClean="0"/>
              <a:t>being</a:t>
            </a:r>
            <a:r>
              <a:rPr lang="de-DE" sz="2200" dirty="0" smtClean="0"/>
              <a:t> </a:t>
            </a:r>
            <a:r>
              <a:rPr lang="de-DE" sz="2200" dirty="0" err="1" smtClean="0"/>
              <a:t>mounted</a:t>
            </a:r>
            <a:r>
              <a:rPr lang="de-DE" sz="2200" dirty="0" smtClean="0"/>
              <a:t> in clean </a:t>
            </a:r>
            <a:r>
              <a:rPr lang="de-DE" sz="2200" dirty="0" err="1" smtClean="0"/>
              <a:t>room</a:t>
            </a:r>
            <a:r>
              <a:rPr lang="de-DE" sz="2200" dirty="0" smtClean="0"/>
              <a:t> </a:t>
            </a:r>
            <a:r>
              <a:rPr lang="de-DE" sz="2200" dirty="0" err="1" smtClean="0"/>
              <a:t>conditions</a:t>
            </a:r>
            <a:r>
              <a:rPr lang="de-DE" sz="2200" dirty="0" smtClean="0"/>
              <a:t>.</a:t>
            </a:r>
            <a:endParaRPr lang="de-DE" sz="2200" dirty="0"/>
          </a:p>
        </p:txBody>
      </p:sp>
      <p:pic>
        <p:nvPicPr>
          <p:cNvPr id="2050" name="Picture 2" descr="A:\Sites\PSC\documentLibrary\Images\IMG_XFEL_COLLECTIONS\IMG_20170308_XHEXP1\2017-03-08 09.53.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95" y="1406232"/>
            <a:ext cx="5697600" cy="42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2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Inside D.02! Preparation of the clean tent (Courtesy of Richard Bean)</a:t>
            </a:r>
            <a:endParaRPr lang="en-US" dirty="0"/>
          </a:p>
        </p:txBody>
      </p:sp>
      <p:pic>
        <p:nvPicPr>
          <p:cNvPr id="1026" name="DDEE9D83-DF01-4C5D-A0B5-DB301BDF3F70" descr="5E4A87B0-C673-4B79-AFD3-75A600ABCC4F@frit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1070714"/>
            <a:ext cx="7223760" cy="539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29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Inside D.02! Inside </a:t>
            </a:r>
            <a:r>
              <a:rPr lang="en-US" smtClean="0"/>
              <a:t>the boxes (Courtesy </a:t>
            </a:r>
            <a:r>
              <a:rPr lang="en-US" dirty="0" smtClean="0"/>
              <a:t>of Richard Bean)</a:t>
            </a:r>
            <a:endParaRPr lang="en-US" dirty="0"/>
          </a:p>
        </p:txBody>
      </p:sp>
      <p:pic>
        <p:nvPicPr>
          <p:cNvPr id="2050" name="81ABD17C-BA6E-46CE-AF9F-DC9C6BDAA23A" descr="3102C325-040B-444D-BF0A-EBE4777C0F35@frit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1135380"/>
            <a:ext cx="707136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59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template-european-xfel-gmbh_presentation_test03</Template>
  <TotalTime>0</TotalTime>
  <Words>283</Words>
  <Application>Microsoft Office PowerPoint</Application>
  <PresentationFormat>On-screen Show (4:3)</PresentationFormat>
  <Paragraphs>64</Paragraphs>
  <Slides>24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template-european-xfel-gmbh_presentation</vt:lpstr>
      <vt:lpstr>73th Section Coordination Meeting XHEXP1</vt:lpstr>
      <vt:lpstr>Agenda</vt:lpstr>
      <vt:lpstr>SASE1-3 status update</vt:lpstr>
      <vt:lpstr>SASE1</vt:lpstr>
      <vt:lpstr>8.2.: SPB-Experiment D.09 with curtains, first cables being pulled.</vt:lpstr>
      <vt:lpstr>08.3.: SPB EXP D.09 - All the curtains installed, cabling continues, NKB chambers in!</vt:lpstr>
      <vt:lpstr>08.3.: SPB OPT D.02- MKB chambers in. Mechanics being mounted in clean room conditions.</vt:lpstr>
      <vt:lpstr>From Inside D.02! Preparation of the clean tent (Courtesy of Richard Bean)</vt:lpstr>
      <vt:lpstr>From Inside D.02! Inside the boxes (Courtesy of Richard Bean)</vt:lpstr>
      <vt:lpstr>08.03 : Interlock installations being cabled</vt:lpstr>
      <vt:lpstr>08.03.: FXE floor being grinded – measures against dust</vt:lpstr>
      <vt:lpstr>08.03.: SPB control room being set up (FXE as well)</vt:lpstr>
      <vt:lpstr>Phase II cabling</vt:lpstr>
      <vt:lpstr>Final acceptance tests (VOB-Abnahmen)</vt:lpstr>
      <vt:lpstr>SASE3</vt:lpstr>
      <vt:lpstr>08.3.: SQS/SCS exp hutches - AC devices (Caverion) have arrived! </vt:lpstr>
      <vt:lpstr>08.3.: Media installation ongoing</vt:lpstr>
      <vt:lpstr>08.03.: LaserMet started pulling the laser Interlock cables in the entire SASE3</vt:lpstr>
      <vt:lpstr>SASE2</vt:lpstr>
      <vt:lpstr>8.2.: 2nd Crane in MID-Experiment has been installed</vt:lpstr>
      <vt:lpstr>8.3.: Air ducts+AC devices being installed in MID Exp</vt:lpstr>
      <vt:lpstr>8.3.: Cable trays being installed (HED Enclosure)</vt:lpstr>
      <vt:lpstr>8.3.: Cable trays being installed (outside)</vt:lpstr>
      <vt:lpstr>Upcoming Dates &amp; Meetings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Adriano Violante</cp:lastModifiedBy>
  <cp:revision>577</cp:revision>
  <cp:lastPrinted>2008-09-01T15:04:16Z</cp:lastPrinted>
  <dcterms:created xsi:type="dcterms:W3CDTF">2012-08-22T09:26:39Z</dcterms:created>
  <dcterms:modified xsi:type="dcterms:W3CDTF">2017-03-14T10:48:35Z</dcterms:modified>
</cp:coreProperties>
</file>