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9" r:id="rId2"/>
    <p:sldId id="282" r:id="rId3"/>
    <p:sldId id="287" r:id="rId4"/>
    <p:sldId id="288" r:id="rId5"/>
    <p:sldId id="27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134" d="100"/>
          <a:sy n="134" d="100"/>
        </p:scale>
        <p:origin x="-954" y="-78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09.03.2017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09.03.2017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– progress week </a:t>
            </a:r>
            <a:r>
              <a:rPr lang="en-GB" dirty="0" smtClean="0"/>
              <a:t>10 </a:t>
            </a:r>
            <a:r>
              <a:rPr lang="en-GB" dirty="0" smtClean="0"/>
              <a:t>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March </a:t>
            </a:r>
            <a:r>
              <a:rPr lang="en-GB" dirty="0" smtClean="0"/>
              <a:t>10</a:t>
            </a:r>
            <a:r>
              <a:rPr lang="en-GB" baseline="30000" dirty="0" smtClean="0"/>
              <a:t>th</a:t>
            </a:r>
            <a:r>
              <a:rPr lang="en-GB" dirty="0" smtClean="0"/>
              <a:t>, </a:t>
            </a:r>
            <a:r>
              <a:rPr lang="en-GB" dirty="0" smtClean="0"/>
              <a:t>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</a:t>
            </a:r>
            <a:r>
              <a:rPr lang="en-GB" b="1" dirty="0"/>
              <a:t>from WP74 team</a:t>
            </a:r>
          </a:p>
          <a:p>
            <a:r>
              <a:rPr lang="en-GB" b="1" dirty="0"/>
              <a:t>a</a:t>
            </a:r>
            <a:r>
              <a:rPr lang="en-GB" b="1" dirty="0" smtClean="0"/>
              <a:t>nd from </a:t>
            </a:r>
            <a:r>
              <a:rPr lang="en-GB" b="1" dirty="0" err="1" smtClean="0"/>
              <a:t>K.Tiedtke</a:t>
            </a:r>
            <a:r>
              <a:rPr lang="en-GB" b="1" dirty="0" smtClean="0"/>
              <a:t> / </a:t>
            </a:r>
            <a:r>
              <a:rPr lang="en-GB" b="1" dirty="0" err="1" smtClean="0"/>
              <a:t>F.Jastrow</a:t>
            </a:r>
            <a:r>
              <a:rPr lang="en-GB" b="1" dirty="0" smtClean="0"/>
              <a:t> from DESY-FS-FL-D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</a:t>
            </a:r>
            <a:r>
              <a:rPr lang="en-GB" dirty="0" smtClean="0"/>
              <a:t>w10)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292205"/>
            <a:ext cx="8113427" cy="3216527"/>
          </a:xfrm>
        </p:spPr>
        <p:txBody>
          <a:bodyPr/>
          <a:lstStyle/>
          <a:p>
            <a:r>
              <a:rPr lang="en-GB" dirty="0" smtClean="0"/>
              <a:t>XGM@XTD2</a:t>
            </a:r>
            <a:endParaRPr lang="en-GB" dirty="0"/>
          </a:p>
          <a:p>
            <a:pPr lvl="1"/>
            <a:r>
              <a:rPr lang="en-GB" dirty="0" err="1" smtClean="0"/>
              <a:t>ADAM&amp;Femto</a:t>
            </a:r>
            <a:r>
              <a:rPr lang="en-GB" dirty="0" smtClean="0"/>
              <a:t> crate </a:t>
            </a:r>
            <a:r>
              <a:rPr lang="en-GB" dirty="0" smtClean="0"/>
              <a:t>installed</a:t>
            </a:r>
            <a:endParaRPr lang="en-GB" b="1" dirty="0" smtClean="0"/>
          </a:p>
          <a:p>
            <a:r>
              <a:rPr lang="en-GB" dirty="0" smtClean="0"/>
              <a:t>XGM@XTD9 </a:t>
            </a:r>
          </a:p>
          <a:p>
            <a:pPr lvl="1"/>
            <a:r>
              <a:rPr lang="en-GB" dirty="0" smtClean="0"/>
              <a:t>ADAM&amp;FEMTO crate installed</a:t>
            </a:r>
          </a:p>
          <a:p>
            <a:pPr lvl="1"/>
            <a:r>
              <a:rPr lang="en-GB" dirty="0"/>
              <a:t>Installation of </a:t>
            </a:r>
            <a:r>
              <a:rPr lang="en-GB" b="1" dirty="0"/>
              <a:t>signal cables </a:t>
            </a:r>
            <a:r>
              <a:rPr lang="en-GB" dirty="0"/>
              <a:t>and local cables on chambers: </a:t>
            </a:r>
            <a:r>
              <a:rPr lang="en-GB" b="1" dirty="0"/>
              <a:t>DONE</a:t>
            </a:r>
          </a:p>
          <a:p>
            <a:pPr lvl="1"/>
            <a:r>
              <a:rPr lang="en-GB" b="1" dirty="0" smtClean="0"/>
              <a:t>Cabling </a:t>
            </a:r>
            <a:r>
              <a:rPr lang="en-GB" dirty="0" smtClean="0"/>
              <a:t>installed for XGM-vacuum-to-</a:t>
            </a:r>
            <a:r>
              <a:rPr lang="en-GB" dirty="0" err="1" smtClean="0"/>
              <a:t>Beckhoff</a:t>
            </a:r>
            <a:r>
              <a:rPr lang="en-GB" dirty="0" smtClean="0"/>
              <a:t> (but not yet “plugged in”)</a:t>
            </a:r>
          </a:p>
          <a:p>
            <a:pPr lvl="1"/>
            <a:r>
              <a:rPr lang="en-GB" dirty="0" err="1" smtClean="0"/>
              <a:t>Survey&amp;Alignment</a:t>
            </a:r>
            <a:r>
              <a:rPr lang="en-GB" dirty="0" smtClean="0"/>
              <a:t>: </a:t>
            </a:r>
            <a:r>
              <a:rPr lang="en-GB" b="1" dirty="0" smtClean="0"/>
              <a:t>DONE / OK</a:t>
            </a:r>
            <a:endParaRPr lang="en-GB" b="1" dirty="0"/>
          </a:p>
          <a:p>
            <a:r>
              <a:rPr lang="en-GB" dirty="0" smtClean="0"/>
              <a:t>XGM@XTD10 </a:t>
            </a:r>
            <a:endParaRPr lang="en-GB" dirty="0"/>
          </a:p>
          <a:p>
            <a:pPr lvl="1"/>
            <a:r>
              <a:rPr lang="en-GB" dirty="0" smtClean="0"/>
              <a:t>Electronics crates (MTCA and HV crate) installed and wired to network</a:t>
            </a:r>
            <a:endParaRPr lang="en-GB" dirty="0"/>
          </a:p>
          <a:p>
            <a:pPr lvl="1"/>
            <a:r>
              <a:rPr lang="en-GB" dirty="0" err="1" smtClean="0"/>
              <a:t>Survey&amp;Alignment</a:t>
            </a:r>
            <a:r>
              <a:rPr lang="en-GB" dirty="0"/>
              <a:t>: </a:t>
            </a:r>
            <a:r>
              <a:rPr lang="en-GB" b="1" dirty="0"/>
              <a:t>DONE / OK</a:t>
            </a:r>
          </a:p>
          <a:p>
            <a:r>
              <a:rPr lang="en-GB" dirty="0" smtClean="0"/>
              <a:t>XGM gas supply </a:t>
            </a:r>
            <a:endParaRPr lang="en-GB" dirty="0"/>
          </a:p>
          <a:p>
            <a:pPr lvl="1"/>
            <a:r>
              <a:rPr lang="en-GB" dirty="0" smtClean="0"/>
              <a:t>Installed bottles in gas cabinet XS3-UG1: </a:t>
            </a:r>
            <a:r>
              <a:rPr lang="de-DE" dirty="0"/>
              <a:t>B50 N2 200 bar, B50 Ar 200 </a:t>
            </a:r>
            <a:r>
              <a:rPr lang="de-DE" dirty="0" smtClean="0"/>
              <a:t>bar, </a:t>
            </a:r>
            <a:r>
              <a:rPr lang="de-DE" dirty="0" err="1"/>
              <a:t>Kr</a:t>
            </a:r>
            <a:r>
              <a:rPr lang="de-DE" dirty="0"/>
              <a:t> 100 </a:t>
            </a:r>
            <a:r>
              <a:rPr lang="de-DE" dirty="0" smtClean="0"/>
              <a:t>bar, </a:t>
            </a:r>
            <a:r>
              <a:rPr lang="de-DE" dirty="0" err="1" smtClean="0"/>
              <a:t>Xe</a:t>
            </a:r>
            <a:r>
              <a:rPr lang="de-DE" dirty="0" smtClean="0"/>
              <a:t> </a:t>
            </a:r>
            <a:r>
              <a:rPr lang="de-DE" dirty="0"/>
              <a:t>6 </a:t>
            </a:r>
            <a:r>
              <a:rPr lang="de-DE" dirty="0" smtClean="0"/>
              <a:t>bar</a:t>
            </a:r>
            <a:endParaRPr lang="en-GB" dirty="0" smtClean="0"/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– Repair Progress Summary (</a:t>
            </a:r>
            <a:r>
              <a:rPr lang="en-GB" dirty="0" smtClean="0"/>
              <a:t>w10)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427157"/>
              </p:ext>
            </p:extLst>
          </p:nvPr>
        </p:nvGraphicFramePr>
        <p:xfrm>
          <a:off x="707439" y="2200059"/>
          <a:ext cx="7357158" cy="2588892"/>
        </p:xfrm>
        <a:graphic>
          <a:graphicData uri="http://schemas.openxmlformats.org/drawingml/2006/table">
            <a:tbl>
              <a:tblPr/>
              <a:tblGrid>
                <a:gridCol w="1226193"/>
                <a:gridCol w="1226193"/>
                <a:gridCol w="1226193"/>
                <a:gridCol w="1226193"/>
                <a:gridCol w="1226193"/>
                <a:gridCol w="1226193"/>
              </a:tblGrid>
              <a:tr h="513093">
                <a:tc>
                  <a:txBody>
                    <a:bodyPr/>
                    <a:lstStyle/>
                    <a:p>
                      <a:r>
                        <a:rPr lang="de-DE" sz="1200" b="1" dirty="0"/>
                        <a:t>XGM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Preparation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 err="1"/>
                        <a:t>Resistor</a:t>
                      </a:r>
                      <a:r>
                        <a:rPr lang="de-DE" sz="1200" b="1" dirty="0"/>
                        <a:t> </a:t>
                      </a:r>
                      <a:r>
                        <a:rPr lang="de-DE" sz="1200" b="1" dirty="0" err="1"/>
                        <a:t>exchange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Leak </a:t>
                      </a:r>
                      <a:br>
                        <a:rPr lang="de-DE" sz="1200" b="1"/>
                      </a:br>
                      <a:r>
                        <a:rPr lang="de-DE" sz="1200" b="1"/>
                        <a:t>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HV 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Survey</a:t>
                      </a:r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093">
                <a:tc>
                  <a:txBody>
                    <a:bodyPr/>
                    <a:lstStyle/>
                    <a:p>
                      <a:r>
                        <a:rPr lang="de-DE" sz="1200" dirty="0"/>
                        <a:t>HERA XGM01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XTD2 XGM02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XTD9 XGM04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82">
                <a:tc>
                  <a:txBody>
                    <a:bodyPr/>
                    <a:lstStyle/>
                    <a:p>
                      <a:r>
                        <a:rPr lang="de-DE" sz="1200"/>
                        <a:t>XTD10 XGM07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r>
                        <a:rPr lang="de-DE" sz="1200" dirty="0" smtClean="0"/>
                        <a:t>*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42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Grounding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XGMs</a:t>
            </a:r>
            <a:endParaRPr lang="de-DE" dirty="0"/>
          </a:p>
        </p:txBody>
      </p:sp>
      <p:pic>
        <p:nvPicPr>
          <p:cNvPr id="1026" name="Picture 2" descr="https://ttfinfo.desy.de/XFEL-WP74-elog/data/2017/09/03.03/2017-03-03T18:05:36-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86" y="1488558"/>
            <a:ext cx="7053298" cy="482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7586" y="5557284"/>
            <a:ext cx="4579090" cy="52454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269875" indent="-269875">
              <a:lnSpc>
                <a:spcPct val="112000"/>
              </a:lnSpc>
              <a:buBlip>
                <a:blip r:embed="rId3"/>
              </a:buBlip>
            </a:pPr>
            <a:r>
              <a:rPr lang="de-DE" sz="1400" b="1" dirty="0" err="1" smtClean="0"/>
              <a:t>Grounding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recommendations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by</a:t>
            </a:r>
            <a:r>
              <a:rPr lang="de-DE" sz="1400" b="1" dirty="0" smtClean="0"/>
              <a:t> DESY: </a:t>
            </a:r>
            <a:br>
              <a:rPr lang="de-DE" sz="1400" b="1" dirty="0" smtClean="0"/>
            </a:br>
            <a:r>
              <a:rPr lang="de-DE" sz="1400" b="1" dirty="0" smtClean="0"/>
              <a:t>Peter Göttlicher, Narcisse </a:t>
            </a:r>
            <a:r>
              <a:rPr lang="de-DE" sz="1400" b="1" dirty="0" err="1" smtClean="0"/>
              <a:t>Ngada</a:t>
            </a:r>
            <a:r>
              <a:rPr lang="de-DE" sz="1400" b="1" dirty="0" smtClean="0"/>
              <a:t>, Fini Jastrow</a:t>
            </a:r>
            <a:endParaRPr lang="de-DE" sz="1400" dirty="0" smtClean="0"/>
          </a:p>
        </p:txBody>
      </p:sp>
    </p:spTree>
    <p:extLst>
      <p:ext uri="{BB962C8B-B14F-4D97-AF65-F5344CB8AC3E}">
        <p14:creationId xmlns:p14="http://schemas.microsoft.com/office/powerpoint/2010/main" val="209597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</a:t>
            </a:r>
            <a:r>
              <a:rPr lang="en-GB" dirty="0" smtClean="0"/>
              <a:t>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444" y="2066139"/>
            <a:ext cx="7921625" cy="3889375"/>
          </a:xfrm>
        </p:spPr>
        <p:txBody>
          <a:bodyPr/>
          <a:lstStyle/>
          <a:p>
            <a:r>
              <a:rPr lang="en-GB" dirty="0" smtClean="0"/>
              <a:t>Planning </a:t>
            </a:r>
            <a:r>
              <a:rPr lang="en-GB" dirty="0"/>
              <a:t>of </a:t>
            </a:r>
            <a:r>
              <a:rPr lang="en-GB" dirty="0" smtClean="0"/>
              <a:t>Next </a:t>
            </a:r>
            <a:r>
              <a:rPr lang="en-GB" dirty="0" smtClean="0"/>
              <a:t>Repairs and Grounding Works</a:t>
            </a:r>
          </a:p>
          <a:p>
            <a:pPr marL="267884" lvl="1">
              <a:spcBef>
                <a:spcPts val="1350"/>
              </a:spcBef>
              <a:buClr>
                <a:schemeClr val="bg2"/>
              </a:buClr>
              <a:buBlip>
                <a:blip r:embed="rId2"/>
              </a:buBlip>
            </a:pPr>
            <a:r>
              <a:rPr lang="en-GB" dirty="0" smtClean="0"/>
              <a:t>Installation of cable connection Girder </a:t>
            </a:r>
            <a:r>
              <a:rPr lang="en-GB" dirty="0" smtClean="0">
                <a:sym typeface="Wingdings" panose="05000000000000000000" pitchFamily="2" charset="2"/>
              </a:rPr>
              <a:t>  </a:t>
            </a:r>
            <a:r>
              <a:rPr lang="en-GB" dirty="0" smtClean="0"/>
              <a:t>ADAM&amp;FEMTO crate in XTD2+9</a:t>
            </a:r>
          </a:p>
          <a:p>
            <a:r>
              <a:rPr lang="en-GB" dirty="0"/>
              <a:t>XGM@XTD9 </a:t>
            </a:r>
          </a:p>
          <a:p>
            <a:pPr lvl="1"/>
            <a:r>
              <a:rPr lang="en-GB" dirty="0" smtClean="0"/>
              <a:t>Finalize XGM-vacuum-to-</a:t>
            </a:r>
            <a:r>
              <a:rPr lang="en-GB" dirty="0" err="1" smtClean="0"/>
              <a:t>Beckhoff</a:t>
            </a:r>
            <a:r>
              <a:rPr lang="en-GB" dirty="0" smtClean="0"/>
              <a:t> wiring probably on 9.3.2017</a:t>
            </a:r>
            <a:endParaRPr lang="en-GB" dirty="0"/>
          </a:p>
          <a:p>
            <a:pPr lvl="1"/>
            <a:r>
              <a:rPr lang="en-GB" dirty="0" smtClean="0"/>
              <a:t>Local VAC </a:t>
            </a:r>
            <a:r>
              <a:rPr lang="en-GB" dirty="0" err="1" smtClean="0"/>
              <a:t>Beckhoff</a:t>
            </a:r>
            <a:r>
              <a:rPr lang="en-GB" dirty="0" smtClean="0"/>
              <a:t> test next week (w11)</a:t>
            </a:r>
            <a:endParaRPr lang="en-GB" dirty="0"/>
          </a:p>
          <a:p>
            <a:r>
              <a:rPr lang="en-GB" dirty="0" smtClean="0"/>
              <a:t>XGM@XTD2</a:t>
            </a:r>
            <a:endParaRPr lang="en-GB" dirty="0"/>
          </a:p>
          <a:p>
            <a:pPr lvl="1"/>
            <a:r>
              <a:rPr lang="en-GB" dirty="0" smtClean="0"/>
              <a:t>Commissioning of all slow DOOCS controls (</a:t>
            </a:r>
            <a:r>
              <a:rPr lang="en-GB" dirty="0" err="1" smtClean="0"/>
              <a:t>Keithleys</a:t>
            </a:r>
            <a:r>
              <a:rPr lang="en-GB" dirty="0" smtClean="0"/>
              <a:t>, SRG, HV, RVC, ADAMs, FEMTOs)</a:t>
            </a:r>
            <a:endParaRPr lang="en-GB" dirty="0" smtClean="0"/>
          </a:p>
          <a:p>
            <a:r>
              <a:rPr lang="en-GB" dirty="0" smtClean="0"/>
              <a:t>XGM@XTD10</a:t>
            </a:r>
            <a:endParaRPr lang="en-GB" dirty="0"/>
          </a:p>
          <a:p>
            <a:pPr lvl="1"/>
            <a:r>
              <a:rPr lang="en-GB" dirty="0" smtClean="0"/>
              <a:t>Start of cabling work</a:t>
            </a:r>
            <a:endParaRPr lang="en-GB" dirty="0"/>
          </a:p>
          <a:p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93265" y="3522922"/>
            <a:ext cx="4444410" cy="318976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none" rtlCol="0">
            <a:noAutofit/>
          </a:bodyPr>
          <a:lstStyle/>
          <a:p>
            <a:pPr>
              <a:lnSpc>
                <a:spcPct val="112000"/>
              </a:lnSpc>
            </a:pPr>
            <a:r>
              <a:rPr lang="de-DE" sz="1400" dirty="0" smtClean="0"/>
              <a:t>This will </a:t>
            </a:r>
            <a:r>
              <a:rPr lang="de-DE" sz="1400" dirty="0" err="1" smtClean="0"/>
              <a:t>mark</a:t>
            </a:r>
            <a:r>
              <a:rPr lang="de-DE" sz="1400" dirty="0" smtClean="0"/>
              <a:t> </a:t>
            </a:r>
            <a:r>
              <a:rPr lang="de-DE" sz="1400" dirty="0" err="1" smtClean="0"/>
              <a:t>the</a:t>
            </a:r>
            <a:r>
              <a:rPr lang="de-DE" sz="1400" dirty="0" smtClean="0"/>
              <a:t> end </a:t>
            </a:r>
            <a:r>
              <a:rPr lang="de-DE" sz="1400" dirty="0" err="1" smtClean="0"/>
              <a:t>of</a:t>
            </a:r>
            <a:r>
              <a:rPr lang="de-DE" sz="1400" dirty="0" smtClean="0"/>
              <a:t> XGM </a:t>
            </a:r>
            <a:r>
              <a:rPr lang="de-DE" sz="1400" dirty="0" err="1" smtClean="0"/>
              <a:t>cabling</a:t>
            </a:r>
            <a:r>
              <a:rPr lang="de-DE" sz="1400" dirty="0" smtClean="0"/>
              <a:t> </a:t>
            </a:r>
            <a:r>
              <a:rPr lang="de-DE" sz="1400" dirty="0" err="1" smtClean="0"/>
              <a:t>work</a:t>
            </a:r>
            <a:r>
              <a:rPr lang="de-DE" sz="1400" dirty="0" smtClean="0"/>
              <a:t> in SASE1 !</a:t>
            </a:r>
            <a:endParaRPr lang="de-DE" sz="1400" dirty="0" smtClean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6145620" y="3306729"/>
            <a:ext cx="669850" cy="216193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0"/>
          </p:cNvCxnSpPr>
          <p:nvPr/>
        </p:nvCxnSpPr>
        <p:spPr>
          <a:xfrm flipH="1" flipV="1">
            <a:off x="6480546" y="2757377"/>
            <a:ext cx="334924" cy="765545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252</Words>
  <Application>Microsoft Office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European_XFEL_Template_Presentation_4x3</vt:lpstr>
      <vt:lpstr>XGM – progress week 10 / 2017</vt:lpstr>
      <vt:lpstr>XGM - Progress (w10)</vt:lpstr>
      <vt:lpstr>XGM – Repair Progress Summary (w10)</vt:lpstr>
      <vt:lpstr>Grounding of XGMs</vt:lpstr>
      <vt:lpstr>XGM - Plan week 11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30</cp:revision>
  <dcterms:created xsi:type="dcterms:W3CDTF">2016-12-02T16:24:22Z</dcterms:created>
  <dcterms:modified xsi:type="dcterms:W3CDTF">2017-03-09T18:31:55Z</dcterms:modified>
</cp:coreProperties>
</file>