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93" r:id="rId2"/>
    <p:sldId id="294" r:id="rId3"/>
    <p:sldId id="295" r:id="rId4"/>
    <p:sldId id="29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21" d="100"/>
          <a:sy n="121" d="100"/>
        </p:scale>
        <p:origin x="-288" y="496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02/03/17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02/03/17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Control area</a:t>
            </a:r>
            <a:r>
              <a:rPr lang="en-US" sz="900" baseline="0" dirty="0" smtClean="0"/>
              <a:t> in SFX hutch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Liubov Samoylova, X-ray optics, </a:t>
            </a:r>
            <a:r>
              <a:rPr lang="en-US" sz="900" dirty="0" smtClean="0"/>
              <a:t>Mar</a:t>
            </a:r>
            <a:r>
              <a:rPr lang="en-US" sz="900" baseline="0" dirty="0" smtClean="0"/>
              <a:t> 3, </a:t>
            </a:r>
            <a:r>
              <a:rPr lang="en-US" sz="900" baseline="0" dirty="0" smtClean="0"/>
              <a:t>2017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Control area in SFX hutch</a:t>
            </a:r>
            <a:br>
              <a:rPr lang="en-GB" dirty="0" smtClean="0"/>
            </a:br>
            <a:r>
              <a:rPr lang="en-GB" dirty="0" smtClean="0"/>
              <a:t>for photon </a:t>
            </a:r>
            <a:r>
              <a:rPr lang="en-GB" dirty="0"/>
              <a:t>t</a:t>
            </a:r>
            <a:r>
              <a:rPr lang="en-GB" dirty="0" smtClean="0"/>
              <a:t>unnel </a:t>
            </a:r>
            <a:br>
              <a:rPr lang="en-GB" dirty="0" smtClean="0"/>
            </a:br>
            <a:r>
              <a:rPr lang="en-GB" dirty="0" smtClean="0"/>
              <a:t>commissioning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Liubov Samoylova</a:t>
            </a:r>
            <a:endParaRPr lang="en-GB" dirty="0"/>
          </a:p>
          <a:p>
            <a:r>
              <a:rPr lang="en-GB" dirty="0" smtClean="0"/>
              <a:t>X-ray Optics Group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i="1" dirty="0" smtClean="0"/>
              <a:t>Mar 3, </a:t>
            </a:r>
            <a:r>
              <a:rPr lang="en-US" i="1" dirty="0" smtClean="0"/>
              <a:t>2017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3046" y="4921418"/>
            <a:ext cx="3468527" cy="13028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based on info </a:t>
            </a:r>
            <a:br>
              <a:rPr lang="en-US" sz="1400" dirty="0" smtClean="0"/>
            </a:br>
            <a:r>
              <a:rPr lang="en-US" sz="1400" dirty="0" smtClean="0"/>
              <a:t>	Adrian </a:t>
            </a:r>
            <a:r>
              <a:rPr lang="en-US" sz="1400" dirty="0" smtClean="0"/>
              <a:t>Mancuso, Marc </a:t>
            </a:r>
            <a:r>
              <a:rPr lang="en-US" sz="1400" dirty="0" err="1"/>
              <a:t>Messerschmidt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400" dirty="0" smtClean="0"/>
              <a:t>Krzysztof </a:t>
            </a:r>
            <a:r>
              <a:rPr lang="en-US" sz="1400" dirty="0" err="1" smtClean="0"/>
              <a:t>Wrona</a:t>
            </a:r>
            <a:r>
              <a:rPr lang="en-US" sz="1400" dirty="0" smtClean="0"/>
              <a:t>, </a:t>
            </a:r>
            <a:r>
              <a:rPr lang="en-US" sz="1400" dirty="0" err="1" smtClean="0"/>
              <a:t>Janusz</a:t>
            </a:r>
            <a:r>
              <a:rPr lang="en-US" sz="1400" dirty="0" smtClean="0"/>
              <a:t> </a:t>
            </a:r>
            <a:r>
              <a:rPr lang="en-US" sz="1400" dirty="0" err="1" smtClean="0"/>
              <a:t>Szuba</a:t>
            </a:r>
            <a:r>
              <a:rPr lang="en-US" sz="1400" dirty="0" smtClean="0"/>
              <a:t>,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</a:t>
            </a:r>
            <a:r>
              <a:rPr lang="en-US" sz="1400" dirty="0" err="1" smtClean="0"/>
              <a:t>Bartosz</a:t>
            </a:r>
            <a:r>
              <a:rPr lang="en-US" sz="1400" dirty="0" smtClean="0"/>
              <a:t> </a:t>
            </a:r>
            <a:r>
              <a:rPr lang="en-US" sz="1400" dirty="0" err="1" smtClean="0"/>
              <a:t>Poljancewicz</a:t>
            </a:r>
            <a:endParaRPr lang="en-US" sz="1400" dirty="0" smtClean="0"/>
          </a:p>
          <a:p>
            <a:pPr lvl="1">
              <a:lnSpc>
                <a:spcPct val="112000"/>
              </a:lnSpc>
            </a:pPr>
            <a:r>
              <a:rPr lang="en-US" sz="1400" dirty="0" err="1"/>
              <a:t>Sandor</a:t>
            </a:r>
            <a:r>
              <a:rPr lang="en-US" sz="1400" dirty="0"/>
              <a:t> </a:t>
            </a:r>
            <a:r>
              <a:rPr lang="en-US" sz="1400" dirty="0" err="1"/>
              <a:t>Brockhauser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1784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area in SFX hutch</a:t>
            </a:r>
          </a:p>
        </p:txBody>
      </p:sp>
      <p:sp>
        <p:nvSpPr>
          <p:cNvPr id="12" name="Rectangle 16"/>
          <p:cNvSpPr/>
          <p:nvPr/>
        </p:nvSpPr>
        <p:spPr>
          <a:xfrm>
            <a:off x="4959350" y="2113438"/>
            <a:ext cx="3376930" cy="18018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1187" y="1814148"/>
            <a:ext cx="4029679" cy="4314612"/>
          </a:xfrm>
        </p:spPr>
        <p:txBody>
          <a:bodyPr/>
          <a:lstStyle/>
          <a:p>
            <a:r>
              <a:rPr lang="en-US" sz="1600" dirty="0" smtClean="0"/>
              <a:t>This week </a:t>
            </a:r>
            <a:r>
              <a:rPr lang="en-US" sz="1600" dirty="0" smtClean="0"/>
              <a:t>hardware </a:t>
            </a:r>
            <a:r>
              <a:rPr lang="en-US" sz="1600" dirty="0" smtClean="0"/>
              <a:t>was </a:t>
            </a:r>
            <a:r>
              <a:rPr lang="en-US" sz="1600" dirty="0" smtClean="0"/>
              <a:t>available</a:t>
            </a:r>
            <a:r>
              <a:rPr lang="en-GB" sz="1600" dirty="0"/>
              <a:t>: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/>
              <a:t>dedicated PC + </a:t>
            </a:r>
            <a:r>
              <a:rPr lang="en-GB" dirty="0" smtClean="0"/>
              <a:t>2x 32” monitors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+ 2-3 regular ‘office’ monitors</a:t>
            </a:r>
            <a:endParaRPr lang="en-GB" dirty="0"/>
          </a:p>
          <a:p>
            <a:r>
              <a:rPr lang="en-GB" sz="1600" dirty="0" smtClean="0"/>
              <a:t>Configuration of dedicated PC with Karabo installation</a:t>
            </a:r>
            <a:r>
              <a:rPr lang="en-GB" sz="1600" dirty="0" smtClean="0"/>
              <a:t> on-going</a:t>
            </a:r>
          </a:p>
          <a:p>
            <a:r>
              <a:rPr lang="en-GB" sz="1600" dirty="0" smtClean="0"/>
              <a:t>Connection </a:t>
            </a:r>
            <a:r>
              <a:rPr lang="en-GB" sz="1600" dirty="0" smtClean="0"/>
              <a:t>to BKR foreseen</a:t>
            </a:r>
            <a:br>
              <a:rPr lang="en-GB" sz="1600" dirty="0" smtClean="0"/>
            </a:br>
            <a:r>
              <a:rPr lang="en-GB" dirty="0" smtClean="0"/>
              <a:t>via </a:t>
            </a:r>
            <a:r>
              <a:rPr lang="en-GB" dirty="0">
                <a:solidFill>
                  <a:schemeClr val="accent2"/>
                </a:solidFill>
              </a:rPr>
              <a:t>Cisco </a:t>
            </a:r>
            <a:r>
              <a:rPr lang="en-GB" dirty="0" smtClean="0">
                <a:solidFill>
                  <a:schemeClr val="accent2"/>
                </a:solidFill>
              </a:rPr>
              <a:t>Meeting</a:t>
            </a:r>
            <a:r>
              <a:rPr lang="en-GB" dirty="0" smtClean="0"/>
              <a:t> at an office PC </a:t>
            </a:r>
            <a:endParaRPr lang="en-GB" sz="1600" dirty="0" smtClean="0"/>
          </a:p>
          <a:p>
            <a:r>
              <a:rPr lang="en-GB" sz="1600" dirty="0" smtClean="0"/>
              <a:t>For commissioning</a:t>
            </a:r>
            <a:r>
              <a:rPr lang="en-GB" sz="1600" dirty="0" smtClean="0"/>
              <a:t>: a few </a:t>
            </a:r>
            <a:r>
              <a:rPr lang="en-GB" sz="1600" b="1" dirty="0" smtClean="0"/>
              <a:t>web </a:t>
            </a:r>
            <a:r>
              <a:rPr lang="en-GB" sz="1600" b="1" dirty="0" smtClean="0"/>
              <a:t>cameras</a:t>
            </a:r>
            <a:r>
              <a:rPr lang="en-GB" sz="1600" dirty="0" smtClean="0"/>
              <a:t> to look at optical </a:t>
            </a:r>
            <a:r>
              <a:rPr lang="en-GB" sz="1600" dirty="0" smtClean="0"/>
              <a:t>components</a:t>
            </a:r>
          </a:p>
          <a:p>
            <a:pPr lvl="1"/>
            <a:r>
              <a:rPr lang="en-GB" sz="1600" dirty="0" smtClean="0"/>
              <a:t>plug into control network</a:t>
            </a:r>
          </a:p>
          <a:p>
            <a:pPr lvl="1"/>
            <a:r>
              <a:rPr lang="en-GB" sz="1600" dirty="0" smtClean="0"/>
              <a:t>stands </a:t>
            </a:r>
            <a:r>
              <a:rPr lang="en-GB" sz="1600" dirty="0" smtClean="0"/>
              <a:t>for mounting </a:t>
            </a:r>
            <a:r>
              <a:rPr lang="en-GB" sz="1600" dirty="0" smtClean="0"/>
              <a:t>cameras </a:t>
            </a:r>
            <a:r>
              <a:rPr lang="en-GB" sz="1600" dirty="0" smtClean="0"/>
              <a:t>close to </a:t>
            </a:r>
            <a:r>
              <a:rPr lang="en-GB" sz="1600" dirty="0" smtClean="0"/>
              <a:t>critical components (next slide)</a:t>
            </a:r>
            <a:endParaRPr lang="en-GB" sz="1600" dirty="0"/>
          </a:p>
          <a:p>
            <a:pPr marL="267884" lvl="1" indent="0">
              <a:buNone/>
            </a:pPr>
            <a:r>
              <a:rPr lang="en-GB" sz="1600" b="1" dirty="0"/>
              <a:t>By the </a:t>
            </a:r>
            <a:r>
              <a:rPr lang="en-GB" sz="1600" b="1" dirty="0" smtClean="0"/>
              <a:t>mid </a:t>
            </a:r>
            <a:r>
              <a:rPr lang="en-GB" sz="1600" b="1" dirty="0"/>
              <a:t>of </a:t>
            </a:r>
            <a:r>
              <a:rPr lang="en-GB" sz="1600" b="1" dirty="0" smtClean="0"/>
              <a:t>w10 </a:t>
            </a:r>
            <a:r>
              <a:rPr lang="en-GB" sz="1600" b="1" dirty="0"/>
              <a:t>the first </a:t>
            </a:r>
            <a:r>
              <a:rPr lang="en-GB" sz="1600" b="1" dirty="0" smtClean="0"/>
              <a:t>control </a:t>
            </a:r>
            <a:r>
              <a:rPr lang="en-GB" sz="1600" b="1" smtClean="0"/>
              <a:t>area installation might </a:t>
            </a:r>
            <a:r>
              <a:rPr lang="en-GB" sz="1600" b="1" dirty="0"/>
              <a:t>be ready</a:t>
            </a:r>
            <a:r>
              <a:rPr lang="en-GB" sz="1600" b="1" dirty="0" smtClean="0"/>
              <a:t>.</a:t>
            </a:r>
          </a:p>
          <a:p>
            <a:pPr marL="267884" lvl="1" indent="0">
              <a:buNone/>
            </a:pPr>
            <a:r>
              <a:rPr lang="en-GB" sz="1600" b="1" dirty="0" smtClean="0">
                <a:solidFill>
                  <a:schemeClr val="bg2"/>
                </a:solidFill>
              </a:rPr>
              <a:t>Who is doing BKR installation?</a:t>
            </a:r>
            <a:endParaRPr lang="en-GB" sz="1600" b="1" dirty="0">
              <a:solidFill>
                <a:schemeClr val="bg2"/>
              </a:solidFill>
            </a:endParaRPr>
          </a:p>
          <a:p>
            <a:pPr marL="267884" lvl="1" indent="0">
              <a:buNone/>
            </a:pPr>
            <a:endParaRPr lang="en-GB" sz="1600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6" descr="IMG_20170302_17241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2" y="4383747"/>
            <a:ext cx="3152471" cy="236435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76610" y="2026770"/>
            <a:ext cx="3168000" cy="2467183"/>
            <a:chOff x="5076610" y="2026770"/>
            <a:chExt cx="3168000" cy="24671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10" y="2117953"/>
              <a:ext cx="3168000" cy="2376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24821" y="2026770"/>
              <a:ext cx="30190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accent3"/>
                  </a:solidFill>
                </a:rPr>
                <a:t>Control area in SFX hutch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27928" y="6367177"/>
            <a:ext cx="1351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SPB hutch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1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245" y="754217"/>
            <a:ext cx="7921625" cy="780540"/>
          </a:xfrm>
        </p:spPr>
        <p:txBody>
          <a:bodyPr/>
          <a:lstStyle/>
          <a:p>
            <a:r>
              <a:rPr lang="en-GB" dirty="0" smtClean="0"/>
              <a:t>possible views of webcams in XTD2</a:t>
            </a:r>
            <a:endParaRPr lang="en-GB" dirty="0"/>
          </a:p>
        </p:txBody>
      </p:sp>
      <p:pic>
        <p:nvPicPr>
          <p:cNvPr id="9" name="Picture 8" descr="IMG_20170302_170702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2"/>
          <a:stretch/>
        </p:blipFill>
        <p:spPr>
          <a:xfrm>
            <a:off x="241389" y="1658411"/>
            <a:ext cx="2509883" cy="2520000"/>
          </a:xfrm>
          <a:prstGeom prst="rect">
            <a:avLst/>
          </a:prstGeom>
        </p:spPr>
      </p:pic>
      <p:pic>
        <p:nvPicPr>
          <p:cNvPr id="10" name="Picture 9" descr="IMG_20170302_17051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3"/>
          <a:stretch/>
        </p:blipFill>
        <p:spPr>
          <a:xfrm>
            <a:off x="2812731" y="1647915"/>
            <a:ext cx="2697283" cy="2537999"/>
          </a:xfrm>
          <a:prstGeom prst="rect">
            <a:avLst/>
          </a:prstGeom>
        </p:spPr>
      </p:pic>
      <p:pic>
        <p:nvPicPr>
          <p:cNvPr id="11" name="Picture 10" descr="IMG_20170302_17044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86" y="1658410"/>
            <a:ext cx="3360000" cy="252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9494" y="3806087"/>
            <a:ext cx="2510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559DBB"/>
                </a:solidFill>
              </a:rPr>
              <a:t>Solid attenuator</a:t>
            </a:r>
            <a:endParaRPr lang="en-US" b="1" dirty="0">
              <a:solidFill>
                <a:srgbClr val="559DB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6301" y="3811540"/>
            <a:ext cx="2683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559DBB"/>
                </a:solidFill>
              </a:rPr>
              <a:t>Mirror 1</a:t>
            </a:r>
            <a:endParaRPr lang="en-US" b="1" dirty="0">
              <a:solidFill>
                <a:srgbClr val="559D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2021" y="3785503"/>
            <a:ext cx="334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559DBB"/>
                </a:solidFill>
              </a:rPr>
              <a:t>Mirror 2</a:t>
            </a:r>
            <a:endParaRPr lang="en-US" b="1" dirty="0">
              <a:solidFill>
                <a:srgbClr val="559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245" y="754217"/>
            <a:ext cx="7921625" cy="780540"/>
          </a:xfrm>
        </p:spPr>
        <p:txBody>
          <a:bodyPr/>
          <a:lstStyle/>
          <a:p>
            <a:r>
              <a:rPr lang="en-GB" dirty="0"/>
              <a:t>possible views of webcams in </a:t>
            </a:r>
            <a:r>
              <a:rPr lang="en-GB" dirty="0" smtClean="0"/>
              <a:t>XTD9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8" y="1851253"/>
            <a:ext cx="2688000" cy="20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6" y="1852953"/>
            <a:ext cx="2697283" cy="2022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9996" b="20782"/>
          <a:stretch/>
        </p:blipFill>
        <p:spPr>
          <a:xfrm>
            <a:off x="5635959" y="1857842"/>
            <a:ext cx="3346544" cy="20152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9494" y="3806087"/>
            <a:ext cx="2510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559DBB"/>
                </a:solidFill>
              </a:rPr>
              <a:t>Distribution mirror</a:t>
            </a:r>
            <a:endParaRPr lang="en-US" b="1" dirty="0">
              <a:solidFill>
                <a:srgbClr val="559DB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6301" y="3811540"/>
            <a:ext cx="2683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559DBB"/>
                </a:solidFill>
              </a:rPr>
              <a:t>FXE mono</a:t>
            </a:r>
            <a:endParaRPr lang="en-US" b="1" dirty="0">
              <a:solidFill>
                <a:srgbClr val="559DB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2021" y="3785503"/>
            <a:ext cx="334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559DBB"/>
                </a:solidFill>
              </a:rPr>
              <a:t>SPB attenuator </a:t>
            </a:r>
            <a:endParaRPr lang="en-US" b="1" dirty="0">
              <a:solidFill>
                <a:srgbClr val="559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4x3_v2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61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XFEL_PowerPoint_4x3_v2</vt:lpstr>
      <vt:lpstr>Control area in SFX hutch for photon tunnel  commissioning</vt:lpstr>
      <vt:lpstr>Control area in SFX hutch</vt:lpstr>
      <vt:lpstr>possible views of webcams in XTD2</vt:lpstr>
      <vt:lpstr>possible views of webcams in XTD9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Piergrossi, Joseph</dc:creator>
  <cp:lastModifiedBy>LS</cp:lastModifiedBy>
  <cp:revision>31</cp:revision>
  <dcterms:created xsi:type="dcterms:W3CDTF">2016-11-10T09:50:13Z</dcterms:created>
  <dcterms:modified xsi:type="dcterms:W3CDTF">2017-03-03T07:42:51Z</dcterms:modified>
</cp:coreProperties>
</file>