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9" r:id="rId2"/>
    <p:sldId id="284" r:id="rId3"/>
    <p:sldId id="285" r:id="rId4"/>
    <p:sldId id="286" r:id="rId5"/>
    <p:sldId id="280" r:id="rId6"/>
    <p:sldId id="281" r:id="rId7"/>
    <p:sldId id="282" r:id="rId8"/>
    <p:sldId id="283" r:id="rId9"/>
    <p:sldId id="28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616" y="-96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03.03.17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03.03.17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emf"/><Relationship Id="rId13" Type="http://schemas.openxmlformats.org/officeDocument/2006/relationships/image" Target="../media/image1.emf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Title of the presentation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Dr. Patrick </a:t>
            </a:r>
            <a:r>
              <a:rPr lang="en-US" sz="900" dirty="0" err="1" smtClean="0"/>
              <a:t>Geßler</a:t>
            </a:r>
            <a:r>
              <a:rPr lang="en-US" sz="900" dirty="0" smtClean="0"/>
              <a:t>, AE Group, 03.03.2017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steps in the instrument PLC commissioning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Advanced Electronics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03. March </a:t>
            </a:r>
            <a:r>
              <a:rPr lang="en-GB" dirty="0" smtClean="0"/>
              <a:t>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steps towards commissioned PLC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of component function and conformity to PLC interface (with generic </a:t>
            </a:r>
            <a:r>
              <a:rPr lang="en-US" dirty="0" err="1" smtClean="0"/>
              <a:t>Testracks</a:t>
            </a:r>
            <a:r>
              <a:rPr lang="en-US" dirty="0" smtClean="0"/>
              <a:t> or </a:t>
            </a:r>
            <a:r>
              <a:rPr lang="en-US" dirty="0" err="1" smtClean="0"/>
              <a:t>Testcrate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Test of full PLC chain from </a:t>
            </a:r>
            <a:r>
              <a:rPr lang="en-US" dirty="0" err="1" smtClean="0"/>
              <a:t>Karabo</a:t>
            </a:r>
            <a:r>
              <a:rPr lang="en-US" dirty="0" smtClean="0"/>
              <a:t> </a:t>
            </a:r>
            <a:r>
              <a:rPr lang="en-US" dirty="0" err="1" smtClean="0"/>
              <a:t>downto</a:t>
            </a:r>
            <a:r>
              <a:rPr lang="en-US" dirty="0" smtClean="0"/>
              <a:t> connectors in the hutches (with Laptop and </a:t>
            </a:r>
            <a:r>
              <a:rPr lang="en-US" dirty="0" err="1" smtClean="0"/>
              <a:t>Testboxes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Connection of PLC systems to components (incl. connection to components, configuration of parameters, implementation of crucial interlocks)</a:t>
            </a:r>
          </a:p>
          <a:p>
            <a:pPr lvl="1"/>
            <a:r>
              <a:rPr lang="en-US" dirty="0" smtClean="0"/>
              <a:t>Including final tests of all equipment of all components and interlocks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4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of component function and conformity to PLC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Either generic </a:t>
            </a:r>
            <a:r>
              <a:rPr lang="en-US" sz="1400" dirty="0" err="1" smtClean="0"/>
              <a:t>Testrack</a:t>
            </a:r>
            <a:r>
              <a:rPr lang="en-US" sz="1400" dirty="0" smtClean="0"/>
              <a:t> (FXE) or other generic crate will be used</a:t>
            </a:r>
          </a:p>
          <a:p>
            <a:pPr lvl="1"/>
            <a:r>
              <a:rPr lang="en-US" sz="1400" dirty="0" smtClean="0"/>
              <a:t>This includes</a:t>
            </a:r>
          </a:p>
          <a:p>
            <a:pPr lvl="2"/>
            <a:r>
              <a:rPr lang="en-US" sz="1400" dirty="0" smtClean="0"/>
              <a:t>Interfaces to most common hardware (cables and terminals)</a:t>
            </a:r>
          </a:p>
          <a:p>
            <a:pPr lvl="2"/>
            <a:r>
              <a:rPr lang="en-US" sz="1400" dirty="0" smtClean="0"/>
              <a:t>PLC firmware</a:t>
            </a:r>
          </a:p>
          <a:p>
            <a:pPr lvl="2"/>
            <a:r>
              <a:rPr lang="en-US" sz="1400" dirty="0" smtClean="0"/>
              <a:t>Laptop or PC with </a:t>
            </a:r>
            <a:r>
              <a:rPr lang="en-US" sz="1400" dirty="0" err="1" smtClean="0"/>
              <a:t>Karabo</a:t>
            </a:r>
            <a:endParaRPr lang="en-US" sz="1400" dirty="0" smtClean="0"/>
          </a:p>
          <a:p>
            <a:r>
              <a:rPr lang="en-US" sz="1400" dirty="0" smtClean="0"/>
              <a:t>Usually equipment after equipment (e.g. motor, sensor,…) will be</a:t>
            </a:r>
          </a:p>
          <a:p>
            <a:pPr lvl="1"/>
            <a:r>
              <a:rPr lang="en-US" sz="1400" dirty="0" err="1" smtClean="0"/>
              <a:t>Parametrized</a:t>
            </a:r>
            <a:r>
              <a:rPr lang="en-US" sz="1400" dirty="0" smtClean="0"/>
              <a:t> for the equipment to be connected (e.g. motor parameters)</a:t>
            </a:r>
          </a:p>
          <a:p>
            <a:pPr lvl="1"/>
            <a:r>
              <a:rPr lang="en-US" sz="1400" dirty="0" smtClean="0"/>
              <a:t>Connected</a:t>
            </a:r>
          </a:p>
          <a:p>
            <a:pPr lvl="1"/>
            <a:r>
              <a:rPr lang="en-US" sz="1400" dirty="0" smtClean="0"/>
              <a:t>Key functions tested via </a:t>
            </a:r>
            <a:r>
              <a:rPr lang="en-US" sz="1400" dirty="0" err="1" smtClean="0"/>
              <a:t>Karabo</a:t>
            </a:r>
            <a:r>
              <a:rPr lang="en-US" sz="1400" dirty="0" smtClean="0"/>
              <a:t> interface (e.g. correct end-switch relation)</a:t>
            </a:r>
          </a:p>
          <a:p>
            <a:pPr lvl="1"/>
            <a:r>
              <a:rPr lang="en-US" sz="1400" dirty="0" smtClean="0"/>
              <a:t>Disconnected</a:t>
            </a:r>
          </a:p>
          <a:p>
            <a:r>
              <a:rPr lang="en-US" sz="1400" dirty="0" smtClean="0"/>
              <a:t>If an error was identified, modification on component side might be required</a:t>
            </a:r>
          </a:p>
          <a:p>
            <a:r>
              <a:rPr lang="en-US" sz="1400" dirty="0" smtClean="0"/>
              <a:t>These tests could run in parallel to the following step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7892387" y="2003774"/>
            <a:ext cx="1315397" cy="710555"/>
          </a:xfrm>
          <a:prstGeom prst="roundRect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400" dirty="0" smtClean="0"/>
              <a:t>Component</a:t>
            </a:r>
            <a:endParaRPr lang="en-US" sz="1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9790490" y="2003774"/>
            <a:ext cx="1315397" cy="710555"/>
          </a:xfrm>
          <a:prstGeom prst="roundRect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400" dirty="0" err="1" smtClean="0"/>
              <a:t>Testrack</a:t>
            </a:r>
            <a:endParaRPr lang="en-US" sz="1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9790490" y="1073395"/>
            <a:ext cx="1315397" cy="710555"/>
          </a:xfrm>
          <a:prstGeom prst="roundRect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400" dirty="0" err="1" smtClean="0"/>
              <a:t>Karabo</a:t>
            </a:r>
            <a:endParaRPr lang="en-US" sz="1400" dirty="0" smtClean="0"/>
          </a:p>
        </p:txBody>
      </p:sp>
      <p:cxnSp>
        <p:nvCxnSpPr>
          <p:cNvPr id="8" name="Straight Connector 7"/>
          <p:cNvCxnSpPr>
            <a:stCxn id="6" idx="2"/>
            <a:endCxn id="5" idx="0"/>
          </p:cNvCxnSpPr>
          <p:nvPr/>
        </p:nvCxnSpPr>
        <p:spPr>
          <a:xfrm>
            <a:off x="10448189" y="1783950"/>
            <a:ext cx="0" cy="219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9207784" y="2359052"/>
            <a:ext cx="58270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60" y="2993406"/>
            <a:ext cx="2365528" cy="31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7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full PLC chain from </a:t>
            </a:r>
            <a:r>
              <a:rPr lang="en-US" dirty="0" err="1"/>
              <a:t>Karabo</a:t>
            </a:r>
            <a:r>
              <a:rPr lang="en-US" dirty="0"/>
              <a:t> </a:t>
            </a:r>
            <a:r>
              <a:rPr lang="en-US" dirty="0" err="1"/>
              <a:t>downto</a:t>
            </a:r>
            <a:r>
              <a:rPr lang="en-US" dirty="0"/>
              <a:t> connectors in the hutches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This tests involves</a:t>
            </a:r>
          </a:p>
          <a:p>
            <a:pPr lvl="1"/>
            <a:r>
              <a:rPr lang="en-US" sz="1400" dirty="0" err="1" smtClean="0"/>
              <a:t>Karabo</a:t>
            </a:r>
            <a:r>
              <a:rPr lang="en-US" sz="1400" dirty="0" smtClean="0"/>
              <a:t> installation</a:t>
            </a:r>
          </a:p>
          <a:p>
            <a:pPr lvl="1"/>
            <a:r>
              <a:rPr lang="en-US" sz="1400" dirty="0" smtClean="0"/>
              <a:t>PLC firmware (without interlocks)</a:t>
            </a:r>
          </a:p>
          <a:p>
            <a:pPr lvl="1"/>
            <a:r>
              <a:rPr lang="en-US" sz="1400" dirty="0" smtClean="0"/>
              <a:t>Final PLC hardware (modules)</a:t>
            </a:r>
          </a:p>
          <a:p>
            <a:pPr lvl="1"/>
            <a:r>
              <a:rPr lang="en-US" sz="1400" dirty="0" smtClean="0"/>
              <a:t>Phase 2 cables</a:t>
            </a:r>
          </a:p>
          <a:p>
            <a:pPr lvl="1"/>
            <a:r>
              <a:rPr lang="en-US" sz="1400" dirty="0" smtClean="0"/>
              <a:t>Test boxes (see next slides)</a:t>
            </a:r>
          </a:p>
          <a:p>
            <a:r>
              <a:rPr lang="en-US" sz="1400" dirty="0" smtClean="0"/>
              <a:t>Main aim is to identify any issues before connection of your components like</a:t>
            </a:r>
          </a:p>
          <a:p>
            <a:pPr lvl="1"/>
            <a:r>
              <a:rPr lang="en-US" sz="1400" dirty="0" smtClean="0"/>
              <a:t>Wrong wiring</a:t>
            </a:r>
          </a:p>
          <a:p>
            <a:pPr lvl="1"/>
            <a:r>
              <a:rPr lang="en-US" sz="1400" dirty="0" smtClean="0"/>
              <a:t>Wrong Names</a:t>
            </a:r>
          </a:p>
          <a:p>
            <a:pPr lvl="1"/>
            <a:r>
              <a:rPr lang="en-US" sz="1400" dirty="0" smtClean="0"/>
              <a:t>Mixed-up cables</a:t>
            </a:r>
          </a:p>
          <a:p>
            <a:pPr lvl="1"/>
            <a:r>
              <a:rPr lang="en-US" sz="1400" dirty="0" smtClean="0"/>
              <a:t>Broken elements</a:t>
            </a:r>
          </a:p>
          <a:p>
            <a:r>
              <a:rPr lang="en-US" sz="1400" dirty="0" smtClean="0"/>
              <a:t>The tests will be carried out by the instruments in the following way</a:t>
            </a:r>
          </a:p>
          <a:p>
            <a:pPr lvl="1"/>
            <a:r>
              <a:rPr lang="en-US" sz="1400" dirty="0" smtClean="0"/>
              <a:t>Connect test box to cable/socket after cable/socket</a:t>
            </a:r>
          </a:p>
          <a:p>
            <a:pPr lvl="1"/>
            <a:r>
              <a:rPr lang="en-US" sz="1400" dirty="0" smtClean="0"/>
              <a:t>Identify correct interface in </a:t>
            </a:r>
            <a:r>
              <a:rPr lang="en-US" sz="1400" dirty="0" err="1" smtClean="0"/>
              <a:t>Karabo</a:t>
            </a:r>
            <a:endParaRPr lang="en-US" sz="1400" dirty="0" smtClean="0"/>
          </a:p>
          <a:p>
            <a:pPr lvl="1"/>
            <a:r>
              <a:rPr lang="en-US" sz="1400" dirty="0" smtClean="0"/>
              <a:t>Test for key functions (e.g. motor movement, end-switches, sensor readings, correctly assigned supply voltages, etc.)</a:t>
            </a:r>
          </a:p>
          <a:p>
            <a:pPr lvl="1"/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9994000" y="1580464"/>
            <a:ext cx="1315397" cy="710555"/>
          </a:xfrm>
          <a:prstGeom prst="roundRect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400" dirty="0" err="1" smtClean="0"/>
              <a:t>Karabo</a:t>
            </a:r>
            <a:endParaRPr lang="en-US" sz="1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9994000" y="2457320"/>
            <a:ext cx="1315397" cy="710555"/>
          </a:xfrm>
          <a:prstGeom prst="roundRect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400" dirty="0" smtClean="0"/>
              <a:t>PLC CPUs</a:t>
            </a:r>
            <a:endParaRPr lang="en-US" sz="1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9994000" y="3334176"/>
            <a:ext cx="1315397" cy="710555"/>
          </a:xfrm>
          <a:prstGeom prst="roundRect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400" dirty="0" smtClean="0"/>
              <a:t>PLC modules</a:t>
            </a:r>
            <a:endParaRPr lang="en-US" sz="1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9994000" y="4211032"/>
            <a:ext cx="1315397" cy="710555"/>
          </a:xfrm>
          <a:prstGeom prst="roundRect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400" dirty="0" smtClean="0"/>
              <a:t>Ph2 Cables</a:t>
            </a:r>
            <a:endParaRPr lang="en-US" sz="14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9994000" y="5087890"/>
            <a:ext cx="1315397" cy="710555"/>
          </a:xfrm>
          <a:prstGeom prst="roundRect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400" dirty="0" err="1" smtClean="0"/>
              <a:t>Testboxes</a:t>
            </a:r>
            <a:endParaRPr lang="en-US" sz="1400" dirty="0" smtClean="0"/>
          </a:p>
        </p:txBody>
      </p:sp>
      <p:cxnSp>
        <p:nvCxnSpPr>
          <p:cNvPr id="10" name="Straight Connector 9"/>
          <p:cNvCxnSpPr>
            <a:stCxn id="4" idx="2"/>
            <a:endCxn id="5" idx="0"/>
          </p:cNvCxnSpPr>
          <p:nvPr/>
        </p:nvCxnSpPr>
        <p:spPr>
          <a:xfrm>
            <a:off x="10651699" y="2291019"/>
            <a:ext cx="0" cy="166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6" idx="0"/>
          </p:cNvCxnSpPr>
          <p:nvPr/>
        </p:nvCxnSpPr>
        <p:spPr>
          <a:xfrm>
            <a:off x="10651699" y="3167875"/>
            <a:ext cx="0" cy="166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2"/>
            <a:endCxn id="7" idx="0"/>
          </p:cNvCxnSpPr>
          <p:nvPr/>
        </p:nvCxnSpPr>
        <p:spPr>
          <a:xfrm>
            <a:off x="10651699" y="4044731"/>
            <a:ext cx="0" cy="166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8" idx="0"/>
          </p:cNvCxnSpPr>
          <p:nvPr/>
        </p:nvCxnSpPr>
        <p:spPr>
          <a:xfrm>
            <a:off x="10651699" y="4921587"/>
            <a:ext cx="0" cy="1663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14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full PLC chain from </a:t>
            </a:r>
            <a:r>
              <a:rPr lang="en-US" dirty="0" err="1"/>
              <a:t>Karabo</a:t>
            </a:r>
            <a:r>
              <a:rPr lang="en-US" dirty="0"/>
              <a:t> </a:t>
            </a:r>
            <a:r>
              <a:rPr lang="en-US" dirty="0" err="1"/>
              <a:t>downto</a:t>
            </a:r>
            <a:r>
              <a:rPr lang="en-US" dirty="0"/>
              <a:t> connectors in the hutches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Motor </a:t>
            </a:r>
            <a:r>
              <a:rPr lang="en-US" dirty="0" smtClean="0"/>
              <a:t>Test </a:t>
            </a:r>
            <a:r>
              <a:rPr lang="en-US" dirty="0" smtClean="0"/>
              <a:t>Box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123" y="2024064"/>
            <a:ext cx="7863990" cy="3889375"/>
          </a:xfrm>
        </p:spPr>
        <p:txBody>
          <a:bodyPr/>
          <a:lstStyle/>
          <a:p>
            <a:r>
              <a:rPr lang="en-US" dirty="0" smtClean="0"/>
              <a:t>Tests to be carried </a:t>
            </a:r>
          </a:p>
          <a:p>
            <a:pPr lvl="1"/>
            <a:r>
              <a:rPr lang="en-US" dirty="0" smtClean="0"/>
              <a:t>Check / Adjust configured motor parameters to match the test motor</a:t>
            </a:r>
          </a:p>
          <a:p>
            <a:pPr lvl="1"/>
            <a:r>
              <a:rPr lang="en-US" dirty="0" smtClean="0"/>
              <a:t>Drive motor in positive/negative direction and verify:</a:t>
            </a:r>
          </a:p>
          <a:p>
            <a:pPr lvl="2"/>
            <a:r>
              <a:rPr lang="en-US" dirty="0" smtClean="0"/>
              <a:t>Motor is moving</a:t>
            </a:r>
          </a:p>
          <a:p>
            <a:pPr lvl="2"/>
            <a:r>
              <a:rPr lang="en-US" dirty="0" smtClean="0"/>
              <a:t>Direction of motor is correct</a:t>
            </a:r>
          </a:p>
          <a:p>
            <a:pPr lvl="1"/>
            <a:r>
              <a:rPr lang="en-US" dirty="0" smtClean="0"/>
              <a:t>Push end-switch button for related direction and check, if</a:t>
            </a:r>
          </a:p>
          <a:p>
            <a:pPr lvl="2"/>
            <a:r>
              <a:rPr lang="en-US" dirty="0" smtClean="0"/>
              <a:t>Motor stops (when motor was moving before)</a:t>
            </a:r>
          </a:p>
          <a:p>
            <a:pPr lvl="2"/>
            <a:r>
              <a:rPr lang="en-US" dirty="0" smtClean="0"/>
              <a:t>That the end-switch state is correctly displayed in </a:t>
            </a:r>
            <a:r>
              <a:rPr lang="en-US" dirty="0" err="1" smtClean="0"/>
              <a:t>Karabo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57" y="2025563"/>
            <a:ext cx="2632118" cy="35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4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full PLC chain from </a:t>
            </a:r>
            <a:r>
              <a:rPr lang="en-US" dirty="0" err="1"/>
              <a:t>Karabo</a:t>
            </a:r>
            <a:r>
              <a:rPr lang="en-US" dirty="0"/>
              <a:t> </a:t>
            </a:r>
            <a:r>
              <a:rPr lang="en-US" dirty="0" err="1"/>
              <a:t>downto</a:t>
            </a:r>
            <a:r>
              <a:rPr lang="en-US" dirty="0"/>
              <a:t> connectors in the hutches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Generic </a:t>
            </a:r>
            <a:r>
              <a:rPr lang="en-US" dirty="0" smtClean="0"/>
              <a:t>“Break-out” Test </a:t>
            </a:r>
            <a:r>
              <a:rPr lang="en-US" dirty="0" smtClean="0"/>
              <a:t>Box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123" y="2024064"/>
            <a:ext cx="7863990" cy="41438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rovides connections to all possible signals in cable</a:t>
            </a:r>
          </a:p>
          <a:p>
            <a:pPr lvl="1"/>
            <a:r>
              <a:rPr lang="en-US" dirty="0" smtClean="0"/>
              <a:t>Labels are missing in the image and will be added</a:t>
            </a:r>
          </a:p>
          <a:p>
            <a:r>
              <a:rPr lang="en-US" dirty="0" smtClean="0"/>
              <a:t>Different adapters for in-field connectors are available</a:t>
            </a:r>
          </a:p>
          <a:p>
            <a:r>
              <a:rPr lang="en-US" dirty="0" smtClean="0"/>
              <a:t>5m connection cable between Test Box and adapter will be provided</a:t>
            </a:r>
          </a:p>
          <a:p>
            <a:r>
              <a:rPr lang="en-US" dirty="0" err="1" smtClean="0"/>
              <a:t>Multimeters</a:t>
            </a:r>
            <a:r>
              <a:rPr lang="en-US" dirty="0" smtClean="0"/>
              <a:t> and Banana jumper cables are available</a:t>
            </a:r>
          </a:p>
          <a:p>
            <a:r>
              <a:rPr lang="en-US" dirty="0" smtClean="0"/>
              <a:t>Possibilities of the Test Box</a:t>
            </a:r>
          </a:p>
          <a:p>
            <a:pPr lvl="1"/>
            <a:r>
              <a:rPr lang="en-US" dirty="0" smtClean="0"/>
              <a:t>Check Voltage connections (with </a:t>
            </a:r>
            <a:r>
              <a:rPr lang="en-US" dirty="0" err="1" smtClean="0"/>
              <a:t>multimeter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Check digital/analog outputs from PLC (with </a:t>
            </a:r>
            <a:r>
              <a:rPr lang="en-US" dirty="0" err="1" smtClean="0"/>
              <a:t>multimeter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Provide digital input signals to PLC (with jumper cable)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Provide analog input signals (with PT100, power supply, resistor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netw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.)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2" y="2134351"/>
            <a:ext cx="2796757" cy="31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0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full PLC chain from </a:t>
            </a:r>
            <a:r>
              <a:rPr lang="en-US" dirty="0" err="1"/>
              <a:t>Karabo</a:t>
            </a:r>
            <a:r>
              <a:rPr lang="en-US" dirty="0"/>
              <a:t> </a:t>
            </a:r>
            <a:r>
              <a:rPr lang="en-US" dirty="0" err="1"/>
              <a:t>downto</a:t>
            </a:r>
            <a:r>
              <a:rPr lang="en-US" dirty="0"/>
              <a:t> connectors in the hutches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PT100 </a:t>
            </a:r>
            <a:r>
              <a:rPr lang="en-US" dirty="0" smtClean="0"/>
              <a:t>Test Box (optional</a:t>
            </a:r>
            <a:r>
              <a:rPr lang="en-US" dirty="0" smtClean="0"/>
              <a:t>)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123" y="2024064"/>
            <a:ext cx="7863990" cy="41438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 err="1" smtClean="0"/>
              <a:t>pinout</a:t>
            </a:r>
            <a:r>
              <a:rPr lang="en-US" dirty="0" smtClean="0"/>
              <a:t> to 4-wire and 2-wire interface</a:t>
            </a:r>
          </a:p>
          <a:p>
            <a:r>
              <a:rPr lang="en-US" dirty="0" smtClean="0"/>
              <a:t>With push-and-hold of individual buttons, the PT100 is connector to individual channel</a:t>
            </a:r>
          </a:p>
          <a:p>
            <a:pPr lvl="1"/>
            <a:r>
              <a:rPr lang="en-US" dirty="0" smtClean="0"/>
              <a:t>In that way, channel after channel could be checked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75" y="2017730"/>
            <a:ext cx="2796746" cy="372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1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full PLC chain from </a:t>
            </a:r>
            <a:r>
              <a:rPr lang="en-US" dirty="0" err="1"/>
              <a:t>Karabo</a:t>
            </a:r>
            <a:r>
              <a:rPr lang="en-US" dirty="0"/>
              <a:t> </a:t>
            </a:r>
            <a:r>
              <a:rPr lang="en-US" dirty="0" err="1"/>
              <a:t>downto</a:t>
            </a:r>
            <a:r>
              <a:rPr lang="en-US" dirty="0"/>
              <a:t> connectors in the </a:t>
            </a:r>
            <a:r>
              <a:rPr lang="en-US" dirty="0" smtClean="0"/>
              <a:t>hutches</a:t>
            </a:r>
            <a:br>
              <a:rPr lang="en-US" dirty="0" smtClean="0"/>
            </a:br>
            <a:r>
              <a:rPr lang="en-US" dirty="0" smtClean="0"/>
              <a:t>- Turbo </a:t>
            </a:r>
            <a:r>
              <a:rPr lang="en-US" dirty="0" smtClean="0"/>
              <a:t>Pump Test Box (optional</a:t>
            </a:r>
            <a:r>
              <a:rPr lang="en-US" dirty="0" smtClean="0"/>
              <a:t>)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123" y="2024064"/>
            <a:ext cx="7863990" cy="41438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rovides digital and analog interfaces for Turbo Pump</a:t>
            </a:r>
          </a:p>
          <a:p>
            <a:r>
              <a:rPr lang="en-US" dirty="0" smtClean="0"/>
              <a:t>The individual inputs and outputs could be checked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39" y="1972644"/>
            <a:ext cx="2789219" cy="37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4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of PLC systems to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Once the two previous steps are done and possible issues fixed, the connection of the components to the PLC system could be carried out</a:t>
            </a:r>
          </a:p>
          <a:p>
            <a:r>
              <a:rPr lang="en-US" sz="1600" dirty="0" smtClean="0"/>
              <a:t>Critical aspects to done before are</a:t>
            </a:r>
          </a:p>
          <a:p>
            <a:pPr lvl="1"/>
            <a:r>
              <a:rPr lang="en-US" sz="1600" dirty="0" smtClean="0"/>
              <a:t>Configuration of important parameters like (could in principle done through </a:t>
            </a:r>
            <a:r>
              <a:rPr lang="en-US" sz="1600" dirty="0" err="1" smtClean="0"/>
              <a:t>Karabo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Motor currents, speed, (micro)steps per revolution</a:t>
            </a:r>
          </a:p>
          <a:p>
            <a:pPr lvl="2"/>
            <a:r>
              <a:rPr lang="en-US" sz="1600" dirty="0" smtClean="0"/>
              <a:t>Conversion factors or formulas to convert units (especially if used in interlocks)</a:t>
            </a:r>
          </a:p>
          <a:p>
            <a:pPr lvl="1"/>
            <a:r>
              <a:rPr lang="en-US" sz="1600" dirty="0" smtClean="0"/>
              <a:t>Integration of crucial interlocks (required your input and integration into f/w)</a:t>
            </a:r>
          </a:p>
          <a:p>
            <a:pPr lvl="2"/>
            <a:r>
              <a:rPr lang="en-US" sz="1600" dirty="0" smtClean="0"/>
              <a:t>If they are required from the very beginning and no manual supervision is possible</a:t>
            </a:r>
          </a:p>
          <a:p>
            <a:r>
              <a:rPr lang="en-US" sz="1600" dirty="0" smtClean="0"/>
              <a:t>Then connection of cables to components could be done</a:t>
            </a:r>
          </a:p>
          <a:p>
            <a:r>
              <a:rPr lang="en-US" sz="1600" dirty="0" smtClean="0"/>
              <a:t>Testing of all equipment per component and for each component should be done e.g. check</a:t>
            </a:r>
          </a:p>
          <a:p>
            <a:pPr lvl="1"/>
            <a:r>
              <a:rPr lang="en-US" sz="1600" dirty="0" smtClean="0"/>
              <a:t>motor movements and end-switches, sensor readings, encoders, valves, etc.</a:t>
            </a:r>
          </a:p>
          <a:p>
            <a:pPr lvl="1"/>
            <a:r>
              <a:rPr lang="en-US" sz="1600" dirty="0" smtClean="0"/>
              <a:t>Interlocks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7409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16x9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European_XFEL_Template_Presentation_16x9.potx</Template>
  <TotalTime>366</TotalTime>
  <Words>729</Words>
  <Application>Microsoft Macintosh PowerPoint</Application>
  <PresentationFormat>Custom</PresentationFormat>
  <Paragraphs>85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European_XFEL_Template_Presentation_16x9</vt:lpstr>
      <vt:lpstr>Key steps in the instrument PLC commissioning</vt:lpstr>
      <vt:lpstr>Key steps towards commissioned PLC systems</vt:lpstr>
      <vt:lpstr>Testing of component function and conformity to PLC interface</vt:lpstr>
      <vt:lpstr>Test of full PLC chain from Karabo downto connectors in the hutches </vt:lpstr>
      <vt:lpstr>Test of full PLC chain from Karabo downto connectors in the hutches  - Motor Test Box - </vt:lpstr>
      <vt:lpstr>Test of full PLC chain from Karabo downto connectors in the hutches  - Generic “Break-out” Test Box - </vt:lpstr>
      <vt:lpstr>Test of full PLC chain from Karabo downto connectors in the hutches  - PT100 Test Box (optional) - </vt:lpstr>
      <vt:lpstr>Test of full PLC chain from Karabo downto connectors in the hutches - Turbo Pump Test Box (optional) -</vt:lpstr>
      <vt:lpstr>Connection of PLC systems to components</vt:lpstr>
    </vt:vector>
  </TitlesOfParts>
  <Company>XFEL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XFEL</dc:creator>
  <cp:lastModifiedBy>Patrick</cp:lastModifiedBy>
  <cp:revision>64</cp:revision>
  <dcterms:created xsi:type="dcterms:W3CDTF">2016-08-23T09:10:25Z</dcterms:created>
  <dcterms:modified xsi:type="dcterms:W3CDTF">2017-03-03T13:40:53Z</dcterms:modified>
</cp:coreProperties>
</file>