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240"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Pad Probing Results</a:t>
            </a:r>
            <a:endParaRPr lang="en-US" dirty="0"/>
          </a:p>
        </p:txBody>
      </p:sp>
      <p:sp>
        <p:nvSpPr>
          <p:cNvPr id="3" name="Subtitle 2"/>
          <p:cNvSpPr>
            <a:spLocks noGrp="1"/>
          </p:cNvSpPr>
          <p:nvPr>
            <p:ph type="subTitle" idx="1"/>
          </p:nvPr>
        </p:nvSpPr>
        <p:spPr/>
        <p:txBody>
          <a:bodyPr/>
          <a:lstStyle/>
          <a:p>
            <a:r>
              <a:rPr lang="en-US" dirty="0" smtClean="0"/>
              <a:t>Julie Segal, Jasmine Hasi</a:t>
            </a:r>
            <a:endParaRPr lang="en-US" dirty="0"/>
          </a:p>
        </p:txBody>
      </p:sp>
    </p:spTree>
    <p:extLst>
      <p:ext uri="{BB962C8B-B14F-4D97-AF65-F5344CB8AC3E}">
        <p14:creationId xmlns:p14="http://schemas.microsoft.com/office/powerpoint/2010/main" val="3940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Pad Probing Tests</a:t>
            </a:r>
            <a:endParaRPr lang="en-US" dirty="0"/>
          </a:p>
        </p:txBody>
      </p:sp>
      <p:sp>
        <p:nvSpPr>
          <p:cNvPr id="5" name="Content Placeholder 4"/>
          <p:cNvSpPr>
            <a:spLocks noGrp="1"/>
          </p:cNvSpPr>
          <p:nvPr>
            <p:ph sz="half" idx="1"/>
          </p:nvPr>
        </p:nvSpPr>
        <p:spPr>
          <a:xfrm>
            <a:off x="457200" y="1600200"/>
            <a:ext cx="8305800" cy="4525963"/>
          </a:xfrm>
        </p:spPr>
        <p:txBody>
          <a:bodyPr>
            <a:normAutofit lnSpcReduction="10000"/>
          </a:bodyPr>
          <a:lstStyle/>
          <a:p>
            <a:r>
              <a:rPr lang="en-US" dirty="0" smtClean="0"/>
              <a:t>Standard 20 </a:t>
            </a:r>
            <a:r>
              <a:rPr lang="en-US" dirty="0" smtClean="0">
                <a:latin typeface="Symbol" panose="05050102010706020507" pitchFamily="18" charset="2"/>
              </a:rPr>
              <a:t>W</a:t>
            </a:r>
            <a:r>
              <a:rPr lang="en-US" dirty="0" smtClean="0"/>
              <a:t>-cm bare chip </a:t>
            </a:r>
          </a:p>
          <a:p>
            <a:r>
              <a:rPr lang="en-US" dirty="0" smtClean="0"/>
              <a:t>Have 4 probes, with limited current capacity to supply LV, HV.   </a:t>
            </a:r>
          </a:p>
          <a:p>
            <a:r>
              <a:rPr lang="en-US" dirty="0" smtClean="0"/>
              <a:t>One pair of probes on bias HV terminals to check leakage current while supply each type of LV in turn with the other probe pair, to see which LV connection is feeding anomalous leakage current   </a:t>
            </a:r>
          </a:p>
          <a:p>
            <a:r>
              <a:rPr lang="en-US" dirty="0" smtClean="0"/>
              <a:t>Checking the 3 digital arrays (</a:t>
            </a:r>
            <a:r>
              <a:rPr lang="en-US" dirty="0" err="1" smtClean="0"/>
              <a:t>top,middle</a:t>
            </a:r>
            <a:r>
              <a:rPr lang="en-US" dirty="0" smtClean="0"/>
              <a:t>),(bottom) in turn </a:t>
            </a:r>
          </a:p>
          <a:p>
            <a:r>
              <a:rPr lang="en-US" dirty="0" smtClean="0"/>
              <a:t>Results looked similar for each type of array.    </a:t>
            </a:r>
          </a:p>
          <a:p>
            <a:endParaRPr lang="en-US" dirty="0"/>
          </a:p>
        </p:txBody>
      </p:sp>
    </p:spTree>
    <p:extLst>
      <p:ext uri="{BB962C8B-B14F-4D97-AF65-F5344CB8AC3E}">
        <p14:creationId xmlns:p14="http://schemas.microsoft.com/office/powerpoint/2010/main" val="970674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609600"/>
            <a:ext cx="3657600" cy="5105400"/>
          </a:xfrm>
        </p:spPr>
        <p:txBody>
          <a:bodyPr>
            <a:normAutofit fontScale="92500" lnSpcReduction="10000"/>
          </a:bodyPr>
          <a:lstStyle/>
          <a:p>
            <a:pPr marL="0" indent="0">
              <a:buNone/>
            </a:pPr>
            <a:r>
              <a:rPr lang="en-US" sz="2400" dirty="0" smtClean="0">
                <a:solidFill>
                  <a:srgbClr val="FF0000"/>
                </a:solidFill>
              </a:rPr>
              <a:t>Red=LV supply current</a:t>
            </a:r>
          </a:p>
          <a:p>
            <a:pPr marL="0" indent="0">
              <a:buNone/>
            </a:pPr>
            <a:r>
              <a:rPr lang="en-US" sz="2400" dirty="0" smtClean="0">
                <a:solidFill>
                  <a:schemeClr val="tx2">
                    <a:lumMod val="60000"/>
                    <a:lumOff val="40000"/>
                  </a:schemeClr>
                </a:solidFill>
              </a:rPr>
              <a:t>Blue=</a:t>
            </a:r>
            <a:r>
              <a:rPr lang="en-US" sz="2400" dirty="0">
                <a:solidFill>
                  <a:schemeClr val="tx2">
                    <a:lumMod val="60000"/>
                    <a:lumOff val="40000"/>
                  </a:schemeClr>
                </a:solidFill>
              </a:rPr>
              <a:t>b</a:t>
            </a:r>
            <a:r>
              <a:rPr lang="en-US" sz="2400" dirty="0" smtClean="0">
                <a:solidFill>
                  <a:schemeClr val="tx2">
                    <a:lumMod val="60000"/>
                    <a:lumOff val="40000"/>
                  </a:schemeClr>
                </a:solidFill>
              </a:rPr>
              <a:t>ias leakage current (compliance clamp at 10</a:t>
            </a:r>
            <a:r>
              <a:rPr lang="en-US" sz="2400" dirty="0" smtClean="0">
                <a:solidFill>
                  <a:schemeClr val="tx2">
                    <a:lumMod val="60000"/>
                    <a:lumOff val="40000"/>
                  </a:schemeClr>
                </a:solidFill>
                <a:latin typeface="Symbol" panose="05050102010706020507" pitchFamily="18" charset="2"/>
              </a:rPr>
              <a:t>m</a:t>
            </a:r>
            <a:r>
              <a:rPr lang="en-US" sz="2400" dirty="0" smtClean="0">
                <a:solidFill>
                  <a:schemeClr val="tx2">
                    <a:lumMod val="60000"/>
                    <a:lumOff val="40000"/>
                  </a:schemeClr>
                </a:solidFill>
              </a:rPr>
              <a:t>A)</a:t>
            </a:r>
          </a:p>
          <a:p>
            <a:pPr marL="0" indent="0">
              <a:buNone/>
            </a:pPr>
            <a:endParaRPr lang="en-US" sz="2400" dirty="0" smtClean="0">
              <a:solidFill>
                <a:schemeClr val="tx2">
                  <a:lumMod val="60000"/>
                  <a:lumOff val="40000"/>
                </a:schemeClr>
              </a:solidFill>
            </a:endParaRPr>
          </a:p>
          <a:p>
            <a:pPr marL="0" indent="0">
              <a:buNone/>
            </a:pPr>
            <a:r>
              <a:rPr lang="en-US" sz="2400" dirty="0" smtClean="0"/>
              <a:t>a) (</a:t>
            </a:r>
            <a:r>
              <a:rPr lang="en-US" sz="2400" dirty="0" err="1" smtClean="0"/>
              <a:t>VDDbias,GNDD</a:t>
            </a:r>
            <a:r>
              <a:rPr lang="en-US" sz="2400" dirty="0" smtClean="0"/>
              <a:t>)=3.3V </a:t>
            </a:r>
          </a:p>
          <a:p>
            <a:pPr marL="0" indent="0">
              <a:buNone/>
            </a:pPr>
            <a:r>
              <a:rPr lang="en-US" sz="2400" dirty="0" smtClean="0"/>
              <a:t>&amp; (</a:t>
            </a:r>
            <a:r>
              <a:rPr lang="en-US" sz="2400" dirty="0" err="1" smtClean="0"/>
              <a:t>VDDlvds,GNDlvds</a:t>
            </a:r>
            <a:r>
              <a:rPr lang="en-US" sz="2400" dirty="0" smtClean="0"/>
              <a:t>)=3.3V</a:t>
            </a:r>
          </a:p>
          <a:p>
            <a:pPr>
              <a:buFont typeface="Symbol"/>
              <a:buChar char="Þ"/>
            </a:pPr>
            <a:r>
              <a:rPr lang="en-US" sz="2400" dirty="0" smtClean="0">
                <a:solidFill>
                  <a:srgbClr val="00B050"/>
                </a:solidFill>
              </a:rPr>
              <a:t>Leakage current normal </a:t>
            </a:r>
          </a:p>
          <a:p>
            <a:pPr>
              <a:buFont typeface="Symbol"/>
              <a:buChar char="Þ"/>
            </a:pPr>
            <a:endParaRPr lang="en-US" sz="2400" dirty="0" smtClean="0">
              <a:solidFill>
                <a:srgbClr val="00B050"/>
              </a:solidFill>
            </a:endParaRPr>
          </a:p>
          <a:p>
            <a:pPr marL="0" indent="0">
              <a:buNone/>
            </a:pPr>
            <a:r>
              <a:rPr lang="en-US" sz="2400" dirty="0" smtClean="0"/>
              <a:t>b) </a:t>
            </a:r>
            <a:r>
              <a:rPr lang="en-US" sz="2400" dirty="0"/>
              <a:t>(</a:t>
            </a:r>
            <a:r>
              <a:rPr lang="en-US" sz="2400" dirty="0" smtClean="0"/>
              <a:t>VDDD,GNDD</a:t>
            </a:r>
            <a:r>
              <a:rPr lang="en-US" sz="2400" dirty="0"/>
              <a:t>)=</a:t>
            </a:r>
            <a:r>
              <a:rPr lang="en-US" sz="2400" dirty="0" smtClean="0"/>
              <a:t>3.3V</a:t>
            </a:r>
          </a:p>
          <a:p>
            <a:pPr>
              <a:buFont typeface="Symbol"/>
              <a:buChar char="Þ"/>
            </a:pPr>
            <a:r>
              <a:rPr lang="en-US" sz="2400" dirty="0" smtClean="0">
                <a:solidFill>
                  <a:srgbClr val="0070C0"/>
                </a:solidFill>
              </a:rPr>
              <a:t>Probe supply reached 100mA limit, but conclusion probably same at full voltage</a:t>
            </a:r>
          </a:p>
          <a:p>
            <a:pPr>
              <a:buFont typeface="Symbol"/>
              <a:buChar char="Þ"/>
            </a:pPr>
            <a:r>
              <a:rPr lang="en-US" sz="2400" dirty="0" smtClean="0">
                <a:solidFill>
                  <a:srgbClr val="00B050"/>
                </a:solidFill>
              </a:rPr>
              <a:t>Leakage current normal</a:t>
            </a:r>
          </a:p>
          <a:p>
            <a:pPr marL="0" indent="0">
              <a:buNone/>
            </a:pPr>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9413" y="685800"/>
            <a:ext cx="4727510" cy="2999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5996" y="3886200"/>
            <a:ext cx="4414345"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181600" y="501134"/>
            <a:ext cx="418704" cy="369332"/>
          </a:xfrm>
          <a:prstGeom prst="rect">
            <a:avLst/>
          </a:prstGeom>
          <a:noFill/>
        </p:spPr>
        <p:txBody>
          <a:bodyPr wrap="none" rtlCol="0">
            <a:spAutoFit/>
          </a:bodyPr>
          <a:lstStyle/>
          <a:p>
            <a:r>
              <a:rPr lang="en-US" dirty="0" smtClean="0"/>
              <a:t>a) </a:t>
            </a:r>
            <a:endParaRPr lang="en-US" dirty="0"/>
          </a:p>
        </p:txBody>
      </p:sp>
      <p:sp>
        <p:nvSpPr>
          <p:cNvPr id="8" name="TextBox 7"/>
          <p:cNvSpPr txBox="1"/>
          <p:nvPr/>
        </p:nvSpPr>
        <p:spPr>
          <a:xfrm>
            <a:off x="5244772" y="3581400"/>
            <a:ext cx="429926" cy="369332"/>
          </a:xfrm>
          <a:prstGeom prst="rect">
            <a:avLst/>
          </a:prstGeom>
          <a:noFill/>
        </p:spPr>
        <p:txBody>
          <a:bodyPr wrap="none" rtlCol="0">
            <a:spAutoFit/>
          </a:bodyPr>
          <a:lstStyle/>
          <a:p>
            <a:r>
              <a:rPr lang="en-US" dirty="0"/>
              <a:t>b</a:t>
            </a:r>
            <a:r>
              <a:rPr lang="en-US" dirty="0" smtClean="0"/>
              <a:t>) </a:t>
            </a:r>
            <a:endParaRPr lang="en-US" dirty="0"/>
          </a:p>
        </p:txBody>
      </p:sp>
    </p:spTree>
    <p:extLst>
      <p:ext uri="{BB962C8B-B14F-4D97-AF65-F5344CB8AC3E}">
        <p14:creationId xmlns:p14="http://schemas.microsoft.com/office/powerpoint/2010/main" val="4201958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400" y="762000"/>
            <a:ext cx="3657600" cy="5334000"/>
          </a:xfrm>
        </p:spPr>
        <p:txBody>
          <a:bodyPr>
            <a:normAutofit fontScale="77500" lnSpcReduction="20000"/>
          </a:bodyPr>
          <a:lstStyle/>
          <a:p>
            <a:pPr marL="0" indent="0">
              <a:buNone/>
            </a:pPr>
            <a:r>
              <a:rPr lang="en-US" dirty="0" smtClean="0"/>
              <a:t>c)   (VDDA,GNDA)=</a:t>
            </a:r>
            <a:r>
              <a:rPr lang="en-US" dirty="0"/>
              <a:t>3.3V </a:t>
            </a:r>
            <a:endParaRPr lang="en-US" dirty="0" smtClean="0"/>
          </a:p>
          <a:p>
            <a:pPr marL="0" indent="0">
              <a:buNone/>
            </a:pPr>
            <a:r>
              <a:rPr lang="en-US" dirty="0" smtClean="0"/>
              <a:t>   &amp;(VDDRAM,GNDD)=3.3V</a:t>
            </a:r>
            <a:endParaRPr lang="en-US" dirty="0"/>
          </a:p>
          <a:p>
            <a:pPr>
              <a:buFont typeface="Symbol"/>
              <a:buChar char="Þ"/>
            </a:pPr>
            <a:r>
              <a:rPr lang="en-US" dirty="0" smtClean="0">
                <a:solidFill>
                  <a:srgbClr val="FF0000"/>
                </a:solidFill>
              </a:rPr>
              <a:t>Large leakage immediately </a:t>
            </a:r>
            <a:r>
              <a:rPr lang="en-US" dirty="0" smtClean="0">
                <a:solidFill>
                  <a:schemeClr val="accent5">
                    <a:lumMod val="75000"/>
                  </a:schemeClr>
                </a:solidFill>
              </a:rPr>
              <a:t>(&amp; supply current also reached limit</a:t>
            </a:r>
            <a:r>
              <a:rPr lang="en-US" dirty="0" smtClean="0">
                <a:solidFill>
                  <a:srgbClr val="FF0000"/>
                </a:solidFill>
              </a:rPr>
              <a:t>)</a:t>
            </a:r>
          </a:p>
          <a:p>
            <a:pPr marL="0" indent="0">
              <a:buNone/>
            </a:pPr>
            <a:endParaRPr lang="en-US" dirty="0" smtClean="0">
              <a:solidFill>
                <a:srgbClr val="FF0000"/>
              </a:solidFill>
            </a:endParaRPr>
          </a:p>
          <a:p>
            <a:pPr marL="0" indent="0">
              <a:buNone/>
            </a:pPr>
            <a:endParaRPr lang="en-US" dirty="0">
              <a:solidFill>
                <a:srgbClr val="FF0000"/>
              </a:solidFill>
            </a:endParaRPr>
          </a:p>
          <a:p>
            <a:pPr marL="0" indent="0">
              <a:buNone/>
            </a:pPr>
            <a:endParaRPr lang="en-US" dirty="0" smtClean="0">
              <a:solidFill>
                <a:srgbClr val="FF0000"/>
              </a:solidFill>
            </a:endParaRPr>
          </a:p>
          <a:p>
            <a:pPr marL="0" indent="0">
              <a:buNone/>
            </a:pPr>
            <a:endParaRPr lang="en-US" dirty="0">
              <a:solidFill>
                <a:srgbClr val="FF0000"/>
              </a:solidFill>
            </a:endParaRPr>
          </a:p>
          <a:p>
            <a:pPr marL="0" indent="0">
              <a:buNone/>
            </a:pPr>
            <a:r>
              <a:rPr lang="en-US" dirty="0" smtClean="0"/>
              <a:t>d)  (VDD18,GNDD)=1.8V</a:t>
            </a:r>
            <a:endParaRPr lang="en-US" dirty="0">
              <a:solidFill>
                <a:srgbClr val="FF0000"/>
              </a:solidFill>
            </a:endParaRPr>
          </a:p>
          <a:p>
            <a:pPr>
              <a:buFont typeface="Symbol"/>
              <a:buChar char="Þ"/>
            </a:pPr>
            <a:r>
              <a:rPr lang="en-US" dirty="0" smtClean="0">
                <a:solidFill>
                  <a:srgbClr val="FF0000"/>
                </a:solidFill>
              </a:rPr>
              <a:t> Large Leakage </a:t>
            </a:r>
          </a:p>
          <a:p>
            <a:pPr marL="0" indent="0">
              <a:buNone/>
            </a:pPr>
            <a:r>
              <a:rPr lang="en-US" dirty="0" smtClean="0">
                <a:solidFill>
                  <a:schemeClr val="accent5">
                    <a:lumMod val="75000"/>
                  </a:schemeClr>
                </a:solidFill>
              </a:rPr>
              <a:t>while supply current still within range.  </a:t>
            </a:r>
          </a:p>
          <a:p>
            <a:pPr marL="0" indent="0">
              <a:buNone/>
            </a:pPr>
            <a:endParaRPr lang="en-US" dirty="0" smtClean="0"/>
          </a:p>
          <a:p>
            <a:pPr marL="0" indent="0">
              <a:buNone/>
            </a:pPr>
            <a:r>
              <a:rPr lang="en-US" dirty="0" smtClean="0"/>
              <a:t>[ </a:t>
            </a:r>
            <a:r>
              <a:rPr lang="en-US" i="1" dirty="0" smtClean="0">
                <a:solidFill>
                  <a:srgbClr val="FF0000"/>
                </a:solidFill>
              </a:rPr>
              <a:t>see caveats on GND ref and VDDO next page </a:t>
            </a:r>
            <a:r>
              <a:rPr lang="en-US" dirty="0" smtClean="0"/>
              <a:t>]</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7318" y="3676650"/>
            <a:ext cx="4774700" cy="302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7437" y="609600"/>
            <a:ext cx="4534463"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sz="half" idx="2"/>
          </p:nvPr>
        </p:nvSpPr>
        <p:spPr>
          <a:xfrm>
            <a:off x="5410200" y="419100"/>
            <a:ext cx="762000" cy="381000"/>
          </a:xfrm>
        </p:spPr>
        <p:txBody>
          <a:bodyPr>
            <a:normAutofit fontScale="77500" lnSpcReduction="20000"/>
          </a:bodyPr>
          <a:lstStyle/>
          <a:p>
            <a:pPr marL="0" indent="0">
              <a:buNone/>
            </a:pPr>
            <a:r>
              <a:rPr lang="en-US" dirty="0" smtClean="0"/>
              <a:t>c) </a:t>
            </a:r>
            <a:endParaRPr lang="en-US" dirty="0"/>
          </a:p>
        </p:txBody>
      </p:sp>
      <p:sp>
        <p:nvSpPr>
          <p:cNvPr id="7" name="Content Placeholder 3"/>
          <p:cNvSpPr txBox="1">
            <a:spLocks/>
          </p:cNvSpPr>
          <p:nvPr/>
        </p:nvSpPr>
        <p:spPr>
          <a:xfrm>
            <a:off x="5410200" y="3295650"/>
            <a:ext cx="762000" cy="3810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r>
              <a:rPr lang="en-US" dirty="0"/>
              <a:t>d</a:t>
            </a:r>
            <a:r>
              <a:rPr lang="en-US" dirty="0" smtClean="0"/>
              <a:t>) </a:t>
            </a:r>
            <a:endParaRPr lang="en-US" dirty="0"/>
          </a:p>
        </p:txBody>
      </p:sp>
    </p:spTree>
    <p:extLst>
      <p:ext uri="{BB962C8B-B14F-4D97-AF65-F5344CB8AC3E}">
        <p14:creationId xmlns:p14="http://schemas.microsoft.com/office/powerpoint/2010/main" val="3580339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Discussion with Herve</a:t>
            </a:r>
            <a:endParaRPr lang="en-US" dirty="0"/>
          </a:p>
        </p:txBody>
      </p:sp>
      <p:sp>
        <p:nvSpPr>
          <p:cNvPr id="8" name="Content Placeholder 7"/>
          <p:cNvSpPr>
            <a:spLocks noGrp="1"/>
          </p:cNvSpPr>
          <p:nvPr>
            <p:ph idx="1"/>
          </p:nvPr>
        </p:nvSpPr>
        <p:spPr/>
        <p:txBody>
          <a:bodyPr/>
          <a:lstStyle/>
          <a:p>
            <a:r>
              <a:rPr lang="en-US" dirty="0" smtClean="0"/>
              <a:t>Tests for VDDA, VDDRAM and VDD18 (all for pixel matrix) may not be at fully legal condition:  VDDO/GNDO (connected to VDDD/GNDD internally) for ESD protection should be set to 3.3V for these tests. </a:t>
            </a:r>
          </a:p>
          <a:p>
            <a:r>
              <a:rPr lang="en-US" dirty="0" smtClean="0"/>
              <a:t>GND ref for VDDD18 and VDDRAM should be GNDA.   </a:t>
            </a:r>
            <a:endParaRPr lang="en-US" dirty="0"/>
          </a:p>
        </p:txBody>
      </p:sp>
    </p:spTree>
    <p:extLst>
      <p:ext uri="{BB962C8B-B14F-4D97-AF65-F5344CB8AC3E}">
        <p14:creationId xmlns:p14="http://schemas.microsoft.com/office/powerpoint/2010/main" val="4278389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VDDO Design Info from Herve</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7800" y="1295400"/>
            <a:ext cx="5984032"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9612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2438400" cy="2590800"/>
          </a:xfrm>
        </p:spPr>
        <p:txBody>
          <a:bodyPr>
            <a:normAutofit fontScale="90000"/>
          </a:bodyPr>
          <a:lstStyle/>
          <a:p>
            <a:r>
              <a:rPr lang="en-US" dirty="0" smtClean="0"/>
              <a:t>More</a:t>
            </a:r>
            <a:br>
              <a:rPr lang="en-US" dirty="0" smtClean="0"/>
            </a:br>
            <a:r>
              <a:rPr lang="en-US" dirty="0" smtClean="0"/>
              <a:t>VDDO design</a:t>
            </a:r>
            <a:br>
              <a:rPr lang="en-US" dirty="0" smtClean="0"/>
            </a:br>
            <a:r>
              <a:rPr lang="en-US" dirty="0" smtClean="0"/>
              <a:t>info</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4600" y="412773"/>
            <a:ext cx="6059949" cy="3017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505200"/>
            <a:ext cx="6053137" cy="284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8659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251</Words>
  <Application>Microsoft Office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Pad Probing Results</vt:lpstr>
      <vt:lpstr>Pad Probing Tests</vt:lpstr>
      <vt:lpstr>PowerPoint Presentation</vt:lpstr>
      <vt:lpstr>PowerPoint Presentation</vt:lpstr>
      <vt:lpstr>Discussion with Herve</vt:lpstr>
      <vt:lpstr>More VDDO Design Info from Herve</vt:lpstr>
      <vt:lpstr>More VDDO design info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Pad Probing Results</dc:title>
  <dc:creator>Su, Dong</dc:creator>
  <cp:lastModifiedBy>sudong</cp:lastModifiedBy>
  <cp:revision>6</cp:revision>
  <dcterms:created xsi:type="dcterms:W3CDTF">2006-08-16T00:00:00Z</dcterms:created>
  <dcterms:modified xsi:type="dcterms:W3CDTF">2017-03-14T16:46:17Z</dcterms:modified>
</cp:coreProperties>
</file>