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57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44" autoAdjust="0"/>
  </p:normalViewPr>
  <p:slideViewPr>
    <p:cSldViewPr snapToGrid="0" snapToObjects="1">
      <p:cViewPr varScale="1">
        <p:scale>
          <a:sx n="135" d="100"/>
          <a:sy n="135" d="100"/>
        </p:scale>
        <p:origin x="-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822DD-5430-B747-83AD-8D8914FC41CD}" type="datetimeFigureOut">
              <a:rPr lang="en-US" smtClean="0"/>
              <a:t>3/14/17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B7DB8-FAC3-5543-BC28-79B6F5593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72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3D47F-9EE2-A14D-9819-02C302FCD578}" type="datetimeFigureOut">
              <a:rPr lang="en-US" smtClean="0"/>
              <a:t>3/14/17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02D29-3C64-BB49-B414-ABC854D67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72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3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8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1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4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7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0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8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Relationship Id="rId3" Type="http://schemas.openxmlformats.org/officeDocument/2006/relationships/hyperlink" Target="https://docs.google.com/spreadsheets/d/1KUoNV7MUI3HQ7RDR16VKK3vv5WaxHe5FUlWmNn9J4No/edit%23gi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</a:t>
            </a:r>
            <a:r>
              <a:rPr lang="en-US" dirty="0" smtClean="0"/>
              <a:t>Test </a:t>
            </a:r>
            <a:r>
              <a:rPr lang="en-US" dirty="0" smtClean="0"/>
              <a:t>Board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 </a:t>
            </a:r>
            <a:r>
              <a:rPr lang="en-US" dirty="0" smtClean="0"/>
              <a:t>Dong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0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905" y="293520"/>
            <a:ext cx="4781803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Digital Carrier </a:t>
            </a:r>
            <a:r>
              <a:rPr lang="en-US" dirty="0" smtClean="0"/>
              <a:t>Board</a:t>
            </a:r>
            <a:r>
              <a:rPr lang="zh-CN" altLang="zh-CN" dirty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35" y="1436520"/>
            <a:ext cx="3008219" cy="4859358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sz="2800" dirty="0" smtClean="0">
                <a:solidFill>
                  <a:srgbClr val="0000FF"/>
                </a:solidFill>
              </a:rPr>
              <a:t>15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board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production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complete.</a:t>
            </a:r>
            <a:r>
              <a:rPr lang="zh-CN" altLang="en-US" sz="2800" dirty="0" smtClean="0">
                <a:solidFill>
                  <a:srgbClr val="0000FF"/>
                </a:solidFill>
              </a:rPr>
              <a:t>  </a:t>
            </a:r>
            <a:endParaRPr lang="en-US" altLang="zh-CN" sz="2800" dirty="0" smtClean="0">
              <a:solidFill>
                <a:srgbClr val="0000FF"/>
              </a:solidFill>
            </a:endParaRPr>
          </a:p>
          <a:p>
            <a:r>
              <a:rPr lang="en-US" altLang="zh-CN" sz="2800" dirty="0" smtClean="0">
                <a:solidFill>
                  <a:srgbClr val="0000FF"/>
                </a:solidFill>
              </a:rPr>
              <a:t>Patch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and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zh-CN" altLang="zh-CN" sz="2800" dirty="0" smtClean="0">
                <a:solidFill>
                  <a:srgbClr val="0000FF"/>
                </a:solidFill>
              </a:rPr>
              <a:t>b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asic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checks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by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AIR-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eShop</a:t>
            </a:r>
            <a:r>
              <a:rPr lang="en-US" altLang="zh-CN" sz="2800" dirty="0" smtClean="0">
                <a:solidFill>
                  <a:srgbClr val="0000FF"/>
                </a:solidFill>
              </a:rPr>
              <a:t>/Larry</a:t>
            </a:r>
          </a:p>
          <a:p>
            <a:r>
              <a:rPr lang="en-US" altLang="zh-CN" sz="2800" dirty="0" smtClean="0">
                <a:solidFill>
                  <a:srgbClr val="0000FF"/>
                </a:solidFill>
              </a:rPr>
              <a:t>Functional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Q/A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by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students</a:t>
            </a:r>
            <a:r>
              <a:rPr lang="zh-CN" altLang="en-US" sz="2800" dirty="0" smtClean="0">
                <a:solidFill>
                  <a:srgbClr val="0000FF"/>
                </a:solidFill>
              </a:rPr>
              <a:t>: </a:t>
            </a:r>
            <a:r>
              <a:rPr lang="en-US" altLang="zh-CN" sz="2800" dirty="0" smtClean="0">
                <a:solidFill>
                  <a:srgbClr val="0000FF"/>
                </a:solidFill>
              </a:rPr>
              <a:t>Rob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Mina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(Stanford),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Mazin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Khader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(UIUC)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endParaRPr lang="en-US" altLang="zh-CN" sz="2800" dirty="0" smtClean="0">
              <a:solidFill>
                <a:srgbClr val="0000FF"/>
              </a:solidFill>
            </a:endParaRPr>
          </a:p>
          <a:p>
            <a:r>
              <a:rPr lang="en-US" altLang="zh-CN" sz="2800" dirty="0" smtClean="0">
                <a:solidFill>
                  <a:srgbClr val="0000FF"/>
                </a:solidFill>
              </a:rPr>
              <a:t>Two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boards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with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noise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issues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altLang="zh-CN" sz="2800" dirty="0" smtClean="0">
                <a:solidFill>
                  <a:srgbClr val="0000FF"/>
                </a:solidFill>
              </a:rPr>
              <a:t>Distribution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for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zh-CN" altLang="zh-CN" sz="2800" dirty="0" smtClean="0">
                <a:solidFill>
                  <a:srgbClr val="0000FF"/>
                </a:solidFill>
              </a:rPr>
              <a:t>a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ll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requests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on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list</a:t>
            </a:r>
            <a:r>
              <a:rPr lang="zh-CN" altLang="en-US" sz="2800" dirty="0" smtClean="0">
                <a:solidFill>
                  <a:srgbClr val="0000FF"/>
                </a:solidFill>
              </a:rPr>
              <a:t>  </a:t>
            </a:r>
            <a:r>
              <a:rPr lang="en-US" altLang="zh-CN" sz="2800" dirty="0" smtClean="0">
                <a:solidFill>
                  <a:srgbClr val="0000FF"/>
                </a:solidFill>
              </a:rPr>
              <a:t>is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zh-CN" altLang="zh-CN" sz="2800" dirty="0" smtClean="0">
                <a:solidFill>
                  <a:srgbClr val="0000FF"/>
                </a:solidFill>
              </a:rPr>
              <a:t>s</a:t>
            </a:r>
            <a:r>
              <a:rPr lang="en-US" altLang="zh-CN" sz="2800" dirty="0" smtClean="0">
                <a:solidFill>
                  <a:srgbClr val="0000FF"/>
                </a:solidFill>
              </a:rPr>
              <a:t>hipping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paperwork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processing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(together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with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HSIO-II</a:t>
            </a:r>
            <a:r>
              <a:rPr lang="zh-CN" altLang="en-US" sz="2800" dirty="0">
                <a:solidFill>
                  <a:srgbClr val="0000FF"/>
                </a:solidFill>
              </a:rPr>
              <a:t>)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altLang="zh-CN" sz="28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2800" i="1" dirty="0" smtClean="0">
                <a:solidFill>
                  <a:srgbClr val="FF0000"/>
                </a:solidFill>
              </a:rPr>
              <a:t>Hopefully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there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will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be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no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need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to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patch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for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voltage/signal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from</a:t>
            </a:r>
            <a:r>
              <a:rPr lang="zh-CN" altLang="en-US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here…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CHESS2_carrier_QA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579" y="1562242"/>
            <a:ext cx="5407577" cy="47336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00009" y="1192910"/>
            <a:ext cx="2486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hlinkClick r:id="rId3"/>
              </a:rPr>
              <a:t>Google</a:t>
            </a:r>
            <a:r>
              <a:rPr lang="zh-CN" altLang="en-US" dirty="0" smtClean="0">
                <a:hlinkClick r:id="rId3"/>
              </a:rPr>
              <a:t> </a:t>
            </a:r>
            <a:r>
              <a:rPr lang="en-US" altLang="zh-CN" dirty="0" smtClean="0">
                <a:hlinkClick r:id="rId3"/>
              </a:rPr>
              <a:t>Doc</a:t>
            </a:r>
            <a:r>
              <a:rPr lang="zh-CN" altLang="en-US" dirty="0" smtClean="0">
                <a:hlinkClick r:id="rId3"/>
              </a:rPr>
              <a:t> </a:t>
            </a:r>
            <a:r>
              <a:rPr lang="en-US" altLang="zh-CN" dirty="0" smtClean="0">
                <a:hlinkClick r:id="rId3"/>
              </a:rPr>
              <a:t>(Rob/</a:t>
            </a:r>
            <a:r>
              <a:rPr lang="en-US" altLang="zh-CN" dirty="0" err="1" smtClean="0">
                <a:hlinkClick r:id="rId3"/>
              </a:rPr>
              <a:t>Mazin</a:t>
            </a:r>
            <a:r>
              <a:rPr lang="en-US" altLang="zh-CN" dirty="0" smtClean="0">
                <a:hlinkClick r:id="rId3"/>
              </a:rPr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57045" y="3541968"/>
            <a:ext cx="518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UCSC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62143" y="3844849"/>
            <a:ext cx="719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rgbClr val="FF0000"/>
                </a:solidFill>
              </a:rPr>
              <a:t>Noise</a:t>
            </a:r>
            <a:r>
              <a:rPr lang="zh-CN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zh-CN" sz="1400" dirty="0" smtClean="0">
                <a:solidFill>
                  <a:srgbClr val="FF0000"/>
                </a:solidFill>
              </a:rPr>
              <a:t>?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49272" y="5190109"/>
            <a:ext cx="719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rgbClr val="FF0000"/>
                </a:solidFill>
              </a:rPr>
              <a:t>Noise</a:t>
            </a:r>
            <a:r>
              <a:rPr lang="zh-CN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zh-CN" sz="1400" dirty="0" smtClean="0">
                <a:solidFill>
                  <a:srgbClr val="FF0000"/>
                </a:solidFill>
              </a:rPr>
              <a:t>?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92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Test Daughter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4336" y="1412615"/>
            <a:ext cx="3933663" cy="4754692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00FF"/>
                </a:solidFill>
              </a:rPr>
              <a:t>New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revision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C01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requesting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feedback</a:t>
            </a: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altLang="zh-CN" sz="2400" dirty="0" smtClean="0">
                <a:solidFill>
                  <a:srgbClr val="0000FF"/>
                </a:solidFill>
              </a:rPr>
              <a:t>Two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missing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signal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lines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due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to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(BL/BLR,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BR/BRL)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symbol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problems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fixed.</a:t>
            </a:r>
          </a:p>
          <a:p>
            <a:r>
              <a:rPr lang="en-US" altLang="zh-CN" sz="2400" dirty="0" smtClean="0">
                <a:solidFill>
                  <a:srgbClr val="0000FF"/>
                </a:solidFill>
              </a:rPr>
              <a:t>Cooling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metal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pad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extended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to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one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side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to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allow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cooling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device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(e.g.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err="1" smtClean="0">
                <a:solidFill>
                  <a:srgbClr val="0000FF"/>
                </a:solidFill>
              </a:rPr>
              <a:t>Peltier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attachment).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r>
              <a:rPr lang="en-US" altLang="zh-CN" sz="2400" dirty="0" smtClean="0">
                <a:solidFill>
                  <a:srgbClr val="0000FF"/>
                </a:solidFill>
              </a:rPr>
              <a:t>Attempt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to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straighten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wire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bond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paths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had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not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much</a:t>
            </a:r>
            <a:r>
              <a:rPr lang="zh-CN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0000FF"/>
                </a:solidFill>
              </a:rPr>
              <a:t>success.</a:t>
            </a:r>
            <a:r>
              <a:rPr lang="zh-CN" altLang="en-US" sz="2400" dirty="0" smtClean="0">
                <a:solidFill>
                  <a:srgbClr val="0000FF"/>
                </a:solidFill>
              </a:rPr>
              <a:t> 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3</a:t>
            </a:fld>
            <a:endParaRPr lang="en-US"/>
          </a:p>
        </p:txBody>
      </p:sp>
      <p:pic>
        <p:nvPicPr>
          <p:cNvPr id="13" name="Picture 12" descr="CHESS2-daughter-board-C01-color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53" y="1552223"/>
            <a:ext cx="4752638" cy="369711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 flipV="1">
            <a:off x="3969926" y="2408296"/>
            <a:ext cx="1392296" cy="1128889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348" y="5399852"/>
            <a:ext cx="5224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altLang="zh-CN" dirty="0" smtClean="0">
                <a:solidFill>
                  <a:srgbClr val="000090"/>
                </a:solidFill>
              </a:rPr>
              <a:t>10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layer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board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endParaRPr lang="en-US" altLang="zh-CN" dirty="0" smtClean="0">
              <a:solidFill>
                <a:srgbClr val="00009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altLang="zh-CN" dirty="0" smtClean="0">
                <a:solidFill>
                  <a:srgbClr val="000090"/>
                </a:solidFill>
              </a:rPr>
              <a:t>Strict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LVDS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pair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err="1" smtClean="0">
                <a:solidFill>
                  <a:srgbClr val="000090"/>
                </a:solidFill>
              </a:rPr>
              <a:t>equ</a:t>
            </a:r>
            <a:r>
              <a:rPr lang="en-US" altLang="zh-CN" dirty="0" smtClean="0">
                <a:solidFill>
                  <a:srgbClr val="000090"/>
                </a:solidFill>
              </a:rPr>
              <a:t>-distance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routing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and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deliberate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delay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wiggles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to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align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signal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group</a:t>
            </a:r>
            <a:r>
              <a:rPr lang="zh-CN" altLang="en-US" dirty="0" smtClean="0">
                <a:solidFill>
                  <a:srgbClr val="000090"/>
                </a:solidFill>
              </a:rPr>
              <a:t> </a:t>
            </a:r>
            <a:r>
              <a:rPr lang="en-US" altLang="zh-CN" dirty="0" smtClean="0">
                <a:solidFill>
                  <a:srgbClr val="000090"/>
                </a:solidFill>
              </a:rPr>
              <a:t>time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3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37689" cy="639469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dirty="0" smtClean="0"/>
              <a:t>Wire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Bond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Constraints</a:t>
            </a:r>
            <a:endParaRPr lang="en-US" sz="3600" dirty="0"/>
          </a:p>
        </p:txBody>
      </p:sp>
      <p:pic>
        <p:nvPicPr>
          <p:cNvPr id="14" name="Content Placeholder 13" descr="CHESS2-WireBonds-C01.tif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" b="2537"/>
          <a:stretch/>
        </p:blipFill>
        <p:spPr>
          <a:xfrm>
            <a:off x="3669124" y="1035944"/>
            <a:ext cx="5111750" cy="265176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4</a:t>
            </a:fld>
            <a:endParaRPr lang="en-US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54000" y="1035944"/>
            <a:ext cx="3574815" cy="5182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 smtClean="0">
                <a:solidFill>
                  <a:srgbClr val="0000FF"/>
                </a:solidFill>
              </a:rPr>
              <a:t>ASIC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pad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pitch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narrower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than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minimal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PCB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trace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spacing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–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constrained</a:t>
            </a:r>
            <a:r>
              <a:rPr lang="zh-CN" altLang="en-US" sz="2800" dirty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to avoid exotic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micro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vias</a:t>
            </a:r>
            <a:r>
              <a:rPr lang="en-US" altLang="zh-CN" sz="2800" dirty="0" smtClean="0">
                <a:solidFill>
                  <a:srgbClr val="0000FF"/>
                </a:solidFill>
              </a:rPr>
              <a:t>.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endParaRPr lang="en-US" altLang="zh-CN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Could we stagger neighboring wires ? Not good for LVDS pairs. 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Many PCB traces accessing first row of pads near ASIC dictate top surface space – long leaps to last row of pads (but needs different length/height to avoid each other in any case). 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206073" y="2201332"/>
            <a:ext cx="442149" cy="48918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7450667" y="1730963"/>
            <a:ext cx="122296" cy="4703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16392" y="1117039"/>
            <a:ext cx="39704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More important to pull away from other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pad/wire than straighten path ?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      HV bias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66798" y="3995706"/>
            <a:ext cx="48232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Tried to reduce angle variations at neighboring ASIC pads – limited improvements.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Forest: more important to be parallel between wires than 90</a:t>
            </a:r>
            <a:r>
              <a:rPr lang="en-US" sz="2400" baseline="30000" dirty="0" smtClean="0">
                <a:solidFill>
                  <a:srgbClr val="FF0000"/>
                </a:solidFill>
              </a:rPr>
              <a:t>o</a:t>
            </a:r>
            <a:r>
              <a:rPr lang="en-US" sz="2400" dirty="0" smtClean="0">
                <a:solidFill>
                  <a:srgbClr val="FF0000"/>
                </a:solidFill>
              </a:rPr>
              <a:t> to chip.  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10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Digital carrier distribution should arrive next week.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Very limited 1</a:t>
            </a:r>
            <a:r>
              <a:rPr lang="en-US" sz="2800" baseline="30000" dirty="0" smtClean="0">
                <a:solidFill>
                  <a:srgbClr val="0000FF"/>
                </a:solidFill>
              </a:rPr>
              <a:t>st</a:t>
            </a:r>
            <a:r>
              <a:rPr lang="en-US" sz="2800" dirty="0" smtClean="0">
                <a:solidFill>
                  <a:srgbClr val="0000FF"/>
                </a:solidFill>
              </a:rPr>
              <a:t> round daughter boards (wasted a few on very high resistivity sample). 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Could rush a few C01 daught</a:t>
            </a:r>
            <a:r>
              <a:rPr lang="en-US" sz="2800" dirty="0" smtClean="0">
                <a:solidFill>
                  <a:srgbClr val="0000FF"/>
                </a:solidFill>
              </a:rPr>
              <a:t>er boards to AUW but better be prudent with mass production before seeing </a:t>
            </a:r>
            <a:r>
              <a:rPr lang="en-US" sz="2800" dirty="0" err="1" smtClean="0">
                <a:solidFill>
                  <a:srgbClr val="0000FF"/>
                </a:solidFill>
              </a:rPr>
              <a:t>Qinj</a:t>
            </a:r>
            <a:r>
              <a:rPr lang="en-US" sz="2800" dirty="0" smtClean="0">
                <a:solidFill>
                  <a:srgbClr val="0000FF"/>
                </a:solidFill>
              </a:rPr>
              <a:t>/particle signal and solution to anomalous leakage current, to be sure no major mods needed ?  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3/14/17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47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376</Words>
  <Application>Microsoft Macintosh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Digital Test Board Status</vt:lpstr>
      <vt:lpstr>Digital Carrier Boards</vt:lpstr>
      <vt:lpstr>Digital Test Daughter Boards</vt:lpstr>
      <vt:lpstr>Wire Bond Constraints</vt:lpstr>
      <vt:lpstr>Next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Digital Test Boards</dc:title>
  <dc:creator>Dong Su</dc:creator>
  <cp:lastModifiedBy>Dong Su</cp:lastModifiedBy>
  <cp:revision>16</cp:revision>
  <dcterms:created xsi:type="dcterms:W3CDTF">2016-10-25T13:25:42Z</dcterms:created>
  <dcterms:modified xsi:type="dcterms:W3CDTF">2017-03-14T11:05:25Z</dcterms:modified>
</cp:coreProperties>
</file>