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9" r:id="rId2"/>
    <p:sldId id="282" r:id="rId3"/>
    <p:sldId id="287" r:id="rId4"/>
    <p:sldId id="274" r:id="rId5"/>
    <p:sldId id="28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275" userDrawn="1">
          <p15:clr>
            <a:srgbClr val="A4A3A4"/>
          </p15:clr>
        </p15:guide>
        <p15:guide id="2" pos="2767" userDrawn="1">
          <p15:clr>
            <a:srgbClr val="A4A3A4"/>
          </p15:clr>
        </p15:guide>
        <p15:guide id="3" pos="2993" userDrawn="1">
          <p15:clr>
            <a:srgbClr val="A4A3A4"/>
          </p15:clr>
        </p15:guide>
        <p15:guide id="4" pos="5375" userDrawn="1">
          <p15:clr>
            <a:srgbClr val="A4A3A4"/>
          </p15:clr>
        </p15:guide>
        <p15:guide id="5" pos="385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131" d="100"/>
          <a:sy n="131" d="100"/>
        </p:scale>
        <p:origin x="-90" y="-270"/>
      </p:cViewPr>
      <p:guideLst>
        <p:guide orient="horz" pos="1275"/>
        <p:guide orient="horz" pos="3725"/>
        <p:guide pos="2767"/>
        <p:guide pos="2993"/>
        <p:guide pos="5375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17.03.2017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17.03.2017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188" y="1120779"/>
            <a:ext cx="5877529" cy="1050925"/>
          </a:xfrm>
        </p:spPr>
        <p:txBody>
          <a:bodyPr anchor="b"/>
          <a:lstStyle>
            <a:lvl1pPr algn="l">
              <a:defRPr sz="22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5886446" cy="3330258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4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pic>
        <p:nvPicPr>
          <p:cNvPr id="8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8823" y="771527"/>
            <a:ext cx="1423988" cy="1422341"/>
          </a:xfrm>
          <a:prstGeom prst="rect">
            <a:avLst/>
          </a:prstGeom>
        </p:spPr>
      </p:pic>
      <p:pic>
        <p:nvPicPr>
          <p:cNvPr id="6" name="Grafi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37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icture,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7"/>
            <a:ext cx="5932487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593248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/>
          </p:nvPr>
        </p:nvSpPr>
        <p:spPr>
          <a:xfrm>
            <a:off x="6753224" y="2033593"/>
            <a:ext cx="1779590" cy="3879847"/>
          </a:xfrm>
        </p:spPr>
        <p:txBody>
          <a:bodyPr/>
          <a:lstStyle>
            <a:lvl1pPr marL="200020" indent="-200020">
              <a:defRPr sz="1050"/>
            </a:lvl1pPr>
            <a:lvl2pPr marL="407184" indent="-207164">
              <a:defRPr sz="1050"/>
            </a:lvl2pPr>
            <a:lvl3pPr marL="607204" indent="-200020">
              <a:defRPr sz="1050"/>
            </a:lvl3pPr>
            <a:lvl4pPr marL="742931" indent="-135728">
              <a:defRPr sz="1050"/>
            </a:lvl4pPr>
            <a:lvl5pPr marL="871517" indent="-128585">
              <a:defRPr sz="105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024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hapter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1552576"/>
            <a:ext cx="7921626" cy="3814764"/>
          </a:xfrm>
        </p:spPr>
        <p:txBody>
          <a:bodyPr anchor="ctr"/>
          <a:lstStyle>
            <a:lvl1pPr>
              <a:defRPr sz="63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8" y="5448300"/>
            <a:ext cx="7921625" cy="57467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422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41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614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6"/>
            <a:ext cx="7921625" cy="3889375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35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828678"/>
            <a:ext cx="7921625" cy="50847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11190" y="5913441"/>
            <a:ext cx="79216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212403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7" y="1196979"/>
            <a:ext cx="3781425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1196979"/>
            <a:ext cx="3781426" cy="4716463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88" y="5913441"/>
            <a:ext cx="3781428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7" y="5913441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1700034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111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7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751388" y="2024063"/>
            <a:ext cx="3781425" cy="3062288"/>
          </a:xfrm>
          <a:noFill/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Textplatzhalt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11190" y="5086354"/>
            <a:ext cx="3781426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5" y="5086354"/>
            <a:ext cx="3781427" cy="241299"/>
          </a:xfrm>
        </p:spPr>
        <p:txBody>
          <a:bodyPr tIns="36000" rIns="0"/>
          <a:lstStyle>
            <a:lvl1pPr marL="0" indent="0">
              <a:buFont typeface="Arial" panose="020B0604020202020204" pitchFamily="34" charset="0"/>
              <a:buNone/>
              <a:defRPr sz="900"/>
            </a:lvl1pPr>
          </a:lstStyle>
          <a:p>
            <a:pPr lvl="0"/>
            <a:r>
              <a:rPr lang="de-DE" dirty="0"/>
              <a:t>Caption</a:t>
            </a:r>
          </a:p>
        </p:txBody>
      </p:sp>
    </p:spTree>
    <p:extLst>
      <p:ext uri="{BB962C8B-B14F-4D97-AF65-F5344CB8AC3E}">
        <p14:creationId xmlns:p14="http://schemas.microsoft.com/office/powerpoint/2010/main" val="3008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8" y="712232"/>
            <a:ext cx="7921625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1187" y="2024067"/>
            <a:ext cx="7921625" cy="38893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2</a:t>
            </a:r>
          </a:p>
          <a:p>
            <a:pPr lvl="2"/>
            <a:r>
              <a:rPr lang="en-US" noProof="0" dirty="0"/>
              <a:t>Level 3</a:t>
            </a:r>
          </a:p>
          <a:p>
            <a:pPr lvl="3"/>
            <a:r>
              <a:rPr lang="en-US" noProof="0" dirty="0"/>
              <a:t>Level 4</a:t>
            </a:r>
          </a:p>
          <a:p>
            <a:pPr lvl="4"/>
            <a:r>
              <a:rPr lang="en-US" noProof="0" dirty="0"/>
              <a:t>Level 5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8532814" y="293577"/>
            <a:ext cx="385763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11187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4751388" y="339297"/>
            <a:ext cx="37814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6111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XGM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4751388" y="381001"/>
            <a:ext cx="37814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Dr.</a:t>
            </a:r>
            <a:r>
              <a:rPr lang="en-US" sz="900" baseline="0" dirty="0" smtClean="0"/>
              <a:t> </a:t>
            </a:r>
            <a:r>
              <a:rPr lang="en-US" sz="900" dirty="0" smtClean="0"/>
              <a:t>Jan Grünert,  Group Leader X-ray Photon Diagnostics</a:t>
            </a:r>
            <a:endParaRPr lang="en-US" sz="900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374" y="6413956"/>
            <a:ext cx="2275200" cy="12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6" r:id="rId4"/>
    <p:sldLayoutId id="2147483667" r:id="rId5"/>
    <p:sldLayoutId id="2147483673" r:id="rId6"/>
    <p:sldLayoutId id="2147483668" r:id="rId7"/>
    <p:sldLayoutId id="2147483669" r:id="rId8"/>
    <p:sldLayoutId id="2147483670" r:id="rId9"/>
    <p:sldLayoutId id="2147483671" r:id="rId10"/>
  </p:sldLayoutIdLst>
  <p:hf sldNum="0" hdr="0" ftr="0" dt="0"/>
  <p:txStyles>
    <p:titleStyle>
      <a:lvl1pPr algn="l" defTabSz="685783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884" indent="-267884" algn="l" defTabSz="685783" rtl="0" eaLnBrk="1" latinLnBrk="0" hangingPunct="1">
        <a:lnSpc>
          <a:spcPct val="114000"/>
        </a:lnSpc>
        <a:spcBef>
          <a:spcPts val="1350"/>
        </a:spcBef>
        <a:buClr>
          <a:schemeClr val="bg2"/>
        </a:buClr>
        <a:buFontTx/>
        <a:buBlip>
          <a:blip r:embed="rId13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535768" indent="-267884" algn="l" defTabSz="685783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979" indent="-201211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71517" indent="-129776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10816" indent="-135728" algn="l" defTabSz="685783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275" userDrawn="1">
          <p15:clr>
            <a:srgbClr val="F26B43"/>
          </p15:clr>
        </p15:guide>
        <p15:guide id="2" pos="2767" userDrawn="1">
          <p15:clr>
            <a:srgbClr val="F26B43"/>
          </p15:clr>
        </p15:guide>
        <p15:guide id="3" pos="2993" userDrawn="1">
          <p15:clr>
            <a:srgbClr val="F26B43"/>
          </p15:clr>
        </p15:guide>
        <p15:guide id="4" pos="385" userDrawn="1">
          <p15:clr>
            <a:srgbClr val="F26B43"/>
          </p15:clr>
        </p15:guide>
        <p15:guide id="5" pos="5375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XGM – progress week 11 / 2017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188" y="2583180"/>
            <a:ext cx="7982206" cy="3330258"/>
          </a:xfrm>
        </p:spPr>
        <p:txBody>
          <a:bodyPr/>
          <a:lstStyle/>
          <a:p>
            <a:r>
              <a:rPr lang="en-GB" dirty="0" err="1" smtClean="0"/>
              <a:t>Dr.</a:t>
            </a:r>
            <a:r>
              <a:rPr lang="en-GB" dirty="0" smtClean="0"/>
              <a:t> Jan Grünert</a:t>
            </a:r>
            <a:endParaRPr lang="en-GB" dirty="0"/>
          </a:p>
          <a:p>
            <a:r>
              <a:rPr lang="en-GB" dirty="0" smtClean="0"/>
              <a:t>X-ray Photon Diagnostics</a:t>
            </a:r>
            <a:endParaRPr lang="en-GB" dirty="0"/>
          </a:p>
          <a:p>
            <a:r>
              <a:rPr lang="en-GB" dirty="0" smtClean="0"/>
              <a:t>Group Leader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Hamburg, March 17</a:t>
            </a:r>
            <a:r>
              <a:rPr lang="en-GB" baseline="30000" dirty="0" smtClean="0"/>
              <a:t>th</a:t>
            </a:r>
            <a:r>
              <a:rPr lang="en-GB" dirty="0" smtClean="0"/>
              <a:t>, 2017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b="1" dirty="0" smtClean="0"/>
              <a:t>Contains information </a:t>
            </a:r>
            <a:r>
              <a:rPr lang="en-GB" b="1" dirty="0"/>
              <a:t>from WP74 team</a:t>
            </a:r>
          </a:p>
          <a:p>
            <a:r>
              <a:rPr lang="en-GB" b="1" dirty="0"/>
              <a:t>a</a:t>
            </a:r>
            <a:r>
              <a:rPr lang="en-GB" b="1" dirty="0" smtClean="0"/>
              <a:t>nd from </a:t>
            </a:r>
            <a:r>
              <a:rPr lang="en-GB" b="1" dirty="0" err="1" smtClean="0"/>
              <a:t>K.Tiedtke</a:t>
            </a:r>
            <a:r>
              <a:rPr lang="en-GB" b="1" dirty="0" smtClean="0"/>
              <a:t> / </a:t>
            </a:r>
            <a:r>
              <a:rPr lang="en-GB" b="1" dirty="0" err="1" smtClean="0"/>
              <a:t>F.Jastrow</a:t>
            </a:r>
            <a:r>
              <a:rPr lang="en-GB" b="1" dirty="0" smtClean="0"/>
              <a:t> from DESY-FS-FL-D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192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Progress (w11)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2292205"/>
            <a:ext cx="8113427" cy="3216527"/>
          </a:xfrm>
        </p:spPr>
        <p:txBody>
          <a:bodyPr/>
          <a:lstStyle/>
          <a:p>
            <a:r>
              <a:rPr lang="en-GB" dirty="0" smtClean="0"/>
              <a:t>XGM@XTD2</a:t>
            </a:r>
          </a:p>
          <a:p>
            <a:pPr lvl="1"/>
            <a:r>
              <a:rPr lang="en-US" dirty="0" smtClean="0"/>
              <a:t>Installation of cable connection Girder - ADAM&amp;FEMTO crate done</a:t>
            </a:r>
          </a:p>
          <a:p>
            <a:r>
              <a:rPr lang="en-GB" dirty="0" smtClean="0"/>
              <a:t>XGM@XTD9 </a:t>
            </a:r>
          </a:p>
          <a:p>
            <a:pPr lvl="1"/>
            <a:r>
              <a:rPr lang="en-US" dirty="0" smtClean="0"/>
              <a:t>Internal wiring : done.</a:t>
            </a:r>
          </a:p>
          <a:p>
            <a:pPr lvl="1"/>
            <a:r>
              <a:rPr lang="en-US" dirty="0" smtClean="0"/>
              <a:t>Vacuum part wiring : done (ready for local </a:t>
            </a:r>
            <a:r>
              <a:rPr lang="en-US" dirty="0" err="1" smtClean="0"/>
              <a:t>Beckhoff</a:t>
            </a:r>
            <a:r>
              <a:rPr lang="en-US" dirty="0" smtClean="0"/>
              <a:t> test).</a:t>
            </a:r>
          </a:p>
          <a:p>
            <a:pPr lvl="1"/>
            <a:r>
              <a:rPr lang="en-US" dirty="0" smtClean="0"/>
              <a:t>Gas Panel wiring : done.</a:t>
            </a:r>
          </a:p>
          <a:p>
            <a:pPr lvl="1"/>
            <a:r>
              <a:rPr lang="en-US" dirty="0" smtClean="0"/>
              <a:t>Installation of cable connection Girder - ADAM&amp;FEMTO crate : done</a:t>
            </a:r>
            <a:endParaRPr lang="en-GB" dirty="0"/>
          </a:p>
          <a:p>
            <a:r>
              <a:rPr lang="en-GB" dirty="0" smtClean="0"/>
              <a:t>XGM@XTD10</a:t>
            </a:r>
          </a:p>
          <a:p>
            <a:pPr lvl="1"/>
            <a:r>
              <a:rPr lang="de-DE" dirty="0" smtClean="0"/>
              <a:t>HV </a:t>
            </a:r>
            <a:r>
              <a:rPr lang="de-DE" dirty="0" err="1" smtClean="0"/>
              <a:t>tests</a:t>
            </a:r>
            <a:r>
              <a:rPr lang="de-DE" dirty="0" smtClean="0"/>
              <a:t> </a:t>
            </a:r>
            <a:r>
              <a:rPr lang="de-DE" b="1" dirty="0" smtClean="0"/>
              <a:t>DONE / OK</a:t>
            </a:r>
            <a:endParaRPr lang="de-DE" b="1" dirty="0"/>
          </a:p>
          <a:p>
            <a:r>
              <a:rPr lang="en-GB" dirty="0" smtClean="0"/>
              <a:t>Preparations for Grounding Works: </a:t>
            </a:r>
            <a:r>
              <a:rPr lang="en-GB" b="1" dirty="0" smtClean="0"/>
              <a:t>DONE</a:t>
            </a:r>
          </a:p>
          <a:p>
            <a:r>
              <a:rPr lang="de-DE" b="1" dirty="0"/>
              <a:t>Safe </a:t>
            </a:r>
            <a:r>
              <a:rPr lang="de-DE" b="1" dirty="0" err="1"/>
              <a:t>state</a:t>
            </a:r>
            <a:r>
              <a:rPr lang="de-DE" b="1" dirty="0"/>
              <a:t> </a:t>
            </a:r>
            <a:r>
              <a:rPr lang="de-DE" b="1" dirty="0" err="1" smtClean="0"/>
              <a:t>test</a:t>
            </a:r>
            <a:r>
              <a:rPr lang="de-DE" b="1" dirty="0"/>
              <a:t> </a:t>
            </a:r>
            <a:r>
              <a:rPr lang="de-DE" b="1" dirty="0" smtClean="0"/>
              <a:t>(</a:t>
            </a:r>
            <a:r>
              <a:rPr lang="de-DE" dirty="0" err="1" smtClean="0"/>
              <a:t>friday</a:t>
            </a:r>
            <a:r>
              <a:rPr lang="de-DE" dirty="0"/>
              <a:t> 17.3.2017) </a:t>
            </a:r>
            <a:r>
              <a:rPr lang="de-DE" dirty="0" smtClean="0"/>
              <a:t>XGM@XTD2:</a:t>
            </a:r>
          </a:p>
          <a:p>
            <a:pPr lvl="1"/>
            <a:r>
              <a:rPr lang="en-US" dirty="0" smtClean="0"/>
              <a:t>Close </a:t>
            </a:r>
            <a:r>
              <a:rPr lang="en-US" dirty="0" err="1"/>
              <a:t>vatterfly</a:t>
            </a:r>
            <a:r>
              <a:rPr lang="en-US" dirty="0"/>
              <a:t> valves of the </a:t>
            </a:r>
            <a:r>
              <a:rPr lang="en-US" dirty="0" smtClean="0"/>
              <a:t>XGM</a:t>
            </a:r>
          </a:p>
          <a:p>
            <a:pPr lvl="1"/>
            <a:r>
              <a:rPr lang="en-US" dirty="0" smtClean="0"/>
              <a:t>Observe </a:t>
            </a:r>
            <a:r>
              <a:rPr lang="en-US" dirty="0"/>
              <a:t>how pressure increases (up to max. </a:t>
            </a:r>
            <a:r>
              <a:rPr lang="en-US" dirty="0" smtClean="0"/>
              <a:t>1E-2 </a:t>
            </a:r>
            <a:r>
              <a:rPr lang="en-US" dirty="0"/>
              <a:t>mbar)</a:t>
            </a:r>
          </a:p>
          <a:p>
            <a:pPr marL="267884" lvl="1" indent="0">
              <a:buNone/>
            </a:pPr>
            <a:endParaRPr lang="en-GB" dirty="0"/>
          </a:p>
          <a:p>
            <a:endParaRPr lang="en-GB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66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– Repair Progress Summary (w11)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200138"/>
              </p:ext>
            </p:extLst>
          </p:nvPr>
        </p:nvGraphicFramePr>
        <p:xfrm>
          <a:off x="707439" y="2200059"/>
          <a:ext cx="7357158" cy="2588892"/>
        </p:xfrm>
        <a:graphic>
          <a:graphicData uri="http://schemas.openxmlformats.org/drawingml/2006/table">
            <a:tbl>
              <a:tblPr/>
              <a:tblGrid>
                <a:gridCol w="1226193"/>
                <a:gridCol w="1226193"/>
                <a:gridCol w="1226193"/>
                <a:gridCol w="1226193"/>
                <a:gridCol w="1226193"/>
                <a:gridCol w="1226193"/>
              </a:tblGrid>
              <a:tr h="513093">
                <a:tc>
                  <a:txBody>
                    <a:bodyPr/>
                    <a:lstStyle/>
                    <a:p>
                      <a:r>
                        <a:rPr lang="de-DE" sz="1200" b="1" dirty="0"/>
                        <a:t>XGM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Preparation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dirty="0" err="1"/>
                        <a:t>Resistor</a:t>
                      </a:r>
                      <a:r>
                        <a:rPr lang="de-DE" sz="1200" b="1" dirty="0"/>
                        <a:t> </a:t>
                      </a:r>
                      <a:r>
                        <a:rPr lang="de-DE" sz="1200" b="1" dirty="0" err="1"/>
                        <a:t>exchange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Leak </a:t>
                      </a:r>
                      <a:br>
                        <a:rPr lang="de-DE" sz="1200" b="1"/>
                      </a:br>
                      <a:r>
                        <a:rPr lang="de-DE" sz="1200" b="1"/>
                        <a:t>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HV test</a:t>
                      </a:r>
                      <a:r>
                        <a:rPr lang="de-DE" sz="120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/>
                        <a:t>Survey</a:t>
                      </a:r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3093">
                <a:tc>
                  <a:txBody>
                    <a:bodyPr/>
                    <a:lstStyle/>
                    <a:p>
                      <a:r>
                        <a:rPr lang="de-DE" sz="1200" dirty="0"/>
                        <a:t>HERA XGM01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XTD2 XGM02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r>
                        <a:rPr lang="de-DE" sz="1200" dirty="0"/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XTD9 XGM04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/>
                        <a:t>done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282">
                <a:tc>
                  <a:txBody>
                    <a:bodyPr/>
                    <a:lstStyle/>
                    <a:p>
                      <a:r>
                        <a:rPr lang="de-DE" sz="1200"/>
                        <a:t>XTD10 XGM07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 err="1" smtClean="0"/>
                        <a:t>done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68578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 err="1" smtClean="0"/>
                        <a:t>done</a:t>
                      </a:r>
                      <a:endParaRPr lang="de-DE" sz="12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XGM05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7856">
                <a:tc>
                  <a:txBody>
                    <a:bodyPr/>
                    <a:lstStyle/>
                    <a:p>
                      <a:r>
                        <a:rPr lang="de-DE" sz="1200"/>
                        <a:t>XHE3 XGM06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11188" y="27225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itchFamily="34" charset="-128"/>
                <a:cs typeface="Arial" pitchFamily="34" charset="0"/>
              </a:rPr>
              <a:t> </a:t>
            </a:r>
            <a:r>
              <a:rPr kumimoji="0" lang="de-DE" altLang="de-DE" sz="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4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XGM - Plan week 11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03" y="1640837"/>
            <a:ext cx="7921625" cy="3889375"/>
          </a:xfrm>
        </p:spPr>
        <p:txBody>
          <a:bodyPr/>
          <a:lstStyle/>
          <a:p>
            <a:r>
              <a:rPr lang="en-GB" dirty="0" smtClean="0"/>
              <a:t>Grounding Works </a:t>
            </a:r>
          </a:p>
          <a:p>
            <a:pPr lvl="1"/>
            <a:r>
              <a:rPr lang="en-GB" dirty="0" smtClean="0"/>
              <a:t>start Monday 20.3. at XTD2, continue with XTD9+10 immediately</a:t>
            </a:r>
          </a:p>
          <a:p>
            <a:r>
              <a:rPr lang="en-GB" dirty="0" smtClean="0"/>
              <a:t>Commissioning of all DOOCS controls (incl. ADAM&amp;FEMTO) at XTD2+9</a:t>
            </a:r>
          </a:p>
          <a:p>
            <a:r>
              <a:rPr lang="de-DE" b="1" dirty="0" smtClean="0"/>
              <a:t>XTD </a:t>
            </a:r>
            <a:r>
              <a:rPr lang="de-DE" b="1" dirty="0"/>
              <a:t>2:</a:t>
            </a:r>
            <a:endParaRPr lang="de-DE" dirty="0"/>
          </a:p>
          <a:p>
            <a:pPr lvl="1"/>
            <a:r>
              <a:rPr lang="de-DE" dirty="0"/>
              <a:t>Serial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Beckhoff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TCP </a:t>
            </a:r>
            <a:r>
              <a:rPr lang="de-DE" dirty="0" smtClean="0"/>
              <a:t>350.</a:t>
            </a:r>
          </a:p>
          <a:p>
            <a:pPr lvl="1"/>
            <a:r>
              <a:rPr lang="de-DE" dirty="0" smtClean="0"/>
              <a:t>Change </a:t>
            </a:r>
            <a:r>
              <a:rPr lang="de-DE" dirty="0" err="1"/>
              <a:t>cold</a:t>
            </a:r>
            <a:r>
              <a:rPr lang="de-DE" dirty="0"/>
              <a:t> </a:t>
            </a:r>
            <a:r>
              <a:rPr lang="de-DE" dirty="0" err="1"/>
              <a:t>plug</a:t>
            </a:r>
            <a:r>
              <a:rPr lang="de-DE" dirty="0"/>
              <a:t> </a:t>
            </a:r>
            <a:r>
              <a:rPr lang="de-DE" dirty="0" err="1"/>
              <a:t>cables</a:t>
            </a:r>
            <a:r>
              <a:rPr lang="de-DE" dirty="0"/>
              <a:t> </a:t>
            </a:r>
            <a:r>
              <a:rPr lang="de-DE" dirty="0" err="1"/>
              <a:t>into</a:t>
            </a:r>
            <a:r>
              <a:rPr lang="de-DE" dirty="0"/>
              <a:t> </a:t>
            </a:r>
            <a:r>
              <a:rPr lang="de-DE" dirty="0" err="1"/>
              <a:t>halogenfree</a:t>
            </a:r>
            <a:r>
              <a:rPr lang="de-DE" dirty="0"/>
              <a:t> </a:t>
            </a:r>
            <a:r>
              <a:rPr lang="de-DE" dirty="0" err="1"/>
              <a:t>cables</a:t>
            </a:r>
            <a:r>
              <a:rPr lang="de-DE" dirty="0"/>
              <a:t>. </a:t>
            </a:r>
          </a:p>
          <a:p>
            <a:r>
              <a:rPr lang="de-DE" b="1" dirty="0" smtClean="0"/>
              <a:t>XTD </a:t>
            </a:r>
            <a:r>
              <a:rPr lang="de-DE" b="1" dirty="0"/>
              <a:t>9:</a:t>
            </a:r>
            <a:endParaRPr lang="de-DE" dirty="0"/>
          </a:p>
          <a:p>
            <a:pPr lvl="1"/>
            <a:r>
              <a:rPr lang="de-DE" dirty="0"/>
              <a:t>INHIBIT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Iseg</a:t>
            </a:r>
            <a:r>
              <a:rPr lang="de-DE" dirty="0"/>
              <a:t> HV </a:t>
            </a:r>
            <a:r>
              <a:rPr lang="de-DE" dirty="0" err="1"/>
              <a:t>crate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Serial </a:t>
            </a:r>
            <a:r>
              <a:rPr lang="de-DE" dirty="0" err="1"/>
              <a:t>connection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MTCA </a:t>
            </a:r>
            <a:r>
              <a:rPr lang="de-DE" dirty="0" err="1"/>
              <a:t>to</a:t>
            </a:r>
            <a:r>
              <a:rPr lang="de-DE" dirty="0"/>
              <a:t> RVC </a:t>
            </a:r>
            <a:r>
              <a:rPr lang="de-DE" dirty="0" smtClean="0"/>
              <a:t>300</a:t>
            </a:r>
          </a:p>
          <a:p>
            <a:pPr lvl="1"/>
            <a:r>
              <a:rPr lang="en-GB" dirty="0"/>
              <a:t>Local </a:t>
            </a:r>
            <a:r>
              <a:rPr lang="en-GB" dirty="0" smtClean="0"/>
              <a:t>XGM VAC </a:t>
            </a:r>
            <a:r>
              <a:rPr lang="en-GB" dirty="0" err="1"/>
              <a:t>Beckhoff</a:t>
            </a:r>
            <a:r>
              <a:rPr lang="en-GB" dirty="0"/>
              <a:t> test next week </a:t>
            </a:r>
            <a:r>
              <a:rPr lang="en-GB" dirty="0" smtClean="0"/>
              <a:t>Monday (w12)</a:t>
            </a:r>
            <a:endParaRPr lang="de-DE" dirty="0"/>
          </a:p>
          <a:p>
            <a:r>
              <a:rPr lang="de-DE" b="1" dirty="0" smtClean="0"/>
              <a:t>XTD </a:t>
            </a:r>
            <a:r>
              <a:rPr lang="de-DE" b="1" dirty="0"/>
              <a:t>10:</a:t>
            </a:r>
            <a:endParaRPr lang="de-DE" dirty="0"/>
          </a:p>
          <a:p>
            <a:pPr lvl="1"/>
            <a:r>
              <a:rPr lang="de-DE" dirty="0" err="1"/>
              <a:t>Vacuum</a:t>
            </a:r>
            <a:r>
              <a:rPr lang="de-DE" dirty="0"/>
              <a:t>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/>
              <a:t>Gas Panel </a:t>
            </a:r>
            <a:r>
              <a:rPr lang="de-DE" dirty="0" err="1" smtClean="0"/>
              <a:t>wiring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smtClean="0"/>
              <a:t>XGM</a:t>
            </a:r>
            <a:endParaRPr lang="de-DE" dirty="0"/>
          </a:p>
          <a:p>
            <a:pPr lvl="1"/>
            <a:r>
              <a:rPr lang="de-DE" dirty="0" smtClean="0"/>
              <a:t>Internal </a:t>
            </a:r>
            <a:r>
              <a:rPr lang="de-DE" dirty="0" err="1"/>
              <a:t>wiring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smtClean="0"/>
              <a:t>XGM</a:t>
            </a:r>
            <a:endParaRPr lang="de-DE" dirty="0"/>
          </a:p>
          <a:p>
            <a:pPr lvl="1"/>
            <a:r>
              <a:rPr lang="de-DE" dirty="0" smtClean="0"/>
              <a:t>Installation </a:t>
            </a:r>
            <a:r>
              <a:rPr lang="de-DE" dirty="0"/>
              <a:t>ADAM &amp; </a:t>
            </a:r>
            <a:r>
              <a:rPr lang="de-DE" dirty="0" err="1"/>
              <a:t>Femto</a:t>
            </a:r>
            <a:r>
              <a:rPr lang="de-DE" dirty="0"/>
              <a:t> </a:t>
            </a:r>
            <a:r>
              <a:rPr lang="de-DE" dirty="0" err="1" smtClean="0"/>
              <a:t>crate</a:t>
            </a:r>
            <a:endParaRPr lang="de-DE" dirty="0"/>
          </a:p>
          <a:p>
            <a:pPr lvl="1"/>
            <a:r>
              <a:rPr lang="de-DE" dirty="0" err="1"/>
              <a:t>Measure</a:t>
            </a:r>
            <a:r>
              <a:rPr lang="de-DE" dirty="0"/>
              <a:t> </a:t>
            </a:r>
            <a:r>
              <a:rPr lang="de-DE" dirty="0" err="1"/>
              <a:t>cable</a:t>
            </a:r>
            <a:r>
              <a:rPr lang="de-DE" dirty="0"/>
              <a:t> </a:t>
            </a:r>
            <a:r>
              <a:rPr lang="de-DE" dirty="0" err="1"/>
              <a:t>lengths</a:t>
            </a:r>
            <a:r>
              <a:rPr lang="de-DE" dirty="0"/>
              <a:t> for </a:t>
            </a:r>
            <a:r>
              <a:rPr lang="de-DE" dirty="0" err="1"/>
              <a:t>Imager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prepare</a:t>
            </a:r>
            <a:r>
              <a:rPr lang="de-DE" dirty="0"/>
              <a:t> </a:t>
            </a:r>
            <a:r>
              <a:rPr lang="de-DE" dirty="0" err="1"/>
              <a:t>cables</a:t>
            </a:r>
            <a:r>
              <a:rPr lang="de-DE" dirty="0"/>
              <a:t>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534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MCP - status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03" y="1640837"/>
            <a:ext cx="7921625" cy="3889375"/>
          </a:xfrm>
        </p:spPr>
        <p:txBody>
          <a:bodyPr/>
          <a:lstStyle/>
          <a:p>
            <a:endParaRPr lang="de-DE" dirty="0" smtClean="0"/>
          </a:p>
          <a:p>
            <a:r>
              <a:rPr lang="de-DE" b="1" dirty="0" smtClean="0"/>
              <a:t>MCP@XTD2: </a:t>
            </a:r>
            <a:r>
              <a:rPr lang="de-DE" b="1" dirty="0" err="1" smtClean="0"/>
              <a:t>detected</a:t>
            </a:r>
            <a:r>
              <a:rPr lang="de-DE" b="1" dirty="0" smtClean="0"/>
              <a:t> </a:t>
            </a:r>
            <a:r>
              <a:rPr lang="de-DE" b="1" dirty="0" err="1" smtClean="0"/>
              <a:t>big</a:t>
            </a:r>
            <a:r>
              <a:rPr lang="de-DE" b="1" dirty="0" smtClean="0"/>
              <a:t> </a:t>
            </a:r>
            <a:r>
              <a:rPr lang="de-DE" b="1" dirty="0" err="1" smtClean="0"/>
              <a:t>issue</a:t>
            </a:r>
            <a:r>
              <a:rPr lang="de-DE" b="1" dirty="0" smtClean="0"/>
              <a:t> </a:t>
            </a:r>
            <a:r>
              <a:rPr lang="de-DE" b="1" dirty="0" err="1" smtClean="0"/>
              <a:t>with</a:t>
            </a:r>
            <a:r>
              <a:rPr lang="de-DE" b="1" dirty="0" smtClean="0"/>
              <a:t> </a:t>
            </a:r>
            <a:r>
              <a:rPr lang="de-DE" b="1" dirty="0" err="1" smtClean="0"/>
              <a:t>downstream</a:t>
            </a:r>
            <a:r>
              <a:rPr lang="de-DE" b="1" dirty="0" smtClean="0"/>
              <a:t> </a:t>
            </a:r>
            <a:br>
              <a:rPr lang="de-DE" b="1" dirty="0" smtClean="0"/>
            </a:br>
            <a:r>
              <a:rPr lang="de-DE" b="1" dirty="0" err="1" smtClean="0"/>
              <a:t>manipulator</a:t>
            </a:r>
            <a:r>
              <a:rPr lang="de-DE" b="1" dirty="0" smtClean="0"/>
              <a:t> </a:t>
            </a:r>
            <a:r>
              <a:rPr lang="de-DE" b="1" dirty="0" err="1" smtClean="0"/>
              <a:t>during</a:t>
            </a:r>
            <a:r>
              <a:rPr lang="de-DE" b="1" dirty="0" smtClean="0"/>
              <a:t> Technical </a:t>
            </a:r>
            <a:r>
              <a:rPr lang="de-DE" b="1" dirty="0" err="1" smtClean="0"/>
              <a:t>Commissioning</a:t>
            </a:r>
            <a:r>
              <a:rPr lang="de-DE" b="1" dirty="0" smtClean="0"/>
              <a:t>:</a:t>
            </a:r>
          </a:p>
          <a:p>
            <a:pPr lvl="1"/>
            <a:r>
              <a:rPr lang="de-DE" dirty="0" err="1" smtClean="0"/>
              <a:t>Mechanical</a:t>
            </a:r>
            <a:r>
              <a:rPr lang="de-DE" dirty="0" smtClean="0"/>
              <a:t> </a:t>
            </a:r>
            <a:r>
              <a:rPr lang="de-DE" dirty="0" err="1" smtClean="0"/>
              <a:t>failure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spindle, </a:t>
            </a:r>
            <a:r>
              <a:rPr lang="de-DE" dirty="0" err="1" smtClean="0"/>
              <a:t>friction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seizure</a:t>
            </a:r>
            <a:endParaRPr lang="de-DE" dirty="0" smtClean="0"/>
          </a:p>
          <a:p>
            <a:pPr lvl="1"/>
            <a:r>
              <a:rPr lang="de-DE" dirty="0" smtClean="0"/>
              <a:t>Must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replaced</a:t>
            </a:r>
            <a:r>
              <a:rPr lang="de-DE" dirty="0" smtClean="0"/>
              <a:t>, </a:t>
            </a:r>
            <a:r>
              <a:rPr lang="de-DE" dirty="0" err="1" smtClean="0"/>
              <a:t>cannot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done</a:t>
            </a:r>
            <a:r>
              <a:rPr lang="de-DE" dirty="0" smtClean="0"/>
              <a:t> in-situ</a:t>
            </a:r>
          </a:p>
          <a:p>
            <a:pPr lvl="1"/>
            <a:r>
              <a:rPr lang="de-DE" dirty="0" smtClean="0"/>
              <a:t>Must open </a:t>
            </a:r>
            <a:r>
              <a:rPr lang="de-DE" dirty="0" smtClean="0"/>
              <a:t>UHV</a:t>
            </a:r>
          </a:p>
          <a:p>
            <a:pPr lvl="1"/>
            <a:r>
              <a:rPr lang="de-DE" dirty="0" smtClean="0"/>
              <a:t>Remove </a:t>
            </a:r>
            <a:r>
              <a:rPr lang="de-DE" dirty="0" err="1" smtClean="0"/>
              <a:t>delicate</a:t>
            </a:r>
            <a:r>
              <a:rPr lang="de-DE" dirty="0" smtClean="0"/>
              <a:t> MCPs </a:t>
            </a:r>
            <a:r>
              <a:rPr lang="de-DE" dirty="0" err="1" smtClean="0"/>
              <a:t>under</a:t>
            </a:r>
            <a:r>
              <a:rPr lang="de-DE" dirty="0" smtClean="0"/>
              <a:t> </a:t>
            </a:r>
            <a:r>
              <a:rPr lang="de-DE" dirty="0" err="1" smtClean="0"/>
              <a:t>constant</a:t>
            </a:r>
            <a:r>
              <a:rPr lang="de-DE" dirty="0" smtClean="0"/>
              <a:t> N2-flow</a:t>
            </a:r>
          </a:p>
          <a:p>
            <a:pPr lvl="1"/>
            <a:r>
              <a:rPr lang="de-DE" dirty="0" err="1" smtClean="0"/>
              <a:t>Removal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manipulator</a:t>
            </a:r>
            <a:r>
              <a:rPr lang="de-DE" dirty="0" smtClean="0"/>
              <a:t> </a:t>
            </a:r>
            <a:r>
              <a:rPr lang="de-DE" dirty="0" err="1" smtClean="0"/>
              <a:t>Friday</a:t>
            </a:r>
            <a:r>
              <a:rPr lang="de-DE" dirty="0" smtClean="0"/>
              <a:t> 17.3.2017</a:t>
            </a:r>
          </a:p>
          <a:p>
            <a:pPr lvl="1"/>
            <a:r>
              <a:rPr lang="de-DE" dirty="0" err="1" smtClean="0"/>
              <a:t>Repair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manipulator</a:t>
            </a:r>
            <a:r>
              <a:rPr lang="de-DE" dirty="0" smtClean="0"/>
              <a:t> at </a:t>
            </a:r>
            <a:r>
              <a:rPr lang="de-DE" dirty="0" err="1" smtClean="0"/>
              <a:t>Vab</a:t>
            </a:r>
            <a:r>
              <a:rPr lang="de-DE" dirty="0" smtClean="0"/>
              <a:t> in w12</a:t>
            </a:r>
          </a:p>
          <a:p>
            <a:pPr lvl="1"/>
            <a:r>
              <a:rPr lang="de-DE" dirty="0" err="1" smtClean="0"/>
              <a:t>Reinstallation</a:t>
            </a:r>
            <a:r>
              <a:rPr lang="de-DE" dirty="0" smtClean="0"/>
              <a:t> </a:t>
            </a:r>
            <a:r>
              <a:rPr lang="de-DE" dirty="0" err="1" smtClean="0"/>
              <a:t>possibly</a:t>
            </a:r>
            <a:r>
              <a:rPr lang="de-DE" dirty="0" smtClean="0"/>
              <a:t> end </a:t>
            </a:r>
            <a:r>
              <a:rPr lang="de-DE" dirty="0" err="1" smtClean="0"/>
              <a:t>of</a:t>
            </a:r>
            <a:r>
              <a:rPr lang="de-DE" dirty="0" smtClean="0"/>
              <a:t> w12 (?)</a:t>
            </a:r>
          </a:p>
          <a:p>
            <a:pPr lvl="1"/>
            <a:endParaRPr lang="de-DE" dirty="0" smtClean="0"/>
          </a:p>
          <a:p>
            <a:pPr lvl="1"/>
            <a:endParaRPr lang="de-DE" dirty="0"/>
          </a:p>
          <a:p>
            <a:pPr lvl="1"/>
            <a:endParaRPr lang="de-DE" dirty="0"/>
          </a:p>
          <a:p>
            <a:r>
              <a:rPr lang="de-DE" b="1" dirty="0"/>
              <a:t>MCP </a:t>
            </a:r>
            <a:r>
              <a:rPr lang="de-DE" b="1" dirty="0" err="1"/>
              <a:t>mpod</a:t>
            </a:r>
            <a:r>
              <a:rPr lang="de-DE" b="1" dirty="0"/>
              <a:t> s/w </a:t>
            </a:r>
            <a:r>
              <a:rPr lang="de-DE" b="1" dirty="0" err="1"/>
              <a:t>commissioning</a:t>
            </a:r>
            <a:r>
              <a:rPr lang="de-DE" b="1" dirty="0"/>
              <a:t> (</a:t>
            </a:r>
            <a:r>
              <a:rPr lang="de-DE" b="1" dirty="0" err="1"/>
              <a:t>karabo</a:t>
            </a:r>
            <a:r>
              <a:rPr lang="de-DE" b="1" dirty="0"/>
              <a:t>):</a:t>
            </a:r>
          </a:p>
          <a:p>
            <a:pPr lvl="1"/>
            <a:r>
              <a:rPr lang="de-DE" dirty="0" err="1"/>
              <a:t>ongoing</a:t>
            </a:r>
            <a:r>
              <a:rPr lang="de-DE" dirty="0"/>
              <a:t> (CY), </a:t>
            </a:r>
            <a:r>
              <a:rPr lang="de-DE" dirty="0" err="1"/>
              <a:t>detected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minor </a:t>
            </a:r>
            <a:r>
              <a:rPr lang="de-DE" dirty="0" err="1"/>
              <a:t>issues</a:t>
            </a:r>
            <a:endParaRPr lang="de-DE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126" y="4818756"/>
            <a:ext cx="2871058" cy="1941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N:\4all\intern\User data\wp74\Images - Photos\2017-01-week3-mostly-MCP-XTD2\20170119_1559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1920" y="562093"/>
            <a:ext cx="2618601" cy="147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N:\4all\intern\User data\wp74\Devices\31-1_MCP-Detector\TP49_visit-January-2017\1 manipulator gea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126" y="512658"/>
            <a:ext cx="3403449" cy="4196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4345119" y="1842550"/>
            <a:ext cx="1680021" cy="25438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011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European_XFEL_Template_Presentation_4x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XFEL_PowerPoint_4x3.potx" id="{BC191F8A-93AC-4D54-B0A3-61F02C6C23C2}" vid="{3786C33C-45D4-4C30-B0CA-267E7E45770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European_XFEL_Template_Presentation_4x3</Template>
  <TotalTime>0</TotalTime>
  <Words>284</Words>
  <Application>Microsoft Office PowerPoint</Application>
  <PresentationFormat>On-screen Show (4:3)</PresentationFormat>
  <Paragraphs>91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European_XFEL_Template_Presentation_4x3</vt:lpstr>
      <vt:lpstr>XGM – progress week 11 / 2017</vt:lpstr>
      <vt:lpstr>XGM - Progress (w11)</vt:lpstr>
      <vt:lpstr>XGM – Repair Progress Summary (w11)</vt:lpstr>
      <vt:lpstr>XGM - Plan week 11</vt:lpstr>
      <vt:lpstr>MCP - status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gruenert</dc:creator>
  <cp:lastModifiedBy>gruenert</cp:lastModifiedBy>
  <cp:revision>34</cp:revision>
  <dcterms:created xsi:type="dcterms:W3CDTF">2016-12-02T16:24:22Z</dcterms:created>
  <dcterms:modified xsi:type="dcterms:W3CDTF">2017-03-17T07:52:50Z</dcterms:modified>
</cp:coreProperties>
</file>