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7" r:id="rId10"/>
    <p:sldId id="268" r:id="rId11"/>
    <p:sldId id="269" r:id="rId12"/>
    <p:sldId id="273" r:id="rId13"/>
    <p:sldId id="275" r:id="rId14"/>
    <p:sldId id="276" r:id="rId15"/>
    <p:sldId id="277" r:id="rId16"/>
    <p:sldId id="278" r:id="rId17"/>
    <p:sldId id="279" r:id="rId18"/>
    <p:sldId id="281" r:id="rId19"/>
    <p:sldId id="280" r:id="rId20"/>
    <p:sldId id="274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662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FD9A-1E1A-48D9-9D10-5BDB5E0D1ADA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E056-0E92-4603-968C-837B5F4FB69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FD9A-1E1A-48D9-9D10-5BDB5E0D1ADA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E056-0E92-4603-968C-837B5F4FB6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FD9A-1E1A-48D9-9D10-5BDB5E0D1ADA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E056-0E92-4603-968C-837B5F4FB6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FD9A-1E1A-48D9-9D10-5BDB5E0D1ADA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E056-0E92-4603-968C-837B5F4FB6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FD9A-1E1A-48D9-9D10-5BDB5E0D1ADA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E056-0E92-4603-968C-837B5F4FB69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FD9A-1E1A-48D9-9D10-5BDB5E0D1ADA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E056-0E92-4603-968C-837B5F4FB6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FD9A-1E1A-48D9-9D10-5BDB5E0D1ADA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E056-0E92-4603-968C-837B5F4FB694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FD9A-1E1A-48D9-9D10-5BDB5E0D1ADA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E056-0E92-4603-968C-837B5F4FB6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FD9A-1E1A-48D9-9D10-5BDB5E0D1ADA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E056-0E92-4603-968C-837B5F4FB6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FD9A-1E1A-48D9-9D10-5BDB5E0D1ADA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E056-0E92-4603-968C-837B5F4FB69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FD9A-1E1A-48D9-9D10-5BDB5E0D1ADA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E056-0E92-4603-968C-837B5F4FB6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46AFD9A-1E1A-48D9-9D10-5BDB5E0D1ADA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971E056-0E92-4603-968C-837B5F4FB6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259" y="2207533"/>
            <a:ext cx="89832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Coherent backward transition radiation from ultra short “pancake-like” bunches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7056" y="3717032"/>
            <a:ext cx="423622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A. Potylitsyn</a:t>
            </a:r>
          </a:p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Tomsk Polytechnic University</a:t>
            </a:r>
          </a:p>
        </p:txBody>
      </p:sp>
    </p:spTree>
    <p:extLst>
      <p:ext uri="{BB962C8B-B14F-4D97-AF65-F5344CB8AC3E}">
        <p14:creationId xmlns:p14="http://schemas.microsoft.com/office/powerpoint/2010/main" val="6802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01577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2D distributions of coherent BTR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Ψ = 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8680"/>
            <a:ext cx="4804798" cy="327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40" y="2924944"/>
            <a:ext cx="4136560" cy="385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58880" y="4149080"/>
            <a:ext cx="17315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200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λ = 2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789177"/>
            <a:ext cx="2952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2D distributions of coherent BTR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Ψ = 6 deg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355976" cy="313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4248472" cy="398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58880" y="4149080"/>
            <a:ext cx="17315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200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50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λ = 2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coherent BTR spectra is determined by tilted angle 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angular acceptance 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Δθ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Δθ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and ratio 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1760375"/>
            <a:ext cx="256756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= 200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= 50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Δθ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= 0.5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5579683" y="1571948"/>
            <a:ext cx="432048" cy="166951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572000" y="2406706"/>
            <a:ext cx="79165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1560" y="4671104"/>
            <a:ext cx="256756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= 200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= 100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Δθ</a:t>
            </a:r>
            <a:r>
              <a:rPr lang="en-US" sz="2600" baseline="-250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= 0.5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 rot="10800000">
            <a:off x="2963098" y="4482677"/>
            <a:ext cx="432048" cy="1669516"/>
          </a:xfrm>
          <a:prstGeom prst="leftBrace">
            <a:avLst>
              <a:gd name="adj1" fmla="val 8333"/>
              <a:gd name="adj2" fmla="val 4913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563460" y="5322641"/>
            <a:ext cx="86452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" y="1297216"/>
            <a:ext cx="4446588" cy="285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95682"/>
            <a:ext cx="4589016" cy="298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91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03112"/>
            <a:ext cx="5165080" cy="397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9992" y="980728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Tilted bunch in transversal plane (x-y plane)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5" y="476672"/>
            <a:ext cx="3898709" cy="381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6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448" y="3250669"/>
            <a:ext cx="4805040" cy="341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22125" y="548680"/>
            <a:ext cx="43924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Angular distribution of coherent BTR</a:t>
            </a:r>
          </a:p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η = 30</a:t>
            </a:r>
            <a:r>
              <a:rPr lang="en-US" sz="30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= 200</a:t>
            </a:r>
          </a:p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= 50σ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z,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= 20σ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 = 5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3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en-US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9" y="448773"/>
            <a:ext cx="4248607" cy="395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66" y="3284984"/>
            <a:ext cx="4893127" cy="34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4082"/>
            <a:ext cx="392466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22125" y="548680"/>
            <a:ext cx="43924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Angular distribution of coherent BTR</a:t>
            </a:r>
          </a:p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η = 30</a:t>
            </a:r>
            <a:r>
              <a:rPr lang="en-US" sz="30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= 200</a:t>
            </a:r>
          </a:p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= 50σ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z,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= 20σ</a:t>
            </a:r>
            <a:r>
              <a:rPr lang="en-US" sz="3000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 = 50 σ</a:t>
            </a:r>
            <a:r>
              <a:rPr lang="en-US" sz="3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en-US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6870471" cy="180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79512" y="404664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Number of photons from coherent optical BTR for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≤ 0.3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 (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&gt;&gt; 1):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269" y="764704"/>
            <a:ext cx="4051461" cy="91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13611" y="1628800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Formfactor for perpendicular bunch: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24" y="1988840"/>
            <a:ext cx="4541749" cy="80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13611" y="2708920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Number of photons per bunch: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5554" y="4802376"/>
            <a:ext cx="4656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the case.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Bunch: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= 50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15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m,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200, Q =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(N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0.6 ∙ 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Aperture: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Δσ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Δσ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1/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0.005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Wavelength: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0.4 ± 0.05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±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0.05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авая фигурная скобка 26"/>
          <p:cNvSpPr/>
          <p:nvPr/>
        </p:nvSpPr>
        <p:spPr>
          <a:xfrm>
            <a:off x="4355976" y="4941168"/>
            <a:ext cx="528014" cy="1695673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535" y="5251686"/>
            <a:ext cx="4233465" cy="104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38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59733" y="404664"/>
            <a:ext cx="478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Photon spectral distribution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" y="908720"/>
            <a:ext cx="4552307" cy="290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40"/>
            <a:ext cx="4731566" cy="297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508101" y="1484784"/>
            <a:ext cx="27504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200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15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2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Δθ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0.005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0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2167"/>
            <a:ext cx="6849993" cy="393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561" y="442999"/>
            <a:ext cx="7920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Coherent optical transition radiation for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&lt; 0.3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1356640"/>
            <a:ext cx="2592287" cy="184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68" y="3132696"/>
            <a:ext cx="2167309" cy="94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220896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Optical grating (or other dispersive element) allows to transform spectral distribution into spatial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7774" y="1097449"/>
            <a:ext cx="2062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Spatial distribution affected by CCD sensitivity</a:t>
            </a:r>
          </a:p>
        </p:txBody>
      </p:sp>
    </p:spTree>
    <p:extLst>
      <p:ext uri="{BB962C8B-B14F-4D97-AF65-F5344CB8AC3E}">
        <p14:creationId xmlns:p14="http://schemas.microsoft.com/office/powerpoint/2010/main" val="4045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6960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1721"/>
            <a:ext cx="7614270" cy="487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1237" y="404663"/>
            <a:ext cx="390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Coherent Transition Radiation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3" name="Picture 11" descr="C:\Users\775D~1\AppData\Local\Temp\Rar$DRa0.977\Fi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0" y="3756327"/>
            <a:ext cx="5216215" cy="289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24464" y="3372961"/>
            <a:ext cx="23936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Kinematics of BTR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3933056"/>
            <a:ext cx="4032448" cy="15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8" y="1052736"/>
            <a:ext cx="7956376" cy="219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9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08720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Conclusion</a:t>
            </a: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Spectral angular distribution of coherent BTR from “pancake-like” bunch depends on bunch sizes (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σ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its orientation relative to bunch velocity (angles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measurement of longitudinal bunch size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 be carried out using spectral measurements if other parameters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are known;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symmetrical perpendicular ultra short “pancake-like” bunch with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≤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0.3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 a bunch length can be measured using photon yield of optical coherent BTR with different wavelength;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Intensity of coherent light is high even for Q ~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0.3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 and photon yield for different wavelengths can be measured without problem.</a:t>
            </a:r>
          </a:p>
        </p:txBody>
      </p:sp>
    </p:spTree>
    <p:extLst>
      <p:ext uri="{BB962C8B-B14F-4D97-AF65-F5344CB8AC3E}">
        <p14:creationId xmlns:p14="http://schemas.microsoft.com/office/powerpoint/2010/main" val="19204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829" y="2924944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6049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93856"/>
            <a:ext cx="2231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the frame x`, z`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20117" y="4344941"/>
            <a:ext cx="3043689" cy="545531"/>
            <a:chOff x="5580112" y="2017610"/>
            <a:chExt cx="3043689" cy="545531"/>
          </a:xfrm>
        </p:grpSpPr>
        <p:sp>
          <p:nvSpPr>
            <p:cNvPr id="32" name="TextBox 31"/>
            <p:cNvSpPr txBox="1"/>
            <p:nvPr/>
          </p:nvSpPr>
          <p:spPr>
            <a:xfrm>
              <a:off x="5580112" y="2132254"/>
              <a:ext cx="171232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neglecting by</a:t>
              </a:r>
              <a:endParaRPr lang="ru-RU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124" name="Picture 2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8165" y="2017610"/>
              <a:ext cx="544195" cy="544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7812360" y="2132254"/>
              <a:ext cx="8114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term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2" y="1437479"/>
            <a:ext cx="3038584" cy="137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20117" y="3142129"/>
            <a:ext cx="2039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Subsequently,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29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562" y="4233439"/>
            <a:ext cx="3649830" cy="80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54362" y="5222723"/>
            <a:ext cx="5139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Phase shift for forward transition radiation: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31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566" y="5755610"/>
            <a:ext cx="3630547" cy="8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128" y="494936"/>
            <a:ext cx="6060344" cy="91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90" y="2913411"/>
            <a:ext cx="6622506" cy="9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2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5225" y="404664"/>
            <a:ext cx="6453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Generation of coherent BTR by a tilted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x-z plane “pancake-like” bunch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775D~1\AppData\Local\Temp\Rar$DRa0.881\Fi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9630"/>
            <a:ext cx="5134014" cy="263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646994" y="2173724"/>
            <a:ext cx="3107718" cy="657147"/>
            <a:chOff x="5148354" y="1457378"/>
            <a:chExt cx="3107718" cy="657147"/>
          </a:xfrm>
        </p:grpSpPr>
        <p:sp>
          <p:nvSpPr>
            <p:cNvPr id="3" name="TextBox 2"/>
            <p:cNvSpPr txBox="1"/>
            <p:nvPr/>
          </p:nvSpPr>
          <p:spPr>
            <a:xfrm>
              <a:off x="5148354" y="1570509"/>
              <a:ext cx="15648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In the frame</a:t>
              </a:r>
              <a:endParaRPr lang="ru-RU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690" y="1457378"/>
              <a:ext cx="1578382" cy="657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60" y="3284984"/>
            <a:ext cx="5857140" cy="89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712984" y="4509609"/>
            <a:ext cx="4346878" cy="738472"/>
            <a:chOff x="1469208" y="4931391"/>
            <a:chExt cx="4346878" cy="738472"/>
          </a:xfrm>
        </p:grpSpPr>
        <p:sp>
          <p:nvSpPr>
            <p:cNvPr id="10" name="TextBox 9"/>
            <p:cNvSpPr txBox="1"/>
            <p:nvPr/>
          </p:nvSpPr>
          <p:spPr>
            <a:xfrm>
              <a:off x="1469208" y="5085184"/>
              <a:ext cx="28344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And in the initial frame</a:t>
              </a:r>
              <a:endParaRPr lang="ru-RU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3638" y="4931391"/>
              <a:ext cx="1512448" cy="738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31" y="5445224"/>
            <a:ext cx="8747737" cy="85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4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69717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Formfactor for such configuration is calculated analytically: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323528" y="3472428"/>
            <a:ext cx="8186632" cy="1036692"/>
            <a:chOff x="323528" y="3037047"/>
            <a:chExt cx="8186632" cy="1036692"/>
          </a:xfrm>
        </p:grpSpPr>
        <p:sp>
          <p:nvSpPr>
            <p:cNvPr id="14" name="TextBox 13"/>
            <p:cNvSpPr txBox="1"/>
            <p:nvPr/>
          </p:nvSpPr>
          <p:spPr>
            <a:xfrm>
              <a:off x="323528" y="3095130"/>
              <a:ext cx="41825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For the conventional configuration</a:t>
              </a:r>
              <a:endParaRPr lang="ru-RU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63573" y="3068683"/>
              <a:ext cx="13465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the effects</a:t>
              </a:r>
              <a:endParaRPr lang="ru-RU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162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3037047"/>
              <a:ext cx="2625850" cy="547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323528" y="3642852"/>
              <a:ext cx="414889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of spatial coherency are negligible:</a:t>
              </a:r>
              <a:endParaRPr lang="ru-RU" sz="2200" dirty="0"/>
            </a:p>
          </p:txBody>
        </p:sp>
      </p:grp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97852" y="5738843"/>
            <a:ext cx="8622620" cy="777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But for a “pancake-like” bunch the “effective” longitudinal size will be defined by the value: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7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25" y="6276169"/>
            <a:ext cx="3911752" cy="46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19" y="878474"/>
            <a:ext cx="7497961" cy="259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84" y="4652990"/>
            <a:ext cx="8334588" cy="93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35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Spectral-angular distribution for coherent BTR can be calculated using well-known expression: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51520" y="3501008"/>
            <a:ext cx="8424936" cy="513387"/>
            <a:chOff x="251520" y="3501008"/>
            <a:chExt cx="8424936" cy="513387"/>
          </a:xfrm>
        </p:grpSpPr>
        <p:sp>
          <p:nvSpPr>
            <p:cNvPr id="7" name="TextBox 6"/>
            <p:cNvSpPr txBox="1"/>
            <p:nvPr/>
          </p:nvSpPr>
          <p:spPr>
            <a:xfrm>
              <a:off x="251520" y="3501008"/>
              <a:ext cx="84249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For small tilt angle</a:t>
              </a: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200" dirty="0" smtClean="0">
                  <a:latin typeface="Times New Roman" pitchFamily="18" charset="0"/>
                  <a:cs typeface="Times New Roman" pitchFamily="18" charset="0"/>
                </a:rPr>
                <a:t>               ) formfactor can be written as:</a:t>
              </a:r>
              <a:endParaRPr lang="ru-RU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3501008"/>
              <a:ext cx="1026774" cy="513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5" y="1772816"/>
            <a:ext cx="8849929" cy="112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4" y="4555857"/>
            <a:ext cx="8749304" cy="103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3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207712" y="332236"/>
            <a:ext cx="478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Asymmetry of coherent BTR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1279"/>
            <a:ext cx="4104456" cy="285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19" y="861280"/>
            <a:ext cx="4243849" cy="285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03674"/>
            <a:ext cx="4389236" cy="290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903673"/>
            <a:ext cx="4389236" cy="290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5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22840"/>
            <a:ext cx="4352550" cy="296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29678"/>
            <a:ext cx="4094999" cy="298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88" y="3829678"/>
            <a:ext cx="4094999" cy="298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3288"/>
            <a:ext cx="4243849" cy="285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36296" y="1167135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20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5174" y="4263479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5694" y="4235980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5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0501" y="33223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 angular patterns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323528" y="1126192"/>
            <a:ext cx="8424936" cy="4893647"/>
            <a:chOff x="251520" y="1268760"/>
            <a:chExt cx="8424936" cy="4893647"/>
          </a:xfrm>
        </p:grpSpPr>
        <p:sp>
          <p:nvSpPr>
            <p:cNvPr id="2" name="TextBox 1"/>
            <p:cNvSpPr txBox="1"/>
            <p:nvPr/>
          </p:nvSpPr>
          <p:spPr>
            <a:xfrm>
              <a:off x="251520" y="1268760"/>
              <a:ext cx="8424936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Spectral – angular distribution of coherent BTR, generated by a “pancake-like” bunch is determined by the ratio	       tilted angle </a:t>
              </a:r>
              <a:r>
                <a:rPr lang="el-GR" sz="2600" dirty="0" smtClean="0"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and wavelength </a:t>
              </a:r>
              <a:r>
                <a:rPr lang="el-GR" sz="2600" dirty="0" smtClean="0">
                  <a:latin typeface="Times New Roman" pitchFamily="18" charset="0"/>
                  <a:cs typeface="Times New Roman" pitchFamily="18" charset="0"/>
                </a:rPr>
                <a:t>λ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l-GR" sz="2600" dirty="0" smtClean="0"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US" sz="2600" baseline="-25000" dirty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marL="342900" indent="-342900">
                <a:lnSpc>
                  <a:spcPct val="200000"/>
                </a:lnSpc>
                <a:buFont typeface="Arial" pitchFamily="34" charset="0"/>
                <a:buChar char="•"/>
              </a:pP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there is asymmetry in an angular distribution the sign of which depends on the sign of </a:t>
              </a:r>
              <a:r>
                <a:rPr lang="el-GR" sz="2600" dirty="0" smtClean="0"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marL="342900" indent="-342900">
                <a:lnSpc>
                  <a:spcPct val="250000"/>
                </a:lnSpc>
                <a:buFont typeface="Arial" pitchFamily="34" charset="0"/>
                <a:buChar char="•"/>
              </a:pP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for </a:t>
              </a:r>
              <a:r>
                <a:rPr lang="el-GR" sz="2600" dirty="0" smtClean="0">
                  <a:latin typeface="Times New Roman" pitchFamily="18" charset="0"/>
                  <a:cs typeface="Times New Roman" pitchFamily="18" charset="0"/>
                </a:rPr>
                <a:t>λ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2600" dirty="0" smtClean="0">
                  <a:latin typeface="Times New Roman" pitchFamily="18" charset="0"/>
                  <a:cs typeface="Times New Roman" pitchFamily="18" charset="0"/>
                </a:rPr>
                <a:t>≤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10</a:t>
              </a:r>
              <a:r>
                <a:rPr lang="el-GR" sz="2600" dirty="0" smtClean="0"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US" sz="2600" baseline="-25000" dirty="0" smtClean="0">
                  <a:latin typeface="Times New Roman" pitchFamily="18" charset="0"/>
                  <a:cs typeface="Times New Roman" pitchFamily="18" charset="0"/>
                </a:rPr>
                <a:t>z 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the angular distribution has a single maximum;</a:t>
              </a:r>
            </a:p>
            <a:p>
              <a:pPr marL="342900" indent="-342900">
                <a:lnSpc>
                  <a:spcPct val="250000"/>
                </a:lnSpc>
                <a:buFont typeface="Arial" pitchFamily="34" charset="0"/>
                <a:buChar char="•"/>
              </a:pP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he angle of maximum		even if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694" y="1636788"/>
              <a:ext cx="1152128" cy="551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3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517232"/>
              <a:ext cx="1057275" cy="442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6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5842" y="5473227"/>
              <a:ext cx="1097852" cy="458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016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1279</TotalTime>
  <Words>610</Words>
  <Application>Microsoft Office PowerPoint</Application>
  <PresentationFormat>Экран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</dc:creator>
  <cp:lastModifiedBy>Aleksandr P. Potylicyn</cp:lastModifiedBy>
  <cp:revision>83</cp:revision>
  <dcterms:created xsi:type="dcterms:W3CDTF">2016-01-28T08:01:37Z</dcterms:created>
  <dcterms:modified xsi:type="dcterms:W3CDTF">2017-03-24T07:49:15Z</dcterms:modified>
</cp:coreProperties>
</file>