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79" r:id="rId4"/>
    <p:sldId id="280" r:id="rId5"/>
    <p:sldId id="266" r:id="rId6"/>
    <p:sldId id="281" r:id="rId7"/>
    <p:sldId id="282" r:id="rId8"/>
    <p:sldId id="284" r:id="rId9"/>
    <p:sldId id="286" r:id="rId10"/>
    <p:sldId id="283" r:id="rId11"/>
    <p:sldId id="287" r:id="rId12"/>
    <p:sldId id="289" r:id="rId13"/>
    <p:sldId id="293" r:id="rId14"/>
    <p:sldId id="290" r:id="rId15"/>
    <p:sldId id="291" r:id="rId16"/>
    <p:sldId id="292" r:id="rId17"/>
    <p:sldId id="294" r:id="rId18"/>
    <p:sldId id="295" r:id="rId19"/>
    <p:sldId id="269" r:id="rId20"/>
    <p:sldId id="259" r:id="rId21"/>
  </p:sldIdLst>
  <p:sldSz cx="5761038" cy="4321175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DA6A"/>
    <a:srgbClr val="65FFAB"/>
    <a:srgbClr val="00CC00"/>
    <a:srgbClr val="0000FF"/>
    <a:srgbClr val="80BF44"/>
    <a:srgbClr val="5AB414"/>
    <a:srgbClr val="969696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6857" autoAdjust="0"/>
  </p:normalViewPr>
  <p:slideViewPr>
    <p:cSldViewPr>
      <p:cViewPr varScale="1">
        <p:scale>
          <a:sx n="100" d="100"/>
          <a:sy n="100" d="100"/>
        </p:scale>
        <p:origin x="-954" y="-90"/>
      </p:cViewPr>
      <p:guideLst>
        <p:guide orient="horz" pos="136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22D3-14DC-4F46-A202-8CE559EE3E54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5046-FB71-4A13-BFA2-4AE664E6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14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Поправить</a:t>
            </a:r>
            <a:r>
              <a:rPr lang="ru-RU" baseline="0" dirty="0" smtClean="0"/>
              <a:t> рисунок. Нужно показать обычную схему генерации ИВЧ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22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5046-FB71-4A13-BFA2-4AE664E6133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800" y="1343025"/>
            <a:ext cx="4897438" cy="925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600" y="2447925"/>
            <a:ext cx="4033838" cy="1104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4821-DAA1-491D-AD49-6CC841758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20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4217-2649-4036-9A19-7DBB84B3E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62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8300" y="173038"/>
            <a:ext cx="1295400" cy="3686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38" y="173038"/>
            <a:ext cx="3738562" cy="3686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B7C11-2AC7-48DB-8359-DB9FE2FEC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0321C-727D-4B0B-86F9-DBDE02995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92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76538"/>
            <a:ext cx="4895850" cy="8588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613" y="1831975"/>
            <a:ext cx="4895850" cy="9445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740C-F395-448B-A4BD-2CD4BA45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18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338" y="1008063"/>
            <a:ext cx="2516187" cy="28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5925" y="1008063"/>
            <a:ext cx="2517775" cy="28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038A5-38DC-4D01-826A-AAD0C1E98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39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8" y="966788"/>
            <a:ext cx="2546350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7338" y="1370013"/>
            <a:ext cx="2546350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5763" y="966788"/>
            <a:ext cx="2547937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25763" y="1370013"/>
            <a:ext cx="2547937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281C-CB3E-4387-8B04-469B46B0E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50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38E84-0FD2-4692-9899-F25848833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87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9B11-6CAB-40BD-9658-8B5962B05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19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71450"/>
            <a:ext cx="1895475" cy="7334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663" y="171450"/>
            <a:ext cx="3221037" cy="368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338" y="904875"/>
            <a:ext cx="1895475" cy="295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6D242-7E6A-4F89-9956-2097C5473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56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3" y="3024188"/>
            <a:ext cx="3457575" cy="35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8713" y="385763"/>
            <a:ext cx="3457575" cy="259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8713" y="3381375"/>
            <a:ext cx="3457575" cy="50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5FE03-97FC-4620-ABD9-DCA19F3AA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12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73038"/>
            <a:ext cx="51863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008063"/>
            <a:ext cx="5186362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3933825"/>
            <a:ext cx="13446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defTabSz="576263"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3933825"/>
            <a:ext cx="1824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algn="ctr" defTabSz="576263"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3933825"/>
            <a:ext cx="13446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algn="r" defTabSz="576263"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fld id="{EEE63AD3-EDA5-4CE9-9B0B-F785C73B4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15900" indent="-215900" algn="l" defTabSz="5762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180975" algn="l" defTabSz="576263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719138" indent="-142875" algn="l" defTabSz="576263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008063" indent="-144463" algn="l" defTabSz="57626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1295400" indent="-142875" algn="l" defTabSz="57626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5pPr>
      <a:lvl6pPr marL="17526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2098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6670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31242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2232025" y="3816350"/>
            <a:ext cx="1296988" cy="5048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b="1" dirty="0" smtClean="0">
                <a:solidFill>
                  <a:schemeClr val="bg1"/>
                </a:solidFill>
              </a:rPr>
              <a:t>27</a:t>
            </a: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en-US" altLang="ru-RU" b="1" dirty="0" smtClean="0">
                <a:solidFill>
                  <a:schemeClr val="bg1"/>
                </a:solidFill>
              </a:rPr>
              <a:t>Mar</a:t>
            </a:r>
            <a:r>
              <a:rPr lang="ru-RU" altLang="ru-RU" b="1" dirty="0" smtClean="0">
                <a:solidFill>
                  <a:schemeClr val="bg1"/>
                </a:solidFill>
              </a:rPr>
              <a:t> 2017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051" name="Rectangle 12"/>
          <p:cNvSpPr>
            <a:spLocks noChangeArrowheads="1"/>
          </p:cNvSpPr>
          <p:nvPr/>
        </p:nvSpPr>
        <p:spPr bwMode="auto">
          <a:xfrm>
            <a:off x="0" y="1475260"/>
            <a:ext cx="5761038" cy="1261391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50249" y="2952675"/>
            <a:ext cx="4860540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1300" b="1" u="sng" dirty="0" smtClean="0">
                <a:solidFill>
                  <a:schemeClr val="bg2"/>
                </a:solidFill>
              </a:rPr>
              <a:t>L.G. Sukhikh</a:t>
            </a:r>
            <a:r>
              <a:rPr lang="en-US" altLang="ru-RU" sz="1300" b="1" dirty="0" smtClean="0">
                <a:solidFill>
                  <a:schemeClr val="bg2"/>
                </a:solidFill>
              </a:rPr>
              <a:t>, A.P. </a:t>
            </a:r>
            <a:r>
              <a:rPr lang="en-US" altLang="ru-RU" sz="1300" b="1" dirty="0" err="1" smtClean="0">
                <a:solidFill>
                  <a:schemeClr val="bg2"/>
                </a:solidFill>
              </a:rPr>
              <a:t>Potylitsyn</a:t>
            </a:r>
            <a:r>
              <a:rPr lang="ru-RU" altLang="ru-RU" sz="1300" b="1" dirty="0" smtClean="0">
                <a:solidFill>
                  <a:schemeClr val="bg2"/>
                </a:solidFill>
              </a:rPr>
              <a:t>,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ru-RU" sz="1300" b="1" dirty="0" smtClean="0">
                <a:solidFill>
                  <a:schemeClr val="bg2"/>
                </a:solidFill>
              </a:rPr>
              <a:t>Tomsk Polytechnic University, 634050, Lenin </a:t>
            </a:r>
            <a:r>
              <a:rPr lang="en-US" altLang="ru-RU" sz="1300" b="1" dirty="0" err="1" smtClean="0">
                <a:solidFill>
                  <a:schemeClr val="bg2"/>
                </a:solidFill>
              </a:rPr>
              <a:t>ave</a:t>
            </a:r>
            <a:r>
              <a:rPr lang="en-US" altLang="ru-RU" sz="1300" b="1" dirty="0" smtClean="0">
                <a:solidFill>
                  <a:schemeClr val="bg2"/>
                </a:solidFill>
              </a:rPr>
              <a:t>., 30, Tomsk, Russia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6407" y="1529891"/>
            <a:ext cx="48482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2400" b="1" dirty="0" smtClean="0">
                <a:solidFill>
                  <a:schemeClr val="bg1"/>
                </a:solidFill>
                <a:latin typeface="Calibri" pitchFamily="34" charset="0"/>
              </a:rPr>
              <a:t>Coherent Cherenkov Radiation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5" y="324383"/>
            <a:ext cx="2156698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8" name="Picture 3" descr="C:\Users\Sergei\Desktop\Презент Кит\ге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219" y="1011356"/>
            <a:ext cx="2644403" cy="21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44215" y="3132695"/>
            <a:ext cx="24365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Generation of PR by a charged particle moving a channel in the layer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499" y="1548519"/>
            <a:ext cx="2556483" cy="32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464048" y="1044463"/>
            <a:ext cx="1029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Snell’s law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916523" y="2232595"/>
            <a:ext cx="2307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ym typeface="Symbol"/>
              </a:rPr>
              <a:t></a:t>
            </a:r>
            <a:r>
              <a:rPr lang="en-US" sz="1400" dirty="0" smtClean="0">
                <a:sym typeface="Symbol"/>
              </a:rPr>
              <a:t> &gt; 2, radiation is confined </a:t>
            </a:r>
            <a:endParaRPr lang="ru-RU" sz="1400" dirty="0"/>
          </a:p>
        </p:txBody>
      </p:sp>
      <p:sp>
        <p:nvSpPr>
          <p:cNvPr id="23" name="Заголовок 10"/>
          <p:cNvSpPr>
            <a:spLocks noGrp="1"/>
          </p:cNvSpPr>
          <p:nvPr>
            <p:ph type="title"/>
          </p:nvPr>
        </p:nvSpPr>
        <p:spPr>
          <a:xfrm>
            <a:off x="1728390" y="173038"/>
            <a:ext cx="3888433" cy="547389"/>
          </a:xfrm>
        </p:spPr>
        <p:txBody>
          <a:bodyPr/>
          <a:lstStyle/>
          <a:p>
            <a:r>
              <a:rPr lang="en-US" sz="2000" dirty="0" smtClean="0"/>
              <a:t>Cherenkov </a:t>
            </a:r>
            <a:r>
              <a:rPr lang="en-US" sz="2000" dirty="0" smtClean="0"/>
              <a:t>Radiation theory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535" y="1752637"/>
            <a:ext cx="249872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3" name="Заголовок 10"/>
          <p:cNvSpPr>
            <a:spLocks noGrp="1"/>
          </p:cNvSpPr>
          <p:nvPr>
            <p:ph type="title"/>
          </p:nvPr>
        </p:nvSpPr>
        <p:spPr>
          <a:xfrm>
            <a:off x="1728390" y="173038"/>
            <a:ext cx="3888433" cy="547389"/>
          </a:xfrm>
        </p:spPr>
        <p:txBody>
          <a:bodyPr/>
          <a:lstStyle/>
          <a:p>
            <a:r>
              <a:rPr lang="en-US" sz="2000" dirty="0" smtClean="0"/>
              <a:t>How to overcome confinement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219" y="2016571"/>
            <a:ext cx="2554288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215" y="792435"/>
            <a:ext cx="2700300" cy="11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2527" y="685855"/>
            <a:ext cx="2664296" cy="107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251" y="2124583"/>
            <a:ext cx="4895850" cy="858837"/>
          </a:xfrm>
        </p:spPr>
        <p:txBody>
          <a:bodyPr/>
          <a:lstStyle/>
          <a:p>
            <a:r>
              <a:rPr lang="en-US" sz="2800" dirty="0" smtClean="0"/>
              <a:t>Bunch length diagnostics based on dispersive target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9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263B6B-0E71-4BA6-AAE5-20B65C82A896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2700499" y="1188479"/>
            <a:ext cx="2839512" cy="4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   A normal to the conical surface      is closed to Cherenkov angle    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055703" y="1250962"/>
          <a:ext cx="146026" cy="202055"/>
        </p:xfrm>
        <a:graphic>
          <a:graphicData uri="http://schemas.openxmlformats.org/presentationml/2006/ole">
            <p:oleObj spid="_x0000_s10242" name="Equation" r:id="rId3" imgW="164880" imgH="228600" progId="Equation.DSMT4">
              <p:embed/>
            </p:oleObj>
          </a:graphicData>
        </a:graphic>
      </p:graphicFrame>
      <p:graphicFrame>
        <p:nvGraphicFramePr>
          <p:cNvPr id="6147" name="Object 9"/>
          <p:cNvGraphicFramePr>
            <a:graphicFrameLocks noChangeAspect="1"/>
          </p:cNvGraphicFramePr>
          <p:nvPr/>
        </p:nvGraphicFramePr>
        <p:xfrm>
          <a:off x="4508825" y="1422542"/>
          <a:ext cx="212038" cy="239065"/>
        </p:xfrm>
        <a:graphic>
          <a:graphicData uri="http://schemas.openxmlformats.org/presentationml/2006/ole">
            <p:oleObj spid="_x0000_s10243" name="Equation" r:id="rId4" imgW="203040" imgH="228600" progId="Equation.DSMT4">
              <p:embed/>
            </p:oleObj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782604" y="2532625"/>
            <a:ext cx="1699306" cy="4661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7607" tIns="28804" rIns="57607" bIns="28804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/>
        </p:nvGraphicFramePr>
        <p:xfrm>
          <a:off x="3996643" y="2556631"/>
          <a:ext cx="1361245" cy="393107"/>
        </p:xfrm>
        <a:graphic>
          <a:graphicData uri="http://schemas.openxmlformats.org/presentationml/2006/ole">
            <p:oleObj spid="_x0000_s10244" name="Equation" r:id="rId5" imgW="1536480" imgH="444240" progId="Equation.DSMT4">
              <p:embed/>
            </p:oleObj>
          </a:graphicData>
        </a:graphic>
      </p:graphicFrame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3123022" y="1771972"/>
            <a:ext cx="871157" cy="4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Snell’s law:</a:t>
            </a:r>
          </a:p>
        </p:txBody>
      </p:sp>
      <p:graphicFrame>
        <p:nvGraphicFramePr>
          <p:cNvPr id="6149" name="Object 12"/>
          <p:cNvGraphicFramePr>
            <a:graphicFrameLocks noChangeAspect="1"/>
          </p:cNvGraphicFramePr>
          <p:nvPr/>
        </p:nvGraphicFramePr>
        <p:xfrm>
          <a:off x="3744615" y="1800547"/>
          <a:ext cx="1592287" cy="409111"/>
        </p:xfrm>
        <a:graphic>
          <a:graphicData uri="http://schemas.openxmlformats.org/presentationml/2006/ole">
            <p:oleObj spid="_x0000_s10245" name="Equation" r:id="rId6" imgW="1701720" imgH="482400" progId="Equation.DSMT4">
              <p:embed/>
            </p:oleObj>
          </a:graphicData>
        </a:graphic>
      </p:graphicFrame>
      <p:sp>
        <p:nvSpPr>
          <p:cNvPr id="6156" name="TextBox 1"/>
          <p:cNvSpPr txBox="1">
            <a:spLocks noChangeArrowheads="1"/>
          </p:cNvSpPr>
          <p:nvPr/>
        </p:nvSpPr>
        <p:spPr bwMode="auto">
          <a:xfrm>
            <a:off x="3255600" y="3136008"/>
            <a:ext cx="1073193" cy="25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 For small   </a:t>
            </a:r>
          </a:p>
        </p:txBody>
      </p:sp>
      <p:graphicFrame>
        <p:nvGraphicFramePr>
          <p:cNvPr id="6150" name="Object 14"/>
          <p:cNvGraphicFramePr>
            <a:graphicFrameLocks noChangeAspect="1"/>
          </p:cNvGraphicFramePr>
          <p:nvPr/>
        </p:nvGraphicFramePr>
        <p:xfrm>
          <a:off x="4099752" y="3167016"/>
          <a:ext cx="1128203" cy="215059"/>
        </p:xfrm>
        <a:graphic>
          <a:graphicData uri="http://schemas.openxmlformats.org/presentationml/2006/ole">
            <p:oleObj spid="_x0000_s10246" name="Equation" r:id="rId7" imgW="1206360" imgH="253800" progId="Equation.DSMT4">
              <p:embed/>
            </p:oleObj>
          </a:graphicData>
        </a:graphic>
      </p:graphicFrame>
      <p:pic>
        <p:nvPicPr>
          <p:cNvPr id="13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5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2" name="Picture 21" descr="C:\Users\Sergei\Desktop\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0219" y="792435"/>
            <a:ext cx="2844316" cy="346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10"/>
          <p:cNvSpPr>
            <a:spLocks noGrp="1"/>
          </p:cNvSpPr>
          <p:nvPr>
            <p:ph type="title"/>
          </p:nvPr>
        </p:nvSpPr>
        <p:spPr>
          <a:xfrm>
            <a:off x="1728390" y="173038"/>
            <a:ext cx="3888433" cy="547389"/>
          </a:xfrm>
        </p:spPr>
        <p:txBody>
          <a:bodyPr/>
          <a:lstStyle/>
          <a:p>
            <a:r>
              <a:rPr lang="en-US" sz="2000" dirty="0" err="1" smtClean="0"/>
              <a:t>ChR</a:t>
            </a:r>
            <a:r>
              <a:rPr lang="en-US" sz="2000" dirty="0" smtClean="0"/>
              <a:t> from dispersive target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3" name="Заголовок 10"/>
          <p:cNvSpPr>
            <a:spLocks noGrp="1"/>
          </p:cNvSpPr>
          <p:nvPr>
            <p:ph type="title"/>
          </p:nvPr>
        </p:nvSpPr>
        <p:spPr>
          <a:xfrm>
            <a:off x="1728390" y="173038"/>
            <a:ext cx="3888433" cy="547389"/>
          </a:xfrm>
        </p:spPr>
        <p:txBody>
          <a:bodyPr/>
          <a:lstStyle/>
          <a:p>
            <a:r>
              <a:rPr lang="en-US" sz="2000" dirty="0" smtClean="0"/>
              <a:t>THz range example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227" y="900447"/>
            <a:ext cx="15303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8431" y="864443"/>
            <a:ext cx="32004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8391" y="2196591"/>
            <a:ext cx="3903626" cy="169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204555" y="2484623"/>
            <a:ext cx="1345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Dispersion curves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3" name="Заголовок 10"/>
          <p:cNvSpPr>
            <a:spLocks noGrp="1"/>
          </p:cNvSpPr>
          <p:nvPr>
            <p:ph type="title"/>
          </p:nvPr>
        </p:nvSpPr>
        <p:spPr>
          <a:xfrm>
            <a:off x="1728390" y="173038"/>
            <a:ext cx="3888433" cy="547389"/>
          </a:xfrm>
        </p:spPr>
        <p:txBody>
          <a:bodyPr/>
          <a:lstStyle/>
          <a:p>
            <a:r>
              <a:rPr lang="en-US" sz="2000" dirty="0" smtClean="0"/>
              <a:t>CVD diamond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077" y="912318"/>
            <a:ext cx="5468746" cy="29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23" name="Заголовок 10"/>
          <p:cNvSpPr>
            <a:spLocks noGrp="1"/>
          </p:cNvSpPr>
          <p:nvPr>
            <p:ph type="title"/>
          </p:nvPr>
        </p:nvSpPr>
        <p:spPr>
          <a:xfrm>
            <a:off x="1728390" y="173038"/>
            <a:ext cx="3888433" cy="547389"/>
          </a:xfrm>
        </p:spPr>
        <p:txBody>
          <a:bodyPr/>
          <a:lstStyle/>
          <a:p>
            <a:r>
              <a:rPr lang="en-US" sz="2000" dirty="0" err="1" smtClean="0"/>
              <a:t>CsI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319" y="684423"/>
            <a:ext cx="3748286" cy="363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3" name="Заголовок 10"/>
          <p:cNvSpPr>
            <a:spLocks noGrp="1"/>
          </p:cNvSpPr>
          <p:nvPr>
            <p:ph type="title"/>
          </p:nvPr>
        </p:nvSpPr>
        <p:spPr>
          <a:xfrm>
            <a:off x="1728390" y="173038"/>
            <a:ext cx="3888433" cy="547389"/>
          </a:xfrm>
        </p:spPr>
        <p:txBody>
          <a:bodyPr/>
          <a:lstStyle/>
          <a:p>
            <a:r>
              <a:rPr lang="en-US" sz="2000" dirty="0" smtClean="0"/>
              <a:t>Visible range: SF11 glass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3" y="900446"/>
            <a:ext cx="4464496" cy="277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247" y="3708759"/>
            <a:ext cx="456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3" name="Заголовок 10"/>
          <p:cNvSpPr>
            <a:spLocks noGrp="1"/>
          </p:cNvSpPr>
          <p:nvPr>
            <p:ph type="title"/>
          </p:nvPr>
        </p:nvSpPr>
        <p:spPr>
          <a:xfrm>
            <a:off x="1728390" y="173038"/>
            <a:ext cx="3888433" cy="547389"/>
          </a:xfrm>
        </p:spPr>
        <p:txBody>
          <a:bodyPr/>
          <a:lstStyle/>
          <a:p>
            <a:r>
              <a:rPr lang="en-US" sz="2000" dirty="0" smtClean="0"/>
              <a:t>Visible range: SF11 glass</a:t>
            </a:r>
            <a:endParaRPr lang="ru-RU" sz="2000" dirty="0"/>
          </a:p>
        </p:txBody>
      </p:sp>
      <p:graphicFrame>
        <p:nvGraphicFramePr>
          <p:cNvPr id="13314" name="Object 12"/>
          <p:cNvGraphicFramePr>
            <a:graphicFrameLocks noChangeAspect="1"/>
          </p:cNvGraphicFramePr>
          <p:nvPr/>
        </p:nvGraphicFramePr>
        <p:xfrm>
          <a:off x="100124" y="3731232"/>
          <a:ext cx="2012169" cy="517587"/>
        </p:xfrm>
        <a:graphic>
          <a:graphicData uri="http://schemas.openxmlformats.org/presentationml/2006/ole">
            <p:oleObj spid="_x0000_s13314" name="Equation" r:id="rId5" imgW="1701720" imgH="482400" progId="Equation.DSMT4">
              <p:embed/>
            </p:oleObj>
          </a:graphicData>
        </a:graphic>
      </p:graphicFrame>
      <p:pic>
        <p:nvPicPr>
          <p:cNvPr id="13" name="Рисунок 12" descr="fig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251" y="864443"/>
            <a:ext cx="442993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871" y="173038"/>
            <a:ext cx="3953956" cy="720725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87338" y="1080467"/>
            <a:ext cx="5186362" cy="2778746"/>
          </a:xfrm>
        </p:spPr>
        <p:txBody>
          <a:bodyPr/>
          <a:lstStyle/>
          <a:p>
            <a:pPr marL="266700" indent="-266700" algn="just"/>
            <a:r>
              <a:rPr lang="en-US" sz="1800" dirty="0" smtClean="0"/>
              <a:t>Cherenkov radiation from the dispersive material could be used for radiation spectrum reconstruction measuring angular distribution. </a:t>
            </a:r>
            <a:endParaRPr lang="en-US" sz="1800" dirty="0" smtClean="0"/>
          </a:p>
          <a:p>
            <a:pPr marL="266700" indent="-266700" algn="just"/>
            <a:r>
              <a:rPr lang="en-US" sz="1800" dirty="0" smtClean="0"/>
              <a:t>Coherent radiation spectrum could be obtained without external spectrometers</a:t>
            </a:r>
          </a:p>
          <a:p>
            <a:pPr marL="266700" indent="-266700" algn="just"/>
            <a:r>
              <a:rPr lang="en-US" sz="1800" dirty="0" smtClean="0"/>
              <a:t> Multiple internal reflections and multiple electron scattering are not taken into accoun</a:t>
            </a:r>
            <a:r>
              <a:rPr lang="en-US" sz="1800" dirty="0" smtClean="0"/>
              <a:t>t in the model but could give background radiation </a:t>
            </a:r>
            <a:endParaRPr lang="en-US" sz="1800" dirty="0" smtClean="0"/>
          </a:p>
          <a:p>
            <a:pPr marL="266700" indent="-266700" algn="just"/>
            <a:endParaRPr lang="ru-RU" sz="1800" dirty="0"/>
          </a:p>
        </p:txBody>
      </p:sp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88779"/>
            <a:ext cx="2520950" cy="43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67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251" y="2124583"/>
            <a:ext cx="4895850" cy="858837"/>
          </a:xfrm>
        </p:spPr>
        <p:txBody>
          <a:bodyPr/>
          <a:lstStyle/>
          <a:p>
            <a:r>
              <a:rPr lang="en-US" sz="2800" dirty="0" smtClean="0"/>
              <a:t>Introduction and motivation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9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368351" y="1440507"/>
            <a:ext cx="3030899" cy="136815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ru-RU" sz="2600" b="1" dirty="0" smtClean="0">
                <a:solidFill>
                  <a:srgbClr val="80BF44"/>
                </a:solidFill>
                <a:latin typeface="Calibri" pitchFamily="34" charset="0"/>
              </a:rPr>
              <a:t>Thank You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ru-RU" sz="2600" b="1" dirty="0" smtClean="0">
                <a:solidFill>
                  <a:srgbClr val="80BF44"/>
                </a:solidFill>
                <a:latin typeface="Calibri" pitchFamily="34" charset="0"/>
              </a:rPr>
              <a:t>for Your Attention</a:t>
            </a:r>
            <a:r>
              <a:rPr lang="ru-RU" altLang="ru-RU" sz="2600" b="1" dirty="0" smtClean="0">
                <a:solidFill>
                  <a:srgbClr val="80BF44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5124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5126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28390" y="173038"/>
            <a:ext cx="3888433" cy="547389"/>
          </a:xfrm>
        </p:spPr>
        <p:txBody>
          <a:bodyPr/>
          <a:lstStyle/>
          <a:p>
            <a:r>
              <a:rPr lang="en-US" dirty="0" smtClean="0"/>
              <a:t>Cherenkov Radiation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239" y="2880667"/>
            <a:ext cx="2085367" cy="71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hR_sche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219" y="900447"/>
            <a:ext cx="2401544" cy="19802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80519" y="792435"/>
            <a:ext cx="273630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Polarization radiation: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Transition radiation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Cherenkov radiation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Diffraction radiation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Smith-Purcell radiation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etc.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28390" y="173038"/>
            <a:ext cx="3888433" cy="547389"/>
          </a:xfrm>
        </p:spPr>
        <p:txBody>
          <a:bodyPr/>
          <a:lstStyle/>
          <a:p>
            <a:r>
              <a:rPr lang="en-US" dirty="0" smtClean="0"/>
              <a:t>Cherenkov Radiation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4129088" y="3996791"/>
            <a:ext cx="1344612" cy="301625"/>
          </a:xfrm>
        </p:spPr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35" y="864443"/>
            <a:ext cx="2085367" cy="71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 bwMode="auto">
          <a:xfrm>
            <a:off x="2556483" y="1222337"/>
            <a:ext cx="54006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240559" y="1053060"/>
            <a:ext cx="212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Wide spectral range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80219" y="1728539"/>
            <a:ext cx="500455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EUV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Visible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THz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Millimeter </a:t>
            </a:r>
            <a:endParaRPr lang="ru-RU" sz="18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692387" y="1656531"/>
            <a:ext cx="3842067" cy="2160587"/>
            <a:chOff x="1692387" y="1656531"/>
            <a:chExt cx="3842067" cy="21605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2387" y="1656531"/>
              <a:ext cx="3842067" cy="21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492587" y="1944563"/>
              <a:ext cx="877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DRAFT</a:t>
              </a:r>
              <a:endParaRPr lang="ru-RU" sz="1600" b="1" dirty="0"/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6403" y="1764543"/>
            <a:ext cx="3771187" cy="18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Users\Sergei\Desktop\Презент Кит\6.jpg"/>
          <p:cNvPicPr>
            <a:picLocks noChangeAspect="1" noChangeArrowheads="1"/>
          </p:cNvPicPr>
          <p:nvPr/>
        </p:nvPicPr>
        <p:blipFill>
          <a:blip r:embed="rId7" cstate="print"/>
          <a:srcRect l="5109" t="29697" r="10870"/>
          <a:stretch>
            <a:fillRect/>
          </a:stretch>
        </p:blipFill>
        <p:spPr bwMode="auto">
          <a:xfrm>
            <a:off x="1584375" y="1692535"/>
            <a:ext cx="4063756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44415" y="1584523"/>
            <a:ext cx="3505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28"/>
          <p:cNvGrpSpPr/>
          <p:nvPr/>
        </p:nvGrpSpPr>
        <p:grpSpPr>
          <a:xfrm>
            <a:off x="1548371" y="2664643"/>
            <a:ext cx="2772308" cy="738664"/>
            <a:chOff x="1548371" y="2785721"/>
            <a:chExt cx="2016224" cy="738664"/>
          </a:xfrm>
        </p:grpSpPr>
        <p:sp>
          <p:nvSpPr>
            <p:cNvPr id="27" name="Правая фигурная скобка 26"/>
            <p:cNvSpPr/>
            <p:nvPr/>
          </p:nvSpPr>
          <p:spPr bwMode="auto">
            <a:xfrm>
              <a:off x="1548371" y="2831017"/>
              <a:ext cx="144016" cy="648072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76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4395" y="2785721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Coherent radiation – bunch length diagnostics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59" y="864443"/>
            <a:ext cx="4552223" cy="309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/>
          <a:srcRect b="13086"/>
          <a:stretch>
            <a:fillRect/>
          </a:stretch>
        </p:blipFill>
        <p:spPr bwMode="auto">
          <a:xfrm>
            <a:off x="-1" y="936451"/>
            <a:ext cx="4309395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399" y="144363"/>
            <a:ext cx="3707705" cy="82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C:\Users\Sergei\Desktop\Презент Кит\4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84623"/>
            <a:ext cx="4179333" cy="183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399" y="144363"/>
            <a:ext cx="3707705" cy="82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Users\Sergei\Desktop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299" y="1080467"/>
            <a:ext cx="3528591" cy="311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 bwMode="auto">
          <a:xfrm>
            <a:off x="1332347" y="4013745"/>
            <a:ext cx="23762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251" y="2124583"/>
            <a:ext cx="4895850" cy="858837"/>
          </a:xfrm>
        </p:spPr>
        <p:txBody>
          <a:bodyPr/>
          <a:lstStyle/>
          <a:p>
            <a:r>
              <a:rPr lang="en-US" sz="2800" dirty="0" smtClean="0"/>
              <a:t>Cherenkov radiation from flat targets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9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ТПУ_Презентация_квадра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252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63500" y="20638"/>
            <a:ext cx="1838325" cy="849312"/>
            <a:chOff x="230" y="217"/>
            <a:chExt cx="1096" cy="507"/>
          </a:xfrm>
        </p:grpSpPr>
        <p:sp>
          <p:nvSpPr>
            <p:cNvPr id="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30" y="217"/>
              <a:ext cx="10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661" y="366"/>
              <a:ext cx="544" cy="241"/>
            </a:xfrm>
            <a:custGeom>
              <a:avLst/>
              <a:gdLst>
                <a:gd name="T0" fmla="*/ 1 w 2179"/>
                <a:gd name="T1" fmla="*/ 1 h 964"/>
                <a:gd name="T2" fmla="*/ 2 w 2179"/>
                <a:gd name="T3" fmla="*/ 1 h 964"/>
                <a:gd name="T4" fmla="*/ 1 w 2179"/>
                <a:gd name="T5" fmla="*/ 1 h 964"/>
                <a:gd name="T6" fmla="*/ 1 w 2179"/>
                <a:gd name="T7" fmla="*/ 1 h 964"/>
                <a:gd name="T8" fmla="*/ 1 w 2179"/>
                <a:gd name="T9" fmla="*/ 1 h 964"/>
                <a:gd name="T10" fmla="*/ 1 w 2179"/>
                <a:gd name="T11" fmla="*/ 1 h 964"/>
                <a:gd name="T12" fmla="*/ 1 w 2179"/>
                <a:gd name="T13" fmla="*/ 1 h 964"/>
                <a:gd name="T14" fmla="*/ 0 w 2179"/>
                <a:gd name="T15" fmla="*/ 1 h 964"/>
                <a:gd name="T16" fmla="*/ 0 w 2179"/>
                <a:gd name="T17" fmla="*/ 1 h 964"/>
                <a:gd name="T18" fmla="*/ 0 w 2179"/>
                <a:gd name="T19" fmla="*/ 1 h 964"/>
                <a:gd name="T20" fmla="*/ 0 w 2179"/>
                <a:gd name="T21" fmla="*/ 1 h 964"/>
                <a:gd name="T22" fmla="*/ 0 w 2179"/>
                <a:gd name="T23" fmla="*/ 1 h 964"/>
                <a:gd name="T24" fmla="*/ 0 w 2179"/>
                <a:gd name="T25" fmla="*/ 1 h 964"/>
                <a:gd name="T26" fmla="*/ 1 w 2179"/>
                <a:gd name="T27" fmla="*/ 1 h 964"/>
                <a:gd name="T28" fmla="*/ 1 w 2179"/>
                <a:gd name="T29" fmla="*/ 1 h 964"/>
                <a:gd name="T30" fmla="*/ 1 w 2179"/>
                <a:gd name="T31" fmla="*/ 1 h 964"/>
                <a:gd name="T32" fmla="*/ 1 w 2179"/>
                <a:gd name="T33" fmla="*/ 1 h 964"/>
                <a:gd name="T34" fmla="*/ 1 w 2179"/>
                <a:gd name="T35" fmla="*/ 1 h 964"/>
                <a:gd name="T36" fmla="*/ 1 w 2179"/>
                <a:gd name="T37" fmla="*/ 1 h 964"/>
                <a:gd name="T38" fmla="*/ 0 w 2179"/>
                <a:gd name="T39" fmla="*/ 1 h 964"/>
                <a:gd name="T40" fmla="*/ 0 w 2179"/>
                <a:gd name="T41" fmla="*/ 1 h 964"/>
                <a:gd name="T42" fmla="*/ 0 w 2179"/>
                <a:gd name="T43" fmla="*/ 1 h 964"/>
                <a:gd name="T44" fmla="*/ 0 w 2179"/>
                <a:gd name="T45" fmla="*/ 1 h 964"/>
                <a:gd name="T46" fmla="*/ 2 w 2179"/>
                <a:gd name="T47" fmla="*/ 1 h 964"/>
                <a:gd name="T48" fmla="*/ 2 w 2179"/>
                <a:gd name="T49" fmla="*/ 1 h 964"/>
                <a:gd name="T50" fmla="*/ 1 w 2179"/>
                <a:gd name="T51" fmla="*/ 1 h 964"/>
                <a:gd name="T52" fmla="*/ 1 w 2179"/>
                <a:gd name="T53" fmla="*/ 1 h 964"/>
                <a:gd name="T54" fmla="*/ 1 w 2179"/>
                <a:gd name="T55" fmla="*/ 1 h 964"/>
                <a:gd name="T56" fmla="*/ 1 w 2179"/>
                <a:gd name="T57" fmla="*/ 1 h 964"/>
                <a:gd name="T58" fmla="*/ 0 w 2179"/>
                <a:gd name="T59" fmla="*/ 1 h 964"/>
                <a:gd name="T60" fmla="*/ 0 w 2179"/>
                <a:gd name="T61" fmla="*/ 1 h 964"/>
                <a:gd name="T62" fmla="*/ 0 w 2179"/>
                <a:gd name="T63" fmla="*/ 1 h 964"/>
                <a:gd name="T64" fmla="*/ 2 w 2179"/>
                <a:gd name="T65" fmla="*/ 1 h 964"/>
                <a:gd name="T66" fmla="*/ 2 w 2179"/>
                <a:gd name="T67" fmla="*/ 1 h 964"/>
                <a:gd name="T68" fmla="*/ 2 w 2179"/>
                <a:gd name="T69" fmla="*/ 1 h 964"/>
                <a:gd name="T70" fmla="*/ 2 w 2179"/>
                <a:gd name="T71" fmla="*/ 1 h 964"/>
                <a:gd name="T72" fmla="*/ 1 w 2179"/>
                <a:gd name="T73" fmla="*/ 1 h 964"/>
                <a:gd name="T74" fmla="*/ 1 w 2179"/>
                <a:gd name="T75" fmla="*/ 1 h 964"/>
                <a:gd name="T76" fmla="*/ 1 w 2179"/>
                <a:gd name="T77" fmla="*/ 1 h 964"/>
                <a:gd name="T78" fmla="*/ 1 w 2179"/>
                <a:gd name="T79" fmla="*/ 1 h 964"/>
                <a:gd name="T80" fmla="*/ 0 w 2179"/>
                <a:gd name="T81" fmla="*/ 1 h 964"/>
                <a:gd name="T82" fmla="*/ 0 w 2179"/>
                <a:gd name="T83" fmla="*/ 1 h 964"/>
                <a:gd name="T84" fmla="*/ 0 w 2179"/>
                <a:gd name="T85" fmla="*/ 1 h 964"/>
                <a:gd name="T86" fmla="*/ 0 w 2179"/>
                <a:gd name="T87" fmla="*/ 0 h 964"/>
                <a:gd name="T88" fmla="*/ 0 w 2179"/>
                <a:gd name="T89" fmla="*/ 0 h 964"/>
                <a:gd name="T90" fmla="*/ 0 w 2179"/>
                <a:gd name="T91" fmla="*/ 0 h 964"/>
                <a:gd name="T92" fmla="*/ 1 w 2179"/>
                <a:gd name="T93" fmla="*/ 0 h 964"/>
                <a:gd name="T94" fmla="*/ 0 w 2179"/>
                <a:gd name="T95" fmla="*/ 0 h 964"/>
                <a:gd name="T96" fmla="*/ 0 w 2179"/>
                <a:gd name="T97" fmla="*/ 0 h 964"/>
                <a:gd name="T98" fmla="*/ 0 w 2179"/>
                <a:gd name="T99" fmla="*/ 0 h 964"/>
                <a:gd name="T100" fmla="*/ 1 w 2179"/>
                <a:gd name="T101" fmla="*/ 0 h 964"/>
                <a:gd name="T102" fmla="*/ 1 w 2179"/>
                <a:gd name="T103" fmla="*/ 0 h 964"/>
                <a:gd name="T104" fmla="*/ 1 w 2179"/>
                <a:gd name="T105" fmla="*/ 0 h 964"/>
                <a:gd name="T106" fmla="*/ 1 w 2179"/>
                <a:gd name="T107" fmla="*/ 0 h 964"/>
                <a:gd name="T108" fmla="*/ 1 w 2179"/>
                <a:gd name="T109" fmla="*/ 0 h 964"/>
                <a:gd name="T110" fmla="*/ 0 w 2179"/>
                <a:gd name="T111" fmla="*/ 0 h 964"/>
                <a:gd name="T112" fmla="*/ 0 w 2179"/>
                <a:gd name="T113" fmla="*/ 0 h 964"/>
                <a:gd name="T114" fmla="*/ 0 w 2179"/>
                <a:gd name="T115" fmla="*/ 0 h 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79" h="964">
                  <a:moveTo>
                    <a:pt x="1059" y="766"/>
                  </a:moveTo>
                  <a:lnTo>
                    <a:pt x="1059" y="834"/>
                  </a:lnTo>
                  <a:lnTo>
                    <a:pt x="1085" y="834"/>
                  </a:lnTo>
                  <a:lnTo>
                    <a:pt x="1107" y="831"/>
                  </a:lnTo>
                  <a:lnTo>
                    <a:pt x="1121" y="825"/>
                  </a:lnTo>
                  <a:lnTo>
                    <a:pt x="1131" y="814"/>
                  </a:lnTo>
                  <a:lnTo>
                    <a:pt x="1133" y="799"/>
                  </a:lnTo>
                  <a:lnTo>
                    <a:pt x="1131" y="786"/>
                  </a:lnTo>
                  <a:lnTo>
                    <a:pt x="1123" y="776"/>
                  </a:lnTo>
                  <a:lnTo>
                    <a:pt x="1109" y="769"/>
                  </a:lnTo>
                  <a:lnTo>
                    <a:pt x="1089" y="766"/>
                  </a:lnTo>
                  <a:lnTo>
                    <a:pt x="1059" y="766"/>
                  </a:lnTo>
                  <a:close/>
                  <a:moveTo>
                    <a:pt x="1677" y="738"/>
                  </a:moveTo>
                  <a:lnTo>
                    <a:pt x="1714" y="738"/>
                  </a:lnTo>
                  <a:lnTo>
                    <a:pt x="1780" y="838"/>
                  </a:lnTo>
                  <a:lnTo>
                    <a:pt x="1845" y="738"/>
                  </a:lnTo>
                  <a:lnTo>
                    <a:pt x="1883" y="738"/>
                  </a:lnTo>
                  <a:lnTo>
                    <a:pt x="1796" y="867"/>
                  </a:lnTo>
                  <a:lnTo>
                    <a:pt x="1796" y="960"/>
                  </a:lnTo>
                  <a:lnTo>
                    <a:pt x="1764" y="960"/>
                  </a:lnTo>
                  <a:lnTo>
                    <a:pt x="1764" y="867"/>
                  </a:lnTo>
                  <a:lnTo>
                    <a:pt x="1677" y="738"/>
                  </a:lnTo>
                  <a:close/>
                  <a:moveTo>
                    <a:pt x="1487" y="738"/>
                  </a:moveTo>
                  <a:lnTo>
                    <a:pt x="1657" y="738"/>
                  </a:lnTo>
                  <a:lnTo>
                    <a:pt x="1657" y="766"/>
                  </a:lnTo>
                  <a:lnTo>
                    <a:pt x="1588" y="766"/>
                  </a:lnTo>
                  <a:lnTo>
                    <a:pt x="1588" y="960"/>
                  </a:lnTo>
                  <a:lnTo>
                    <a:pt x="1556" y="960"/>
                  </a:lnTo>
                  <a:lnTo>
                    <a:pt x="1556" y="766"/>
                  </a:lnTo>
                  <a:lnTo>
                    <a:pt x="1487" y="766"/>
                  </a:lnTo>
                  <a:lnTo>
                    <a:pt x="1487" y="738"/>
                  </a:lnTo>
                  <a:close/>
                  <a:moveTo>
                    <a:pt x="1410" y="738"/>
                  </a:moveTo>
                  <a:lnTo>
                    <a:pt x="1441" y="738"/>
                  </a:lnTo>
                  <a:lnTo>
                    <a:pt x="1441" y="960"/>
                  </a:lnTo>
                  <a:lnTo>
                    <a:pt x="1410" y="960"/>
                  </a:lnTo>
                  <a:lnTo>
                    <a:pt x="1410" y="738"/>
                  </a:lnTo>
                  <a:close/>
                  <a:moveTo>
                    <a:pt x="1027" y="738"/>
                  </a:moveTo>
                  <a:lnTo>
                    <a:pt x="1081" y="738"/>
                  </a:lnTo>
                  <a:lnTo>
                    <a:pt x="1097" y="738"/>
                  </a:lnTo>
                  <a:lnTo>
                    <a:pt x="1113" y="741"/>
                  </a:lnTo>
                  <a:lnTo>
                    <a:pt x="1128" y="744"/>
                  </a:lnTo>
                  <a:lnTo>
                    <a:pt x="1141" y="749"/>
                  </a:lnTo>
                  <a:lnTo>
                    <a:pt x="1152" y="757"/>
                  </a:lnTo>
                  <a:lnTo>
                    <a:pt x="1160" y="766"/>
                  </a:lnTo>
                  <a:lnTo>
                    <a:pt x="1165" y="781"/>
                  </a:lnTo>
                  <a:lnTo>
                    <a:pt x="1168" y="798"/>
                  </a:lnTo>
                  <a:lnTo>
                    <a:pt x="1164" y="818"/>
                  </a:lnTo>
                  <a:lnTo>
                    <a:pt x="1154" y="833"/>
                  </a:lnTo>
                  <a:lnTo>
                    <a:pt x="1140" y="843"/>
                  </a:lnTo>
                  <a:lnTo>
                    <a:pt x="1121" y="849"/>
                  </a:lnTo>
                  <a:lnTo>
                    <a:pt x="1121" y="850"/>
                  </a:lnTo>
                  <a:lnTo>
                    <a:pt x="1131" y="854"/>
                  </a:lnTo>
                  <a:lnTo>
                    <a:pt x="1137" y="861"/>
                  </a:lnTo>
                  <a:lnTo>
                    <a:pt x="1144" y="873"/>
                  </a:lnTo>
                  <a:lnTo>
                    <a:pt x="1185" y="960"/>
                  </a:lnTo>
                  <a:lnTo>
                    <a:pt x="1149" y="960"/>
                  </a:lnTo>
                  <a:lnTo>
                    <a:pt x="1115" y="883"/>
                  </a:lnTo>
                  <a:lnTo>
                    <a:pt x="1108" y="871"/>
                  </a:lnTo>
                  <a:lnTo>
                    <a:pt x="1099" y="865"/>
                  </a:lnTo>
                  <a:lnTo>
                    <a:pt x="1089" y="862"/>
                  </a:lnTo>
                  <a:lnTo>
                    <a:pt x="1077" y="862"/>
                  </a:lnTo>
                  <a:lnTo>
                    <a:pt x="1059" y="862"/>
                  </a:lnTo>
                  <a:lnTo>
                    <a:pt x="1059" y="960"/>
                  </a:lnTo>
                  <a:lnTo>
                    <a:pt x="1027" y="960"/>
                  </a:lnTo>
                  <a:lnTo>
                    <a:pt x="1027" y="738"/>
                  </a:lnTo>
                  <a:close/>
                  <a:moveTo>
                    <a:pt x="840" y="738"/>
                  </a:moveTo>
                  <a:lnTo>
                    <a:pt x="965" y="738"/>
                  </a:lnTo>
                  <a:lnTo>
                    <a:pt x="965" y="766"/>
                  </a:lnTo>
                  <a:lnTo>
                    <a:pt x="872" y="766"/>
                  </a:lnTo>
                  <a:lnTo>
                    <a:pt x="872" y="831"/>
                  </a:lnTo>
                  <a:lnTo>
                    <a:pt x="957" y="831"/>
                  </a:lnTo>
                  <a:lnTo>
                    <a:pt x="957" y="859"/>
                  </a:lnTo>
                  <a:lnTo>
                    <a:pt x="872" y="859"/>
                  </a:lnTo>
                  <a:lnTo>
                    <a:pt x="872" y="932"/>
                  </a:lnTo>
                  <a:lnTo>
                    <a:pt x="965" y="932"/>
                  </a:lnTo>
                  <a:lnTo>
                    <a:pt x="965" y="960"/>
                  </a:lnTo>
                  <a:lnTo>
                    <a:pt x="840" y="960"/>
                  </a:lnTo>
                  <a:lnTo>
                    <a:pt x="840" y="738"/>
                  </a:lnTo>
                  <a:close/>
                  <a:moveTo>
                    <a:pt x="586" y="738"/>
                  </a:moveTo>
                  <a:lnTo>
                    <a:pt x="622" y="738"/>
                  </a:lnTo>
                  <a:lnTo>
                    <a:pt x="691" y="932"/>
                  </a:lnTo>
                  <a:lnTo>
                    <a:pt x="761" y="738"/>
                  </a:lnTo>
                  <a:lnTo>
                    <a:pt x="794" y="738"/>
                  </a:lnTo>
                  <a:lnTo>
                    <a:pt x="709" y="960"/>
                  </a:lnTo>
                  <a:lnTo>
                    <a:pt x="670" y="960"/>
                  </a:lnTo>
                  <a:lnTo>
                    <a:pt x="586" y="738"/>
                  </a:lnTo>
                  <a:close/>
                  <a:moveTo>
                    <a:pt x="510" y="738"/>
                  </a:moveTo>
                  <a:lnTo>
                    <a:pt x="542" y="738"/>
                  </a:lnTo>
                  <a:lnTo>
                    <a:pt x="542" y="960"/>
                  </a:lnTo>
                  <a:lnTo>
                    <a:pt x="510" y="960"/>
                  </a:lnTo>
                  <a:lnTo>
                    <a:pt x="510" y="738"/>
                  </a:lnTo>
                  <a:close/>
                  <a:moveTo>
                    <a:pt x="267" y="738"/>
                  </a:moveTo>
                  <a:lnTo>
                    <a:pt x="311" y="738"/>
                  </a:lnTo>
                  <a:lnTo>
                    <a:pt x="408" y="918"/>
                  </a:lnTo>
                  <a:lnTo>
                    <a:pt x="409" y="918"/>
                  </a:lnTo>
                  <a:lnTo>
                    <a:pt x="409" y="738"/>
                  </a:lnTo>
                  <a:lnTo>
                    <a:pt x="441" y="738"/>
                  </a:lnTo>
                  <a:lnTo>
                    <a:pt x="441" y="960"/>
                  </a:lnTo>
                  <a:lnTo>
                    <a:pt x="400" y="960"/>
                  </a:lnTo>
                  <a:lnTo>
                    <a:pt x="300" y="778"/>
                  </a:lnTo>
                  <a:lnTo>
                    <a:pt x="299" y="778"/>
                  </a:lnTo>
                  <a:lnTo>
                    <a:pt x="299" y="960"/>
                  </a:lnTo>
                  <a:lnTo>
                    <a:pt x="267" y="960"/>
                  </a:lnTo>
                  <a:lnTo>
                    <a:pt x="267" y="738"/>
                  </a:lnTo>
                  <a:close/>
                  <a:moveTo>
                    <a:pt x="25" y="738"/>
                  </a:moveTo>
                  <a:lnTo>
                    <a:pt x="57" y="738"/>
                  </a:lnTo>
                  <a:lnTo>
                    <a:pt x="57" y="865"/>
                  </a:lnTo>
                  <a:lnTo>
                    <a:pt x="57" y="884"/>
                  </a:lnTo>
                  <a:lnTo>
                    <a:pt x="61" y="902"/>
                  </a:lnTo>
                  <a:lnTo>
                    <a:pt x="68" y="916"/>
                  </a:lnTo>
                  <a:lnTo>
                    <a:pt x="78" y="927"/>
                  </a:lnTo>
                  <a:lnTo>
                    <a:pt x="93" y="934"/>
                  </a:lnTo>
                  <a:lnTo>
                    <a:pt x="110" y="936"/>
                  </a:lnTo>
                  <a:lnTo>
                    <a:pt x="129" y="934"/>
                  </a:lnTo>
                  <a:lnTo>
                    <a:pt x="144" y="927"/>
                  </a:lnTo>
                  <a:lnTo>
                    <a:pt x="153" y="916"/>
                  </a:lnTo>
                  <a:lnTo>
                    <a:pt x="161" y="902"/>
                  </a:lnTo>
                  <a:lnTo>
                    <a:pt x="163" y="884"/>
                  </a:lnTo>
                  <a:lnTo>
                    <a:pt x="165" y="865"/>
                  </a:lnTo>
                  <a:lnTo>
                    <a:pt x="165" y="738"/>
                  </a:lnTo>
                  <a:lnTo>
                    <a:pt x="197" y="738"/>
                  </a:lnTo>
                  <a:lnTo>
                    <a:pt x="197" y="869"/>
                  </a:lnTo>
                  <a:lnTo>
                    <a:pt x="194" y="898"/>
                  </a:lnTo>
                  <a:lnTo>
                    <a:pt x="187" y="922"/>
                  </a:lnTo>
                  <a:lnTo>
                    <a:pt x="174" y="940"/>
                  </a:lnTo>
                  <a:lnTo>
                    <a:pt x="158" y="954"/>
                  </a:lnTo>
                  <a:lnTo>
                    <a:pt x="137" y="962"/>
                  </a:lnTo>
                  <a:lnTo>
                    <a:pt x="110" y="964"/>
                  </a:lnTo>
                  <a:lnTo>
                    <a:pt x="85" y="962"/>
                  </a:lnTo>
                  <a:lnTo>
                    <a:pt x="64" y="954"/>
                  </a:lnTo>
                  <a:lnTo>
                    <a:pt x="48" y="940"/>
                  </a:lnTo>
                  <a:lnTo>
                    <a:pt x="35" y="922"/>
                  </a:lnTo>
                  <a:lnTo>
                    <a:pt x="28" y="898"/>
                  </a:lnTo>
                  <a:lnTo>
                    <a:pt x="25" y="869"/>
                  </a:lnTo>
                  <a:lnTo>
                    <a:pt x="25" y="738"/>
                  </a:lnTo>
                  <a:close/>
                  <a:moveTo>
                    <a:pt x="1295" y="734"/>
                  </a:moveTo>
                  <a:lnTo>
                    <a:pt x="1318" y="737"/>
                  </a:lnTo>
                  <a:lnTo>
                    <a:pt x="1342" y="742"/>
                  </a:lnTo>
                  <a:lnTo>
                    <a:pt x="1338" y="772"/>
                  </a:lnTo>
                  <a:lnTo>
                    <a:pt x="1323" y="766"/>
                  </a:lnTo>
                  <a:lnTo>
                    <a:pt x="1311" y="764"/>
                  </a:lnTo>
                  <a:lnTo>
                    <a:pt x="1297" y="762"/>
                  </a:lnTo>
                  <a:lnTo>
                    <a:pt x="1285" y="764"/>
                  </a:lnTo>
                  <a:lnTo>
                    <a:pt x="1274" y="766"/>
                  </a:lnTo>
                  <a:lnTo>
                    <a:pt x="1266" y="772"/>
                  </a:lnTo>
                  <a:lnTo>
                    <a:pt x="1259" y="781"/>
                  </a:lnTo>
                  <a:lnTo>
                    <a:pt x="1257" y="793"/>
                  </a:lnTo>
                  <a:lnTo>
                    <a:pt x="1259" y="803"/>
                  </a:lnTo>
                  <a:lnTo>
                    <a:pt x="1266" y="811"/>
                  </a:lnTo>
                  <a:lnTo>
                    <a:pt x="1274" y="818"/>
                  </a:lnTo>
                  <a:lnTo>
                    <a:pt x="1286" y="825"/>
                  </a:lnTo>
                  <a:lnTo>
                    <a:pt x="1298" y="830"/>
                  </a:lnTo>
                  <a:lnTo>
                    <a:pt x="1311" y="837"/>
                  </a:lnTo>
                  <a:lnTo>
                    <a:pt x="1325" y="845"/>
                  </a:lnTo>
                  <a:lnTo>
                    <a:pt x="1335" y="854"/>
                  </a:lnTo>
                  <a:lnTo>
                    <a:pt x="1344" y="866"/>
                  </a:lnTo>
                  <a:lnTo>
                    <a:pt x="1350" y="881"/>
                  </a:lnTo>
                  <a:lnTo>
                    <a:pt x="1352" y="898"/>
                  </a:lnTo>
                  <a:lnTo>
                    <a:pt x="1350" y="916"/>
                  </a:lnTo>
                  <a:lnTo>
                    <a:pt x="1344" y="932"/>
                  </a:lnTo>
                  <a:lnTo>
                    <a:pt x="1335" y="944"/>
                  </a:lnTo>
                  <a:lnTo>
                    <a:pt x="1322" y="954"/>
                  </a:lnTo>
                  <a:lnTo>
                    <a:pt x="1307" y="959"/>
                  </a:lnTo>
                  <a:lnTo>
                    <a:pt x="1290" y="963"/>
                  </a:lnTo>
                  <a:lnTo>
                    <a:pt x="1271" y="964"/>
                  </a:lnTo>
                  <a:lnTo>
                    <a:pt x="1249" y="962"/>
                  </a:lnTo>
                  <a:lnTo>
                    <a:pt x="1226" y="955"/>
                  </a:lnTo>
                  <a:lnTo>
                    <a:pt x="1229" y="926"/>
                  </a:lnTo>
                  <a:lnTo>
                    <a:pt x="1242" y="930"/>
                  </a:lnTo>
                  <a:lnTo>
                    <a:pt x="1258" y="935"/>
                  </a:lnTo>
                  <a:lnTo>
                    <a:pt x="1275" y="936"/>
                  </a:lnTo>
                  <a:lnTo>
                    <a:pt x="1287" y="935"/>
                  </a:lnTo>
                  <a:lnTo>
                    <a:pt x="1298" y="931"/>
                  </a:lnTo>
                  <a:lnTo>
                    <a:pt x="1309" y="924"/>
                  </a:lnTo>
                  <a:lnTo>
                    <a:pt x="1317" y="914"/>
                  </a:lnTo>
                  <a:lnTo>
                    <a:pt x="1319" y="900"/>
                  </a:lnTo>
                  <a:lnTo>
                    <a:pt x="1317" y="888"/>
                  </a:lnTo>
                  <a:lnTo>
                    <a:pt x="1311" y="878"/>
                  </a:lnTo>
                  <a:lnTo>
                    <a:pt x="1302" y="871"/>
                  </a:lnTo>
                  <a:lnTo>
                    <a:pt x="1290" y="865"/>
                  </a:lnTo>
                  <a:lnTo>
                    <a:pt x="1278" y="858"/>
                  </a:lnTo>
                  <a:lnTo>
                    <a:pt x="1265" y="851"/>
                  </a:lnTo>
                  <a:lnTo>
                    <a:pt x="1253" y="845"/>
                  </a:lnTo>
                  <a:lnTo>
                    <a:pt x="1241" y="837"/>
                  </a:lnTo>
                  <a:lnTo>
                    <a:pt x="1232" y="826"/>
                  </a:lnTo>
                  <a:lnTo>
                    <a:pt x="1226" y="811"/>
                  </a:lnTo>
                  <a:lnTo>
                    <a:pt x="1224" y="796"/>
                  </a:lnTo>
                  <a:lnTo>
                    <a:pt x="1226" y="777"/>
                  </a:lnTo>
                  <a:lnTo>
                    <a:pt x="1233" y="762"/>
                  </a:lnTo>
                  <a:lnTo>
                    <a:pt x="1245" y="750"/>
                  </a:lnTo>
                  <a:lnTo>
                    <a:pt x="1258" y="741"/>
                  </a:lnTo>
                  <a:lnTo>
                    <a:pt x="1275" y="737"/>
                  </a:lnTo>
                  <a:lnTo>
                    <a:pt x="1295" y="734"/>
                  </a:lnTo>
                  <a:close/>
                  <a:moveTo>
                    <a:pt x="55" y="398"/>
                  </a:moveTo>
                  <a:lnTo>
                    <a:pt x="55" y="477"/>
                  </a:lnTo>
                  <a:lnTo>
                    <a:pt x="86" y="477"/>
                  </a:lnTo>
                  <a:lnTo>
                    <a:pt x="98" y="475"/>
                  </a:lnTo>
                  <a:lnTo>
                    <a:pt x="110" y="471"/>
                  </a:lnTo>
                  <a:lnTo>
                    <a:pt x="121" y="463"/>
                  </a:lnTo>
                  <a:lnTo>
                    <a:pt x="128" y="453"/>
                  </a:lnTo>
                  <a:lnTo>
                    <a:pt x="130" y="437"/>
                  </a:lnTo>
                  <a:lnTo>
                    <a:pt x="128" y="425"/>
                  </a:lnTo>
                  <a:lnTo>
                    <a:pt x="122" y="414"/>
                  </a:lnTo>
                  <a:lnTo>
                    <a:pt x="113" y="408"/>
                  </a:lnTo>
                  <a:lnTo>
                    <a:pt x="102" y="402"/>
                  </a:lnTo>
                  <a:lnTo>
                    <a:pt x="92" y="400"/>
                  </a:lnTo>
                  <a:lnTo>
                    <a:pt x="81" y="398"/>
                  </a:lnTo>
                  <a:lnTo>
                    <a:pt x="55" y="398"/>
                  </a:lnTo>
                  <a:close/>
                  <a:moveTo>
                    <a:pt x="310" y="396"/>
                  </a:moveTo>
                  <a:lnTo>
                    <a:pt x="291" y="397"/>
                  </a:lnTo>
                  <a:lnTo>
                    <a:pt x="274" y="405"/>
                  </a:lnTo>
                  <a:lnTo>
                    <a:pt x="260" y="416"/>
                  </a:lnTo>
                  <a:lnTo>
                    <a:pt x="251" y="429"/>
                  </a:lnTo>
                  <a:lnTo>
                    <a:pt x="243" y="445"/>
                  </a:lnTo>
                  <a:lnTo>
                    <a:pt x="239" y="463"/>
                  </a:lnTo>
                  <a:lnTo>
                    <a:pt x="237" y="482"/>
                  </a:lnTo>
                  <a:lnTo>
                    <a:pt x="238" y="501"/>
                  </a:lnTo>
                  <a:lnTo>
                    <a:pt x="243" y="518"/>
                  </a:lnTo>
                  <a:lnTo>
                    <a:pt x="250" y="535"/>
                  </a:lnTo>
                  <a:lnTo>
                    <a:pt x="260" y="548"/>
                  </a:lnTo>
                  <a:lnTo>
                    <a:pt x="274" y="559"/>
                  </a:lnTo>
                  <a:lnTo>
                    <a:pt x="290" y="566"/>
                  </a:lnTo>
                  <a:lnTo>
                    <a:pt x="310" y="568"/>
                  </a:lnTo>
                  <a:lnTo>
                    <a:pt x="331" y="566"/>
                  </a:lnTo>
                  <a:lnTo>
                    <a:pt x="347" y="559"/>
                  </a:lnTo>
                  <a:lnTo>
                    <a:pt x="360" y="548"/>
                  </a:lnTo>
                  <a:lnTo>
                    <a:pt x="371" y="535"/>
                  </a:lnTo>
                  <a:lnTo>
                    <a:pt x="377" y="518"/>
                  </a:lnTo>
                  <a:lnTo>
                    <a:pt x="381" y="501"/>
                  </a:lnTo>
                  <a:lnTo>
                    <a:pt x="384" y="482"/>
                  </a:lnTo>
                  <a:lnTo>
                    <a:pt x="381" y="463"/>
                  </a:lnTo>
                  <a:lnTo>
                    <a:pt x="377" y="445"/>
                  </a:lnTo>
                  <a:lnTo>
                    <a:pt x="369" y="429"/>
                  </a:lnTo>
                  <a:lnTo>
                    <a:pt x="360" y="416"/>
                  </a:lnTo>
                  <a:lnTo>
                    <a:pt x="347" y="405"/>
                  </a:lnTo>
                  <a:lnTo>
                    <a:pt x="330" y="397"/>
                  </a:lnTo>
                  <a:lnTo>
                    <a:pt x="310" y="396"/>
                  </a:lnTo>
                  <a:close/>
                  <a:moveTo>
                    <a:pt x="1920" y="371"/>
                  </a:moveTo>
                  <a:lnTo>
                    <a:pt x="1952" y="371"/>
                  </a:lnTo>
                  <a:lnTo>
                    <a:pt x="1952" y="592"/>
                  </a:lnTo>
                  <a:lnTo>
                    <a:pt x="1920" y="592"/>
                  </a:lnTo>
                  <a:lnTo>
                    <a:pt x="1920" y="371"/>
                  </a:lnTo>
                  <a:close/>
                  <a:moveTo>
                    <a:pt x="1677" y="371"/>
                  </a:moveTo>
                  <a:lnTo>
                    <a:pt x="1719" y="371"/>
                  </a:lnTo>
                  <a:lnTo>
                    <a:pt x="1817" y="550"/>
                  </a:lnTo>
                  <a:lnTo>
                    <a:pt x="1819" y="550"/>
                  </a:lnTo>
                  <a:lnTo>
                    <a:pt x="1819" y="371"/>
                  </a:lnTo>
                  <a:lnTo>
                    <a:pt x="1851" y="371"/>
                  </a:lnTo>
                  <a:lnTo>
                    <a:pt x="1851" y="592"/>
                  </a:lnTo>
                  <a:lnTo>
                    <a:pt x="1809" y="592"/>
                  </a:lnTo>
                  <a:lnTo>
                    <a:pt x="1708" y="410"/>
                  </a:lnTo>
                  <a:lnTo>
                    <a:pt x="1708" y="592"/>
                  </a:lnTo>
                  <a:lnTo>
                    <a:pt x="1677" y="592"/>
                  </a:lnTo>
                  <a:lnTo>
                    <a:pt x="1677" y="371"/>
                  </a:lnTo>
                  <a:close/>
                  <a:moveTo>
                    <a:pt x="1435" y="371"/>
                  </a:moveTo>
                  <a:lnTo>
                    <a:pt x="1467" y="371"/>
                  </a:lnTo>
                  <a:lnTo>
                    <a:pt x="1467" y="463"/>
                  </a:lnTo>
                  <a:lnTo>
                    <a:pt x="1573" y="463"/>
                  </a:lnTo>
                  <a:lnTo>
                    <a:pt x="1573" y="371"/>
                  </a:lnTo>
                  <a:lnTo>
                    <a:pt x="1605" y="371"/>
                  </a:lnTo>
                  <a:lnTo>
                    <a:pt x="1605" y="592"/>
                  </a:lnTo>
                  <a:lnTo>
                    <a:pt x="1573" y="592"/>
                  </a:lnTo>
                  <a:lnTo>
                    <a:pt x="1573" y="491"/>
                  </a:lnTo>
                  <a:lnTo>
                    <a:pt x="1467" y="491"/>
                  </a:lnTo>
                  <a:lnTo>
                    <a:pt x="1467" y="592"/>
                  </a:lnTo>
                  <a:lnTo>
                    <a:pt x="1435" y="592"/>
                  </a:lnTo>
                  <a:lnTo>
                    <a:pt x="1435" y="371"/>
                  </a:lnTo>
                  <a:close/>
                  <a:moveTo>
                    <a:pt x="1038" y="371"/>
                  </a:moveTo>
                  <a:lnTo>
                    <a:pt x="1161" y="371"/>
                  </a:lnTo>
                  <a:lnTo>
                    <a:pt x="1161" y="398"/>
                  </a:lnTo>
                  <a:lnTo>
                    <a:pt x="1068" y="398"/>
                  </a:lnTo>
                  <a:lnTo>
                    <a:pt x="1068" y="463"/>
                  </a:lnTo>
                  <a:lnTo>
                    <a:pt x="1153" y="463"/>
                  </a:lnTo>
                  <a:lnTo>
                    <a:pt x="1153" y="491"/>
                  </a:lnTo>
                  <a:lnTo>
                    <a:pt x="1068" y="491"/>
                  </a:lnTo>
                  <a:lnTo>
                    <a:pt x="1068" y="564"/>
                  </a:lnTo>
                  <a:lnTo>
                    <a:pt x="1161" y="564"/>
                  </a:lnTo>
                  <a:lnTo>
                    <a:pt x="1161" y="592"/>
                  </a:lnTo>
                  <a:lnTo>
                    <a:pt x="1038" y="592"/>
                  </a:lnTo>
                  <a:lnTo>
                    <a:pt x="1038" y="371"/>
                  </a:lnTo>
                  <a:close/>
                  <a:moveTo>
                    <a:pt x="820" y="371"/>
                  </a:moveTo>
                  <a:lnTo>
                    <a:pt x="990" y="371"/>
                  </a:lnTo>
                  <a:lnTo>
                    <a:pt x="990" y="398"/>
                  </a:lnTo>
                  <a:lnTo>
                    <a:pt x="921" y="398"/>
                  </a:lnTo>
                  <a:lnTo>
                    <a:pt x="921" y="592"/>
                  </a:lnTo>
                  <a:lnTo>
                    <a:pt x="889" y="592"/>
                  </a:lnTo>
                  <a:lnTo>
                    <a:pt x="889" y="398"/>
                  </a:lnTo>
                  <a:lnTo>
                    <a:pt x="820" y="398"/>
                  </a:lnTo>
                  <a:lnTo>
                    <a:pt x="820" y="371"/>
                  </a:lnTo>
                  <a:close/>
                  <a:moveTo>
                    <a:pt x="594" y="371"/>
                  </a:moveTo>
                  <a:lnTo>
                    <a:pt x="631" y="371"/>
                  </a:lnTo>
                  <a:lnTo>
                    <a:pt x="697" y="470"/>
                  </a:lnTo>
                  <a:lnTo>
                    <a:pt x="763" y="371"/>
                  </a:lnTo>
                  <a:lnTo>
                    <a:pt x="800" y="371"/>
                  </a:lnTo>
                  <a:lnTo>
                    <a:pt x="713" y="501"/>
                  </a:lnTo>
                  <a:lnTo>
                    <a:pt x="713" y="592"/>
                  </a:lnTo>
                  <a:lnTo>
                    <a:pt x="682" y="592"/>
                  </a:lnTo>
                  <a:lnTo>
                    <a:pt x="682" y="501"/>
                  </a:lnTo>
                  <a:lnTo>
                    <a:pt x="594" y="371"/>
                  </a:lnTo>
                  <a:close/>
                  <a:moveTo>
                    <a:pt x="476" y="371"/>
                  </a:moveTo>
                  <a:lnTo>
                    <a:pt x="508" y="371"/>
                  </a:lnTo>
                  <a:lnTo>
                    <a:pt x="508" y="564"/>
                  </a:lnTo>
                  <a:lnTo>
                    <a:pt x="601" y="564"/>
                  </a:lnTo>
                  <a:lnTo>
                    <a:pt x="601" y="592"/>
                  </a:lnTo>
                  <a:lnTo>
                    <a:pt x="476" y="592"/>
                  </a:lnTo>
                  <a:lnTo>
                    <a:pt x="476" y="371"/>
                  </a:lnTo>
                  <a:close/>
                  <a:moveTo>
                    <a:pt x="23" y="371"/>
                  </a:moveTo>
                  <a:lnTo>
                    <a:pt x="81" y="371"/>
                  </a:lnTo>
                  <a:lnTo>
                    <a:pt x="100" y="372"/>
                  </a:lnTo>
                  <a:lnTo>
                    <a:pt x="117" y="376"/>
                  </a:lnTo>
                  <a:lnTo>
                    <a:pt x="133" y="381"/>
                  </a:lnTo>
                  <a:lnTo>
                    <a:pt x="146" y="390"/>
                  </a:lnTo>
                  <a:lnTo>
                    <a:pt x="155" y="402"/>
                  </a:lnTo>
                  <a:lnTo>
                    <a:pt x="162" y="417"/>
                  </a:lnTo>
                  <a:lnTo>
                    <a:pt x="163" y="437"/>
                  </a:lnTo>
                  <a:lnTo>
                    <a:pt x="162" y="457"/>
                  </a:lnTo>
                  <a:lnTo>
                    <a:pt x="155" y="473"/>
                  </a:lnTo>
                  <a:lnTo>
                    <a:pt x="146" y="485"/>
                  </a:lnTo>
                  <a:lnTo>
                    <a:pt x="133" y="494"/>
                  </a:lnTo>
                  <a:lnTo>
                    <a:pt x="118" y="499"/>
                  </a:lnTo>
                  <a:lnTo>
                    <a:pt x="102" y="503"/>
                  </a:lnTo>
                  <a:lnTo>
                    <a:pt x="85" y="505"/>
                  </a:lnTo>
                  <a:lnTo>
                    <a:pt x="55" y="505"/>
                  </a:lnTo>
                  <a:lnTo>
                    <a:pt x="55" y="592"/>
                  </a:lnTo>
                  <a:lnTo>
                    <a:pt x="23" y="592"/>
                  </a:lnTo>
                  <a:lnTo>
                    <a:pt x="23" y="371"/>
                  </a:lnTo>
                  <a:close/>
                  <a:moveTo>
                    <a:pt x="2128" y="367"/>
                  </a:moveTo>
                  <a:lnTo>
                    <a:pt x="2154" y="369"/>
                  </a:lnTo>
                  <a:lnTo>
                    <a:pt x="2177" y="377"/>
                  </a:lnTo>
                  <a:lnTo>
                    <a:pt x="2175" y="408"/>
                  </a:lnTo>
                  <a:lnTo>
                    <a:pt x="2154" y="398"/>
                  </a:lnTo>
                  <a:lnTo>
                    <a:pt x="2130" y="396"/>
                  </a:lnTo>
                  <a:lnTo>
                    <a:pt x="2106" y="398"/>
                  </a:lnTo>
                  <a:lnTo>
                    <a:pt x="2084" y="406"/>
                  </a:lnTo>
                  <a:lnTo>
                    <a:pt x="2067" y="420"/>
                  </a:lnTo>
                  <a:lnTo>
                    <a:pt x="2055" y="437"/>
                  </a:lnTo>
                  <a:lnTo>
                    <a:pt x="2047" y="458"/>
                  </a:lnTo>
                  <a:lnTo>
                    <a:pt x="2045" y="482"/>
                  </a:lnTo>
                  <a:lnTo>
                    <a:pt x="2047" y="506"/>
                  </a:lnTo>
                  <a:lnTo>
                    <a:pt x="2055" y="527"/>
                  </a:lnTo>
                  <a:lnTo>
                    <a:pt x="2068" y="545"/>
                  </a:lnTo>
                  <a:lnTo>
                    <a:pt x="2086" y="558"/>
                  </a:lnTo>
                  <a:lnTo>
                    <a:pt x="2106" y="566"/>
                  </a:lnTo>
                  <a:lnTo>
                    <a:pt x="2128" y="568"/>
                  </a:lnTo>
                  <a:lnTo>
                    <a:pt x="2146" y="567"/>
                  </a:lnTo>
                  <a:lnTo>
                    <a:pt x="2163" y="563"/>
                  </a:lnTo>
                  <a:lnTo>
                    <a:pt x="2176" y="558"/>
                  </a:lnTo>
                  <a:lnTo>
                    <a:pt x="2179" y="588"/>
                  </a:lnTo>
                  <a:lnTo>
                    <a:pt x="2160" y="594"/>
                  </a:lnTo>
                  <a:lnTo>
                    <a:pt x="2143" y="596"/>
                  </a:lnTo>
                  <a:lnTo>
                    <a:pt x="2127" y="596"/>
                  </a:lnTo>
                  <a:lnTo>
                    <a:pt x="2099" y="594"/>
                  </a:lnTo>
                  <a:lnTo>
                    <a:pt x="2074" y="586"/>
                  </a:lnTo>
                  <a:lnTo>
                    <a:pt x="2053" y="574"/>
                  </a:lnTo>
                  <a:lnTo>
                    <a:pt x="2034" y="556"/>
                  </a:lnTo>
                  <a:lnTo>
                    <a:pt x="2022" y="535"/>
                  </a:lnTo>
                  <a:lnTo>
                    <a:pt x="2014" y="510"/>
                  </a:lnTo>
                  <a:lnTo>
                    <a:pt x="2010" y="481"/>
                  </a:lnTo>
                  <a:lnTo>
                    <a:pt x="2014" y="453"/>
                  </a:lnTo>
                  <a:lnTo>
                    <a:pt x="2022" y="429"/>
                  </a:lnTo>
                  <a:lnTo>
                    <a:pt x="2035" y="408"/>
                  </a:lnTo>
                  <a:lnTo>
                    <a:pt x="2054" y="390"/>
                  </a:lnTo>
                  <a:lnTo>
                    <a:pt x="2075" y="377"/>
                  </a:lnTo>
                  <a:lnTo>
                    <a:pt x="2100" y="371"/>
                  </a:lnTo>
                  <a:lnTo>
                    <a:pt x="2128" y="367"/>
                  </a:lnTo>
                  <a:close/>
                  <a:moveTo>
                    <a:pt x="1331" y="367"/>
                  </a:moveTo>
                  <a:lnTo>
                    <a:pt x="1356" y="369"/>
                  </a:lnTo>
                  <a:lnTo>
                    <a:pt x="1382" y="377"/>
                  </a:lnTo>
                  <a:lnTo>
                    <a:pt x="1379" y="408"/>
                  </a:lnTo>
                  <a:lnTo>
                    <a:pt x="1356" y="398"/>
                  </a:lnTo>
                  <a:lnTo>
                    <a:pt x="1334" y="396"/>
                  </a:lnTo>
                  <a:lnTo>
                    <a:pt x="1309" y="398"/>
                  </a:lnTo>
                  <a:lnTo>
                    <a:pt x="1289" y="406"/>
                  </a:lnTo>
                  <a:lnTo>
                    <a:pt x="1271" y="420"/>
                  </a:lnTo>
                  <a:lnTo>
                    <a:pt x="1258" y="437"/>
                  </a:lnTo>
                  <a:lnTo>
                    <a:pt x="1250" y="458"/>
                  </a:lnTo>
                  <a:lnTo>
                    <a:pt x="1247" y="482"/>
                  </a:lnTo>
                  <a:lnTo>
                    <a:pt x="1251" y="506"/>
                  </a:lnTo>
                  <a:lnTo>
                    <a:pt x="1259" y="527"/>
                  </a:lnTo>
                  <a:lnTo>
                    <a:pt x="1273" y="545"/>
                  </a:lnTo>
                  <a:lnTo>
                    <a:pt x="1290" y="558"/>
                  </a:lnTo>
                  <a:lnTo>
                    <a:pt x="1310" y="566"/>
                  </a:lnTo>
                  <a:lnTo>
                    <a:pt x="1331" y="568"/>
                  </a:lnTo>
                  <a:lnTo>
                    <a:pt x="1348" y="567"/>
                  </a:lnTo>
                  <a:lnTo>
                    <a:pt x="1366" y="563"/>
                  </a:lnTo>
                  <a:lnTo>
                    <a:pt x="1380" y="558"/>
                  </a:lnTo>
                  <a:lnTo>
                    <a:pt x="1382" y="588"/>
                  </a:lnTo>
                  <a:lnTo>
                    <a:pt x="1364" y="594"/>
                  </a:lnTo>
                  <a:lnTo>
                    <a:pt x="1346" y="596"/>
                  </a:lnTo>
                  <a:lnTo>
                    <a:pt x="1331" y="596"/>
                  </a:lnTo>
                  <a:lnTo>
                    <a:pt x="1303" y="594"/>
                  </a:lnTo>
                  <a:lnTo>
                    <a:pt x="1278" y="586"/>
                  </a:lnTo>
                  <a:lnTo>
                    <a:pt x="1255" y="574"/>
                  </a:lnTo>
                  <a:lnTo>
                    <a:pt x="1238" y="556"/>
                  </a:lnTo>
                  <a:lnTo>
                    <a:pt x="1225" y="535"/>
                  </a:lnTo>
                  <a:lnTo>
                    <a:pt x="1217" y="510"/>
                  </a:lnTo>
                  <a:lnTo>
                    <a:pt x="1214" y="481"/>
                  </a:lnTo>
                  <a:lnTo>
                    <a:pt x="1217" y="453"/>
                  </a:lnTo>
                  <a:lnTo>
                    <a:pt x="1226" y="429"/>
                  </a:lnTo>
                  <a:lnTo>
                    <a:pt x="1240" y="408"/>
                  </a:lnTo>
                  <a:lnTo>
                    <a:pt x="1257" y="390"/>
                  </a:lnTo>
                  <a:lnTo>
                    <a:pt x="1279" y="377"/>
                  </a:lnTo>
                  <a:lnTo>
                    <a:pt x="1303" y="371"/>
                  </a:lnTo>
                  <a:lnTo>
                    <a:pt x="1331" y="367"/>
                  </a:lnTo>
                  <a:close/>
                  <a:moveTo>
                    <a:pt x="310" y="367"/>
                  </a:moveTo>
                  <a:lnTo>
                    <a:pt x="337" y="371"/>
                  </a:lnTo>
                  <a:lnTo>
                    <a:pt x="361" y="378"/>
                  </a:lnTo>
                  <a:lnTo>
                    <a:pt x="380" y="392"/>
                  </a:lnTo>
                  <a:lnTo>
                    <a:pt x="396" y="409"/>
                  </a:lnTo>
                  <a:lnTo>
                    <a:pt x="408" y="430"/>
                  </a:lnTo>
                  <a:lnTo>
                    <a:pt x="415" y="454"/>
                  </a:lnTo>
                  <a:lnTo>
                    <a:pt x="417" y="482"/>
                  </a:lnTo>
                  <a:lnTo>
                    <a:pt x="415" y="510"/>
                  </a:lnTo>
                  <a:lnTo>
                    <a:pt x="408" y="534"/>
                  </a:lnTo>
                  <a:lnTo>
                    <a:pt x="396" y="555"/>
                  </a:lnTo>
                  <a:lnTo>
                    <a:pt x="381" y="572"/>
                  </a:lnTo>
                  <a:lnTo>
                    <a:pt x="361" y="586"/>
                  </a:lnTo>
                  <a:lnTo>
                    <a:pt x="337" y="594"/>
                  </a:lnTo>
                  <a:lnTo>
                    <a:pt x="310" y="596"/>
                  </a:lnTo>
                  <a:lnTo>
                    <a:pt x="283" y="594"/>
                  </a:lnTo>
                  <a:lnTo>
                    <a:pt x="259" y="586"/>
                  </a:lnTo>
                  <a:lnTo>
                    <a:pt x="239" y="572"/>
                  </a:lnTo>
                  <a:lnTo>
                    <a:pt x="225" y="555"/>
                  </a:lnTo>
                  <a:lnTo>
                    <a:pt x="213" y="534"/>
                  </a:lnTo>
                  <a:lnTo>
                    <a:pt x="206" y="510"/>
                  </a:lnTo>
                  <a:lnTo>
                    <a:pt x="203" y="482"/>
                  </a:lnTo>
                  <a:lnTo>
                    <a:pt x="206" y="454"/>
                  </a:lnTo>
                  <a:lnTo>
                    <a:pt x="213" y="430"/>
                  </a:lnTo>
                  <a:lnTo>
                    <a:pt x="225" y="409"/>
                  </a:lnTo>
                  <a:lnTo>
                    <a:pt x="241" y="392"/>
                  </a:lnTo>
                  <a:lnTo>
                    <a:pt x="259" y="378"/>
                  </a:lnTo>
                  <a:lnTo>
                    <a:pt x="283" y="371"/>
                  </a:lnTo>
                  <a:lnTo>
                    <a:pt x="310" y="367"/>
                  </a:lnTo>
                  <a:close/>
                  <a:moveTo>
                    <a:pt x="310" y="28"/>
                  </a:moveTo>
                  <a:lnTo>
                    <a:pt x="291" y="31"/>
                  </a:lnTo>
                  <a:lnTo>
                    <a:pt x="274" y="37"/>
                  </a:lnTo>
                  <a:lnTo>
                    <a:pt x="260" y="48"/>
                  </a:lnTo>
                  <a:lnTo>
                    <a:pt x="251" y="61"/>
                  </a:lnTo>
                  <a:lnTo>
                    <a:pt x="243" y="77"/>
                  </a:lnTo>
                  <a:lnTo>
                    <a:pt x="239" y="96"/>
                  </a:lnTo>
                  <a:lnTo>
                    <a:pt x="237" y="114"/>
                  </a:lnTo>
                  <a:lnTo>
                    <a:pt x="238" y="133"/>
                  </a:lnTo>
                  <a:lnTo>
                    <a:pt x="243" y="151"/>
                  </a:lnTo>
                  <a:lnTo>
                    <a:pt x="250" y="167"/>
                  </a:lnTo>
                  <a:lnTo>
                    <a:pt x="260" y="181"/>
                  </a:lnTo>
                  <a:lnTo>
                    <a:pt x="274" y="191"/>
                  </a:lnTo>
                  <a:lnTo>
                    <a:pt x="290" y="198"/>
                  </a:lnTo>
                  <a:lnTo>
                    <a:pt x="310" y="201"/>
                  </a:lnTo>
                  <a:lnTo>
                    <a:pt x="331" y="198"/>
                  </a:lnTo>
                  <a:lnTo>
                    <a:pt x="347" y="191"/>
                  </a:lnTo>
                  <a:lnTo>
                    <a:pt x="360" y="181"/>
                  </a:lnTo>
                  <a:lnTo>
                    <a:pt x="371" y="167"/>
                  </a:lnTo>
                  <a:lnTo>
                    <a:pt x="377" y="151"/>
                  </a:lnTo>
                  <a:lnTo>
                    <a:pt x="381" y="133"/>
                  </a:lnTo>
                  <a:lnTo>
                    <a:pt x="384" y="114"/>
                  </a:lnTo>
                  <a:lnTo>
                    <a:pt x="381" y="96"/>
                  </a:lnTo>
                  <a:lnTo>
                    <a:pt x="377" y="77"/>
                  </a:lnTo>
                  <a:lnTo>
                    <a:pt x="369" y="61"/>
                  </a:lnTo>
                  <a:lnTo>
                    <a:pt x="360" y="48"/>
                  </a:lnTo>
                  <a:lnTo>
                    <a:pt x="347" y="37"/>
                  </a:lnTo>
                  <a:lnTo>
                    <a:pt x="330" y="31"/>
                  </a:lnTo>
                  <a:lnTo>
                    <a:pt x="310" y="28"/>
                  </a:lnTo>
                  <a:close/>
                  <a:moveTo>
                    <a:pt x="963" y="4"/>
                  </a:moveTo>
                  <a:lnTo>
                    <a:pt x="995" y="4"/>
                  </a:lnTo>
                  <a:lnTo>
                    <a:pt x="995" y="101"/>
                  </a:lnTo>
                  <a:lnTo>
                    <a:pt x="1091" y="4"/>
                  </a:lnTo>
                  <a:lnTo>
                    <a:pt x="1133" y="4"/>
                  </a:lnTo>
                  <a:lnTo>
                    <a:pt x="1028" y="108"/>
                  </a:lnTo>
                  <a:lnTo>
                    <a:pt x="1141" y="226"/>
                  </a:lnTo>
                  <a:lnTo>
                    <a:pt x="1095" y="226"/>
                  </a:lnTo>
                  <a:lnTo>
                    <a:pt x="995" y="117"/>
                  </a:lnTo>
                  <a:lnTo>
                    <a:pt x="995" y="226"/>
                  </a:lnTo>
                  <a:lnTo>
                    <a:pt x="963" y="226"/>
                  </a:lnTo>
                  <a:lnTo>
                    <a:pt x="963" y="4"/>
                  </a:lnTo>
                  <a:close/>
                  <a:moveTo>
                    <a:pt x="476" y="4"/>
                  </a:moveTo>
                  <a:lnTo>
                    <a:pt x="529" y="4"/>
                  </a:lnTo>
                  <a:lnTo>
                    <a:pt x="598" y="187"/>
                  </a:lnTo>
                  <a:lnTo>
                    <a:pt x="667" y="4"/>
                  </a:lnTo>
                  <a:lnTo>
                    <a:pt x="719" y="4"/>
                  </a:lnTo>
                  <a:lnTo>
                    <a:pt x="719" y="226"/>
                  </a:lnTo>
                  <a:lnTo>
                    <a:pt x="687" y="226"/>
                  </a:lnTo>
                  <a:lnTo>
                    <a:pt x="687" y="33"/>
                  </a:lnTo>
                  <a:lnTo>
                    <a:pt x="614" y="226"/>
                  </a:lnTo>
                  <a:lnTo>
                    <a:pt x="582" y="226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26"/>
                  </a:lnTo>
                  <a:lnTo>
                    <a:pt x="476" y="226"/>
                  </a:lnTo>
                  <a:lnTo>
                    <a:pt x="476" y="4"/>
                  </a:lnTo>
                  <a:close/>
                  <a:moveTo>
                    <a:pt x="0" y="4"/>
                  </a:moveTo>
                  <a:lnTo>
                    <a:pt x="169" y="4"/>
                  </a:lnTo>
                  <a:lnTo>
                    <a:pt x="169" y="32"/>
                  </a:lnTo>
                  <a:lnTo>
                    <a:pt x="101" y="32"/>
                  </a:lnTo>
                  <a:lnTo>
                    <a:pt x="101" y="226"/>
                  </a:lnTo>
                  <a:lnTo>
                    <a:pt x="69" y="226"/>
                  </a:lnTo>
                  <a:lnTo>
                    <a:pt x="69" y="32"/>
                  </a:lnTo>
                  <a:lnTo>
                    <a:pt x="0" y="32"/>
                  </a:lnTo>
                  <a:lnTo>
                    <a:pt x="0" y="4"/>
                  </a:lnTo>
                  <a:close/>
                  <a:moveTo>
                    <a:pt x="848" y="0"/>
                  </a:moveTo>
                  <a:lnTo>
                    <a:pt x="872" y="1"/>
                  </a:lnTo>
                  <a:lnTo>
                    <a:pt x="895" y="8"/>
                  </a:lnTo>
                  <a:lnTo>
                    <a:pt x="890" y="37"/>
                  </a:lnTo>
                  <a:lnTo>
                    <a:pt x="877" y="32"/>
                  </a:lnTo>
                  <a:lnTo>
                    <a:pt x="864" y="28"/>
                  </a:lnTo>
                  <a:lnTo>
                    <a:pt x="849" y="28"/>
                  </a:lnTo>
                  <a:lnTo>
                    <a:pt x="838" y="28"/>
                  </a:lnTo>
                  <a:lnTo>
                    <a:pt x="828" y="32"/>
                  </a:lnTo>
                  <a:lnTo>
                    <a:pt x="818" y="37"/>
                  </a:lnTo>
                  <a:lnTo>
                    <a:pt x="812" y="45"/>
                  </a:lnTo>
                  <a:lnTo>
                    <a:pt x="810" y="57"/>
                  </a:lnTo>
                  <a:lnTo>
                    <a:pt x="812" y="68"/>
                  </a:lnTo>
                  <a:lnTo>
                    <a:pt x="818" y="76"/>
                  </a:lnTo>
                  <a:lnTo>
                    <a:pt x="828" y="84"/>
                  </a:lnTo>
                  <a:lnTo>
                    <a:pt x="838" y="89"/>
                  </a:lnTo>
                  <a:lnTo>
                    <a:pt x="852" y="96"/>
                  </a:lnTo>
                  <a:lnTo>
                    <a:pt x="864" y="102"/>
                  </a:lnTo>
                  <a:lnTo>
                    <a:pt x="877" y="109"/>
                  </a:lnTo>
                  <a:lnTo>
                    <a:pt x="887" y="118"/>
                  </a:lnTo>
                  <a:lnTo>
                    <a:pt x="897" y="130"/>
                  </a:lnTo>
                  <a:lnTo>
                    <a:pt x="903" y="145"/>
                  </a:lnTo>
                  <a:lnTo>
                    <a:pt x="905" y="163"/>
                  </a:lnTo>
                  <a:lnTo>
                    <a:pt x="903" y="182"/>
                  </a:lnTo>
                  <a:lnTo>
                    <a:pt x="897" y="197"/>
                  </a:lnTo>
                  <a:lnTo>
                    <a:pt x="887" y="208"/>
                  </a:lnTo>
                  <a:lnTo>
                    <a:pt x="874" y="218"/>
                  </a:lnTo>
                  <a:lnTo>
                    <a:pt x="860" y="224"/>
                  </a:lnTo>
                  <a:lnTo>
                    <a:pt x="842" y="228"/>
                  </a:lnTo>
                  <a:lnTo>
                    <a:pt x="824" y="228"/>
                  </a:lnTo>
                  <a:lnTo>
                    <a:pt x="801" y="226"/>
                  </a:lnTo>
                  <a:lnTo>
                    <a:pt x="779" y="219"/>
                  </a:lnTo>
                  <a:lnTo>
                    <a:pt x="783" y="190"/>
                  </a:lnTo>
                  <a:lnTo>
                    <a:pt x="796" y="195"/>
                  </a:lnTo>
                  <a:lnTo>
                    <a:pt x="812" y="199"/>
                  </a:lnTo>
                  <a:lnTo>
                    <a:pt x="828" y="201"/>
                  </a:lnTo>
                  <a:lnTo>
                    <a:pt x="840" y="199"/>
                  </a:lnTo>
                  <a:lnTo>
                    <a:pt x="852" y="195"/>
                  </a:lnTo>
                  <a:lnTo>
                    <a:pt x="861" y="189"/>
                  </a:lnTo>
                  <a:lnTo>
                    <a:pt x="869" y="178"/>
                  </a:lnTo>
                  <a:lnTo>
                    <a:pt x="872" y="165"/>
                  </a:lnTo>
                  <a:lnTo>
                    <a:pt x="869" y="153"/>
                  </a:lnTo>
                  <a:lnTo>
                    <a:pt x="864" y="143"/>
                  </a:lnTo>
                  <a:lnTo>
                    <a:pt x="854" y="135"/>
                  </a:lnTo>
                  <a:lnTo>
                    <a:pt x="842" y="129"/>
                  </a:lnTo>
                  <a:lnTo>
                    <a:pt x="830" y="122"/>
                  </a:lnTo>
                  <a:lnTo>
                    <a:pt x="817" y="117"/>
                  </a:lnTo>
                  <a:lnTo>
                    <a:pt x="805" y="109"/>
                  </a:lnTo>
                  <a:lnTo>
                    <a:pt x="793" y="101"/>
                  </a:lnTo>
                  <a:lnTo>
                    <a:pt x="785" y="90"/>
                  </a:lnTo>
                  <a:lnTo>
                    <a:pt x="779" y="77"/>
                  </a:lnTo>
                  <a:lnTo>
                    <a:pt x="776" y="60"/>
                  </a:lnTo>
                  <a:lnTo>
                    <a:pt x="779" y="41"/>
                  </a:lnTo>
                  <a:lnTo>
                    <a:pt x="787" y="27"/>
                  </a:lnTo>
                  <a:lnTo>
                    <a:pt x="797" y="15"/>
                  </a:lnTo>
                  <a:lnTo>
                    <a:pt x="812" y="7"/>
                  </a:lnTo>
                  <a:lnTo>
                    <a:pt x="829" y="1"/>
                  </a:lnTo>
                  <a:lnTo>
                    <a:pt x="848" y="0"/>
                  </a:lnTo>
                  <a:close/>
                  <a:moveTo>
                    <a:pt x="310" y="0"/>
                  </a:moveTo>
                  <a:lnTo>
                    <a:pt x="337" y="3"/>
                  </a:lnTo>
                  <a:lnTo>
                    <a:pt x="361" y="11"/>
                  </a:lnTo>
                  <a:lnTo>
                    <a:pt x="380" y="24"/>
                  </a:lnTo>
                  <a:lnTo>
                    <a:pt x="396" y="41"/>
                  </a:lnTo>
                  <a:lnTo>
                    <a:pt x="408" y="62"/>
                  </a:lnTo>
                  <a:lnTo>
                    <a:pt x="415" y="88"/>
                  </a:lnTo>
                  <a:lnTo>
                    <a:pt x="417" y="114"/>
                  </a:lnTo>
                  <a:lnTo>
                    <a:pt x="415" y="142"/>
                  </a:lnTo>
                  <a:lnTo>
                    <a:pt x="408" y="166"/>
                  </a:lnTo>
                  <a:lnTo>
                    <a:pt x="396" y="187"/>
                  </a:lnTo>
                  <a:lnTo>
                    <a:pt x="381" y="205"/>
                  </a:lnTo>
                  <a:lnTo>
                    <a:pt x="361" y="218"/>
                  </a:lnTo>
                  <a:lnTo>
                    <a:pt x="337" y="226"/>
                  </a:lnTo>
                  <a:lnTo>
                    <a:pt x="310" y="228"/>
                  </a:lnTo>
                  <a:lnTo>
                    <a:pt x="283" y="226"/>
                  </a:lnTo>
                  <a:lnTo>
                    <a:pt x="259" y="218"/>
                  </a:lnTo>
                  <a:lnTo>
                    <a:pt x="239" y="205"/>
                  </a:lnTo>
                  <a:lnTo>
                    <a:pt x="225" y="187"/>
                  </a:lnTo>
                  <a:lnTo>
                    <a:pt x="213" y="166"/>
                  </a:lnTo>
                  <a:lnTo>
                    <a:pt x="206" y="142"/>
                  </a:lnTo>
                  <a:lnTo>
                    <a:pt x="203" y="114"/>
                  </a:lnTo>
                  <a:lnTo>
                    <a:pt x="206" y="88"/>
                  </a:lnTo>
                  <a:lnTo>
                    <a:pt x="213" y="62"/>
                  </a:lnTo>
                  <a:lnTo>
                    <a:pt x="225" y="41"/>
                  </a:lnTo>
                  <a:lnTo>
                    <a:pt x="241" y="24"/>
                  </a:lnTo>
                  <a:lnTo>
                    <a:pt x="259" y="11"/>
                  </a:lnTo>
                  <a:lnTo>
                    <a:pt x="283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8"/>
            <p:cNvSpPr>
              <a:spLocks noEditPoints="1"/>
            </p:cNvSpPr>
            <p:nvPr/>
          </p:nvSpPr>
          <p:spPr bwMode="auto">
            <a:xfrm>
              <a:off x="348" y="434"/>
              <a:ext cx="266" cy="172"/>
            </a:xfrm>
            <a:custGeom>
              <a:avLst/>
              <a:gdLst>
                <a:gd name="T0" fmla="*/ 0 w 1066"/>
                <a:gd name="T1" fmla="*/ 0 h 690"/>
                <a:gd name="T2" fmla="*/ 1 w 1066"/>
                <a:gd name="T3" fmla="*/ 0 h 690"/>
                <a:gd name="T4" fmla="*/ 1 w 1066"/>
                <a:gd name="T5" fmla="*/ 1 h 690"/>
                <a:gd name="T6" fmla="*/ 0 w 1066"/>
                <a:gd name="T7" fmla="*/ 1 h 690"/>
                <a:gd name="T8" fmla="*/ 0 w 1066"/>
                <a:gd name="T9" fmla="*/ 0 h 690"/>
                <a:gd name="T10" fmla="*/ 1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1 w 1066"/>
                <a:gd name="T17" fmla="*/ 1 h 690"/>
                <a:gd name="T18" fmla="*/ 1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1 h 690"/>
                <a:gd name="T26" fmla="*/ 0 w 1066"/>
                <a:gd name="T27" fmla="*/ 1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376" y="376"/>
                  </a:moveTo>
                  <a:lnTo>
                    <a:pt x="690" y="376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376"/>
                  </a:lnTo>
                  <a:close/>
                  <a:moveTo>
                    <a:pt x="752" y="0"/>
                  </a:moveTo>
                  <a:lnTo>
                    <a:pt x="1066" y="0"/>
                  </a:lnTo>
                  <a:lnTo>
                    <a:pt x="1066" y="690"/>
                  </a:lnTo>
                  <a:lnTo>
                    <a:pt x="752" y="690"/>
                  </a:lnTo>
                  <a:lnTo>
                    <a:pt x="752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690"/>
                  </a:lnTo>
                  <a:lnTo>
                    <a:pt x="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48" y="340"/>
              <a:ext cx="266" cy="172"/>
            </a:xfrm>
            <a:custGeom>
              <a:avLst/>
              <a:gdLst>
                <a:gd name="T0" fmla="*/ 1 w 1066"/>
                <a:gd name="T1" fmla="*/ 0 h 690"/>
                <a:gd name="T2" fmla="*/ 1 w 1066"/>
                <a:gd name="T3" fmla="*/ 0 h 690"/>
                <a:gd name="T4" fmla="*/ 1 w 1066"/>
                <a:gd name="T5" fmla="*/ 0 h 690"/>
                <a:gd name="T6" fmla="*/ 1 w 1066"/>
                <a:gd name="T7" fmla="*/ 0 h 690"/>
                <a:gd name="T8" fmla="*/ 1 w 1066"/>
                <a:gd name="T9" fmla="*/ 0 h 690"/>
                <a:gd name="T10" fmla="*/ 0 w 1066"/>
                <a:gd name="T11" fmla="*/ 0 h 690"/>
                <a:gd name="T12" fmla="*/ 1 w 1066"/>
                <a:gd name="T13" fmla="*/ 0 h 690"/>
                <a:gd name="T14" fmla="*/ 1 w 1066"/>
                <a:gd name="T15" fmla="*/ 1 h 690"/>
                <a:gd name="T16" fmla="*/ 0 w 1066"/>
                <a:gd name="T17" fmla="*/ 1 h 690"/>
                <a:gd name="T18" fmla="*/ 0 w 1066"/>
                <a:gd name="T19" fmla="*/ 0 h 690"/>
                <a:gd name="T20" fmla="*/ 0 w 1066"/>
                <a:gd name="T21" fmla="*/ 0 h 690"/>
                <a:gd name="T22" fmla="*/ 0 w 1066"/>
                <a:gd name="T23" fmla="*/ 0 h 690"/>
                <a:gd name="T24" fmla="*/ 0 w 1066"/>
                <a:gd name="T25" fmla="*/ 0 h 690"/>
                <a:gd name="T26" fmla="*/ 0 w 1066"/>
                <a:gd name="T27" fmla="*/ 0 h 690"/>
                <a:gd name="T28" fmla="*/ 0 w 1066"/>
                <a:gd name="T29" fmla="*/ 0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66" h="690">
                  <a:moveTo>
                    <a:pt x="752" y="0"/>
                  </a:moveTo>
                  <a:lnTo>
                    <a:pt x="1066" y="0"/>
                  </a:lnTo>
                  <a:lnTo>
                    <a:pt x="1066" y="314"/>
                  </a:lnTo>
                  <a:lnTo>
                    <a:pt x="752" y="314"/>
                  </a:lnTo>
                  <a:lnTo>
                    <a:pt x="752" y="0"/>
                  </a:lnTo>
                  <a:close/>
                  <a:moveTo>
                    <a:pt x="376" y="0"/>
                  </a:moveTo>
                  <a:lnTo>
                    <a:pt x="690" y="0"/>
                  </a:lnTo>
                  <a:lnTo>
                    <a:pt x="690" y="690"/>
                  </a:lnTo>
                  <a:lnTo>
                    <a:pt x="376" y="690"/>
                  </a:lnTo>
                  <a:lnTo>
                    <a:pt x="376" y="0"/>
                  </a:lnTo>
                  <a:close/>
                  <a:moveTo>
                    <a:pt x="0" y="0"/>
                  </a:moveTo>
                  <a:lnTo>
                    <a:pt x="314" y="0"/>
                  </a:lnTo>
                  <a:lnTo>
                    <a:pt x="314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0321C-727D-4B0B-86F9-DBDE02995EC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3" name="Заголовок 10"/>
          <p:cNvSpPr>
            <a:spLocks noGrp="1"/>
          </p:cNvSpPr>
          <p:nvPr>
            <p:ph type="title"/>
          </p:nvPr>
        </p:nvSpPr>
        <p:spPr>
          <a:xfrm>
            <a:off x="1728390" y="173038"/>
            <a:ext cx="3888433" cy="547389"/>
          </a:xfrm>
        </p:spPr>
        <p:txBody>
          <a:bodyPr/>
          <a:lstStyle/>
          <a:p>
            <a:r>
              <a:rPr lang="en-US" sz="2000" dirty="0" smtClean="0"/>
              <a:t>Cherenkov </a:t>
            </a:r>
            <a:r>
              <a:rPr lang="en-US" sz="2000" dirty="0" smtClean="0"/>
              <a:t>Radiation theory</a:t>
            </a:r>
            <a:endParaRPr lang="ru-RU" sz="2000" dirty="0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288231" y="3060687"/>
          <a:ext cx="5328592" cy="506300"/>
        </p:xfrm>
        <a:graphic>
          <a:graphicData uri="http://schemas.openxmlformats.org/presentationml/2006/ole">
            <p:oleObj spid="_x0000_s4098" name="Equation" r:id="rId5" imgW="8153280" imgH="774360" progId="Equation.DSMT4">
              <p:embed/>
            </p:oleObj>
          </a:graphicData>
        </a:graphic>
      </p:graphicFrame>
      <p:pic>
        <p:nvPicPr>
          <p:cNvPr id="25" name="Picture 3" descr="C:\Users\Sergei\Desktop\Презент Кит\ге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92435"/>
            <a:ext cx="2644403" cy="21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160439" y="2340607"/>
            <a:ext cx="3462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Polarization Radiation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field in the wave zone is found as: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8471" y="900447"/>
            <a:ext cx="3201356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5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9569</TotalTime>
  <Words>253</Words>
  <Application>Microsoft Office PowerPoint</Application>
  <PresentationFormat>Произвольный</PresentationFormat>
  <Paragraphs>79</Paragraphs>
  <Slides>20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Оформление по умолчанию</vt:lpstr>
      <vt:lpstr>MathType 6.0 Equation</vt:lpstr>
      <vt:lpstr>Слайд 1</vt:lpstr>
      <vt:lpstr>Introduction and motivation</vt:lpstr>
      <vt:lpstr>Cherenkov Radiation</vt:lpstr>
      <vt:lpstr>Cherenkov Radiation</vt:lpstr>
      <vt:lpstr>Слайд 5</vt:lpstr>
      <vt:lpstr>Слайд 6</vt:lpstr>
      <vt:lpstr>Слайд 7</vt:lpstr>
      <vt:lpstr>Cherenkov radiation from flat targets</vt:lpstr>
      <vt:lpstr>Cherenkov Radiation theory</vt:lpstr>
      <vt:lpstr>Cherenkov Radiation theory</vt:lpstr>
      <vt:lpstr>How to overcome confinement</vt:lpstr>
      <vt:lpstr>Bunch length diagnostics based on dispersive target</vt:lpstr>
      <vt:lpstr>ChR from dispersive target</vt:lpstr>
      <vt:lpstr>THz range example</vt:lpstr>
      <vt:lpstr>CVD diamond</vt:lpstr>
      <vt:lpstr>CsI</vt:lpstr>
      <vt:lpstr>Visible range: SF11 glass</vt:lpstr>
      <vt:lpstr>Visible range: SF11 glass</vt:lpstr>
      <vt:lpstr>Conclusion</vt:lpstr>
      <vt:lpstr>Слайд 20</vt:lpstr>
    </vt:vector>
  </TitlesOfParts>
  <Company>Holding "Digest"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SUKHIKH</cp:lastModifiedBy>
  <cp:revision>189</cp:revision>
  <dcterms:created xsi:type="dcterms:W3CDTF">2015-03-13T05:37:25Z</dcterms:created>
  <dcterms:modified xsi:type="dcterms:W3CDTF">2017-03-27T05:55:58Z</dcterms:modified>
</cp:coreProperties>
</file>