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3" r:id="rId2"/>
    <p:sldId id="288" r:id="rId3"/>
    <p:sldId id="287" r:id="rId4"/>
    <p:sldId id="290" r:id="rId5"/>
    <p:sldId id="291" r:id="rId6"/>
    <p:sldId id="276" r:id="rId7"/>
    <p:sldId id="283" r:id="rId8"/>
    <p:sldId id="292" r:id="rId9"/>
    <p:sldId id="293" r:id="rId10"/>
    <p:sldId id="297" r:id="rId11"/>
    <p:sldId id="278" r:id="rId12"/>
    <p:sldId id="298" r:id="rId13"/>
    <p:sldId id="279" r:id="rId14"/>
    <p:sldId id="280" r:id="rId15"/>
    <p:sldId id="281" r:id="rId16"/>
    <p:sldId id="305" r:id="rId17"/>
    <p:sldId id="282" r:id="rId18"/>
    <p:sldId id="306" r:id="rId19"/>
    <p:sldId id="299" r:id="rId20"/>
    <p:sldId id="307" r:id="rId21"/>
    <p:sldId id="300" r:id="rId22"/>
    <p:sldId id="301" r:id="rId23"/>
    <p:sldId id="302" r:id="rId24"/>
    <p:sldId id="303" r:id="rId25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9C9E9F"/>
    <a:srgbClr val="FFFFFF"/>
    <a:srgbClr val="DDDDDD"/>
    <a:srgbClr val="00A5EB"/>
    <a:srgbClr val="FF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2060" autoAdjust="0"/>
  </p:normalViewPr>
  <p:slideViewPr>
    <p:cSldViewPr snapToGrid="0">
      <p:cViewPr varScale="1">
        <p:scale>
          <a:sx n="128" d="100"/>
          <a:sy n="128" d="100"/>
        </p:scale>
        <p:origin x="-1422" y="-90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Rotator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combines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radially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polarized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linearly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polarized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direction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depending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phase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difference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input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modes</a:t>
            </a:r>
            <a:r>
              <a:rPr lang="de-DE" baseline="0" dirty="0" smtClean="0"/>
              <a:t>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772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63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S=560 (from calibration ….)</a:t>
            </a:r>
          </a:p>
          <a:p>
            <a:r>
              <a:rPr lang="el-GR" dirty="0" smtClean="0"/>
              <a:t>σ</a:t>
            </a:r>
            <a:r>
              <a:rPr lang="en-US" dirty="0" smtClean="0"/>
              <a:t>t=0.461fs</a:t>
            </a:r>
          </a:p>
          <a:p>
            <a:r>
              <a:rPr lang="en-US" dirty="0" smtClean="0"/>
              <a:t>St calculated 0.464fs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resol</a:t>
            </a:r>
            <a:r>
              <a:rPr lang="en-US" dirty="0" smtClean="0"/>
              <a:t> 0.42 fs)</a:t>
            </a:r>
          </a:p>
          <a:p>
            <a:endParaRPr lang="en-US" dirty="0" smtClean="0"/>
          </a:p>
          <a:p>
            <a:r>
              <a:rPr lang="en-US" dirty="0" smtClean="0"/>
              <a:t>Assumptions: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jitter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Screen resolution: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…..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35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Daniel Marx </a:t>
            </a:r>
            <a:r>
              <a:rPr lang="en-GB" sz="900" dirty="0" smtClean="0">
                <a:solidFill>
                  <a:schemeClr val="bg2"/>
                </a:solidFill>
              </a:rPr>
              <a:t>|  Diagnostics Mini-Seminar</a:t>
            </a:r>
            <a:r>
              <a:rPr lang="en-GB" sz="900" baseline="0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|  27 March 2017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26.png"/><Relationship Id="rId4" Type="http://schemas.openxmlformats.org/officeDocument/2006/relationships/image" Target="../media/image53.png"/><Relationship Id="rId9" Type="http://schemas.openxmlformats.org/officeDocument/2006/relationships/image" Target="../media/image1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emf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Novel X-band TDS at SINBAD</a:t>
            </a:r>
            <a:endParaRPr lang="de-DE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714069" y="4768850"/>
            <a:ext cx="4165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Daniel Marx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de-DE" dirty="0" err="1" smtClean="0"/>
              <a:t>Diagnostics</a:t>
            </a:r>
            <a:r>
              <a:rPr lang="de-DE" dirty="0" smtClean="0"/>
              <a:t> Mini-Seminar</a:t>
            </a:r>
            <a:endParaRPr lang="de-DE" dirty="0"/>
          </a:p>
          <a:p>
            <a:r>
              <a:rPr lang="de-DE" dirty="0" smtClean="0"/>
              <a:t>DESY, 27 March 2017</a:t>
            </a:r>
            <a:endParaRPr lang="en-GB" dirty="0"/>
          </a:p>
        </p:txBody>
      </p:sp>
      <p:pic>
        <p:nvPicPr>
          <p:cNvPr id="5" name="Picture 2" descr="S:\user\groups\mea\4all\public\SINBAD\CAD\ARES-PR-Bild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77" y="1667090"/>
            <a:ext cx="4886246" cy="227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Tomographic reconstruction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Aim: to reconstruct the 3D charge density distribution</a:t>
            </a:r>
          </a:p>
          <a:p>
            <a:r>
              <a:rPr lang="en-GB" dirty="0" smtClean="0"/>
              <a:t>Relies on streaking at multiple angles =&gt; completely new measurement</a:t>
            </a:r>
          </a:p>
          <a:p>
            <a:r>
              <a:rPr lang="en-GB" dirty="0" smtClean="0"/>
              <a:t>Principle: 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treak beam at different angles and measure intensity at screen</a:t>
            </a:r>
          </a:p>
          <a:p>
            <a:pPr lvl="1"/>
            <a:r>
              <a:rPr lang="en-GB" dirty="0" smtClean="0"/>
              <a:t>Slice profiles in time</a:t>
            </a:r>
          </a:p>
          <a:p>
            <a:pPr lvl="1"/>
            <a:r>
              <a:rPr lang="en-GB" dirty="0" smtClean="0"/>
              <a:t>Combine 1D profiles from different streaking directions to form a 2D transverse profile for each temporal slice</a:t>
            </a:r>
          </a:p>
          <a:p>
            <a:pPr lvl="1"/>
            <a:r>
              <a:rPr lang="en-GB" dirty="0" smtClean="0"/>
              <a:t>Stack slices together to form complete 3D charge profile reconstruction</a:t>
            </a:r>
          </a:p>
          <a:p>
            <a:pPr lvl="1"/>
            <a:endParaRPr lang="en-GB" dirty="0" smtClean="0"/>
          </a:p>
        </p:txBody>
      </p:sp>
      <p:pic>
        <p:nvPicPr>
          <p:cNvPr id="4" name="Picture 2" descr="Z:\Desktop\DESY highlights2016\tdssche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52" y="4107848"/>
            <a:ext cx="3538721" cy="23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37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Tomographic reconstruction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Beam parameters: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Lattice: TDS (two 0.8-metre cavities + 5-metre drift)</a:t>
            </a:r>
          </a:p>
          <a:p>
            <a:pPr marL="0" indent="0">
              <a:buNone/>
            </a:pPr>
            <a:r>
              <a:rPr lang="en-GB" dirty="0" smtClean="0"/>
              <a:t>Four streaking angles: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99" y="1295400"/>
            <a:ext cx="3390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\\win.desy.de\home\danmarx\My Documents\Project\Papers\IPAC17\Reconstruction\StreakingDirection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 t="6620" r="12222" b="8416"/>
          <a:stretch/>
        </p:blipFill>
        <p:spPr bwMode="auto">
          <a:xfrm>
            <a:off x="635430" y="4555064"/>
            <a:ext cx="2425485" cy="222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6733" y="4750230"/>
            <a:ext cx="199153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No space charge</a:t>
            </a:r>
          </a:p>
          <a:p>
            <a:r>
              <a:rPr lang="en-GB" dirty="0" smtClean="0"/>
              <a:t>No jitter</a:t>
            </a:r>
          </a:p>
          <a:p>
            <a:r>
              <a:rPr lang="en-GB" dirty="0" smtClean="0"/>
              <a:t>No misalignments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6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Tomographic reconstruction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265994" y="808918"/>
            <a:ext cx="4518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beam used for test simulations at the TDS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265994" y="6099710"/>
            <a:ext cx="4063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nput beam production simulated by J. Zhu</a:t>
            </a:r>
          </a:p>
        </p:txBody>
      </p:sp>
      <p:pic>
        <p:nvPicPr>
          <p:cNvPr id="5125" name="Picture 5" descr="C:\Users\mbarbara\Desktop\ppt_cernworkshop\80MeVtransv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94" y="3460451"/>
            <a:ext cx="27146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mbarbara\Desktop\ppt_cernworkshop\80MeVtrans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94" y="1236663"/>
            <a:ext cx="27146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mbarbara\Desktop\ppt_cernworkshop\80MeVlong2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498" y="3474601"/>
            <a:ext cx="27146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mbarbara\Desktop\ppt_cernworkshop\80MeVlong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499" y="1236663"/>
            <a:ext cx="27146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mbarbara\Desktop\ppt_cernworkshop\80MeVlong1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13" y="3460451"/>
            <a:ext cx="27146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mbarbara\Desktop\ppt_cernworkshop\80MeVlong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1236663"/>
            <a:ext cx="27146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6783571" y="3944679"/>
            <a:ext cx="1701210" cy="6650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021498" y="5373135"/>
            <a:ext cx="276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Example of correlation x-z that we wish to detect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Tomographic reconstruction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Four </a:t>
            </a:r>
            <a:r>
              <a:rPr lang="en-GB" i="1" dirty="0" err="1" smtClean="0"/>
              <a:t>xy</a:t>
            </a:r>
            <a:r>
              <a:rPr lang="en-GB" dirty="0" smtClean="0"/>
              <a:t> screen profiles [2D]</a:t>
            </a:r>
          </a:p>
          <a:p>
            <a:pPr lvl="1"/>
            <a:r>
              <a:rPr lang="en-GB" dirty="0" smtClean="0"/>
              <a:t>Convert </a:t>
            </a:r>
            <a:r>
              <a:rPr lang="en-GB" i="1" dirty="0" smtClean="0"/>
              <a:t>y </a:t>
            </a:r>
            <a:r>
              <a:rPr lang="en-GB" dirty="0" smtClean="0"/>
              <a:t>to </a:t>
            </a:r>
            <a:r>
              <a:rPr lang="en-GB" i="1" dirty="0" smtClean="0"/>
              <a:t>t</a:t>
            </a:r>
            <a:r>
              <a:rPr lang="en-GB" dirty="0" smtClean="0"/>
              <a:t> and divide into slices (0.85 fs) [2D]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For each slice, take projection on</a:t>
            </a:r>
            <a:r>
              <a:rPr lang="en-GB" i="1" dirty="0" smtClean="0"/>
              <a:t> x </a:t>
            </a:r>
            <a:r>
              <a:rPr lang="en-GB" dirty="0" smtClean="0"/>
              <a:t>axis [1D] and combine using tomographic reconstruction (SART algorithm) [2D]</a:t>
            </a:r>
          </a:p>
          <a:p>
            <a:pPr lvl="1"/>
            <a:r>
              <a:rPr lang="en-GB" dirty="0" smtClean="0"/>
              <a:t>Stack slices [3D]</a:t>
            </a:r>
          </a:p>
          <a:p>
            <a:endParaRPr lang="en-GB" dirty="0"/>
          </a:p>
        </p:txBody>
      </p:sp>
      <p:pic>
        <p:nvPicPr>
          <p:cNvPr id="3074" name="Picture 2" descr="\\win.desy.de\home\danmarx\My Documents\Project\Papers\IPAC17\Reconstruction\screen_image_xy_slic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35" y="1822100"/>
            <a:ext cx="6307811" cy="356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5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Tomographic reconstruction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976" y="1302907"/>
            <a:ext cx="969644" cy="40699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Actual</a:t>
            </a:r>
            <a:endParaRPr lang="en-GB" dirty="0"/>
          </a:p>
        </p:txBody>
      </p:sp>
      <p:pic>
        <p:nvPicPr>
          <p:cNvPr id="4098" name="Picture 2" descr="\\win.desy.de\home\danmarx\My Documents\Project\Papers\IPAC17\Reconstruction\3Dactu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70" y="1709899"/>
            <a:ext cx="3905457" cy="293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win.desy.de\home\danmarx\My Documents\Project\Papers\IPAC17\Reconstruction\3Dreconstru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06" y="1957549"/>
            <a:ext cx="3692217" cy="27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966848" y="1313322"/>
            <a:ext cx="2045776" cy="52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 Black" pitchFamily="34" charset="0"/>
              <a:buNone/>
            </a:pPr>
            <a:r>
              <a:rPr lang="en-GB" kern="0" dirty="0" smtClean="0"/>
              <a:t>Reconstruction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9891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Tomographic reconstruction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Bunch length decreases with TDS off</a:t>
            </a:r>
          </a:p>
          <a:p>
            <a:r>
              <a:rPr lang="en-GB" dirty="0" smtClean="0"/>
              <a:t>Bunch length increases with TDS on</a:t>
            </a:r>
          </a:p>
          <a:p>
            <a:r>
              <a:rPr lang="en-GB" dirty="0" smtClean="0"/>
              <a:t>Slices don’t match up</a:t>
            </a:r>
            <a:endParaRPr lang="en-GB" dirty="0"/>
          </a:p>
        </p:txBody>
      </p:sp>
      <p:pic>
        <p:nvPicPr>
          <p:cNvPr id="5122" name="Picture 2" descr="\\win.desy.de\home\danmarx\My Documents\Project\Papers\IPAC17\Reconstruction\Stcombin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12" y="2538788"/>
            <a:ext cx="3908289" cy="278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win.desy.de\home\danmarx\My Documents\Project\Papers\IPAC17\Reconstruction\Sdeltacombin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98" y="2555405"/>
            <a:ext cx="3884990" cy="277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040" y="891312"/>
            <a:ext cx="2135858" cy="164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7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Induced Energy Spread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4304923" cy="4792663"/>
          </a:xfrm>
        </p:spPr>
        <p:txBody>
          <a:bodyPr/>
          <a:lstStyle/>
          <a:p>
            <a:r>
              <a:rPr lang="en-GB" dirty="0" smtClean="0"/>
              <a:t>Panofsky-Wenzel Theorem:</a:t>
            </a:r>
          </a:p>
          <a:p>
            <a:pPr lvl="1"/>
            <a:r>
              <a:rPr lang="en-GB" dirty="0" smtClean="0"/>
              <a:t>Transverse deflection only possible if there is a transverse gradient of the longitudinal electric field present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r>
              <a:rPr lang="en-GB" dirty="0" smtClean="0"/>
              <a:t>Relative momentum gain: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099" y="953144"/>
            <a:ext cx="320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46826"/>
            <a:ext cx="1066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 bwMode="auto">
          <a:xfrm rot="16200000">
            <a:off x="5638643" y="1872470"/>
            <a:ext cx="286719" cy="63543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1685" y="2013159"/>
            <a:ext cx="1704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Ez</a:t>
            </a:r>
            <a:r>
              <a:rPr lang="en-GB" dirty="0" smtClean="0"/>
              <a:t> present</a:t>
            </a:r>
            <a:endParaRPr lang="en-GB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948" y="3748088"/>
            <a:ext cx="28384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00" y="4692597"/>
            <a:ext cx="4238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5539595"/>
            <a:ext cx="18859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11224" y="5796416"/>
            <a:ext cx="2914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C. Behrens and C. </a:t>
            </a:r>
            <a:r>
              <a:rPr lang="en-GB" sz="1100" dirty="0" err="1" smtClean="0"/>
              <a:t>Gerth</a:t>
            </a:r>
            <a:r>
              <a:rPr lang="en-GB" sz="1100" dirty="0" smtClean="0"/>
              <a:t>, DIPAC09. TUPB44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469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Tomographic reconstruction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Further work:</a:t>
            </a:r>
          </a:p>
          <a:p>
            <a:pPr lvl="1"/>
            <a:r>
              <a:rPr lang="en-GB" dirty="0" smtClean="0"/>
              <a:t>Test </a:t>
            </a:r>
            <a:r>
              <a:rPr lang="en-GB" dirty="0"/>
              <a:t>best possible case using </a:t>
            </a:r>
            <a:r>
              <a:rPr lang="en-GB" dirty="0" smtClean="0"/>
              <a:t>matrix calculation</a:t>
            </a:r>
          </a:p>
          <a:p>
            <a:pPr lvl="1"/>
            <a:r>
              <a:rPr lang="en-GB" dirty="0" smtClean="0"/>
              <a:t>Possibly investigate modes (how good is RFDF element in </a:t>
            </a:r>
            <a:r>
              <a:rPr lang="en-GB" i="1" dirty="0" smtClean="0"/>
              <a:t>elegant</a:t>
            </a:r>
            <a:r>
              <a:rPr lang="en-GB" dirty="0" smtClean="0"/>
              <a:t>)?</a:t>
            </a:r>
          </a:p>
          <a:p>
            <a:pPr lvl="1"/>
            <a:r>
              <a:rPr lang="en-GB" dirty="0"/>
              <a:t>Add space charge, timing jitter, misalignments</a:t>
            </a:r>
            <a:r>
              <a:rPr lang="en-GB" dirty="0" smtClean="0"/>
              <a:t>…</a:t>
            </a:r>
            <a:endParaRPr lang="en-GB" dirty="0" smtClean="0"/>
          </a:p>
          <a:p>
            <a:pPr lvl="1"/>
            <a:r>
              <a:rPr lang="en-GB" dirty="0" smtClean="0"/>
              <a:t>(Investigate </a:t>
            </a:r>
            <a:r>
              <a:rPr lang="en-GB" dirty="0" smtClean="0"/>
              <a:t>using other reconstruction algorithms, e.g. </a:t>
            </a:r>
            <a:r>
              <a:rPr lang="en-GB" dirty="0" smtClean="0"/>
              <a:t>MENT)</a:t>
            </a: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6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SINBAD will provide short bunches for use as a witness beam in LWFA experiments and for testing dielectric structures</a:t>
            </a:r>
          </a:p>
          <a:p>
            <a:r>
              <a:rPr lang="en-GB" dirty="0" smtClean="0"/>
              <a:t>TDS will allow characterization of 3D charge density profile of input beam</a:t>
            </a:r>
          </a:p>
          <a:p>
            <a:r>
              <a:rPr lang="en-GB" dirty="0" smtClean="0"/>
              <a:t>Dielectric structures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nject asymmetric beams</a:t>
            </a:r>
          </a:p>
          <a:p>
            <a:pPr lvl="1"/>
            <a:r>
              <a:rPr lang="en-GB" dirty="0" smtClean="0"/>
              <a:t>Characterizing beam important for matching &amp; aperture considerations</a:t>
            </a:r>
          </a:p>
          <a:p>
            <a:r>
              <a:rPr lang="en-GB" dirty="0" smtClean="0"/>
              <a:t>LWFA experiments</a:t>
            </a:r>
          </a:p>
          <a:p>
            <a:pPr lvl="1"/>
            <a:r>
              <a:rPr lang="en-GB" dirty="0" smtClean="0"/>
              <a:t>Plasma fields (and matching conditions) have longitudinal dependence in certain regimes</a:t>
            </a:r>
          </a:p>
          <a:p>
            <a:pPr lvl="1"/>
            <a:r>
              <a:rPr lang="en-GB" dirty="0" smtClean="0"/>
              <a:t>Accelerating fields also influenced by beam offsets so charge profile can help, e.g. for beam loading</a:t>
            </a:r>
          </a:p>
          <a:p>
            <a:r>
              <a:rPr lang="en-GB" dirty="0" smtClean="0"/>
              <a:t>Could potentially use for testing beam output by taking many measurements for each streaking direction</a:t>
            </a:r>
          </a:p>
          <a:p>
            <a:pPr lvl="2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28644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X-band TDS being developed for use at DESY &amp; PSI facilities</a:t>
            </a:r>
          </a:p>
          <a:p>
            <a:r>
              <a:rPr lang="en-GB" dirty="0" smtClean="0"/>
              <a:t>Allows streaking of bunch at all angles</a:t>
            </a:r>
          </a:p>
          <a:p>
            <a:r>
              <a:rPr lang="en-GB" dirty="0" smtClean="0"/>
              <a:t>Opens up possibility of doing a 3D charge profile reconstruction using tomographic techniques</a:t>
            </a:r>
          </a:p>
          <a:p>
            <a:r>
              <a:rPr lang="en-GB" dirty="0" smtClean="0"/>
              <a:t>Induced momentum spread is a problem</a:t>
            </a:r>
          </a:p>
          <a:p>
            <a:r>
              <a:rPr lang="en-GB" dirty="0" smtClean="0"/>
              <a:t>Further studies needed</a:t>
            </a:r>
          </a:p>
          <a:p>
            <a:r>
              <a:rPr lang="en-GB" dirty="0" smtClean="0"/>
              <a:t>Applications for LWFA and dielectric experiments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Conference submissions to IPAC’17 being prepared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51" y="4532897"/>
            <a:ext cx="2304994" cy="12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new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590" y="3635297"/>
            <a:ext cx="8520113" cy="1637178"/>
          </a:xfrm>
        </p:spPr>
        <p:txBody>
          <a:bodyPr/>
          <a:lstStyle/>
          <a:p>
            <a:r>
              <a:rPr lang="en-GB" dirty="0" smtClean="0"/>
              <a:t>Give bunch time-dependent kick =&gt; convert longitudinal to transverse</a:t>
            </a:r>
          </a:p>
          <a:p>
            <a:r>
              <a:rPr lang="en-GB" dirty="0" smtClean="0"/>
              <a:t>High frequency ~12 GHz (X-band) allows 3-4 times higher resolution than S-band</a:t>
            </a:r>
          </a:p>
          <a:p>
            <a:r>
              <a:rPr lang="en-GB" dirty="0" smtClean="0"/>
              <a:t>Variable polarization allows deflection at any angle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50" y="1318200"/>
            <a:ext cx="6890794" cy="190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1746" y="5899362"/>
            <a:ext cx="272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Fig. </a:t>
            </a:r>
            <a:r>
              <a:rPr kumimoji="0" lang="de-DE" sz="12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Credits</a:t>
            </a:r>
            <a:r>
              <a:rPr kumimoji="0" lang="de-DE" sz="12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 D. </a:t>
            </a:r>
            <a:r>
              <a:rPr kumimoji="0" lang="de-DE" sz="12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Malyutin</a:t>
            </a:r>
            <a:r>
              <a:rPr kumimoji="0" lang="de-DE" sz="12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12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PhD</a:t>
            </a:r>
            <a:r>
              <a:rPr kumimoji="0" lang="de-DE" sz="12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12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thesis</a:t>
            </a:r>
            <a:endParaRPr kumimoji="0" lang="de-DE" sz="12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1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707" y="3226419"/>
            <a:ext cx="8520113" cy="2170771"/>
          </a:xfrm>
        </p:spPr>
        <p:txBody>
          <a:bodyPr/>
          <a:lstStyle/>
          <a:p>
            <a:pPr marL="0" indent="0">
              <a:buNone/>
            </a:pPr>
            <a:r>
              <a:rPr lang="en-GB" i="1" dirty="0" smtClean="0">
                <a:solidFill>
                  <a:schemeClr val="accent1"/>
                </a:solidFill>
              </a:rPr>
              <a:t>In addition, we are supported by colleagues from CERN &amp; PSI, including:</a:t>
            </a:r>
            <a:endParaRPr lang="en-GB" dirty="0"/>
          </a:p>
          <a:p>
            <a:r>
              <a:rPr lang="en-GB" dirty="0" smtClean="0"/>
              <a:t>A</a:t>
            </a:r>
            <a:r>
              <a:rPr lang="en-GB" dirty="0"/>
              <a:t>. </a:t>
            </a:r>
            <a:r>
              <a:rPr lang="en-GB" dirty="0" err="1"/>
              <a:t>Grudiev</a:t>
            </a:r>
            <a:r>
              <a:rPr lang="en-GB" dirty="0"/>
              <a:t>, W. </a:t>
            </a:r>
            <a:r>
              <a:rPr lang="en-GB" dirty="0" err="1"/>
              <a:t>Wuensch</a:t>
            </a:r>
            <a:r>
              <a:rPr lang="en-GB" dirty="0"/>
              <a:t>, N. Catalan </a:t>
            </a:r>
            <a:r>
              <a:rPr lang="en-GB" dirty="0" err="1"/>
              <a:t>Lasheras</a:t>
            </a:r>
            <a:r>
              <a:rPr lang="en-GB" dirty="0"/>
              <a:t>, G. </a:t>
            </a:r>
            <a:r>
              <a:rPr lang="en-GB" dirty="0" err="1"/>
              <a:t>Mcmonagle</a:t>
            </a:r>
            <a:r>
              <a:rPr lang="en-GB" dirty="0"/>
              <a:t> (CERN) </a:t>
            </a:r>
          </a:p>
          <a:p>
            <a:r>
              <a:rPr lang="en-GB" dirty="0" smtClean="0"/>
              <a:t>P</a:t>
            </a:r>
            <a:r>
              <a:rPr lang="en-GB" dirty="0"/>
              <a:t>. Craievich, M. </a:t>
            </a:r>
            <a:r>
              <a:rPr lang="en-GB" dirty="0" err="1"/>
              <a:t>Pedrozzi</a:t>
            </a:r>
            <a:r>
              <a:rPr lang="en-GB" dirty="0"/>
              <a:t>, H. Braun (PSI) 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78374" y="1159250"/>
            <a:ext cx="8445958" cy="16004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solidFill>
                  <a:schemeClr val="accent1"/>
                </a:solidFill>
              </a:rPr>
              <a:t>Present team </a:t>
            </a:r>
            <a:r>
              <a:rPr lang="en-US" sz="1800" i="1" dirty="0">
                <a:solidFill>
                  <a:schemeClr val="accent1"/>
                </a:solidFill>
              </a:rPr>
              <a:t>working on application of X-band technology at DESY:</a:t>
            </a:r>
            <a:endParaRPr lang="de-DE" sz="1800" i="1" dirty="0" smtClean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de-D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B. Marchetti (DESY </a:t>
            </a:r>
            <a:r>
              <a:rPr lang="de-D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coordinator</a:t>
            </a:r>
            <a:r>
              <a:rPr lang="de-D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), R</a:t>
            </a: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Aßmann, R. Bacher, B. Beutner, J. </a:t>
            </a:r>
            <a:r>
              <a:rPr lang="de-D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Branland</a:t>
            </a: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F. Christie, R. D‘Arcy, W. Decking, U. Dorda, B. Faatz, C. Gerth, J. Herrmann, M. Hoffmann, M. </a:t>
            </a:r>
            <a:r>
              <a:rPr lang="de-DE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Hüning</a:t>
            </a: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G. Kube, </a:t>
            </a:r>
            <a:r>
              <a:rPr lang="de-D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O. </a:t>
            </a: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Krebs, S. Lederer, F. Ludwig, </a:t>
            </a:r>
            <a:r>
              <a:rPr lang="de-D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F. </a:t>
            </a:r>
            <a:r>
              <a:rPr lang="de-D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Marutzky</a:t>
            </a:r>
            <a:r>
              <a:rPr lang="de-D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D</a:t>
            </a: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Marx, J. Osterhoff, I. Peperkorn, J. Rothenburg, S. Pfeiffer, H. Schlarb, M. Scholz, S. Schreiber, J. </a:t>
            </a:r>
            <a:r>
              <a:rPr lang="de-D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Rönsch-Schulenburg, </a:t>
            </a:r>
            <a:r>
              <a:rPr lang="de-D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M. Vogt, A. Wagner, T. Wilksen, K. Wittenburg.</a:t>
            </a:r>
          </a:p>
        </p:txBody>
      </p:sp>
    </p:spTree>
    <p:extLst>
      <p:ext uri="{BB962C8B-B14F-4D97-AF65-F5344CB8AC3E}">
        <p14:creationId xmlns:p14="http://schemas.microsoft.com/office/powerpoint/2010/main" val="457420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Shear Parameter, </a:t>
            </a:r>
            <a:r>
              <a:rPr lang="en-US" i="1" dirty="0" smtClean="0"/>
              <a:t>S</a:t>
            </a:r>
            <a:endParaRPr lang="de-DE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44" y="997362"/>
            <a:ext cx="4429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39422" y="118562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is just ratio between transverse and longitudinal energy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3" y="2027391"/>
            <a:ext cx="56102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4462" y="2168033"/>
            <a:ext cx="2806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Assuming TDS operated at zero-crossing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6713"/>
            <a:ext cx="3200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33367" y="342879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Defining matrix transformation between cavity and screen (TDS off)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29984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39422" y="4491509"/>
                <a:ext cx="28083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𝜁</m:t>
                    </m:r>
                  </m:oMath>
                </a14:m>
                <a:r>
                  <a:rPr lang="en-US" sz="1200" dirty="0" smtClean="0"/>
                  <a:t>-dependent vertical shift due to TDS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422" y="4491509"/>
                <a:ext cx="2808312" cy="276999"/>
              </a:xfrm>
              <a:prstGeom prst="rect">
                <a:avLst/>
              </a:prstGeom>
              <a:blipFill rotWithShape="1">
                <a:blip r:embed="rId6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93272"/>
            <a:ext cx="243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8981"/>
            <a:ext cx="3667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39422" y="5426247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Definition of shear parameter</a:t>
            </a:r>
          </a:p>
        </p:txBody>
      </p:sp>
    </p:spTree>
    <p:extLst>
      <p:ext uri="{BB962C8B-B14F-4D97-AF65-F5344CB8AC3E}">
        <p14:creationId xmlns:p14="http://schemas.microsoft.com/office/powerpoint/2010/main" val="29304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Shear Parameter, </a:t>
            </a:r>
            <a:r>
              <a:rPr lang="en-US" i="1" dirty="0" smtClean="0"/>
              <a:t>S</a:t>
            </a:r>
            <a:endParaRPr lang="de-DE" i="1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1"/>
          <a:stretch/>
        </p:blipFill>
        <p:spPr bwMode="auto">
          <a:xfrm>
            <a:off x="467544" y="1196752"/>
            <a:ext cx="274419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8790" y="1805516"/>
                <a:ext cx="5697386" cy="1878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If we keep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de-DE" dirty="0" smtClean="0"/>
                  <a:t> in </a:t>
                </a:r>
                <a:r>
                  <a:rPr lang="de-DE" dirty="0" err="1" smtClean="0"/>
                  <a:t>our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equation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we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get</a:t>
                </a:r>
                <a:r>
                  <a:rPr lang="de-DE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𝜁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de-DE" dirty="0" smtClean="0"/>
                  <a:t>.</a:t>
                </a:r>
              </a:p>
              <a:p>
                <a:r>
                  <a:rPr lang="en-US" dirty="0" smtClean="0"/>
                  <a:t>Considering the bunch </a:t>
                </a:r>
                <a:r>
                  <a:rPr lang="en-US" dirty="0" err="1" smtClean="0"/>
                  <a:t>centre</a:t>
                </a:r>
                <a:r>
                  <a:rPr lang="en-US" dirty="0" smtClean="0"/>
                  <a:t>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</a:rPr>
                      <m:t>𝑆𝑐</m:t>
                    </m:r>
                  </m:oMath>
                </a14:m>
                <a:r>
                  <a:rPr lang="de-DE" dirty="0" smtClean="0"/>
                  <a:t>.</a:t>
                </a:r>
              </a:p>
              <a:p>
                <a:r>
                  <a:rPr lang="en-US" dirty="0" smtClean="0"/>
                  <a:t>So can use gradient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de-DE" dirty="0" smtClean="0"/>
                  <a:t> vs.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Δt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graph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determine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de-DE" dirty="0" smtClean="0"/>
                  <a:t>.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90" y="1805516"/>
                <a:ext cx="5697386" cy="1878463"/>
              </a:xfrm>
              <a:prstGeom prst="rect">
                <a:avLst/>
              </a:prstGeom>
              <a:blipFill rotWithShape="1">
                <a:blip r:embed="rId4"/>
                <a:stretch>
                  <a:fillRect l="-856" t="-16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danmarx\Desktop\TDS\MC_short\BunchLength\calibration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5"/>
          <a:stretch/>
        </p:blipFill>
        <p:spPr bwMode="auto">
          <a:xfrm>
            <a:off x="629586" y="3393211"/>
            <a:ext cx="3919459" cy="27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37867"/>
            <a:ext cx="21145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75982" y="2879825"/>
                <a:ext cx="3888432" cy="32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When TDS is off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sz="1400" dirty="0" smtClean="0"/>
                  <a:t> </a:t>
                </a:r>
                <a:r>
                  <a:rPr lang="de-DE" sz="1400" dirty="0" err="1" smtClean="0"/>
                  <a:t>is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unnormalized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emittance</a:t>
                </a:r>
                <a:r>
                  <a:rPr lang="de-DE" sz="1400" dirty="0" smtClean="0"/>
                  <a:t>)</a:t>
                </a:r>
                <a:endParaRPr lang="de-DE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982" y="2879825"/>
                <a:ext cx="3888432" cy="324769"/>
              </a:xfrm>
              <a:prstGeom prst="rect">
                <a:avLst/>
              </a:prstGeom>
              <a:blipFill rotWithShape="1">
                <a:blip r:embed="rId3"/>
                <a:stretch>
                  <a:fillRect l="-313" b="-129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0" y="3356992"/>
            <a:ext cx="3667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75982" y="3474565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Transfer matrix element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"/>
          <a:stretch/>
        </p:blipFill>
        <p:spPr bwMode="auto">
          <a:xfrm>
            <a:off x="251520" y="4313731"/>
            <a:ext cx="42035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99444" y="4310467"/>
            <a:ext cx="4041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Second equality is simply the result of using equations above and rearranging (equivalent to Eq. 10 of Emma et al. (2000)).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5132" y="5228771"/>
                <a:ext cx="7848872" cy="158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</a:rPr>
                      <m:t>𝑝𝑐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de-DE" dirty="0" smtClean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𝑝𝑐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den>
                    </m:f>
                  </m:oMath>
                </a14:m>
                <a:r>
                  <a:rPr lang="de-DE" dirty="0" smtClean="0"/>
                  <a:t>.</a:t>
                </a:r>
              </a:p>
              <a:p>
                <a:r>
                  <a:rPr lang="en-US" dirty="0" smtClean="0"/>
                  <a:t>Longitudinal resolution,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rad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rad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Δ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d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long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32" y="5228771"/>
                <a:ext cx="7848872" cy="1583319"/>
              </a:xfrm>
              <a:prstGeom prst="rect">
                <a:avLst/>
              </a:prstGeom>
              <a:blipFill rotWithShape="1">
                <a:blip r:embed="rId6"/>
                <a:stretch>
                  <a:fillRect l="-6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1107047"/>
                <a:ext cx="2940485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/>
                            </a:rPr>
                            <m:t>y</m:t>
                          </m:r>
                        </m:sub>
                      </m:sSub>
                      <m:r>
                        <a:rPr lang="en-US" b="0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b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smtClean="0">
                          <a:latin typeface="Cambria Math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y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off</m:t>
                                  </m:r>
                                </m:sup>
                              </m:sSubSup>
                              <m:r>
                                <a:rPr lang="en-US" b="0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𝑆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07047"/>
                <a:ext cx="2940485" cy="65601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975982" y="1173443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RMS spot size on screen is due to nominal beam size plus TDS-induced beam size </a:t>
            </a:r>
            <a:endParaRPr lang="de-D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9592" y="1988840"/>
                <a:ext cx="1672766" cy="415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long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off</m:t>
                          </m:r>
                        </m:sup>
                      </m:sSub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988840"/>
                <a:ext cx="1672766" cy="415050"/>
              </a:xfrm>
              <a:prstGeom prst="rect">
                <a:avLst/>
              </a:prstGeom>
              <a:blipFill rotWithShape="1">
                <a:blip r:embed="rId8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75982" y="2032313"/>
                <a:ext cx="3888432" cy="328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This equation defines longitudinal resolution,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long</m:t>
                        </m:r>
                      </m:sub>
                    </m:sSub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982" y="2032313"/>
                <a:ext cx="3888432" cy="328103"/>
              </a:xfrm>
              <a:prstGeom prst="rect">
                <a:avLst/>
              </a:prstGeom>
              <a:blipFill rotWithShape="1">
                <a:blip r:embed="rId9"/>
                <a:stretch>
                  <a:fillRect l="-313" b="-129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0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Induced Energy Spread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4304923" cy="4792663"/>
          </a:xfrm>
        </p:spPr>
        <p:txBody>
          <a:bodyPr/>
          <a:lstStyle/>
          <a:p>
            <a:r>
              <a:rPr lang="en-GB" dirty="0" smtClean="0"/>
              <a:t>Panofsky-Wenzel Theorem:</a:t>
            </a:r>
          </a:p>
          <a:p>
            <a:pPr lvl="1"/>
            <a:r>
              <a:rPr lang="en-GB" dirty="0" smtClean="0"/>
              <a:t>Transverse deflection only possible if there is a transverse gradient of the longitudinal electric field present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r>
              <a:rPr lang="en-GB" dirty="0" smtClean="0"/>
              <a:t>Relative momentum gain: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099" y="953144"/>
            <a:ext cx="320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46826"/>
            <a:ext cx="1066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 bwMode="auto">
          <a:xfrm rot="16200000">
            <a:off x="5482525" y="1864721"/>
            <a:ext cx="286719" cy="63543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1685" y="2013159"/>
            <a:ext cx="1704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Ez</a:t>
            </a:r>
            <a:r>
              <a:rPr lang="en-GB" dirty="0" smtClean="0"/>
              <a:t> present</a:t>
            </a:r>
            <a:endParaRPr lang="en-GB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948" y="3748088"/>
            <a:ext cx="28384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00" y="4692597"/>
            <a:ext cx="4238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5539595"/>
            <a:ext cx="18859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0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smtClean="0"/>
              <a:t>technology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Who’s involved?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Applications at SINBAD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51" y="1058148"/>
            <a:ext cx="1640545" cy="1364331"/>
          </a:xfrm>
          <a:prstGeom prst="rect">
            <a:avLst/>
          </a:prstGeom>
        </p:spPr>
      </p:pic>
      <p:pic>
        <p:nvPicPr>
          <p:cNvPr id="5" name="Picture 21" descr="logo_desy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08" y="3518379"/>
            <a:ext cx="357716" cy="34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1" descr="PSI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972" y="3528218"/>
            <a:ext cx="792301" cy="29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barbara\Desktop\CERN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09" y="3366359"/>
            <a:ext cx="507141" cy="50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:\user\groups\mea\4all\public\SINBAD\CAD\ARES-PR-Bild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851" y="5026798"/>
            <a:ext cx="2019000" cy="9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9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New RF technology</a:t>
            </a:r>
            <a:endParaRPr lang="en-US" sz="20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5" y="1111775"/>
            <a:ext cx="3962400" cy="329526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510570">
            <a:off x="1346841" y="2817423"/>
            <a:ext cx="496622" cy="2123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 rot="1470785">
            <a:off x="1999313" y="2416108"/>
            <a:ext cx="496622" cy="2123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342112" y="1469406"/>
            <a:ext cx="445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Phase difference between port 1 and port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0 degree -&gt; vertical polarization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180 degree -&gt; horizontal polarization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57224"/>
            <a:ext cx="3693226" cy="22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98006" y="5117204"/>
            <a:ext cx="2254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Courtesy of A. Grudiev</a:t>
            </a:r>
            <a:endParaRPr lang="en-US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4572000" y="4560686"/>
            <a:ext cx="24144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A. Grudiev, CLIC-note-1067 (2016).</a:t>
            </a:r>
            <a:endParaRPr lang="de-DE" sz="1100" dirty="0"/>
          </a:p>
        </p:txBody>
      </p:sp>
      <p:sp>
        <p:nvSpPr>
          <p:cNvPr id="60" name="TextBox 59"/>
          <p:cNvSpPr txBox="1"/>
          <p:nvPr/>
        </p:nvSpPr>
        <p:spPr>
          <a:xfrm>
            <a:off x="180697" y="4606703"/>
            <a:ext cx="3997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Variable Polarization Circular TE11 Mode Launcher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20452" y="5634241"/>
            <a:ext cx="3921660" cy="1077218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ery precise azimuthal symmetry required!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Tuning free assembly procedure at PSI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5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Who’s involved?</a:t>
            </a:r>
            <a:endParaRPr lang="en-GB" dirty="0"/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740233" y="995871"/>
            <a:ext cx="4909717" cy="84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82638" indent="-285750" algn="l" rtl="0" eaLnBrk="0" fontAlgn="base" hangingPunct="0">
              <a:lnSpc>
                <a:spcPts val="3000"/>
              </a:lnSpc>
              <a:spcBef>
                <a:spcPts val="500"/>
              </a:spcBef>
              <a:spcAft>
                <a:spcPct val="0"/>
              </a:spcAft>
              <a:buClr>
                <a:srgbClr val="00589C"/>
              </a:buClr>
              <a:buSzPct val="100000"/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90625" indent="-228600" algn="l" rtl="0" eaLnBrk="0" fontAlgn="base" hangingPunct="0">
              <a:lnSpc>
                <a:spcPts val="3000"/>
              </a:lnSpc>
              <a:spcBef>
                <a:spcPts val="500"/>
              </a:spcBef>
              <a:spcAft>
                <a:spcPct val="0"/>
              </a:spcAft>
              <a:buClr>
                <a:srgbClr val="00589C"/>
              </a:buClr>
              <a:buSzPct val="100000"/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598613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0193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476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933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390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848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ts val="1200"/>
              </a:spcBef>
              <a:buClr>
                <a:srgbClr val="00589C"/>
              </a:buClr>
              <a:buSzPct val="125000"/>
            </a:pPr>
            <a:r>
              <a:rPr lang="en-US" sz="1600" dirty="0" smtClean="0"/>
              <a:t>Ongoing efforts towards an international collaboration to build and test the first prototype</a:t>
            </a:r>
            <a:endParaRPr lang="en-US" altLang="de-DE" sz="1600" kern="0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6177099" y="1070525"/>
            <a:ext cx="2664296" cy="85388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Collaboration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Picture 21" descr="logo_desy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442" y="1413754"/>
            <a:ext cx="357716" cy="34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1" descr="PSI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06" y="1423593"/>
            <a:ext cx="792301" cy="29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barbara\Desktop\CERN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943" y="1261734"/>
            <a:ext cx="507141" cy="50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0545" y="2300541"/>
            <a:ext cx="79210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kern="0" dirty="0">
                <a:solidFill>
                  <a:schemeClr val="accent1"/>
                </a:solidFill>
              </a:rPr>
              <a:t>FLASH2</a:t>
            </a:r>
            <a:r>
              <a:rPr lang="en-US" kern="0" dirty="0"/>
              <a:t>: measurement of the energy spread induced by FEL lasing</a:t>
            </a:r>
          </a:p>
          <a:p>
            <a:pPr lvl="1"/>
            <a:r>
              <a:rPr lang="en-US" b="1" kern="0" dirty="0" err="1">
                <a:solidFill>
                  <a:schemeClr val="accent1"/>
                </a:solidFill>
              </a:rPr>
              <a:t>FLASHForward</a:t>
            </a:r>
            <a:r>
              <a:rPr lang="en-US" kern="0" dirty="0"/>
              <a:t>: characterization of driver and witness electron beams in PWFA</a:t>
            </a:r>
          </a:p>
          <a:p>
            <a:pPr lvl="1"/>
            <a:r>
              <a:rPr lang="en-US" b="1" kern="0" dirty="0">
                <a:solidFill>
                  <a:schemeClr val="accent1"/>
                </a:solidFill>
              </a:rPr>
              <a:t>SINBAD</a:t>
            </a:r>
            <a:r>
              <a:rPr lang="en-US" kern="0" dirty="0"/>
              <a:t>: characterization of ultra-short (fs / sub-fs) electron bunches for injection on novel high gradient acceleration </a:t>
            </a:r>
            <a:r>
              <a:rPr lang="en-US" kern="0" dirty="0" smtClean="0"/>
              <a:t>techniques</a:t>
            </a:r>
          </a:p>
          <a:p>
            <a:pPr lvl="1"/>
            <a:r>
              <a:rPr lang="en-US" b="1" kern="0" dirty="0" err="1" smtClean="0">
                <a:solidFill>
                  <a:schemeClr val="accent1"/>
                </a:solidFill>
              </a:rPr>
              <a:t>SwissFEL</a:t>
            </a:r>
            <a:endParaRPr lang="en-US" kern="0" dirty="0" smtClean="0"/>
          </a:p>
          <a:p>
            <a:pPr lvl="1"/>
            <a:r>
              <a:rPr lang="en-US" b="1" kern="0" dirty="0" smtClean="0">
                <a:solidFill>
                  <a:schemeClr val="accent1"/>
                </a:solidFill>
              </a:rPr>
              <a:t>Potentially also XFEL</a:t>
            </a:r>
            <a:endParaRPr lang="en-US" kern="0" dirty="0"/>
          </a:p>
        </p:txBody>
      </p:sp>
      <p:pic>
        <p:nvPicPr>
          <p:cNvPr id="15" name="Picture 3" descr="C:\Users\mbarbara\Desktop\header-au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09" y="3931452"/>
            <a:ext cx="6920753" cy="219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 bwMode="auto">
          <a:xfrm>
            <a:off x="3099447" y="4826796"/>
            <a:ext cx="824136" cy="293297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30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651" y="5564498"/>
            <a:ext cx="922426" cy="17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426" y="4925473"/>
            <a:ext cx="623026" cy="1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74" y="4826796"/>
            <a:ext cx="1019282" cy="2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 bwMode="auto">
          <a:xfrm>
            <a:off x="4939939" y="5335899"/>
            <a:ext cx="17253" cy="457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1" descr="logo_desy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16" y="2413647"/>
            <a:ext cx="524449" cy="51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2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54" y="4170649"/>
            <a:ext cx="4066046" cy="198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7926814" y="5932594"/>
            <a:ext cx="1015167" cy="106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Rounded Rectangle 77"/>
          <p:cNvSpPr/>
          <p:nvPr/>
        </p:nvSpPr>
        <p:spPr>
          <a:xfrm>
            <a:off x="1599602" y="5854247"/>
            <a:ext cx="220174" cy="189278"/>
          </a:xfrm>
          <a:prstGeom prst="roundRect">
            <a:avLst/>
          </a:prstGeom>
          <a:solidFill>
            <a:srgbClr val="F28E00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262579" y="5849419"/>
            <a:ext cx="220174" cy="189278"/>
          </a:xfrm>
          <a:prstGeom prst="roundRect">
            <a:avLst/>
          </a:prstGeom>
          <a:solidFill>
            <a:srgbClr val="F28E00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917166" y="5848588"/>
            <a:ext cx="220174" cy="189278"/>
          </a:xfrm>
          <a:prstGeom prst="roundRect">
            <a:avLst/>
          </a:prstGeom>
          <a:solidFill>
            <a:srgbClr val="F28E00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2" name="Straight Connector 71"/>
          <p:cNvCxnSpPr/>
          <p:nvPr/>
        </p:nvCxnSpPr>
        <p:spPr bwMode="auto">
          <a:xfrm>
            <a:off x="165612" y="5932594"/>
            <a:ext cx="4533974" cy="106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SINBAD-ARES </a:t>
            </a:r>
            <a:r>
              <a:rPr lang="de-DE" dirty="0" err="1" smtClean="0"/>
              <a:t>linac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Rounded Rectangle 7"/>
          <p:cNvSpPr/>
          <p:nvPr/>
        </p:nvSpPr>
        <p:spPr>
          <a:xfrm>
            <a:off x="36588" y="5837830"/>
            <a:ext cx="45719" cy="231476"/>
          </a:xfrm>
          <a:prstGeom prst="roundRect">
            <a:avLst/>
          </a:prstGeom>
          <a:solidFill>
            <a:srgbClr val="F28E00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9036" y="5853411"/>
            <a:ext cx="220174" cy="189278"/>
          </a:xfrm>
          <a:prstGeom prst="roundRect">
            <a:avLst/>
          </a:prstGeom>
          <a:solidFill>
            <a:srgbClr val="F28E00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65" y="5909838"/>
            <a:ext cx="45719" cy="77380"/>
          </a:xfrm>
          <a:prstGeom prst="rect">
            <a:avLst/>
          </a:prstGeom>
          <a:solidFill>
            <a:srgbClr val="00A5EB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559036" y="5913707"/>
            <a:ext cx="1266760" cy="72666"/>
          </a:xfrm>
          <a:prstGeom prst="rect">
            <a:avLst/>
          </a:prstGeom>
          <a:solidFill>
            <a:srgbClr val="00A5EB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63613" y="5886350"/>
            <a:ext cx="631195" cy="20125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25190" y="5841368"/>
            <a:ext cx="45719" cy="231476"/>
          </a:xfrm>
          <a:prstGeom prst="roundRect">
            <a:avLst/>
          </a:prstGeom>
          <a:solidFill>
            <a:srgbClr val="F28E00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3322933" y="5843766"/>
            <a:ext cx="1266760" cy="198922"/>
          </a:xfrm>
          <a:prstGeom prst="roundRect">
            <a:avLst/>
          </a:prstGeom>
          <a:noFill/>
          <a:ln w="25400" cap="flat" cmpd="sng" algn="ctr">
            <a:solidFill>
              <a:srgbClr val="00A5EB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3006696" y="5847152"/>
            <a:ext cx="220174" cy="189278"/>
          </a:xfrm>
          <a:prstGeom prst="roundRect">
            <a:avLst/>
          </a:prstGeom>
          <a:solidFill>
            <a:srgbClr val="F28E00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669673" y="5842324"/>
            <a:ext cx="220174" cy="189278"/>
          </a:xfrm>
          <a:prstGeom prst="roundRect">
            <a:avLst/>
          </a:prstGeom>
          <a:solidFill>
            <a:srgbClr val="F28E00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324260" y="5841493"/>
            <a:ext cx="220174" cy="189278"/>
          </a:xfrm>
          <a:prstGeom prst="roundRect">
            <a:avLst/>
          </a:prstGeom>
          <a:solidFill>
            <a:srgbClr val="F28E00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966130" y="5846316"/>
            <a:ext cx="220174" cy="189278"/>
          </a:xfrm>
          <a:prstGeom prst="roundRect">
            <a:avLst/>
          </a:prstGeom>
          <a:solidFill>
            <a:srgbClr val="F28E00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 flipV="1">
            <a:off x="1966130" y="5906612"/>
            <a:ext cx="1266760" cy="72666"/>
          </a:xfrm>
          <a:prstGeom prst="rect">
            <a:avLst/>
          </a:prstGeom>
          <a:solidFill>
            <a:srgbClr val="00A5EB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1870707" y="5879255"/>
            <a:ext cx="631195" cy="20125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9123" y="5317122"/>
            <a:ext cx="1218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ARES </a:t>
            </a:r>
            <a:r>
              <a:rPr lang="en-US" dirty="0" err="1" smtClean="0"/>
              <a:t>linac</a:t>
            </a:r>
            <a:endParaRPr lang="de-DE" dirty="0"/>
          </a:p>
        </p:txBody>
      </p:sp>
      <p:sp>
        <p:nvSpPr>
          <p:cNvPr id="86" name="TextBox 85"/>
          <p:cNvSpPr txBox="1"/>
          <p:nvPr/>
        </p:nvSpPr>
        <p:spPr>
          <a:xfrm>
            <a:off x="5170238" y="6022657"/>
            <a:ext cx="1895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Magnetic compressor</a:t>
            </a:r>
            <a:endParaRPr lang="de-DE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5909666" y="4363015"/>
            <a:ext cx="1407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Dogleg to second experimental area</a:t>
            </a:r>
            <a:endParaRPr lang="de-DE" sz="1400" dirty="0"/>
          </a:p>
        </p:txBody>
      </p:sp>
      <p:sp>
        <p:nvSpPr>
          <p:cNvPr id="89" name="TextBox 88"/>
          <p:cNvSpPr txBox="1"/>
          <p:nvPr/>
        </p:nvSpPr>
        <p:spPr>
          <a:xfrm>
            <a:off x="7529876" y="5078841"/>
            <a:ext cx="1803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TDS + diagnostics beamline and experimental area</a:t>
            </a:r>
            <a:endParaRPr lang="de-DE" sz="1400" dirty="0"/>
          </a:p>
        </p:txBody>
      </p:sp>
      <p:sp>
        <p:nvSpPr>
          <p:cNvPr id="85" name="Rectangle 84"/>
          <p:cNvSpPr/>
          <p:nvPr/>
        </p:nvSpPr>
        <p:spPr bwMode="auto">
          <a:xfrm>
            <a:off x="7926814" y="5869729"/>
            <a:ext cx="337454" cy="116643"/>
          </a:xfrm>
          <a:prstGeom prst="rect">
            <a:avLst/>
          </a:prstGeom>
          <a:solidFill>
            <a:srgbClr val="FF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8313140" y="5873510"/>
            <a:ext cx="337454" cy="116643"/>
          </a:xfrm>
          <a:prstGeom prst="rect">
            <a:avLst/>
          </a:prstGeom>
          <a:solidFill>
            <a:srgbClr val="FF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938505" y="5353046"/>
            <a:ext cx="947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E=100MeV</a:t>
            </a:r>
            <a:endParaRPr lang="de-DE" sz="1200" dirty="0"/>
          </a:p>
        </p:txBody>
      </p:sp>
      <p:cxnSp>
        <p:nvCxnSpPr>
          <p:cNvPr id="93" name="Straight Connector 92"/>
          <p:cNvCxnSpPr/>
          <p:nvPr/>
        </p:nvCxnSpPr>
        <p:spPr bwMode="auto">
          <a:xfrm>
            <a:off x="3248902" y="5592111"/>
            <a:ext cx="0" cy="3359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>
            <a:off x="4330085" y="6069306"/>
            <a:ext cx="0" cy="3359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8295370" y="4375301"/>
            <a:ext cx="50758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1655827" y="6228023"/>
            <a:ext cx="372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smtClean="0"/>
              <a:t>Temporary experimental area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Space for future possible energy upgrade</a:t>
            </a:r>
            <a:endParaRPr lang="de-DE" sz="1200" dirty="0"/>
          </a:p>
        </p:txBody>
      </p:sp>
      <p:pic>
        <p:nvPicPr>
          <p:cNvPr id="42" name="Picture 2" descr="S:\user\groups\mea\4all\public\SINBAD\CAD\ARES-PR-Bild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77" y="1667090"/>
            <a:ext cx="4886246" cy="227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39239" y="802263"/>
            <a:ext cx="4916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SINBAD overview –</a:t>
            </a:r>
          </a:p>
          <a:p>
            <a:r>
              <a:rPr lang="de-DE" sz="1400" i="1" dirty="0" err="1" smtClean="0"/>
              <a:t>Cfr</a:t>
            </a:r>
            <a:r>
              <a:rPr lang="de-DE" sz="1400" i="1" dirty="0" smtClean="0"/>
              <a:t>: U</a:t>
            </a:r>
            <a:r>
              <a:rPr lang="de-DE" sz="1400" i="1" dirty="0"/>
              <a:t>. Dorda et al. </a:t>
            </a:r>
            <a:r>
              <a:rPr lang="en-US" sz="1400" i="1" dirty="0"/>
              <a:t>“SINBAD – The accelerator R&amp;D facility under construction at DESY”, NIM A </a:t>
            </a:r>
            <a:r>
              <a:rPr lang="en-US" sz="1400" b="1" i="1" dirty="0"/>
              <a:t>829</a:t>
            </a:r>
            <a:r>
              <a:rPr lang="en-US" sz="1400" i="1" dirty="0"/>
              <a:t>, p. 233-236 (2016).</a:t>
            </a:r>
            <a:endParaRPr lang="de-DE" sz="1400" i="1" dirty="0"/>
          </a:p>
          <a:p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988212" y="780997"/>
            <a:ext cx="5099679" cy="3464083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2186304" y="2998381"/>
            <a:ext cx="3931469" cy="25937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838771" y="1784750"/>
            <a:ext cx="247489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Planned delivery: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4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Measurements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Bunch Length</a:t>
            </a:r>
          </a:p>
          <a:p>
            <a:r>
              <a:rPr lang="en-GB" dirty="0" smtClean="0"/>
              <a:t>2D charge density profile in one plane</a:t>
            </a:r>
          </a:p>
          <a:p>
            <a:endParaRPr lang="en-GB" dirty="0" smtClean="0"/>
          </a:p>
          <a:p>
            <a:r>
              <a:rPr lang="en-GB" dirty="0" smtClean="0"/>
              <a:t>3D charge density profile using tomographic reconstruction (real space)</a:t>
            </a:r>
          </a:p>
          <a:p>
            <a:r>
              <a:rPr lang="en-GB" dirty="0" smtClean="0"/>
              <a:t>Slice emittance measurement (transverse phase space)</a:t>
            </a:r>
          </a:p>
          <a:p>
            <a:r>
              <a:rPr lang="en-GB" dirty="0" smtClean="0"/>
              <a:t>Energy measurement using dipole (longitudinal phase space)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		6D phase space reconstruction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4579434" y="3687337"/>
            <a:ext cx="394010" cy="49065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and measurement of ultra-short probe for LWPA (1/2)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265994" y="808918"/>
            <a:ext cx="2370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shape at the TDS</a:t>
            </a:r>
            <a:endParaRPr lang="de-DE" dirty="0"/>
          </a:p>
        </p:txBody>
      </p:sp>
      <p:pic>
        <p:nvPicPr>
          <p:cNvPr id="4108" name="Picture 12" descr="C:\Users\mbarbara\Desktop\ppt_cernworkshop\100MeVtrans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" y="1157502"/>
            <a:ext cx="28194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mbarbara\Desktop\ppt_cernworkshop\100MeVlo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081" y="1157502"/>
            <a:ext cx="28194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mbarbara\Desktop\ppt_cernworkshop\100MeVlon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479" y="1157502"/>
            <a:ext cx="28194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mbarbara\Desktop\ppt_cernworkshop\100MeVtransv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2" y="3318679"/>
            <a:ext cx="2571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mbarbara\Desktop\ppt_cernworkshop\100MeVlong2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39" y="3319049"/>
            <a:ext cx="2571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C:\Users\mbarbara\Desktop\ppt_cernworkshop\100MeVlong1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304" y="3318679"/>
            <a:ext cx="2571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25461" y="5684965"/>
            <a:ext cx="47359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Q=2.7 pC</a:t>
            </a:r>
            <a:endParaRPr lang="en-US" dirty="0" smtClean="0"/>
          </a:p>
          <a:p>
            <a:r>
              <a:rPr lang="en-US" dirty="0" smtClean="0"/>
              <a:t>Energy = </a:t>
            </a:r>
            <a:r>
              <a:rPr lang="en-US" dirty="0" smtClean="0"/>
              <a:t>100 MeV </a:t>
            </a:r>
            <a:endParaRPr lang="en-US" dirty="0" smtClean="0"/>
          </a:p>
          <a:p>
            <a:r>
              <a:rPr lang="en-US" dirty="0" smtClean="0"/>
              <a:t>Transverse Normalized </a:t>
            </a:r>
            <a:r>
              <a:rPr lang="en-US" dirty="0"/>
              <a:t>E</a:t>
            </a:r>
            <a:r>
              <a:rPr lang="en-US" dirty="0" smtClean="0"/>
              <a:t>mittance = 0.2 </a:t>
            </a:r>
            <a:r>
              <a:rPr lang="en-US" dirty="0" smtClean="0"/>
              <a:t>mm </a:t>
            </a:r>
            <a:r>
              <a:rPr lang="en-US" dirty="0" err="1" smtClean="0"/>
              <a:t>mrad</a:t>
            </a:r>
            <a:endParaRPr lang="en-US" dirty="0" smtClean="0"/>
          </a:p>
          <a:p>
            <a:r>
              <a:rPr lang="el-GR" dirty="0"/>
              <a:t>σ</a:t>
            </a:r>
            <a:r>
              <a:rPr lang="en-US" dirty="0" smtClean="0"/>
              <a:t>t=0.461 fs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46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win.desy.de\group\mpy\danmarx\public\Barbara\Short\Bunch Length Measurement\LongitudinalCh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55" y="740188"/>
            <a:ext cx="4695551" cy="350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win.desy.de\group\mpy\danmarx\public\Barbara\Short\Bunch Length Measurement\reconstruction_x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7" y="4676726"/>
            <a:ext cx="2584871" cy="192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barbara\Desktop\Barbara\Short\Bunch Length Measurement\beta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68" y="2124123"/>
            <a:ext cx="2251723" cy="173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and measurement of ultra-short probe for LWPA (2/2)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333108" y="817955"/>
            <a:ext cx="2978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Beam parameters at the TDS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418" y="4059016"/>
            <a:ext cx="3730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Simulated Measured Streaked Beam @ Screen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078" y="1156509"/>
            <a:ext cx="3895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= 40MV</a:t>
            </a:r>
          </a:p>
          <a:p>
            <a:r>
              <a:rPr lang="en-US" dirty="0"/>
              <a:t>β</a:t>
            </a:r>
            <a:r>
              <a:rPr lang="en-US" dirty="0" smtClean="0"/>
              <a:t>(s0) = 6m (as from bunch compression)</a:t>
            </a:r>
          </a:p>
          <a:p>
            <a:r>
              <a:rPr lang="el-GR" dirty="0" smtClean="0"/>
              <a:t>Δ</a:t>
            </a:r>
            <a:r>
              <a:rPr lang="en-US" dirty="0" smtClean="0"/>
              <a:t>φ = </a:t>
            </a:r>
            <a:r>
              <a:rPr lang="el-GR" dirty="0" smtClean="0"/>
              <a:t>π</a:t>
            </a:r>
            <a:r>
              <a:rPr lang="en-US" dirty="0" smtClean="0"/>
              <a:t>/2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350" y="2493922"/>
            <a:ext cx="1483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Beam optics between TDS and screen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668" y="5286883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[fs]</a:t>
            </a:r>
            <a:endParaRPr lang="de-DE" dirty="0"/>
          </a:p>
        </p:txBody>
      </p:sp>
      <p:sp>
        <p:nvSpPr>
          <p:cNvPr id="19" name="Rectangle 18"/>
          <p:cNvSpPr/>
          <p:nvPr/>
        </p:nvSpPr>
        <p:spPr>
          <a:xfrm>
            <a:off x="4700123" y="4222027"/>
            <a:ext cx="4356387" cy="10772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Longitudinal Resolution = 0.42 fs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Calibration done at reduced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</a:t>
            </a:r>
            <a:r>
              <a:rPr lang="en-US" dirty="0" smtClean="0"/>
              <a:t>itter effects non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Code used: Elegant (Space Charge OFF)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6350" y="2040998"/>
            <a:ext cx="33187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327418" y="3988059"/>
            <a:ext cx="337768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1472567" y="6507870"/>
            <a:ext cx="1440222" cy="31469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43003" y="4972186"/>
            <a:ext cx="114592" cy="1045051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3680" y="6436566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 [mm]</a:t>
            </a:r>
            <a:endParaRPr lang="de-DE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"/>
          <a:stretch/>
        </p:blipFill>
        <p:spPr bwMode="auto">
          <a:xfrm>
            <a:off x="3987599" y="5494711"/>
            <a:ext cx="42035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1396</Words>
  <Application>Microsoft Office PowerPoint</Application>
  <PresentationFormat>On-screen Show (4:3)</PresentationFormat>
  <Paragraphs>210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Template</vt:lpstr>
      <vt:lpstr>Novel X-band TDS at SINBAD</vt:lpstr>
      <vt:lpstr>A new design</vt:lpstr>
      <vt:lpstr>Outline</vt:lpstr>
      <vt:lpstr>New RF technology</vt:lpstr>
      <vt:lpstr>Who’s involved?</vt:lpstr>
      <vt:lpstr>SINBAD-ARES linac </vt:lpstr>
      <vt:lpstr>Possible Measurements</vt:lpstr>
      <vt:lpstr>Production and measurement of ultra-short probe for LWPA (1/2)</vt:lpstr>
      <vt:lpstr>Production and measurement of ultra-short probe for LWPA (2/2)</vt:lpstr>
      <vt:lpstr>Tomographic reconstruction</vt:lpstr>
      <vt:lpstr>Tomographic reconstruction</vt:lpstr>
      <vt:lpstr>Tomographic reconstruction</vt:lpstr>
      <vt:lpstr>Tomographic reconstruction</vt:lpstr>
      <vt:lpstr>Tomographic reconstruction</vt:lpstr>
      <vt:lpstr>Tomographic reconstruction</vt:lpstr>
      <vt:lpstr>Induced Energy Spread</vt:lpstr>
      <vt:lpstr>Tomographic reconstruction</vt:lpstr>
      <vt:lpstr>Applications</vt:lpstr>
      <vt:lpstr>Summary</vt:lpstr>
      <vt:lpstr>Acknowledgements</vt:lpstr>
      <vt:lpstr>Defining Shear Parameter, S</vt:lpstr>
      <vt:lpstr>Finding Shear Parameter, S</vt:lpstr>
      <vt:lpstr>Resolution</vt:lpstr>
      <vt:lpstr>Induced Energy Spread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Marx, Daniel</dc:creator>
  <cp:lastModifiedBy>Marx, Daniel</cp:lastModifiedBy>
  <cp:revision>465</cp:revision>
  <dcterms:created xsi:type="dcterms:W3CDTF">2017-01-12T07:19:30Z</dcterms:created>
  <dcterms:modified xsi:type="dcterms:W3CDTF">2017-03-27T09:31:02Z</dcterms:modified>
</cp:coreProperties>
</file>