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79" r:id="rId2"/>
    <p:sldId id="282" r:id="rId3"/>
    <p:sldId id="289" r:id="rId4"/>
    <p:sldId id="287" r:id="rId5"/>
    <p:sldId id="274" r:id="rId6"/>
    <p:sldId id="288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275" userDrawn="1">
          <p15:clr>
            <a:srgbClr val="A4A3A4"/>
          </p15:clr>
        </p15:guide>
        <p15:guide id="2" pos="2767" userDrawn="1">
          <p15:clr>
            <a:srgbClr val="A4A3A4"/>
          </p15:clr>
        </p15:guide>
        <p15:guide id="3" pos="2993" userDrawn="1">
          <p15:clr>
            <a:srgbClr val="A4A3A4"/>
          </p15:clr>
        </p15:guide>
        <p15:guide id="4" pos="5375" userDrawn="1">
          <p15:clr>
            <a:srgbClr val="A4A3A4"/>
          </p15:clr>
        </p15:guide>
        <p15:guide id="5" pos="385" userDrawn="1">
          <p15:clr>
            <a:srgbClr val="A4A3A4"/>
          </p15:clr>
        </p15:guide>
        <p15:guide id="6" orient="horz" pos="3725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35" autoAdjust="0"/>
    <p:restoredTop sz="94660"/>
  </p:normalViewPr>
  <p:slideViewPr>
    <p:cSldViewPr snapToGrid="0" showGuides="1">
      <p:cViewPr varScale="1">
        <p:scale>
          <a:sx n="134" d="100"/>
          <a:sy n="134" d="100"/>
        </p:scale>
        <p:origin x="-954" y="-78"/>
      </p:cViewPr>
      <p:guideLst>
        <p:guide orient="horz" pos="1275"/>
        <p:guide orient="horz" pos="3725"/>
        <p:guide pos="2767"/>
        <p:guide pos="2993"/>
        <p:guide pos="5375"/>
        <p:guide pos="38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97" d="100"/>
          <a:sy n="97" d="100"/>
        </p:scale>
        <p:origin x="25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50AC80-9589-41A1-8ED2-EC2076B0E8E8}" type="datetimeFigureOut">
              <a:rPr lang="de-DE" smtClean="0"/>
              <a:t>30.03.2017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83A726-01A3-41A5-8C71-74C8A626EA4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61616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92030-5346-4222-B1C0-77ABA51E04BA}" type="datetimeFigureOut">
              <a:rPr lang="de-DE" smtClean="0"/>
              <a:t>30.03.2017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B39C8-6D5D-40E8-8D83-C1E41A39F5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4387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6286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0858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5430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002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188" y="1120779"/>
            <a:ext cx="5877529" cy="1050925"/>
          </a:xfrm>
        </p:spPr>
        <p:txBody>
          <a:bodyPr anchor="b"/>
          <a:lstStyle>
            <a:lvl1pPr algn="l">
              <a:defRPr sz="2200"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188" y="2583180"/>
            <a:ext cx="5886446" cy="3330258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1400"/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en-US" noProof="0" smtClean="0"/>
              <a:t>Click to edit Master subtitle style</a:t>
            </a:r>
            <a:endParaRPr lang="en-US" noProof="0" dirty="0"/>
          </a:p>
        </p:txBody>
      </p:sp>
      <p:pic>
        <p:nvPicPr>
          <p:cNvPr id="8" name="Grafik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8823" y="771527"/>
            <a:ext cx="1423988" cy="1422341"/>
          </a:xfrm>
          <a:prstGeom prst="rect">
            <a:avLst/>
          </a:prstGeom>
        </p:spPr>
      </p:pic>
      <p:pic>
        <p:nvPicPr>
          <p:cNvPr id="6" name="Grafik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374" y="6413956"/>
            <a:ext cx="2275200" cy="120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376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Picture,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11188" y="2024067"/>
            <a:ext cx="5932487" cy="3889375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11188" y="5913441"/>
            <a:ext cx="5932487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5"/>
          </p:nvPr>
        </p:nvSpPr>
        <p:spPr>
          <a:xfrm>
            <a:off x="6753224" y="2033593"/>
            <a:ext cx="1779590" cy="3879847"/>
          </a:xfrm>
        </p:spPr>
        <p:txBody>
          <a:bodyPr/>
          <a:lstStyle>
            <a:lvl1pPr marL="200020" indent="-200020">
              <a:defRPr sz="1050"/>
            </a:lvl1pPr>
            <a:lvl2pPr marL="407184" indent="-207164">
              <a:defRPr sz="1050"/>
            </a:lvl2pPr>
            <a:lvl3pPr marL="607204" indent="-200020">
              <a:defRPr sz="1050"/>
            </a:lvl3pPr>
            <a:lvl4pPr marL="742931" indent="-135728">
              <a:defRPr sz="1050"/>
            </a:lvl4pPr>
            <a:lvl5pPr marL="871517" indent="-128585">
              <a:defRPr sz="105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90024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23036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hapter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188" y="1552576"/>
            <a:ext cx="7921626" cy="3814764"/>
          </a:xfrm>
        </p:spPr>
        <p:txBody>
          <a:bodyPr anchor="ctr"/>
          <a:lstStyle>
            <a:lvl1pPr>
              <a:defRPr sz="6300">
                <a:solidFill>
                  <a:schemeClr val="tx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1188" y="5448300"/>
            <a:ext cx="7921625" cy="574676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24229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41166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8614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5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11188" y="2024066"/>
            <a:ext cx="7921625" cy="3889375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1350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11188" y="828678"/>
            <a:ext cx="7921625" cy="50847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11190" y="5913441"/>
            <a:ext cx="7921626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2124035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11187" y="1196979"/>
            <a:ext cx="3781425" cy="47164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4751388" y="1196979"/>
            <a:ext cx="3781426" cy="47164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8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11188" y="5913441"/>
            <a:ext cx="3781428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7" y="5913441"/>
            <a:ext cx="3781427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1700034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11188" y="2024063"/>
            <a:ext cx="3781425" cy="3062288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4751388" y="2024063"/>
            <a:ext cx="3781425" cy="3062288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8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11190" y="5086354"/>
            <a:ext cx="3781426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5" y="5086354"/>
            <a:ext cx="3781427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3008234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1188" y="712232"/>
            <a:ext cx="7921625" cy="78054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1187" y="2024067"/>
            <a:ext cx="7921625" cy="38893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noProof="0" dirty="0"/>
              <a:t>Level 1</a:t>
            </a:r>
          </a:p>
          <a:p>
            <a:pPr lvl="1"/>
            <a:r>
              <a:rPr lang="en-US" noProof="0" dirty="0"/>
              <a:t>Level 2</a:t>
            </a:r>
          </a:p>
          <a:p>
            <a:pPr lvl="2"/>
            <a:r>
              <a:rPr lang="en-US" noProof="0" dirty="0"/>
              <a:t>Level 3</a:t>
            </a:r>
          </a:p>
          <a:p>
            <a:pPr lvl="3"/>
            <a:r>
              <a:rPr lang="en-US" noProof="0" dirty="0"/>
              <a:t>Level 4</a:t>
            </a:r>
          </a:p>
          <a:p>
            <a:pPr lvl="4"/>
            <a:r>
              <a:rPr lang="en-US" noProof="0" dirty="0"/>
              <a:t>Level 5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8532814" y="293577"/>
            <a:ext cx="385763" cy="293798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/>
            <a:fld id="{A5DEC3FA-4FB7-4309-A077-6BB31CA8E81A}" type="slidenum">
              <a:rPr lang="en-US" sz="1600" noProof="0" smtClean="0"/>
              <a:pPr algn="r"/>
              <a:t>‹#›</a:t>
            </a:fld>
            <a:endParaRPr lang="en-US" sz="1600" noProof="0" dirty="0"/>
          </a:p>
        </p:txBody>
      </p:sp>
      <p:cxnSp>
        <p:nvCxnSpPr>
          <p:cNvPr id="11" name="Gerader Verbinder 10"/>
          <p:cNvCxnSpPr/>
          <p:nvPr/>
        </p:nvCxnSpPr>
        <p:spPr>
          <a:xfrm>
            <a:off x="611187" y="339297"/>
            <a:ext cx="3781426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12"/>
          <p:cNvCxnSpPr/>
          <p:nvPr/>
        </p:nvCxnSpPr>
        <p:spPr>
          <a:xfrm>
            <a:off x="4751388" y="339297"/>
            <a:ext cx="3781426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hteck 6"/>
          <p:cNvSpPr/>
          <p:nvPr/>
        </p:nvSpPr>
        <p:spPr>
          <a:xfrm>
            <a:off x="611188" y="381001"/>
            <a:ext cx="3781425" cy="2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sz="900" dirty="0" smtClean="0"/>
              <a:t>XGM</a:t>
            </a:r>
            <a:endParaRPr lang="en-US" sz="900" dirty="0"/>
          </a:p>
        </p:txBody>
      </p:sp>
      <p:sp>
        <p:nvSpPr>
          <p:cNvPr id="8" name="Rechteck 7"/>
          <p:cNvSpPr/>
          <p:nvPr/>
        </p:nvSpPr>
        <p:spPr>
          <a:xfrm>
            <a:off x="4751388" y="381001"/>
            <a:ext cx="3781425" cy="2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sz="900" dirty="0" smtClean="0"/>
              <a:t>Dr.</a:t>
            </a:r>
            <a:r>
              <a:rPr lang="en-US" sz="900" baseline="0" dirty="0" smtClean="0"/>
              <a:t> </a:t>
            </a:r>
            <a:r>
              <a:rPr lang="en-US" sz="900" dirty="0" smtClean="0"/>
              <a:t>Jan Grünert,  Group Leader X-ray Photon Diagnostics</a:t>
            </a:r>
            <a:endParaRPr lang="en-US" sz="900" dirty="0"/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374" y="6413956"/>
            <a:ext cx="2275200" cy="120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006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6" r:id="rId4"/>
    <p:sldLayoutId id="2147483667" r:id="rId5"/>
    <p:sldLayoutId id="2147483673" r:id="rId6"/>
    <p:sldLayoutId id="2147483668" r:id="rId7"/>
    <p:sldLayoutId id="2147483669" r:id="rId8"/>
    <p:sldLayoutId id="2147483670" r:id="rId9"/>
    <p:sldLayoutId id="2147483671" r:id="rId10"/>
  </p:sldLayoutIdLst>
  <p:hf sldNum="0" hdr="0" ftr="0" dt="0"/>
  <p:txStyles>
    <p:titleStyle>
      <a:lvl1pPr algn="l" defTabSz="685783" rtl="0" eaLnBrk="1" latinLnBrk="0" hangingPunct="1">
        <a:lnSpc>
          <a:spcPct val="100000"/>
        </a:lnSpc>
        <a:spcBef>
          <a:spcPct val="0"/>
        </a:spcBef>
        <a:buNone/>
        <a:defRPr sz="2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884" indent="-267884" algn="l" defTabSz="685783" rtl="0" eaLnBrk="1" latinLnBrk="0" hangingPunct="1">
        <a:lnSpc>
          <a:spcPct val="114000"/>
        </a:lnSpc>
        <a:spcBef>
          <a:spcPts val="1350"/>
        </a:spcBef>
        <a:buClr>
          <a:schemeClr val="bg2"/>
        </a:buClr>
        <a:buFontTx/>
        <a:buBlip>
          <a:blip r:embed="rId13"/>
        </a:buBlip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535768" indent="-267884" algn="l" defTabSz="685783" rtl="0" eaLnBrk="1" latinLnBrk="0" hangingPunct="1">
        <a:lnSpc>
          <a:spcPct val="114000"/>
        </a:lnSpc>
        <a:spcBef>
          <a:spcPts val="0"/>
        </a:spcBef>
        <a:buClr>
          <a:schemeClr val="accent2"/>
        </a:buClr>
        <a:buFontTx/>
        <a:buBlip>
          <a:blip r:embed="rId14"/>
        </a:buBlip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6979" indent="-201211" algn="l" defTabSz="685783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►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871517" indent="-129776" algn="l" defTabSz="685783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10816" indent="-135728" algn="l" defTabSz="685783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orient="horz" pos="1275" userDrawn="1">
          <p15:clr>
            <a:srgbClr val="F26B43"/>
          </p15:clr>
        </p15:guide>
        <p15:guide id="2" pos="2767" userDrawn="1">
          <p15:clr>
            <a:srgbClr val="F26B43"/>
          </p15:clr>
        </p15:guide>
        <p15:guide id="3" pos="2993" userDrawn="1">
          <p15:clr>
            <a:srgbClr val="F26B43"/>
          </p15:clr>
        </p15:guide>
        <p15:guide id="4" pos="385" userDrawn="1">
          <p15:clr>
            <a:srgbClr val="F26B43"/>
          </p15:clr>
        </p15:guide>
        <p15:guide id="5" pos="5375" userDrawn="1">
          <p15:clr>
            <a:srgbClr val="F26B43"/>
          </p15:clr>
        </p15:guide>
        <p15:guide id="6" orient="horz" pos="37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XGM – progress week 13 / 2017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188" y="2583180"/>
            <a:ext cx="7982206" cy="3330258"/>
          </a:xfrm>
        </p:spPr>
        <p:txBody>
          <a:bodyPr/>
          <a:lstStyle/>
          <a:p>
            <a:r>
              <a:rPr lang="en-GB" dirty="0" err="1" smtClean="0"/>
              <a:t>Dr.</a:t>
            </a:r>
            <a:r>
              <a:rPr lang="en-GB" dirty="0" smtClean="0"/>
              <a:t> Jan Grünert</a:t>
            </a:r>
            <a:endParaRPr lang="en-GB" dirty="0"/>
          </a:p>
          <a:p>
            <a:r>
              <a:rPr lang="en-GB" dirty="0" smtClean="0"/>
              <a:t>X-ray Photon Diagnostics</a:t>
            </a:r>
            <a:endParaRPr lang="en-GB" dirty="0"/>
          </a:p>
          <a:p>
            <a:r>
              <a:rPr lang="en-GB" dirty="0" smtClean="0"/>
              <a:t>Group Leader</a:t>
            </a:r>
            <a:endParaRPr lang="en-GB" dirty="0"/>
          </a:p>
          <a:p>
            <a:endParaRPr lang="en-GB" dirty="0"/>
          </a:p>
          <a:p>
            <a:r>
              <a:rPr lang="en-GB" dirty="0" smtClean="0"/>
              <a:t>Hamburg, March </a:t>
            </a:r>
            <a:r>
              <a:rPr lang="en-GB" dirty="0" smtClean="0"/>
              <a:t>31</a:t>
            </a:r>
            <a:r>
              <a:rPr lang="en-GB" baseline="30000" dirty="0" smtClean="0"/>
              <a:t>st</a:t>
            </a:r>
            <a:r>
              <a:rPr lang="en-GB" dirty="0" smtClean="0"/>
              <a:t>, </a:t>
            </a:r>
            <a:r>
              <a:rPr lang="en-GB" dirty="0" smtClean="0"/>
              <a:t>2017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b="1" dirty="0" smtClean="0"/>
              <a:t>Contains information </a:t>
            </a:r>
            <a:r>
              <a:rPr lang="en-GB" b="1" dirty="0"/>
              <a:t>from WP74 team</a:t>
            </a:r>
          </a:p>
          <a:p>
            <a:r>
              <a:rPr lang="en-GB" b="1" dirty="0"/>
              <a:t>a</a:t>
            </a:r>
            <a:r>
              <a:rPr lang="en-GB" b="1" dirty="0" smtClean="0"/>
              <a:t>nd from </a:t>
            </a:r>
            <a:r>
              <a:rPr lang="en-GB" b="1" dirty="0" err="1" smtClean="0"/>
              <a:t>K.Tiedtke</a:t>
            </a:r>
            <a:r>
              <a:rPr lang="en-GB" b="1" dirty="0" smtClean="0"/>
              <a:t> / </a:t>
            </a:r>
            <a:r>
              <a:rPr lang="en-GB" b="1" dirty="0" err="1" smtClean="0"/>
              <a:t>F.Jastrow</a:t>
            </a:r>
            <a:r>
              <a:rPr lang="en-GB" b="1" dirty="0" smtClean="0"/>
              <a:t> from DESY-FS-FL-D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192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XGM - Progress (w13)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2292205"/>
            <a:ext cx="8113427" cy="3216527"/>
          </a:xfrm>
        </p:spPr>
        <p:txBody>
          <a:bodyPr/>
          <a:lstStyle/>
          <a:p>
            <a:r>
              <a:rPr lang="en-GB" dirty="0" smtClean="0"/>
              <a:t>XGM@XTD2</a:t>
            </a:r>
          </a:p>
          <a:p>
            <a:pPr lvl="1"/>
            <a:r>
              <a:rPr lang="en-US" dirty="0" smtClean="0"/>
              <a:t>Grounding works performed and completed</a:t>
            </a:r>
          </a:p>
          <a:p>
            <a:r>
              <a:rPr lang="en-GB" dirty="0" smtClean="0"/>
              <a:t>XGM@XTD9 </a:t>
            </a:r>
          </a:p>
          <a:p>
            <a:pPr lvl="1"/>
            <a:r>
              <a:rPr lang="en-GB" dirty="0" smtClean="0"/>
              <a:t>SRG RD calibration measurement done (for N2)</a:t>
            </a:r>
          </a:p>
          <a:p>
            <a:pPr lvl="1"/>
            <a:r>
              <a:rPr lang="de-DE" dirty="0"/>
              <a:t>Serial </a:t>
            </a:r>
            <a:r>
              <a:rPr lang="de-DE" dirty="0" err="1"/>
              <a:t>connection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MTCA </a:t>
            </a:r>
            <a:r>
              <a:rPr lang="de-DE" dirty="0" err="1"/>
              <a:t>to</a:t>
            </a:r>
            <a:r>
              <a:rPr lang="de-DE" dirty="0"/>
              <a:t> RVC </a:t>
            </a:r>
            <a:r>
              <a:rPr lang="de-DE" dirty="0" smtClean="0"/>
              <a:t>300</a:t>
            </a:r>
            <a:endParaRPr lang="en-GB" dirty="0"/>
          </a:p>
          <a:p>
            <a:r>
              <a:rPr lang="en-GB" dirty="0" smtClean="0"/>
              <a:t>XGM@XHE3</a:t>
            </a:r>
          </a:p>
          <a:p>
            <a:pPr lvl="1"/>
            <a:r>
              <a:rPr lang="de-DE" dirty="0" err="1" smtClean="0"/>
              <a:t>Repair</a:t>
            </a:r>
            <a:r>
              <a:rPr lang="de-DE" dirty="0" smtClean="0"/>
              <a:t> (</a:t>
            </a:r>
            <a:r>
              <a:rPr lang="de-DE" dirty="0" err="1" smtClean="0"/>
              <a:t>exchange</a:t>
            </a:r>
            <a:r>
              <a:rPr lang="de-DE" dirty="0" smtClean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 smtClean="0"/>
              <a:t>resistors</a:t>
            </a:r>
            <a:r>
              <a:rPr lang="de-DE" dirty="0" smtClean="0"/>
              <a:t>) </a:t>
            </a:r>
            <a:r>
              <a:rPr lang="de-DE" dirty="0" err="1" smtClean="0"/>
              <a:t>of</a:t>
            </a:r>
            <a:r>
              <a:rPr lang="de-DE" dirty="0" smtClean="0"/>
              <a:t> XGM005 </a:t>
            </a:r>
            <a:r>
              <a:rPr lang="de-DE" dirty="0" err="1" smtClean="0"/>
              <a:t>and</a:t>
            </a:r>
            <a:r>
              <a:rPr lang="de-DE" dirty="0" smtClean="0"/>
              <a:t> XGM006</a:t>
            </a:r>
          </a:p>
          <a:p>
            <a:pPr lvl="1"/>
            <a:r>
              <a:rPr lang="de-DE" dirty="0" smtClean="0"/>
              <a:t>Free </a:t>
            </a:r>
            <a:r>
              <a:rPr lang="de-DE" dirty="0" err="1" smtClean="0"/>
              <a:t>up</a:t>
            </a:r>
            <a:r>
              <a:rPr lang="de-DE" dirty="0" smtClean="0"/>
              <a:t> </a:t>
            </a:r>
            <a:r>
              <a:rPr lang="de-DE" dirty="0" err="1" smtClean="0"/>
              <a:t>our</a:t>
            </a:r>
            <a:r>
              <a:rPr lang="de-DE" dirty="0" smtClean="0"/>
              <a:t> UPS at XHE3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install</a:t>
            </a:r>
            <a:r>
              <a:rPr lang="de-DE" dirty="0" smtClean="0"/>
              <a:t> </a:t>
            </a:r>
            <a:r>
              <a:rPr lang="de-DE" dirty="0" err="1" smtClean="0"/>
              <a:t>it</a:t>
            </a:r>
            <a:r>
              <a:rPr lang="de-DE" dirty="0" smtClean="0"/>
              <a:t> at XGM@XTD10</a:t>
            </a:r>
            <a:endParaRPr lang="de-DE" dirty="0"/>
          </a:p>
          <a:p>
            <a:pPr marL="267884" lvl="1">
              <a:spcBef>
                <a:spcPts val="1350"/>
              </a:spcBef>
              <a:buClr>
                <a:schemeClr val="bg2"/>
              </a:buClr>
              <a:buBlip>
                <a:blip r:embed="rId2"/>
              </a:buBlip>
            </a:pPr>
            <a:r>
              <a:rPr lang="en-GB" dirty="0"/>
              <a:t>Grounding works planning for XTD9+10 on Friday </a:t>
            </a:r>
            <a:r>
              <a:rPr lang="en-GB" dirty="0" smtClean="0"/>
              <a:t>31.3.2017</a:t>
            </a:r>
          </a:p>
          <a:p>
            <a:r>
              <a:rPr lang="en-GB" dirty="0" smtClean="0"/>
              <a:t>Commissioning </a:t>
            </a:r>
            <a:r>
              <a:rPr lang="en-GB" dirty="0"/>
              <a:t>of all DOOCS controls (incl. ADAM&amp;FEMTO) at </a:t>
            </a:r>
            <a:r>
              <a:rPr lang="en-GB" dirty="0" smtClean="0"/>
              <a:t>XTD2+9: </a:t>
            </a:r>
            <a:r>
              <a:rPr lang="en-GB" b="1" dirty="0" smtClean="0"/>
              <a:t>DONE</a:t>
            </a:r>
            <a:endParaRPr lang="en-GB" b="1" dirty="0"/>
          </a:p>
          <a:p>
            <a:pPr lvl="1"/>
            <a:endParaRPr lang="en-GB" dirty="0"/>
          </a:p>
          <a:p>
            <a:endParaRPr lang="en-GB" b="1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11188" y="27225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 </a:t>
            </a:r>
            <a:r>
              <a:rPr kumimoji="0" lang="de-DE" altLang="de-DE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de-DE" alt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66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DOOCS </a:t>
            </a:r>
            <a:r>
              <a:rPr lang="de-DE" i="1" dirty="0" err="1" smtClean="0"/>
              <a:t>control</a:t>
            </a:r>
            <a:r>
              <a:rPr lang="de-DE" dirty="0" smtClean="0"/>
              <a:t> </a:t>
            </a:r>
            <a:r>
              <a:rPr lang="de-DE" dirty="0" err="1" smtClean="0"/>
              <a:t>panels</a:t>
            </a:r>
            <a:r>
              <a:rPr lang="de-DE" dirty="0" smtClean="0"/>
              <a:t> </a:t>
            </a:r>
            <a:r>
              <a:rPr lang="de-DE" dirty="0" err="1" smtClean="0"/>
              <a:t>operating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600" y="1616150"/>
            <a:ext cx="6662079" cy="5167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6472" y="2085007"/>
            <a:ext cx="5201647" cy="1699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238" y="3899093"/>
            <a:ext cx="3188881" cy="2472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9581" y="3899093"/>
            <a:ext cx="3181253" cy="24824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3184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XGM – Repair Progress Summary (w13)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6397263"/>
              </p:ext>
            </p:extLst>
          </p:nvPr>
        </p:nvGraphicFramePr>
        <p:xfrm>
          <a:off x="707439" y="2200059"/>
          <a:ext cx="7357158" cy="2588892"/>
        </p:xfrm>
        <a:graphic>
          <a:graphicData uri="http://schemas.openxmlformats.org/drawingml/2006/table">
            <a:tbl>
              <a:tblPr/>
              <a:tblGrid>
                <a:gridCol w="1226193"/>
                <a:gridCol w="1226193"/>
                <a:gridCol w="1226193"/>
                <a:gridCol w="1226193"/>
                <a:gridCol w="1226193"/>
                <a:gridCol w="1226193"/>
              </a:tblGrid>
              <a:tr h="513093">
                <a:tc>
                  <a:txBody>
                    <a:bodyPr/>
                    <a:lstStyle/>
                    <a:p>
                      <a:r>
                        <a:rPr lang="de-DE" sz="1200" b="1" dirty="0"/>
                        <a:t>XGM</a:t>
                      </a:r>
                      <a:r>
                        <a:rPr lang="de-DE" sz="1200" dirty="0"/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1"/>
                        <a:t>Preparation</a:t>
                      </a:r>
                      <a:r>
                        <a:rPr lang="de-DE" sz="1200"/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1" dirty="0" err="1"/>
                        <a:t>Resistor</a:t>
                      </a:r>
                      <a:r>
                        <a:rPr lang="de-DE" sz="1200" b="1" dirty="0"/>
                        <a:t> </a:t>
                      </a:r>
                      <a:r>
                        <a:rPr lang="de-DE" sz="1200" b="1" dirty="0" err="1"/>
                        <a:t>exchange</a:t>
                      </a:r>
                      <a:r>
                        <a:rPr lang="de-DE" sz="1200" dirty="0"/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1"/>
                        <a:t>Leak </a:t>
                      </a:r>
                      <a:br>
                        <a:rPr lang="de-DE" sz="1200" b="1"/>
                      </a:br>
                      <a:r>
                        <a:rPr lang="de-DE" sz="1200" b="1"/>
                        <a:t>test</a:t>
                      </a:r>
                      <a:r>
                        <a:rPr lang="de-DE" sz="1200"/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1"/>
                        <a:t>HV test</a:t>
                      </a:r>
                      <a:r>
                        <a:rPr lang="de-DE" sz="1200"/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1"/>
                        <a:t>Survey</a:t>
                      </a:r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3093">
                <a:tc>
                  <a:txBody>
                    <a:bodyPr/>
                    <a:lstStyle/>
                    <a:p>
                      <a:r>
                        <a:rPr lang="de-DE" sz="1200" dirty="0"/>
                        <a:t>HERA XGM01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/>
                        <a:t>done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/>
                        <a:t>done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/>
                        <a:t>done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25.4.2017</a:t>
                      </a:r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856">
                <a:tc>
                  <a:txBody>
                    <a:bodyPr/>
                    <a:lstStyle/>
                    <a:p>
                      <a:r>
                        <a:rPr lang="de-DE" sz="1200"/>
                        <a:t>XTD2 XGM02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/>
                        <a:t>done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/>
                        <a:t>done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err="1"/>
                        <a:t>done</a:t>
                      </a:r>
                      <a:r>
                        <a:rPr lang="de-DE" sz="1200" dirty="0"/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done</a:t>
                      </a:r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err="1"/>
                        <a:t>done</a:t>
                      </a:r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856">
                <a:tc>
                  <a:txBody>
                    <a:bodyPr/>
                    <a:lstStyle/>
                    <a:p>
                      <a:r>
                        <a:rPr lang="de-DE" sz="1200"/>
                        <a:t>XTD9 XGM04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/>
                        <a:t>done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/>
                        <a:t>done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done</a:t>
                      </a:r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done</a:t>
                      </a:r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done</a:t>
                      </a:r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282">
                <a:tc>
                  <a:txBody>
                    <a:bodyPr/>
                    <a:lstStyle/>
                    <a:p>
                      <a:r>
                        <a:rPr lang="de-DE" sz="1200"/>
                        <a:t>XTD10 XGM07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done</a:t>
                      </a:r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done</a:t>
                      </a:r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done</a:t>
                      </a:r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done</a:t>
                      </a:r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err="1" smtClean="0"/>
                        <a:t>done</a:t>
                      </a:r>
                      <a:endParaRPr lang="de-DE" sz="12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856">
                <a:tc>
                  <a:txBody>
                    <a:bodyPr/>
                    <a:lstStyle/>
                    <a:p>
                      <a:r>
                        <a:rPr lang="de-DE" sz="1200"/>
                        <a:t>XHE3 XGM05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err="1" smtClean="0"/>
                        <a:t>done</a:t>
                      </a:r>
                      <a:endParaRPr lang="de-DE" sz="12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err="1" smtClean="0"/>
                        <a:t>done</a:t>
                      </a:r>
                      <a:endParaRPr lang="de-DE" sz="12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856">
                <a:tc>
                  <a:txBody>
                    <a:bodyPr/>
                    <a:lstStyle/>
                    <a:p>
                      <a:r>
                        <a:rPr lang="de-DE" sz="1200"/>
                        <a:t>XHE3 XGM06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err="1" smtClean="0"/>
                        <a:t>done</a:t>
                      </a:r>
                      <a:endParaRPr lang="de-DE" sz="12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err="1" smtClean="0"/>
                        <a:t>done</a:t>
                      </a:r>
                      <a:endParaRPr lang="de-DE" sz="12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11188" y="27225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 </a:t>
            </a:r>
            <a:r>
              <a:rPr kumimoji="0" lang="de-DE" altLang="de-DE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de-DE" alt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7542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XGM - Plan week 14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003" y="1640837"/>
            <a:ext cx="7921625" cy="3889375"/>
          </a:xfrm>
        </p:spPr>
        <p:txBody>
          <a:bodyPr/>
          <a:lstStyle/>
          <a:p>
            <a:r>
              <a:rPr lang="en-GB" dirty="0" smtClean="0"/>
              <a:t>Grounding works </a:t>
            </a:r>
          </a:p>
          <a:p>
            <a:pPr lvl="1"/>
            <a:r>
              <a:rPr lang="en-GB" dirty="0" smtClean="0"/>
              <a:t>continue with XTD9 + XTD10</a:t>
            </a:r>
          </a:p>
          <a:p>
            <a:r>
              <a:rPr lang="de-DE" b="1" dirty="0" smtClean="0"/>
              <a:t>XTD </a:t>
            </a:r>
            <a:r>
              <a:rPr lang="de-DE" b="1" dirty="0"/>
              <a:t>2:</a:t>
            </a:r>
            <a:endParaRPr lang="de-DE" dirty="0"/>
          </a:p>
          <a:p>
            <a:pPr lvl="1"/>
            <a:r>
              <a:rPr lang="de-DE" dirty="0"/>
              <a:t>Serial </a:t>
            </a:r>
            <a:r>
              <a:rPr lang="de-DE" dirty="0" err="1"/>
              <a:t>connection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Beckhoff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TCP </a:t>
            </a:r>
            <a:r>
              <a:rPr lang="de-DE" dirty="0" smtClean="0"/>
              <a:t>350.</a:t>
            </a:r>
          </a:p>
          <a:p>
            <a:pPr lvl="1"/>
            <a:r>
              <a:rPr lang="de-DE" dirty="0" smtClean="0"/>
              <a:t>Change </a:t>
            </a:r>
            <a:r>
              <a:rPr lang="de-DE" dirty="0" err="1" smtClean="0"/>
              <a:t>remaining</a:t>
            </a:r>
            <a:r>
              <a:rPr lang="de-DE" dirty="0" smtClean="0"/>
              <a:t> </a:t>
            </a:r>
            <a:r>
              <a:rPr lang="de-DE" dirty="0" err="1" smtClean="0"/>
              <a:t>cold</a:t>
            </a:r>
            <a:r>
              <a:rPr lang="de-DE" dirty="0" smtClean="0"/>
              <a:t> </a:t>
            </a:r>
            <a:r>
              <a:rPr lang="de-DE" dirty="0" err="1"/>
              <a:t>plug</a:t>
            </a:r>
            <a:r>
              <a:rPr lang="de-DE" dirty="0"/>
              <a:t> </a:t>
            </a:r>
            <a:r>
              <a:rPr lang="de-DE" dirty="0" err="1"/>
              <a:t>cables</a:t>
            </a:r>
            <a:r>
              <a:rPr lang="de-DE" dirty="0"/>
              <a:t> </a:t>
            </a:r>
            <a:r>
              <a:rPr lang="de-DE" dirty="0" err="1"/>
              <a:t>into</a:t>
            </a:r>
            <a:r>
              <a:rPr lang="de-DE" dirty="0"/>
              <a:t> </a:t>
            </a:r>
            <a:r>
              <a:rPr lang="de-DE" dirty="0" err="1"/>
              <a:t>halogenfree</a:t>
            </a:r>
            <a:r>
              <a:rPr lang="de-DE" dirty="0"/>
              <a:t> </a:t>
            </a:r>
            <a:r>
              <a:rPr lang="de-DE" dirty="0" err="1"/>
              <a:t>cables</a:t>
            </a:r>
            <a:r>
              <a:rPr lang="de-DE" dirty="0" smtClean="0"/>
              <a:t>.</a:t>
            </a:r>
          </a:p>
          <a:p>
            <a:pPr lvl="1"/>
            <a:r>
              <a:rPr lang="de-DE" b="1" dirty="0" err="1" smtClean="0"/>
              <a:t>insert</a:t>
            </a:r>
            <a:r>
              <a:rPr lang="de-DE" b="1" dirty="0" smtClean="0"/>
              <a:t> XGM-</a:t>
            </a:r>
            <a:r>
              <a:rPr lang="de-DE" b="1" dirty="0" err="1" smtClean="0"/>
              <a:t>vacuum</a:t>
            </a:r>
            <a:r>
              <a:rPr lang="de-DE" b="1" dirty="0" smtClean="0"/>
              <a:t> </a:t>
            </a:r>
            <a:r>
              <a:rPr lang="de-DE" b="1" dirty="0" err="1" smtClean="0"/>
              <a:t>into</a:t>
            </a:r>
            <a:r>
              <a:rPr lang="de-DE" b="1" dirty="0" smtClean="0"/>
              <a:t> LOOP</a:t>
            </a:r>
            <a:endParaRPr lang="de-DE" b="1" dirty="0"/>
          </a:p>
          <a:p>
            <a:r>
              <a:rPr lang="de-DE" b="1" dirty="0" smtClean="0"/>
              <a:t>XTD </a:t>
            </a:r>
            <a:r>
              <a:rPr lang="de-DE" b="1" dirty="0"/>
              <a:t>9:</a:t>
            </a:r>
            <a:endParaRPr lang="de-DE" dirty="0"/>
          </a:p>
          <a:p>
            <a:pPr lvl="1"/>
            <a:r>
              <a:rPr lang="de-DE" dirty="0"/>
              <a:t>INHIBIT </a:t>
            </a:r>
            <a:r>
              <a:rPr lang="de-DE" dirty="0" err="1"/>
              <a:t>connection</a:t>
            </a:r>
            <a:r>
              <a:rPr lang="de-DE" dirty="0"/>
              <a:t> </a:t>
            </a:r>
            <a:r>
              <a:rPr lang="de-DE" dirty="0" err="1"/>
              <a:t>Iseg</a:t>
            </a:r>
            <a:r>
              <a:rPr lang="de-DE" dirty="0"/>
              <a:t> HV </a:t>
            </a:r>
            <a:r>
              <a:rPr lang="de-DE" dirty="0" err="1"/>
              <a:t>crate</a:t>
            </a:r>
            <a:r>
              <a:rPr lang="de-DE" dirty="0"/>
              <a:t>.</a:t>
            </a:r>
          </a:p>
          <a:p>
            <a:r>
              <a:rPr lang="de-DE" b="1" dirty="0" smtClean="0"/>
              <a:t>XTD </a:t>
            </a:r>
            <a:r>
              <a:rPr lang="de-DE" b="1" dirty="0"/>
              <a:t>10:</a:t>
            </a:r>
            <a:endParaRPr lang="de-DE" dirty="0"/>
          </a:p>
          <a:p>
            <a:pPr lvl="1"/>
            <a:r>
              <a:rPr lang="de-DE" dirty="0" err="1"/>
              <a:t>Vacuum</a:t>
            </a:r>
            <a:r>
              <a:rPr lang="de-DE" dirty="0"/>
              <a:t> </a:t>
            </a:r>
            <a:r>
              <a:rPr lang="de-DE" dirty="0" err="1"/>
              <a:t>part</a:t>
            </a:r>
            <a:r>
              <a:rPr lang="de-DE" dirty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/>
              <a:t>Gas Panel </a:t>
            </a:r>
            <a:r>
              <a:rPr lang="de-DE" dirty="0" err="1" smtClean="0"/>
              <a:t>wiring</a:t>
            </a:r>
            <a:r>
              <a:rPr lang="de-DE" dirty="0" smtClean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smtClean="0"/>
              <a:t>XGM – </a:t>
            </a:r>
            <a:r>
              <a:rPr lang="de-DE" dirty="0" err="1" smtClean="0"/>
              <a:t>ongoing</a:t>
            </a:r>
            <a:endParaRPr lang="de-DE" dirty="0" smtClean="0"/>
          </a:p>
          <a:p>
            <a:pPr lvl="1"/>
            <a:r>
              <a:rPr lang="de-DE" dirty="0" smtClean="0"/>
              <a:t>Installation </a:t>
            </a:r>
            <a:r>
              <a:rPr lang="de-DE" dirty="0" err="1" smtClean="0"/>
              <a:t>of</a:t>
            </a:r>
            <a:r>
              <a:rPr lang="de-DE" dirty="0" smtClean="0"/>
              <a:t> UPS</a:t>
            </a:r>
            <a:endParaRPr lang="de-DE" dirty="0"/>
          </a:p>
          <a:p>
            <a:pPr lvl="1"/>
            <a:r>
              <a:rPr lang="de-DE" dirty="0" err="1" smtClean="0"/>
              <a:t>Local</a:t>
            </a:r>
            <a:r>
              <a:rPr lang="de-DE" dirty="0" smtClean="0"/>
              <a:t> </a:t>
            </a:r>
            <a:r>
              <a:rPr lang="de-DE" dirty="0" err="1"/>
              <a:t>wiring</a:t>
            </a:r>
            <a:r>
              <a:rPr lang="de-DE" dirty="0"/>
              <a:t> </a:t>
            </a:r>
            <a:r>
              <a:rPr lang="de-DE" dirty="0" smtClean="0"/>
              <a:t>on XGM </a:t>
            </a:r>
            <a:r>
              <a:rPr lang="de-DE" dirty="0" err="1" smtClean="0"/>
              <a:t>chambers</a:t>
            </a:r>
            <a:r>
              <a:rPr lang="de-DE" dirty="0"/>
              <a:t>;</a:t>
            </a:r>
            <a:r>
              <a:rPr lang="de-DE" dirty="0" smtClean="0"/>
              <a:t> </a:t>
            </a:r>
            <a:r>
              <a:rPr lang="de-DE" dirty="0" err="1" smtClean="0"/>
              <a:t>installation</a:t>
            </a:r>
            <a:r>
              <a:rPr lang="de-DE" dirty="0" smtClean="0"/>
              <a:t> </a:t>
            </a:r>
            <a:r>
              <a:rPr lang="de-DE" dirty="0"/>
              <a:t>ADAM &amp; </a:t>
            </a:r>
            <a:r>
              <a:rPr lang="de-DE" dirty="0" err="1"/>
              <a:t>Femto</a:t>
            </a:r>
            <a:r>
              <a:rPr lang="de-DE" dirty="0"/>
              <a:t> </a:t>
            </a:r>
            <a:r>
              <a:rPr lang="de-DE" dirty="0" err="1" smtClean="0"/>
              <a:t>crate</a:t>
            </a:r>
            <a:endParaRPr lang="de-DE" dirty="0"/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5534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MCP - status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003" y="1640837"/>
            <a:ext cx="7921625" cy="3889375"/>
          </a:xfrm>
        </p:spPr>
        <p:txBody>
          <a:bodyPr/>
          <a:lstStyle/>
          <a:p>
            <a:endParaRPr lang="de-DE" dirty="0" smtClean="0"/>
          </a:p>
          <a:p>
            <a:r>
              <a:rPr lang="de-DE" b="1" dirty="0" smtClean="0"/>
              <a:t>MCP@XTD2: </a:t>
            </a:r>
            <a:r>
              <a:rPr lang="de-DE" b="1" dirty="0" err="1" smtClean="0"/>
              <a:t>detected</a:t>
            </a:r>
            <a:r>
              <a:rPr lang="de-DE" b="1" dirty="0" smtClean="0"/>
              <a:t> </a:t>
            </a:r>
            <a:r>
              <a:rPr lang="de-DE" b="1" dirty="0" err="1" smtClean="0"/>
              <a:t>big</a:t>
            </a:r>
            <a:r>
              <a:rPr lang="de-DE" b="1" dirty="0" smtClean="0"/>
              <a:t> </a:t>
            </a:r>
            <a:r>
              <a:rPr lang="de-DE" b="1" dirty="0" err="1" smtClean="0"/>
              <a:t>issue</a:t>
            </a:r>
            <a:r>
              <a:rPr lang="de-DE" b="1" dirty="0" smtClean="0"/>
              <a:t> </a:t>
            </a:r>
            <a:r>
              <a:rPr lang="de-DE" b="1" dirty="0" err="1" smtClean="0"/>
              <a:t>with</a:t>
            </a:r>
            <a:r>
              <a:rPr lang="de-DE" b="1" dirty="0" smtClean="0"/>
              <a:t> </a:t>
            </a:r>
            <a:r>
              <a:rPr lang="de-DE" b="1" dirty="0" err="1" smtClean="0"/>
              <a:t>downstream</a:t>
            </a:r>
            <a:r>
              <a:rPr lang="de-DE" b="1" dirty="0" smtClean="0"/>
              <a:t> </a:t>
            </a:r>
            <a:br>
              <a:rPr lang="de-DE" b="1" dirty="0" smtClean="0"/>
            </a:br>
            <a:r>
              <a:rPr lang="de-DE" b="1" dirty="0" err="1" smtClean="0"/>
              <a:t>manipulator</a:t>
            </a:r>
            <a:r>
              <a:rPr lang="de-DE" b="1" dirty="0" smtClean="0"/>
              <a:t> </a:t>
            </a:r>
            <a:r>
              <a:rPr lang="de-DE" b="1" dirty="0" err="1" smtClean="0"/>
              <a:t>during</a:t>
            </a:r>
            <a:r>
              <a:rPr lang="de-DE" b="1" dirty="0" smtClean="0"/>
              <a:t> Technical </a:t>
            </a:r>
            <a:r>
              <a:rPr lang="de-DE" b="1" dirty="0" err="1" smtClean="0"/>
              <a:t>Commissioning</a:t>
            </a:r>
            <a:r>
              <a:rPr lang="de-DE" b="1" dirty="0" smtClean="0"/>
              <a:t>:</a:t>
            </a:r>
          </a:p>
          <a:p>
            <a:pPr lvl="1"/>
            <a:r>
              <a:rPr lang="de-DE" dirty="0" err="1" smtClean="0"/>
              <a:t>Mechanical</a:t>
            </a:r>
            <a:r>
              <a:rPr lang="de-DE" dirty="0" smtClean="0"/>
              <a:t> </a:t>
            </a:r>
            <a:r>
              <a:rPr lang="de-DE" dirty="0" err="1" smtClean="0"/>
              <a:t>failure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spindle, </a:t>
            </a:r>
            <a:r>
              <a:rPr lang="de-DE" dirty="0" err="1" smtClean="0"/>
              <a:t>friction</a:t>
            </a:r>
            <a:r>
              <a:rPr lang="de-DE" dirty="0" smtClean="0"/>
              <a:t> </a:t>
            </a:r>
            <a:r>
              <a:rPr lang="de-DE" dirty="0" err="1" smtClean="0"/>
              <a:t>up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seizure</a:t>
            </a:r>
            <a:endParaRPr lang="de-DE" dirty="0" smtClean="0"/>
          </a:p>
          <a:p>
            <a:pPr lvl="1"/>
            <a:r>
              <a:rPr lang="de-DE" dirty="0" smtClean="0"/>
              <a:t>Must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replaced</a:t>
            </a:r>
            <a:r>
              <a:rPr lang="de-DE" dirty="0" smtClean="0"/>
              <a:t>, </a:t>
            </a:r>
            <a:r>
              <a:rPr lang="de-DE" dirty="0" err="1" smtClean="0"/>
              <a:t>cannot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done</a:t>
            </a:r>
            <a:r>
              <a:rPr lang="de-DE" dirty="0" smtClean="0"/>
              <a:t> in-situ</a:t>
            </a:r>
          </a:p>
          <a:p>
            <a:r>
              <a:rPr lang="de-DE" b="1" dirty="0" err="1" smtClean="0"/>
              <a:t>Repair</a:t>
            </a:r>
            <a:r>
              <a:rPr lang="de-DE" b="1" dirty="0" smtClean="0"/>
              <a:t> Status: DONE</a:t>
            </a:r>
          </a:p>
          <a:p>
            <a:pPr lvl="1"/>
            <a:r>
              <a:rPr lang="de-DE" dirty="0" err="1" smtClean="0"/>
              <a:t>Opened</a:t>
            </a:r>
            <a:r>
              <a:rPr lang="de-DE" dirty="0" smtClean="0"/>
              <a:t> UHV, </a:t>
            </a:r>
            <a:r>
              <a:rPr lang="de-DE" dirty="0" err="1" smtClean="0"/>
              <a:t>removed</a:t>
            </a:r>
            <a:r>
              <a:rPr lang="de-DE" dirty="0" smtClean="0"/>
              <a:t> </a:t>
            </a:r>
            <a:r>
              <a:rPr lang="de-DE" dirty="0" err="1" smtClean="0"/>
              <a:t>delicate</a:t>
            </a:r>
            <a:r>
              <a:rPr lang="de-DE" dirty="0" smtClean="0"/>
              <a:t> MCPs </a:t>
            </a:r>
          </a:p>
          <a:p>
            <a:pPr lvl="1"/>
            <a:r>
              <a:rPr lang="de-DE" dirty="0" smtClean="0"/>
              <a:t>Remove + </a:t>
            </a:r>
            <a:r>
              <a:rPr lang="de-DE" dirty="0" err="1" smtClean="0"/>
              <a:t>repair</a:t>
            </a:r>
            <a:r>
              <a:rPr lang="de-DE" dirty="0" smtClean="0"/>
              <a:t> </a:t>
            </a:r>
            <a:r>
              <a:rPr lang="de-DE" dirty="0" err="1" smtClean="0"/>
              <a:t>manipulator</a:t>
            </a:r>
            <a:r>
              <a:rPr lang="de-DE" dirty="0"/>
              <a:t> </a:t>
            </a:r>
            <a:r>
              <a:rPr lang="de-DE" dirty="0" smtClean="0"/>
              <a:t>at </a:t>
            </a:r>
            <a:r>
              <a:rPr lang="de-DE" dirty="0" err="1" smtClean="0"/>
              <a:t>VAb</a:t>
            </a:r>
            <a:r>
              <a:rPr lang="de-DE" dirty="0" smtClean="0"/>
              <a:t> </a:t>
            </a:r>
            <a:r>
              <a:rPr lang="de-DE" b="1" dirty="0"/>
              <a:t>DONE</a:t>
            </a:r>
            <a:r>
              <a:rPr lang="de-DE" dirty="0"/>
              <a:t> </a:t>
            </a:r>
            <a:r>
              <a:rPr lang="de-DE" dirty="0" smtClean="0"/>
              <a:t>(w12)</a:t>
            </a:r>
          </a:p>
          <a:p>
            <a:pPr lvl="1"/>
            <a:r>
              <a:rPr lang="de-DE" dirty="0" err="1" smtClean="0"/>
              <a:t>Reinstallation</a:t>
            </a:r>
            <a:r>
              <a:rPr lang="de-DE" dirty="0" smtClean="0"/>
              <a:t> </a:t>
            </a:r>
            <a:r>
              <a:rPr lang="de-DE" b="1" dirty="0" smtClean="0"/>
              <a:t>DONE</a:t>
            </a:r>
            <a:r>
              <a:rPr lang="de-DE" dirty="0" smtClean="0"/>
              <a:t> (w13)</a:t>
            </a:r>
          </a:p>
          <a:p>
            <a:pPr lvl="1"/>
            <a:r>
              <a:rPr lang="de-DE" dirty="0" err="1" smtClean="0"/>
              <a:t>Recommissioning</a:t>
            </a:r>
            <a:r>
              <a:rPr lang="de-DE" dirty="0"/>
              <a:t>:</a:t>
            </a:r>
            <a:r>
              <a:rPr lang="de-DE" dirty="0" smtClean="0"/>
              <a:t> HV </a:t>
            </a:r>
            <a:r>
              <a:rPr lang="de-DE" dirty="0" err="1" smtClean="0"/>
              <a:t>conditioning</a:t>
            </a:r>
            <a:endParaRPr lang="de-DE" dirty="0" smtClean="0"/>
          </a:p>
          <a:p>
            <a:pPr lvl="1"/>
            <a:r>
              <a:rPr lang="de-DE" dirty="0" err="1" smtClean="0"/>
              <a:t>Checking</a:t>
            </a:r>
            <a:r>
              <a:rPr lang="de-DE" dirty="0" smtClean="0"/>
              <a:t> MCP-BOS: </a:t>
            </a:r>
            <a:r>
              <a:rPr lang="de-DE" b="1" dirty="0" smtClean="0"/>
              <a:t>OK</a:t>
            </a:r>
          </a:p>
          <a:p>
            <a:r>
              <a:rPr lang="de-DE" b="1" dirty="0"/>
              <a:t>MCP </a:t>
            </a:r>
            <a:r>
              <a:rPr lang="de-DE" b="1" dirty="0" smtClean="0"/>
              <a:t>s/w </a:t>
            </a:r>
            <a:r>
              <a:rPr lang="de-DE" b="1" dirty="0" err="1" smtClean="0"/>
              <a:t>commissioning</a:t>
            </a:r>
            <a:r>
              <a:rPr lang="de-DE" b="1" dirty="0" smtClean="0"/>
              <a:t> (</a:t>
            </a:r>
            <a:r>
              <a:rPr lang="de-DE" b="1" dirty="0" err="1" smtClean="0"/>
              <a:t>Beckhoff</a:t>
            </a:r>
            <a:r>
              <a:rPr lang="de-DE" b="1" dirty="0" smtClean="0"/>
              <a:t>):</a:t>
            </a:r>
            <a:endParaRPr lang="de-DE" b="1" dirty="0"/>
          </a:p>
          <a:p>
            <a:pPr lvl="1"/>
            <a:r>
              <a:rPr lang="de-DE" dirty="0" smtClean="0"/>
              <a:t>Motor </a:t>
            </a:r>
            <a:r>
              <a:rPr lang="de-DE" dirty="0" err="1" smtClean="0"/>
              <a:t>movement</a:t>
            </a:r>
            <a:r>
              <a:rPr lang="de-DE" dirty="0" smtClean="0"/>
              <a:t> </a:t>
            </a:r>
            <a:r>
              <a:rPr lang="de-DE" dirty="0" err="1" smtClean="0"/>
              <a:t>using</a:t>
            </a:r>
            <a:r>
              <a:rPr lang="de-DE" dirty="0" smtClean="0"/>
              <a:t> mc2lib / Technosoft </a:t>
            </a:r>
            <a:r>
              <a:rPr lang="de-DE" dirty="0" err="1" smtClean="0"/>
              <a:t>controller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locally</a:t>
            </a:r>
            <a:r>
              <a:rPr lang="de-DE" dirty="0" smtClean="0"/>
              <a:t> </a:t>
            </a:r>
            <a:r>
              <a:rPr lang="de-DE" dirty="0" err="1" smtClean="0"/>
              <a:t>tested</a:t>
            </a:r>
            <a:r>
              <a:rPr lang="de-DE" dirty="0" smtClean="0"/>
              <a:t>,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put</a:t>
            </a:r>
            <a:r>
              <a:rPr lang="de-DE" dirty="0" smtClean="0"/>
              <a:t> in LOOP </a:t>
            </a:r>
            <a:r>
              <a:rPr lang="de-DE" dirty="0" err="1" smtClean="0"/>
              <a:t>by</a:t>
            </a:r>
            <a:r>
              <a:rPr lang="de-DE" dirty="0" smtClean="0"/>
              <a:t> AE (end </a:t>
            </a:r>
            <a:r>
              <a:rPr lang="de-DE" dirty="0" err="1" smtClean="0"/>
              <a:t>of</a:t>
            </a:r>
            <a:r>
              <a:rPr lang="de-DE" dirty="0" smtClean="0"/>
              <a:t> w13?)</a:t>
            </a:r>
            <a:endParaRPr lang="de-DE" dirty="0"/>
          </a:p>
          <a:p>
            <a:r>
              <a:rPr lang="de-DE" b="1" dirty="0"/>
              <a:t>MCP </a:t>
            </a:r>
            <a:r>
              <a:rPr lang="de-DE" b="1" dirty="0" smtClean="0"/>
              <a:t>s/w </a:t>
            </a:r>
            <a:r>
              <a:rPr lang="de-DE" b="1" dirty="0" err="1"/>
              <a:t>commissioning</a:t>
            </a:r>
            <a:r>
              <a:rPr lang="de-DE" b="1" dirty="0"/>
              <a:t> (</a:t>
            </a:r>
            <a:r>
              <a:rPr lang="de-DE" b="1" dirty="0" err="1"/>
              <a:t>karabo</a:t>
            </a:r>
            <a:r>
              <a:rPr lang="de-DE" b="1" dirty="0"/>
              <a:t>):</a:t>
            </a:r>
          </a:p>
          <a:p>
            <a:pPr lvl="1"/>
            <a:r>
              <a:rPr lang="de-DE" dirty="0" err="1"/>
              <a:t>ongoing</a:t>
            </a:r>
            <a:r>
              <a:rPr lang="de-DE" dirty="0"/>
              <a:t> </a:t>
            </a:r>
            <a:r>
              <a:rPr lang="de-DE" dirty="0" smtClean="0"/>
              <a:t>(</a:t>
            </a:r>
            <a:r>
              <a:rPr lang="de-DE" dirty="0" err="1" smtClean="0"/>
              <a:t>with</a:t>
            </a:r>
            <a:r>
              <a:rPr lang="de-DE" dirty="0" smtClean="0"/>
              <a:t> CY,WE) </a:t>
            </a:r>
            <a:r>
              <a:rPr lang="de-DE" dirty="0" err="1" smtClean="0"/>
              <a:t>today</a:t>
            </a:r>
            <a:r>
              <a:rPr lang="de-DE" dirty="0" smtClean="0"/>
              <a:t> 9am at XTD2</a:t>
            </a:r>
          </a:p>
        </p:txBody>
      </p:sp>
      <p:pic>
        <p:nvPicPr>
          <p:cNvPr id="6" name="Picture 2" descr="N:\4all\intern\User data\wp74\Images - Photos\2017-03-27_MCP_XTD2_repair\20170320_13143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0142" y="1112938"/>
            <a:ext cx="3024914" cy="1701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N:\4all\intern\User data\wp74\Images - Photos\2017-03-27_MCP_XTD2_repair\20170327_12052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0074" y="2953575"/>
            <a:ext cx="3024981" cy="1701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0112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theme/theme1.xml><?xml version="1.0" encoding="utf-8"?>
<a:theme xmlns:a="http://schemas.openxmlformats.org/drawingml/2006/main" name="European_XFEL_Template_Presentation_4x3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</a:spPr>
      <a:bodyPr rtlCol="0" anchor="ctr">
        <a:noAutofit/>
      </a:bodyPr>
      <a:lstStyle>
        <a:defPPr algn="ctr">
          <a:lnSpc>
            <a:spcPct val="113000"/>
          </a:lnSpc>
          <a:defRPr sz="1400" dirty="0" err="1" smtClean="0"/>
        </a:defPPr>
      </a:lst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noAutofit/>
      </a:bodyPr>
      <a:lstStyle>
        <a:defPPr marL="269875" indent="-269875">
          <a:lnSpc>
            <a:spcPct val="112000"/>
          </a:lnSpc>
          <a:buBlip>
            <a:blip xmlns:r="http://schemas.openxmlformats.org/officeDocument/2006/relationships" r:embed="rId1"/>
          </a:buBlip>
          <a:defRPr sz="1400" dirty="0" err="1" smtClean="0"/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XFEL_PowerPoint_4x3.potx" id="{BC191F8A-93AC-4D54-B0A3-61F02C6C23C2}" vid="{3786C33C-45D4-4C30-B0CA-267E7E457705}"/>
    </a:ext>
  </a:extLst>
</a:theme>
</file>

<file path=ppt/theme/theme2.xml><?xml version="1.0" encoding="utf-8"?>
<a:theme xmlns:a="http://schemas.openxmlformats.org/drawingml/2006/main" name="Office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European_XFEL_Template_Presentation_4x3</Template>
  <TotalTime>0</TotalTime>
  <Words>244</Words>
  <Application>Microsoft Office PowerPoint</Application>
  <PresentationFormat>On-screen Show (4:3)</PresentationFormat>
  <Paragraphs>91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European_XFEL_Template_Presentation_4x3</vt:lpstr>
      <vt:lpstr>XGM – progress week 13 / 2017</vt:lpstr>
      <vt:lpstr>XGM - Progress (w13)</vt:lpstr>
      <vt:lpstr>DOOCS control panels operating</vt:lpstr>
      <vt:lpstr>XGM – Repair Progress Summary (w13)</vt:lpstr>
      <vt:lpstr>XGM - Plan week 14</vt:lpstr>
      <vt:lpstr>MCP - status</vt:lpstr>
    </vt:vector>
  </TitlesOfParts>
  <Company>DESY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in one line (or two lines)</dc:title>
  <dc:creator>gruenert</dc:creator>
  <cp:lastModifiedBy>gruenert</cp:lastModifiedBy>
  <cp:revision>45</cp:revision>
  <dcterms:created xsi:type="dcterms:W3CDTF">2016-12-02T16:24:22Z</dcterms:created>
  <dcterms:modified xsi:type="dcterms:W3CDTF">2017-03-30T17:02:51Z</dcterms:modified>
</cp:coreProperties>
</file>