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93" r:id="rId2"/>
    <p:sldId id="273" r:id="rId3"/>
    <p:sldId id="323" r:id="rId4"/>
    <p:sldId id="322" r:id="rId5"/>
    <p:sldId id="330" r:id="rId6"/>
    <p:sldId id="331" r:id="rId7"/>
    <p:sldId id="332" r:id="rId8"/>
    <p:sldId id="294" r:id="rId9"/>
    <p:sldId id="328" r:id="rId10"/>
    <p:sldId id="324" r:id="rId11"/>
    <p:sldId id="325" r:id="rId12"/>
    <p:sldId id="329" r:id="rId13"/>
    <p:sldId id="333" r:id="rId14"/>
    <p:sldId id="334" r:id="rId15"/>
    <p:sldId id="335" r:id="rId16"/>
    <p:sldId id="336" r:id="rId17"/>
    <p:sldId id="33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75" userDrawn="1">
          <p15:clr>
            <a:srgbClr val="A4A3A4"/>
          </p15:clr>
        </p15:guide>
        <p15:guide id="2" pos="2767" userDrawn="1">
          <p15:clr>
            <a:srgbClr val="A4A3A4"/>
          </p15:clr>
        </p15:guide>
        <p15:guide id="3" pos="2993" userDrawn="1">
          <p15:clr>
            <a:srgbClr val="A4A3A4"/>
          </p15:clr>
        </p15:guide>
        <p15:guide id="4" pos="5375" userDrawn="1">
          <p15:clr>
            <a:srgbClr val="A4A3A4"/>
          </p15:clr>
        </p15:guide>
        <p15:guide id="5" pos="385" userDrawn="1">
          <p15:clr>
            <a:srgbClr val="A4A3A4"/>
          </p15:clr>
        </p15:guide>
        <p15:guide id="6" orient="horz" pos="3725"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showGuides="1">
      <p:cViewPr varScale="1">
        <p:scale>
          <a:sx n="141" d="100"/>
          <a:sy n="141" d="100"/>
        </p:scale>
        <p:origin x="-728" y="-112"/>
      </p:cViewPr>
      <p:guideLst>
        <p:guide orient="horz" pos="1275"/>
        <p:guide orient="horz" pos="3725"/>
        <p:guide pos="2767"/>
        <p:guide pos="2993"/>
        <p:guide pos="5375"/>
        <p:guide pos="38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0AC80-9589-41A1-8ED2-EC2076B0E8E8}" type="datetimeFigureOut">
              <a:rPr lang="de-DE" smtClean="0"/>
              <a:t>3/31/17</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A726-01A3-41A5-8C71-74C8A626EA48}" type="slidenum">
              <a:rPr lang="de-DE" smtClean="0"/>
              <a:t>‹#›</a:t>
            </a:fld>
            <a:endParaRPr lang="de-DE"/>
          </a:p>
        </p:txBody>
      </p:sp>
    </p:spTree>
    <p:extLst>
      <p:ext uri="{BB962C8B-B14F-4D97-AF65-F5344CB8AC3E}">
        <p14:creationId xmlns:p14="http://schemas.microsoft.com/office/powerpoint/2010/main" val="7261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2030-5346-4222-B1C0-77ABA51E04BA}" type="datetimeFigureOut">
              <a:rPr lang="de-DE" smtClean="0"/>
              <a:t>3/31/17</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39C8-6D5D-40E8-8D83-C1E41A39F5E0}" type="slidenum">
              <a:rPr lang="de-DE" smtClean="0"/>
              <a:t>‹#›</a:t>
            </a:fld>
            <a:endParaRPr lang="de-DE"/>
          </a:p>
        </p:txBody>
      </p:sp>
    </p:spTree>
    <p:extLst>
      <p:ext uri="{BB962C8B-B14F-4D97-AF65-F5344CB8AC3E}">
        <p14:creationId xmlns:p14="http://schemas.microsoft.com/office/powerpoint/2010/main" val="316438799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188" y="1120779"/>
            <a:ext cx="5877529" cy="1050925"/>
          </a:xfrm>
        </p:spPr>
        <p:txBody>
          <a:bodyPr anchor="b"/>
          <a:lstStyle>
            <a:lvl1pPr algn="l">
              <a:defRPr sz="2200"/>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611188" y="2583180"/>
            <a:ext cx="5886446" cy="3330258"/>
          </a:xfrm>
        </p:spPr>
        <p:txBody>
          <a:bodyPr/>
          <a:lstStyle>
            <a:lvl1pPr marL="0" indent="0" algn="l">
              <a:spcBef>
                <a:spcPts val="0"/>
              </a:spcBef>
              <a:buNone/>
              <a:defRPr sz="1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smtClean="0"/>
              <a:t>Click to edit Master subtitle style</a:t>
            </a:r>
            <a:endParaRPr lang="en-US" noProof="0" dirty="0"/>
          </a:p>
        </p:txBody>
      </p:sp>
      <p:pic>
        <p:nvPicPr>
          <p:cNvPr id="8"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823" y="771527"/>
            <a:ext cx="1423988" cy="1422341"/>
          </a:xfrm>
          <a:prstGeom prst="rect">
            <a:avLst/>
          </a:prstGeom>
        </p:spPr>
      </p:pic>
      <p:pic>
        <p:nvPicPr>
          <p:cNvPr id="6"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374" y="6413956"/>
            <a:ext cx="2275200" cy="120448"/>
          </a:xfrm>
          <a:prstGeom prst="rect">
            <a:avLst/>
          </a:prstGeom>
        </p:spPr>
      </p:pic>
    </p:spTree>
    <p:extLst>
      <p:ext uri="{BB962C8B-B14F-4D97-AF65-F5344CB8AC3E}">
        <p14:creationId xmlns:p14="http://schemas.microsoft.com/office/powerpoint/2010/main" val="351837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Picture Placeholder 5"/>
          <p:cNvSpPr>
            <a:spLocks noGrp="1"/>
          </p:cNvSpPr>
          <p:nvPr>
            <p:ph type="pic" sz="quarter" idx="12"/>
          </p:nvPr>
        </p:nvSpPr>
        <p:spPr>
          <a:xfrm>
            <a:off x="611188" y="2024067"/>
            <a:ext cx="5932487" cy="3889375"/>
          </a:xfrm>
          <a:noFill/>
        </p:spPr>
        <p:txBody>
          <a:bodyPr anchor="ctr"/>
          <a:lstStyle>
            <a:lvl1pPr marL="0" indent="0" algn="ctr">
              <a:buFont typeface="Arial" panose="020B0604020202020204" pitchFamily="34" charset="0"/>
              <a:buNone/>
              <a:defRPr/>
            </a:lvl1pPr>
          </a:lstStyle>
          <a:p>
            <a:r>
              <a:rPr lang="en-US" smtClean="0"/>
              <a:t>Drag picture to placeholder or click icon to add</a:t>
            </a:r>
            <a:endParaRPr lang="en-GB"/>
          </a:p>
        </p:txBody>
      </p:sp>
      <p:sp>
        <p:nvSpPr>
          <p:cNvPr id="7" name="Textplatzhalter 4"/>
          <p:cNvSpPr>
            <a:spLocks noGrp="1"/>
          </p:cNvSpPr>
          <p:nvPr>
            <p:ph type="body" sz="quarter" idx="14" hasCustomPrompt="1"/>
          </p:nvPr>
        </p:nvSpPr>
        <p:spPr>
          <a:xfrm>
            <a:off x="611188" y="5913441"/>
            <a:ext cx="5932487"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4" name="Textplatzhalter 3"/>
          <p:cNvSpPr>
            <a:spLocks noGrp="1"/>
          </p:cNvSpPr>
          <p:nvPr>
            <p:ph type="body" sz="quarter" idx="15"/>
          </p:nvPr>
        </p:nvSpPr>
        <p:spPr>
          <a:xfrm>
            <a:off x="6753224" y="2033593"/>
            <a:ext cx="1779590" cy="3879847"/>
          </a:xfrm>
        </p:spPr>
        <p:txBody>
          <a:bodyPr/>
          <a:lstStyle>
            <a:lvl1pPr marL="200020" indent="-200020">
              <a:defRPr sz="1050"/>
            </a:lvl1pPr>
            <a:lvl2pPr marL="407184" indent="-207164">
              <a:defRPr sz="1050"/>
            </a:lvl2pPr>
            <a:lvl3pPr marL="607204" indent="-200020">
              <a:defRPr sz="1050"/>
            </a:lvl3pPr>
            <a:lvl4pPr marL="742931" indent="-135728">
              <a:defRPr sz="1050"/>
            </a:lvl4pPr>
            <a:lvl5pPr marL="871517" indent="-12858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69002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US" noProof="0"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noProof="0" smtClean="0"/>
              <a:t>Click to edit Master text styles</a:t>
            </a:r>
          </a:p>
        </p:txBody>
      </p:sp>
    </p:spTree>
    <p:extLst>
      <p:ext uri="{BB962C8B-B14F-4D97-AF65-F5344CB8AC3E}">
        <p14:creationId xmlns:p14="http://schemas.microsoft.com/office/powerpoint/2010/main" val="40230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break">
    <p:spTree>
      <p:nvGrpSpPr>
        <p:cNvPr id="1" name=""/>
        <p:cNvGrpSpPr/>
        <p:nvPr/>
      </p:nvGrpSpPr>
      <p:grpSpPr>
        <a:xfrm>
          <a:off x="0" y="0"/>
          <a:ext cx="0" cy="0"/>
          <a:chOff x="0" y="0"/>
          <a:chExt cx="0" cy="0"/>
        </a:xfrm>
      </p:grpSpPr>
      <p:sp>
        <p:nvSpPr>
          <p:cNvPr id="2" name="Title 1"/>
          <p:cNvSpPr>
            <a:spLocks noGrp="1"/>
          </p:cNvSpPr>
          <p:nvPr>
            <p:ph type="title"/>
          </p:nvPr>
        </p:nvSpPr>
        <p:spPr>
          <a:xfrm>
            <a:off x="611188" y="1552576"/>
            <a:ext cx="7921626" cy="3814764"/>
          </a:xfrm>
        </p:spPr>
        <p:txBody>
          <a:bodyPr anchor="ctr"/>
          <a:lstStyle>
            <a:lvl1pPr>
              <a:defRPr sz="6300">
                <a:solidFill>
                  <a:schemeClr val="tx1"/>
                </a:solidFill>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611188" y="5448300"/>
            <a:ext cx="7921625" cy="574676"/>
          </a:xfrm>
        </p:spPr>
        <p:txBody>
          <a:bodyPr anchor="b"/>
          <a:lstStyle>
            <a:lvl1pPr marL="0" indent="0">
              <a:buNone/>
              <a:defRPr sz="22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22422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6411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1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Picture Placeholder 5"/>
          <p:cNvSpPr>
            <a:spLocks noGrp="1"/>
          </p:cNvSpPr>
          <p:nvPr>
            <p:ph type="pic" sz="quarter" idx="12"/>
          </p:nvPr>
        </p:nvSpPr>
        <p:spPr>
          <a:xfrm>
            <a:off x="611188" y="2024066"/>
            <a:ext cx="7921625" cy="3889375"/>
          </a:xfrm>
          <a:noFill/>
        </p:spPr>
        <p:txBody>
          <a:bodyPr anchor="ctr"/>
          <a:lstStyle>
            <a:lvl1pPr marL="0" indent="0" algn="ctr">
              <a:buFont typeface="Arial" panose="020B0604020202020204" pitchFamily="34" charset="0"/>
              <a:buNone/>
              <a:defRPr/>
            </a:lvl1pPr>
          </a:lstStyle>
          <a:p>
            <a:r>
              <a:rPr lang="en-US" smtClean="0"/>
              <a:t>Drag picture to placeholder or click icon to add</a:t>
            </a:r>
            <a:endParaRPr lang="en-GB"/>
          </a:p>
        </p:txBody>
      </p:sp>
    </p:spTree>
    <p:extLst>
      <p:ext uri="{BB962C8B-B14F-4D97-AF65-F5344CB8AC3E}">
        <p14:creationId xmlns:p14="http://schemas.microsoft.com/office/powerpoint/2010/main" val="20913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11188" y="828678"/>
            <a:ext cx="7921625" cy="5084763"/>
          </a:xfrm>
          <a:noFill/>
        </p:spPr>
        <p:txBody>
          <a:bodyPr anchor="ctr"/>
          <a:lstStyle>
            <a:lvl1pPr marL="0" indent="0" algn="ctr">
              <a:buFont typeface="Arial" panose="020B0604020202020204" pitchFamily="34" charset="0"/>
              <a:buNone/>
              <a:defRPr/>
            </a:lvl1pPr>
          </a:lstStyle>
          <a:p>
            <a:r>
              <a:rPr lang="en-US" smtClean="0"/>
              <a:t>Drag picture to placeholder or click icon to add</a:t>
            </a:r>
            <a:endParaRPr lang="en-GB"/>
          </a:p>
        </p:txBody>
      </p:sp>
      <p:sp>
        <p:nvSpPr>
          <p:cNvPr id="5" name="Textplatzhalter 4"/>
          <p:cNvSpPr>
            <a:spLocks noGrp="1"/>
          </p:cNvSpPr>
          <p:nvPr>
            <p:ph type="body" sz="quarter" idx="13" hasCustomPrompt="1"/>
          </p:nvPr>
        </p:nvSpPr>
        <p:spPr>
          <a:xfrm>
            <a:off x="611190" y="5913441"/>
            <a:ext cx="7921626"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212403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11187" y="1196979"/>
            <a:ext cx="3781425" cy="4716463"/>
          </a:xfrm>
          <a:noFill/>
        </p:spPr>
        <p:txBody>
          <a:bodyPr anchor="ctr"/>
          <a:lstStyle>
            <a:lvl1pPr marL="0" indent="0" algn="ctr">
              <a:buFont typeface="Arial" panose="020B0604020202020204" pitchFamily="34" charset="0"/>
              <a:buNone/>
              <a:defRPr/>
            </a:lvl1pPr>
          </a:lstStyle>
          <a:p>
            <a:r>
              <a:rPr lang="en-US" smtClean="0"/>
              <a:t>Drag picture to placeholder or click icon to add</a:t>
            </a:r>
            <a:endParaRPr lang="en-GB"/>
          </a:p>
        </p:txBody>
      </p:sp>
      <p:sp>
        <p:nvSpPr>
          <p:cNvPr id="7" name="Picture Placeholder 5"/>
          <p:cNvSpPr>
            <a:spLocks noGrp="1"/>
          </p:cNvSpPr>
          <p:nvPr>
            <p:ph type="pic" sz="quarter" idx="13"/>
          </p:nvPr>
        </p:nvSpPr>
        <p:spPr>
          <a:xfrm>
            <a:off x="4751388" y="1196979"/>
            <a:ext cx="3781426" cy="4716463"/>
          </a:xfrm>
          <a:noFill/>
        </p:spPr>
        <p:txBody>
          <a:bodyPr anchor="ctr"/>
          <a:lstStyle>
            <a:lvl1pPr marL="0" indent="0" algn="ctr">
              <a:buFont typeface="Arial" panose="020B0604020202020204" pitchFamily="34" charset="0"/>
              <a:buNone/>
              <a:defRPr/>
            </a:lvl1pPr>
          </a:lstStyle>
          <a:p>
            <a:r>
              <a:rPr lang="en-US" smtClean="0"/>
              <a:t>Drag picture to placeholder or click icon to add</a:t>
            </a:r>
            <a:endParaRPr lang="en-GB"/>
          </a:p>
        </p:txBody>
      </p:sp>
      <p:sp>
        <p:nvSpPr>
          <p:cNvPr id="8" name="Textplatzhalter 4"/>
          <p:cNvSpPr>
            <a:spLocks noGrp="1"/>
          </p:cNvSpPr>
          <p:nvPr>
            <p:ph type="body" sz="quarter" idx="14" hasCustomPrompt="1"/>
          </p:nvPr>
        </p:nvSpPr>
        <p:spPr>
          <a:xfrm>
            <a:off x="611188" y="5913441"/>
            <a:ext cx="3781428"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4751387" y="5913441"/>
            <a:ext cx="37814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17000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Picture Placeholder 5"/>
          <p:cNvSpPr>
            <a:spLocks noGrp="1"/>
          </p:cNvSpPr>
          <p:nvPr>
            <p:ph type="pic" sz="quarter" idx="12"/>
          </p:nvPr>
        </p:nvSpPr>
        <p:spPr>
          <a:xfrm>
            <a:off x="611188" y="2024063"/>
            <a:ext cx="3781425" cy="3062288"/>
          </a:xfrm>
          <a:noFill/>
        </p:spPr>
        <p:txBody>
          <a:bodyPr anchor="ctr"/>
          <a:lstStyle>
            <a:lvl1pPr marL="0" indent="0" algn="ctr">
              <a:buFont typeface="Arial" panose="020B0604020202020204" pitchFamily="34" charset="0"/>
              <a:buNone/>
              <a:defRPr/>
            </a:lvl1pPr>
          </a:lstStyle>
          <a:p>
            <a:r>
              <a:rPr lang="en-US" smtClean="0"/>
              <a:t>Drag picture to placeholder or click icon to add</a:t>
            </a:r>
            <a:endParaRPr lang="en-GB"/>
          </a:p>
        </p:txBody>
      </p:sp>
      <p:sp>
        <p:nvSpPr>
          <p:cNvPr id="7" name="Picture Placeholder 5"/>
          <p:cNvSpPr>
            <a:spLocks noGrp="1"/>
          </p:cNvSpPr>
          <p:nvPr>
            <p:ph type="pic" sz="quarter" idx="13"/>
          </p:nvPr>
        </p:nvSpPr>
        <p:spPr>
          <a:xfrm>
            <a:off x="4751388" y="2024063"/>
            <a:ext cx="3781425" cy="3062288"/>
          </a:xfrm>
          <a:noFill/>
        </p:spPr>
        <p:txBody>
          <a:bodyPr anchor="ctr"/>
          <a:lstStyle>
            <a:lvl1pPr marL="0" indent="0" algn="ctr">
              <a:buFont typeface="Arial" panose="020B0604020202020204" pitchFamily="34" charset="0"/>
              <a:buNone/>
              <a:defRPr/>
            </a:lvl1pPr>
          </a:lstStyle>
          <a:p>
            <a:r>
              <a:rPr lang="en-US" smtClean="0"/>
              <a:t>Drag picture to placeholder or click icon to add</a:t>
            </a:r>
            <a:endParaRPr lang="en-GB"/>
          </a:p>
        </p:txBody>
      </p:sp>
      <p:sp>
        <p:nvSpPr>
          <p:cNvPr id="8" name="Textplatzhalter 4"/>
          <p:cNvSpPr>
            <a:spLocks noGrp="1"/>
          </p:cNvSpPr>
          <p:nvPr>
            <p:ph type="body" sz="quarter" idx="14" hasCustomPrompt="1"/>
          </p:nvPr>
        </p:nvSpPr>
        <p:spPr>
          <a:xfrm>
            <a:off x="611190" y="5086354"/>
            <a:ext cx="37814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4751385" y="5086354"/>
            <a:ext cx="37814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30082349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emf"/><Relationship Id="rId13" Type="http://schemas.openxmlformats.org/officeDocument/2006/relationships/image" Target="../media/image1.emf"/><Relationship Id="rId1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8" y="712232"/>
            <a:ext cx="7921625" cy="780540"/>
          </a:xfrm>
          <a:prstGeom prst="rect">
            <a:avLst/>
          </a:prstGeom>
        </p:spPr>
        <p:txBody>
          <a:bodyPr vert="horz" lIns="0" tIns="0" rIns="0" bIns="0" rtlCol="0" anchor="b" anchorCtr="0">
            <a:noAutofit/>
          </a:bodyPr>
          <a:lstStyle/>
          <a:p>
            <a:endParaRPr lang="en-US" noProof="0" dirty="0"/>
          </a:p>
        </p:txBody>
      </p:sp>
      <p:sp>
        <p:nvSpPr>
          <p:cNvPr id="3" name="Text Placeholder 2"/>
          <p:cNvSpPr>
            <a:spLocks noGrp="1"/>
          </p:cNvSpPr>
          <p:nvPr>
            <p:ph type="body" idx="1"/>
          </p:nvPr>
        </p:nvSpPr>
        <p:spPr>
          <a:xfrm>
            <a:off x="611187" y="2024067"/>
            <a:ext cx="7921625" cy="3889375"/>
          </a:xfrm>
          <a:prstGeom prst="rect">
            <a:avLst/>
          </a:prstGeom>
        </p:spPr>
        <p:txBody>
          <a:bodyPr vert="horz" lIns="0" tIns="0" rIns="0" bIns="0" rtlCol="0" anchor="t" anchorCtr="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9" name="Textfeld 8"/>
          <p:cNvSpPr txBox="1"/>
          <p:nvPr/>
        </p:nvSpPr>
        <p:spPr>
          <a:xfrm>
            <a:off x="8532814" y="293577"/>
            <a:ext cx="385763" cy="293798"/>
          </a:xfrm>
          <a:prstGeom prst="rect">
            <a:avLst/>
          </a:prstGeom>
          <a:noFill/>
        </p:spPr>
        <p:txBody>
          <a:bodyPr wrap="none" lIns="0" tIns="0" rIns="0" bIns="0" rtlCol="0">
            <a:noAutofit/>
          </a:bodyPr>
          <a:lstStyle/>
          <a:p>
            <a:pPr algn="r"/>
            <a:fld id="{A5DEC3FA-4FB7-4309-A077-6BB31CA8E81A}" type="slidenum">
              <a:rPr lang="en-US" sz="1600" noProof="0" smtClean="0"/>
              <a:pPr algn="r"/>
              <a:t>‹#›</a:t>
            </a:fld>
            <a:endParaRPr lang="en-US" sz="1600" noProof="0" dirty="0"/>
          </a:p>
        </p:txBody>
      </p:sp>
      <p:cxnSp>
        <p:nvCxnSpPr>
          <p:cNvPr id="11" name="Gerader Verbinder 10"/>
          <p:cNvCxnSpPr/>
          <p:nvPr/>
        </p:nvCxnSpPr>
        <p:spPr>
          <a:xfrm>
            <a:off x="611187" y="339297"/>
            <a:ext cx="378142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4751388" y="339297"/>
            <a:ext cx="3781426"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611188" y="381001"/>
            <a:ext cx="3781425" cy="216000"/>
          </a:xfrm>
          <a:prstGeom prst="rect">
            <a:avLst/>
          </a:prstGeom>
        </p:spPr>
        <p:txBody>
          <a:bodyPr vert="horz" lIns="0" tIns="0" rIns="0" bIns="0" rtlCol="0" anchor="t" anchorCtr="0">
            <a:noAutofit/>
          </a:bodyPr>
          <a:lstStyle/>
          <a:p>
            <a:pPr lvl="0"/>
            <a:r>
              <a:rPr lang="en-US" sz="900" dirty="0" smtClean="0"/>
              <a:t>XFEL operator training, Beam transport beyond</a:t>
            </a:r>
            <a:r>
              <a:rPr lang="en-US" sz="900" baseline="0" dirty="0" smtClean="0"/>
              <a:t> B2</a:t>
            </a:r>
            <a:endParaRPr lang="en-US" sz="900" dirty="0"/>
          </a:p>
        </p:txBody>
      </p:sp>
      <p:sp>
        <p:nvSpPr>
          <p:cNvPr id="8" name="Rechteck 7"/>
          <p:cNvSpPr/>
          <p:nvPr/>
        </p:nvSpPr>
        <p:spPr>
          <a:xfrm>
            <a:off x="4751388" y="381001"/>
            <a:ext cx="3781425" cy="216000"/>
          </a:xfrm>
          <a:prstGeom prst="rect">
            <a:avLst/>
          </a:prstGeom>
        </p:spPr>
        <p:txBody>
          <a:bodyPr vert="horz" lIns="0" tIns="0" rIns="0" bIns="0" rtlCol="0" anchor="t" anchorCtr="0">
            <a:noAutofit/>
          </a:bodyPr>
          <a:lstStyle/>
          <a:p>
            <a:pPr lvl="0"/>
            <a:r>
              <a:rPr lang="en-US" sz="900" dirty="0" smtClean="0"/>
              <a:t>Matthias Scholz, 31.03.2017</a:t>
            </a:r>
            <a:endParaRPr lang="en-US" sz="900" dirty="0"/>
          </a:p>
        </p:txBody>
      </p:sp>
      <p:pic>
        <p:nvPicPr>
          <p:cNvPr id="10" name="Grafik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374" y="6413956"/>
            <a:ext cx="2275200" cy="120448"/>
          </a:xfrm>
          <a:prstGeom prst="rect">
            <a:avLst/>
          </a:prstGeom>
        </p:spPr>
      </p:pic>
    </p:spTree>
    <p:extLst>
      <p:ext uri="{BB962C8B-B14F-4D97-AF65-F5344CB8AC3E}">
        <p14:creationId xmlns:p14="http://schemas.microsoft.com/office/powerpoint/2010/main" val="92600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3" r:id="rId6"/>
    <p:sldLayoutId id="2147483668" r:id="rId7"/>
    <p:sldLayoutId id="2147483669" r:id="rId8"/>
    <p:sldLayoutId id="2147483670" r:id="rId9"/>
    <p:sldLayoutId id="2147483671" r:id="rId10"/>
  </p:sldLayoutIdLst>
  <p:hf sldNum="0" hdr="0" ftr="0" dt="0"/>
  <p:txStyles>
    <p:titleStyle>
      <a:lvl1pPr algn="l" defTabSz="685783"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267884" indent="-267884" algn="l" defTabSz="685783" rtl="0" eaLnBrk="1" latinLnBrk="0" hangingPunct="1">
        <a:lnSpc>
          <a:spcPct val="114000"/>
        </a:lnSpc>
        <a:spcBef>
          <a:spcPts val="1350"/>
        </a:spcBef>
        <a:buClr>
          <a:schemeClr val="bg2"/>
        </a:buClr>
        <a:buFontTx/>
        <a:buBlip>
          <a:blip r:embed="rId13"/>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14"/>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275" userDrawn="1">
          <p15:clr>
            <a:srgbClr val="F26B43"/>
          </p15:clr>
        </p15:guide>
        <p15:guide id="2" pos="2767" userDrawn="1">
          <p15:clr>
            <a:srgbClr val="F26B43"/>
          </p15:clr>
        </p15:guide>
        <p15:guide id="3" pos="2993" userDrawn="1">
          <p15:clr>
            <a:srgbClr val="F26B43"/>
          </p15:clr>
        </p15:guide>
        <p15:guide id="4" pos="385" userDrawn="1">
          <p15:clr>
            <a:srgbClr val="F26B43"/>
          </p15:clr>
        </p15:guide>
        <p15:guide id="5" pos="5375" userDrawn="1">
          <p15:clr>
            <a:srgbClr val="F26B43"/>
          </p15:clr>
        </p15:guide>
        <p15:guide id="6"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gif"/><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emf"/><Relationship Id="rId5" Type="http://schemas.openxmlformats.org/officeDocument/2006/relationships/image" Target="../media/image3.emf"/><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emf"/><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8" y="1120779"/>
            <a:ext cx="5877529" cy="1050925"/>
          </a:xfrm>
        </p:spPr>
        <p:txBody>
          <a:bodyPr/>
          <a:lstStyle/>
          <a:p>
            <a:r>
              <a:rPr lang="en-GB" dirty="0" smtClean="0"/>
              <a:t>XFEL Operator Training</a:t>
            </a:r>
            <a:br>
              <a:rPr lang="en-GB" dirty="0" smtClean="0"/>
            </a:br>
            <a:r>
              <a:rPr lang="en-GB" dirty="0"/>
              <a:t>B</a:t>
            </a:r>
            <a:r>
              <a:rPr lang="en-GB" dirty="0" smtClean="0"/>
              <a:t>eam transport beyond B2</a:t>
            </a:r>
            <a:endParaRPr lang="en-GB" dirty="0"/>
          </a:p>
        </p:txBody>
      </p:sp>
      <p:sp>
        <p:nvSpPr>
          <p:cNvPr id="3" name="Subtitle 2"/>
          <p:cNvSpPr>
            <a:spLocks noGrp="1"/>
          </p:cNvSpPr>
          <p:nvPr>
            <p:ph type="subTitle" idx="1"/>
          </p:nvPr>
        </p:nvSpPr>
        <p:spPr/>
        <p:txBody>
          <a:bodyPr/>
          <a:lstStyle/>
          <a:p>
            <a:r>
              <a:rPr lang="en-GB" dirty="0" smtClean="0"/>
              <a:t>Matthias Scholz</a:t>
            </a:r>
            <a:endParaRPr lang="en-GB" dirty="0"/>
          </a:p>
          <a:p>
            <a:r>
              <a:rPr lang="en-GB" dirty="0" smtClean="0"/>
              <a:t>MXL</a:t>
            </a:r>
            <a:endParaRPr lang="en-GB" dirty="0"/>
          </a:p>
          <a:p>
            <a:endParaRPr lang="en-GB" dirty="0"/>
          </a:p>
          <a:p>
            <a:r>
              <a:rPr lang="en-GB" dirty="0" smtClean="0"/>
              <a:t>Hamburg, 23.02.2017</a:t>
            </a:r>
            <a:endParaRPr lang="en-GB"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568" y="4538183"/>
            <a:ext cx="1308099" cy="1308099"/>
          </a:xfrm>
          <a:prstGeom prst="rect">
            <a:avLst/>
          </a:prstGeom>
        </p:spPr>
      </p:pic>
      <p:pic>
        <p:nvPicPr>
          <p:cNvPr id="5" name="Picture 257" descr="Helmholtz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518" y="4828693"/>
            <a:ext cx="1793875" cy="72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622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31" y="821090"/>
            <a:ext cx="7921625" cy="447642"/>
          </a:xfrm>
        </p:spPr>
        <p:txBody>
          <a:bodyPr/>
          <a:lstStyle/>
          <a:p>
            <a:r>
              <a:rPr lang="en-GB" dirty="0" smtClean="0"/>
              <a:t>Orbit correction</a:t>
            </a:r>
            <a:br>
              <a:rPr lang="en-GB" dirty="0" smtClean="0"/>
            </a:br>
            <a:r>
              <a:rPr lang="en-GB" dirty="0" smtClean="0"/>
              <a:t>by hand</a:t>
            </a:r>
            <a:r>
              <a:rPr lang="mr-IN" dirty="0" smtClean="0"/>
              <a:t>…</a:t>
            </a:r>
            <a:endParaRPr lang="en-GB" dirty="0"/>
          </a:p>
        </p:txBody>
      </p:sp>
      <p:sp>
        <p:nvSpPr>
          <p:cNvPr id="3" name="Content Placeholder 2"/>
          <p:cNvSpPr>
            <a:spLocks noGrp="1"/>
          </p:cNvSpPr>
          <p:nvPr>
            <p:ph idx="1"/>
          </p:nvPr>
        </p:nvSpPr>
        <p:spPr>
          <a:xfrm>
            <a:off x="396049" y="1393496"/>
            <a:ext cx="2934980" cy="4746873"/>
          </a:xfrm>
        </p:spPr>
        <p:txBody>
          <a:bodyPr/>
          <a:lstStyle/>
          <a:p>
            <a:r>
              <a:rPr lang="en-GB" dirty="0" smtClean="0"/>
              <a:t>At the moment, the tools for automated orbit correction do not work reliably all the time. </a:t>
            </a:r>
          </a:p>
          <a:p>
            <a:r>
              <a:rPr lang="en-GB" dirty="0" smtClean="0"/>
              <a:t>If you have to correct the orbit by hand, please use the orbit overview panels shown here -&gt;</a:t>
            </a:r>
          </a:p>
          <a:p>
            <a:r>
              <a:rPr lang="en-GB" dirty="0" smtClean="0"/>
              <a:t>Find the position were a betatron oscillation starts. </a:t>
            </a:r>
          </a:p>
          <a:p>
            <a:r>
              <a:rPr lang="en-GB" dirty="0" smtClean="0"/>
              <a:t>Select a steerer at the start position of the oscillation and correct the orbit. Double click at the steerer’s position in the panel to open the steerer panel. </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pic>
        <p:nvPicPr>
          <p:cNvPr id="8" name="Picture 7" descr="Screen Shot 2017-03-30 at 17.00.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520" y="558800"/>
            <a:ext cx="6130026" cy="5958114"/>
          </a:xfrm>
          <a:prstGeom prst="rect">
            <a:avLst/>
          </a:prstGeom>
        </p:spPr>
      </p:pic>
      <p:pic>
        <p:nvPicPr>
          <p:cNvPr id="9" name="Picture 8" descr="Screen Shot 2017-03-30 at 17.31.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064" y="3049606"/>
            <a:ext cx="3163565" cy="3329422"/>
          </a:xfrm>
          <a:prstGeom prst="rect">
            <a:avLst/>
          </a:prstGeom>
        </p:spPr>
      </p:pic>
      <p:sp>
        <p:nvSpPr>
          <p:cNvPr id="10" name="Oval 9"/>
          <p:cNvSpPr/>
          <p:nvPr/>
        </p:nvSpPr>
        <p:spPr>
          <a:xfrm>
            <a:off x="5015139" y="2044963"/>
            <a:ext cx="144000" cy="114998"/>
          </a:xfrm>
          <a:prstGeom prst="ellipse">
            <a:avLst/>
          </a:prstGeom>
          <a:solidFill>
            <a:schemeClr val="bg2"/>
          </a:solidFill>
        </p:spPr>
        <p:txBody>
          <a:bodyPr rtlCol="0" anchor="ctr">
            <a:noAutofit/>
          </a:bodyPr>
          <a:lstStyle/>
          <a:p>
            <a:pPr algn="ctr">
              <a:lnSpc>
                <a:spcPct val="113000"/>
              </a:lnSpc>
            </a:pPr>
            <a:endParaRPr lang="en-US" sz="1400" dirty="0" err="1" smtClean="0"/>
          </a:p>
        </p:txBody>
      </p:sp>
      <p:cxnSp>
        <p:nvCxnSpPr>
          <p:cNvPr id="12" name="Straight Connector 11"/>
          <p:cNvCxnSpPr/>
          <p:nvPr/>
        </p:nvCxnSpPr>
        <p:spPr>
          <a:xfrm>
            <a:off x="5056614" y="2097161"/>
            <a:ext cx="0" cy="3707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triped Right Arrow 12"/>
          <p:cNvSpPr/>
          <p:nvPr/>
        </p:nvSpPr>
        <p:spPr>
          <a:xfrm rot="19085413">
            <a:off x="4571220" y="4330262"/>
            <a:ext cx="547606" cy="339593"/>
          </a:xfrm>
          <a:prstGeom prst="stripedRightArrow">
            <a:avLst/>
          </a:prstGeom>
          <a:solidFill>
            <a:srgbClr val="3366FF"/>
          </a:solidFill>
          <a:effectLst>
            <a:outerShdw blurRad="50800" dist="38100" dir="2700000" algn="tl" rotWithShape="0">
              <a:prstClr val="black">
                <a:alpha val="40000"/>
              </a:prstClr>
            </a:outerShdw>
          </a:effectLst>
        </p:spPr>
        <p:txBody>
          <a:bodyPr rtlCol="0" anchor="ctr">
            <a:noAutofit/>
          </a:bodyPr>
          <a:lstStyle/>
          <a:p>
            <a:pPr algn="ctr">
              <a:lnSpc>
                <a:spcPct val="113000"/>
              </a:lnSpc>
            </a:pPr>
            <a:endParaRPr lang="en-US" sz="1400" dirty="0" err="1" smtClean="0"/>
          </a:p>
        </p:txBody>
      </p:sp>
    </p:spTree>
    <p:extLst>
      <p:ext uri="{BB962C8B-B14F-4D97-AF65-F5344CB8AC3E}">
        <p14:creationId xmlns:p14="http://schemas.microsoft.com/office/powerpoint/2010/main" val="3841780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7 -0.00023 C 0.00157 0.00162 0.00226 0.00486 0.00365 0.00764 C 0.004 0.00833 0.00486 0.00995 0.00486 0.00995 C 0.00556 0.01273 0.0066 0.01551 0.00868 0.01713 C 0.01059 0.01296 0.01146 0.00879 0.01458 0.00625 C 0.01528 0.00324 0.01563 0.00185 0.01736 -0.00023 C 0.01788 -0.00301 0.0184 -0.00486 0.01962 -0.00694 C 0.02049 -0.01088 0.02066 -0.01296 0.02292 -0.01551 C 0.02361 -0.01921 0.02448 -0.01944 0.02726 -0.01851 C 0.02934 -0.01666 0.02969 -0.01365 0.0316 -0.01111 C 0.03333 -0.00856 0.03593 -0.00671 0.03767 -0.00393 C 0.03906 -0.00162 0.03923 -5.53113E-7 0.04149 0.00185 C 0.04305 0.00879 0.04843 0.01527 0.05347 0.01805 C 0.05555 0.01666 0.05781 0.01597 0.06006 0.01435 C 0.06128 0.01134 0.06405 0.00879 0.06492 0.00555 C 0.06562 0.00255 0.06631 -0.00046 0.06718 -0.00324 C 0.0677 -0.0081 0.06822 -0.01111 0.071 -0.01412 C 0.07187 -0.01805 0.07378 -0.02152 0.07638 -0.02361 C 0.07881 -0.02314 0.08107 -0.02268 0.0835 -0.02152 C 0.08454 -0.0199 0.08506 -0.01805 0.08627 -0.0162 C 0.08749 -0.01088 0.08523 -0.01898 0.08957 -0.01041 C 0.092 -0.00532 0.09513 -0.00069 0.09825 0.00417 C 0.09894 0.00717 0.10155 0.01088 0.1038 0.01296 C 0.10571 0.01689 0.10728 0.01921 0.11092 0.02083 C 0.1137 0.01504 0.1137 0.00879 0.11804 0.00417 C 0.11856 0.00116 0.1196 -0.00046 0.12116 -0.00255 C 0.12273 -0.00764 0.12273 -0.01412 0.12568 -0.01782 C 0.12654 -0.02175 0.12672 -0.02175 0.13002 -0.0206 C 0.13453 -0.01458 0.12863 -0.02175 0.13331 -0.01782 C 0.13592 -0.01574 0.13748 -0.01111 0.13991 -0.00833 C 0.14043 -0.00509 0.14217 -0.00255 0.14425 -0.00023 C 0.14477 0.00208 0.14546 0.00301 0.14703 0.00486 C 0.14789 0.00833 0.15015 0.01065 0.15293 0.01203 C 0.15675 0.01111 0.15605 0.01065 0.15848 0.00764 C 0.15952 0.00324 0.16195 -0.00093 0.16386 -0.00463 C 0.16438 -0.00741 0.16473 -0.00903 0.16612 -0.01111 C 0.16699 -0.01828 0.16924 -0.0287 0.1748 -0.03171 C 0.17723 -0.02939 0.17827 -0.02499 0.18035 -0.02152 C 0.18087 -0.01875 0.18192 -0.01551 0.18365 -0.01342 C 0.18469 -0.00879 0.18539 -0.0037 0.18678 0.00116 C 0.1873 0.00324 0.1906 0.00625 0.1906 0.00625 C 0.19146 0.00903 0.19268 0.00972 0.19459 0.01203 C 0.19893 0.01134 0.20049 0.01157 0.20327 0.00764 C 0.20413 0.00393 0.20552 0.00023 0.20656 -0.00324 C 0.20743 -0.00717 0.20743 -0.01227 0.20986 -0.01481 C 0.21125 -0.02384 0.2149 -0.02685 0.21854 -0.03379 C 0.21906 -0.0368 0.22062 -0.03934 0.22288 -0.04027 C 0.22514 -0.04258 0.22375 -0.04189 0.2267 -0.04189 " pathEditMode="relative" ptsTypes="fffffffffffffffffffffffffffffffffffffffffffffffA">
                                      <p:cBhvr>
                                        <p:cTn id="6" dur="8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35" presetClass="emph" presetSubtype="0" fill="hold" grpId="0" nodeType="withEffect">
                                  <p:stCondLst>
                                    <p:cond delay="0"/>
                                  </p:stCondLst>
                                  <p:childTnLst>
                                    <p:anim calcmode="discrete" valueType="str">
                                      <p:cBhvr>
                                        <p:cTn id="16"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smtClean="0"/>
              <a:t>What is a good orbit? </a:t>
            </a:r>
            <a:endParaRPr lang="en-GB" dirty="0"/>
          </a:p>
        </p:txBody>
      </p:sp>
      <p:sp>
        <p:nvSpPr>
          <p:cNvPr id="3" name="Content Placeholder 2"/>
          <p:cNvSpPr>
            <a:spLocks noGrp="1"/>
          </p:cNvSpPr>
          <p:nvPr>
            <p:ph idx="1"/>
          </p:nvPr>
        </p:nvSpPr>
        <p:spPr>
          <a:xfrm>
            <a:off x="396049" y="1393496"/>
            <a:ext cx="8210922" cy="4746873"/>
          </a:xfrm>
        </p:spPr>
        <p:txBody>
          <a:bodyPr/>
          <a:lstStyle/>
          <a:p>
            <a:r>
              <a:rPr lang="en-GB" dirty="0" smtClean="0"/>
              <a:t>The goal is to operate all beamlines with dispersion free orbits. </a:t>
            </a:r>
          </a:p>
          <a:p>
            <a:r>
              <a:rPr lang="en-GB" dirty="0" smtClean="0"/>
              <a:t>That does not necessarily mean that the beam has to be at position (0,0) at all BPMs. </a:t>
            </a:r>
          </a:p>
          <a:p>
            <a:r>
              <a:rPr lang="en-GB" dirty="0" smtClean="0"/>
              <a:t>We will define/save beam orbits along the beamlines as so called ‘golden orbits’. Those orbits should be the required dispersion free orbits mentioned above. </a:t>
            </a:r>
          </a:p>
          <a:p>
            <a:endParaRPr lang="en-GB" dirty="0"/>
          </a:p>
          <a:p>
            <a:r>
              <a:rPr lang="en-GB" dirty="0" smtClean="0"/>
              <a:t>But</a:t>
            </a:r>
            <a:r>
              <a:rPr lang="mr-IN" dirty="0" smtClean="0"/>
              <a:t>…</a:t>
            </a:r>
            <a:r>
              <a:rPr lang="en-US" dirty="0"/>
              <a:t> </a:t>
            </a:r>
            <a:r>
              <a:rPr lang="en-US" dirty="0" smtClean="0"/>
              <a:t>The beam should be steered to the BPM centers </a:t>
            </a:r>
            <a:r>
              <a:rPr lang="en-US" dirty="0"/>
              <a:t>a</a:t>
            </a:r>
            <a:r>
              <a:rPr lang="en-US" dirty="0" smtClean="0"/>
              <a:t>s long as no golden orbits are defined/saved. This is still the current status. </a:t>
            </a:r>
          </a:p>
          <a:p>
            <a:endParaRPr lang="en-US" dirty="0"/>
          </a:p>
          <a:p>
            <a:r>
              <a:rPr lang="en-GB" dirty="0" smtClean="0"/>
              <a:t>Automated tools for orbit corrections are able to correct the orbit in long sections to offsets below several 100 microns within a few iteration steps. </a:t>
            </a:r>
          </a:p>
          <a:p>
            <a:r>
              <a:rPr lang="en-GB" dirty="0" smtClean="0"/>
              <a:t>It takes too much time to achieve that by hand e.g. in L3. Thus, offsets below 1 mm in the modules are considered as small enough to continue. </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spTree>
    <p:extLst>
      <p:ext uri="{BB962C8B-B14F-4D97-AF65-F5344CB8AC3E}">
        <p14:creationId xmlns:p14="http://schemas.microsoft.com/office/powerpoint/2010/main" val="38417808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smtClean="0"/>
              <a:t>Problems to achieve transmission through L3?  </a:t>
            </a:r>
            <a:endParaRPr lang="en-GB" dirty="0"/>
          </a:p>
        </p:txBody>
      </p:sp>
      <p:sp>
        <p:nvSpPr>
          <p:cNvPr id="3" name="Content Placeholder 2"/>
          <p:cNvSpPr>
            <a:spLocks noGrp="1"/>
          </p:cNvSpPr>
          <p:nvPr>
            <p:ph idx="1"/>
          </p:nvPr>
        </p:nvSpPr>
        <p:spPr>
          <a:xfrm>
            <a:off x="951206" y="1501580"/>
            <a:ext cx="7241589" cy="4092003"/>
          </a:xfrm>
        </p:spPr>
        <p:txBody>
          <a:bodyPr/>
          <a:lstStyle/>
          <a:p>
            <a:pPr>
              <a:buFont typeface="Wingdings" charset="2"/>
              <a:buChar char="§"/>
            </a:pPr>
            <a:r>
              <a:rPr lang="en-GB" dirty="0" smtClean="0"/>
              <a:t>Lets assume you have problems to get transmission through L3 in spite of the fact that the beam orbit is good. </a:t>
            </a:r>
          </a:p>
          <a:p>
            <a:pPr>
              <a:buFont typeface="Wingdings" charset="2"/>
              <a:buChar char="§"/>
            </a:pPr>
            <a:r>
              <a:rPr lang="en-GB" dirty="0" smtClean="0"/>
              <a:t>This might be due to wrong RF phases in the modules. We experienced lately that it can happen after a shut down that the on-crest phases of the RF stations are far off after restart. </a:t>
            </a:r>
          </a:p>
          <a:p>
            <a:pPr>
              <a:buFont typeface="Wingdings" charset="2"/>
              <a:buChar char="§"/>
            </a:pPr>
            <a:r>
              <a:rPr lang="en-GB" dirty="0" smtClean="0"/>
              <a:t>Large deviations of the on-crest phases lead to a large energy chirp and to less beam energy than expected. </a:t>
            </a:r>
          </a:p>
          <a:p>
            <a:pPr>
              <a:buFont typeface="Wingdings" charset="2"/>
              <a:buChar char="§"/>
            </a:pPr>
            <a:r>
              <a:rPr lang="en-GB" dirty="0" smtClean="0"/>
              <a:t>The </a:t>
            </a:r>
            <a:r>
              <a:rPr lang="en-GB" dirty="0"/>
              <a:t>LLRF colleagues are working on </a:t>
            </a:r>
            <a:r>
              <a:rPr lang="en-GB" dirty="0" smtClean="0"/>
              <a:t>that</a:t>
            </a:r>
            <a:r>
              <a:rPr lang="en-GB" dirty="0"/>
              <a:t> </a:t>
            </a:r>
            <a:r>
              <a:rPr lang="en-GB" dirty="0" smtClean="0"/>
              <a:t>problem and I am sure they will fix it in reasonable time. </a:t>
            </a:r>
          </a:p>
          <a:p>
            <a:pPr>
              <a:buFont typeface="Wingdings" charset="2"/>
              <a:buChar char="§"/>
            </a:pPr>
            <a:r>
              <a:rPr lang="en-GB" dirty="0" smtClean="0"/>
              <a:t>However, you should keep that in mind as long as it can happen. Please arrange a solutions either with the LLRF expert on call or with the run coordinator. </a:t>
            </a:r>
          </a:p>
          <a:p>
            <a:pPr marL="0" indent="0">
              <a:buNone/>
            </a:pPr>
            <a:endParaRPr lang="en-GB" dirty="0" smtClean="0"/>
          </a:p>
          <a:p>
            <a:pPr lvl="1"/>
            <a:endParaRPr lang="en-GB"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spTree>
    <p:extLst>
      <p:ext uri="{BB962C8B-B14F-4D97-AF65-F5344CB8AC3E}">
        <p14:creationId xmlns:p14="http://schemas.microsoft.com/office/powerpoint/2010/main" val="5473971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smtClean="0"/>
              <a:t>Collimations section CL</a:t>
            </a:r>
            <a:endParaRPr lang="en-GB" dirty="0"/>
          </a:p>
        </p:txBody>
      </p:sp>
      <p:sp>
        <p:nvSpPr>
          <p:cNvPr id="3" name="Content Placeholder 2"/>
          <p:cNvSpPr>
            <a:spLocks noGrp="1"/>
          </p:cNvSpPr>
          <p:nvPr>
            <p:ph idx="1"/>
          </p:nvPr>
        </p:nvSpPr>
        <p:spPr>
          <a:xfrm>
            <a:off x="396049" y="1393496"/>
            <a:ext cx="8210922" cy="4746873"/>
          </a:xfrm>
        </p:spPr>
        <p:txBody>
          <a:bodyPr/>
          <a:lstStyle/>
          <a:p>
            <a:r>
              <a:rPr lang="en-GB" dirty="0" smtClean="0"/>
              <a:t>Please compare the energy measurement in the collimation section (that you can find e.g. on the cockpit) with the requested beam energy. </a:t>
            </a:r>
          </a:p>
          <a:p>
            <a:r>
              <a:rPr lang="en-GB" dirty="0" smtClean="0"/>
              <a:t>The vertical beam orbit in the collimation section (basically between the first and the last dipole) depends also on the beam energy (dispersion). However, if the measured energy and the momentum </a:t>
            </a:r>
            <a:r>
              <a:rPr lang="en-GB" dirty="0" err="1" smtClean="0"/>
              <a:t>setpoint</a:t>
            </a:r>
            <a:r>
              <a:rPr lang="en-GB" dirty="0" smtClean="0"/>
              <a:t> of the magnets is the same, that should be no problem. </a:t>
            </a:r>
          </a:p>
          <a:p>
            <a:r>
              <a:rPr lang="en-GB" dirty="0" smtClean="0"/>
              <a:t>Orbit correction in the CL section should be done as discussed before. Preferably (!) with one of the correction tools or using the orbit overview. </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pic>
        <p:nvPicPr>
          <p:cNvPr id="6" name="Picture 5" descr="Screen Shot 2017-03-30 at 23.11.5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023" y="3658659"/>
            <a:ext cx="5416104" cy="3239992"/>
          </a:xfrm>
          <a:prstGeom prst="rect">
            <a:avLst/>
          </a:prstGeom>
        </p:spPr>
      </p:pic>
      <p:pic>
        <p:nvPicPr>
          <p:cNvPr id="5" name="Picture 4" descr="Screen Shot 2017-03-30 at 23.11.2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625090"/>
            <a:ext cx="5416117" cy="3239998"/>
          </a:xfrm>
          <a:prstGeom prst="rect">
            <a:avLst/>
          </a:prstGeom>
        </p:spPr>
      </p:pic>
    </p:spTree>
    <p:extLst>
      <p:ext uri="{BB962C8B-B14F-4D97-AF65-F5344CB8AC3E}">
        <p14:creationId xmlns:p14="http://schemas.microsoft.com/office/powerpoint/2010/main" val="40900334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smtClean="0"/>
              <a:t>Beam distribution to the TLD beamline</a:t>
            </a:r>
            <a:endParaRPr lang="en-GB" dirty="0"/>
          </a:p>
        </p:txBody>
      </p:sp>
      <p:sp>
        <p:nvSpPr>
          <p:cNvPr id="3" name="Content Placeholder 2"/>
          <p:cNvSpPr>
            <a:spLocks noGrp="1"/>
          </p:cNvSpPr>
          <p:nvPr>
            <p:ph idx="1"/>
          </p:nvPr>
        </p:nvSpPr>
        <p:spPr>
          <a:xfrm>
            <a:off x="396049" y="1366475"/>
            <a:ext cx="8210922" cy="705225"/>
          </a:xfrm>
        </p:spPr>
        <p:txBody>
          <a:bodyPr/>
          <a:lstStyle/>
          <a:p>
            <a:r>
              <a:rPr lang="en-GB" dirty="0" smtClean="0"/>
              <a:t>The distribution to the dump beamline (and later also to SASE2 beamline) is realized with so called </a:t>
            </a:r>
            <a:r>
              <a:rPr lang="en-GB" dirty="0" err="1" smtClean="0"/>
              <a:t>Lambertson</a:t>
            </a:r>
            <a:r>
              <a:rPr lang="en-GB" dirty="0" smtClean="0"/>
              <a:t> septum magnets. </a:t>
            </a:r>
          </a:p>
          <a:p>
            <a:pPr lvl="1"/>
            <a:endParaRPr lang="en-GB"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pic>
        <p:nvPicPr>
          <p:cNvPr id="5" name="Picture 4" descr="2017-03-06T22-26-57.jp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00" y="2253789"/>
            <a:ext cx="8856000" cy="4480219"/>
          </a:xfrm>
          <a:prstGeom prst="rect">
            <a:avLst/>
          </a:prstGeom>
        </p:spPr>
      </p:pic>
      <p:sp>
        <p:nvSpPr>
          <p:cNvPr id="6" name="Content Placeholder 2"/>
          <p:cNvSpPr txBox="1">
            <a:spLocks/>
          </p:cNvSpPr>
          <p:nvPr/>
        </p:nvSpPr>
        <p:spPr>
          <a:xfrm>
            <a:off x="314276" y="3662632"/>
            <a:ext cx="3828782" cy="2876732"/>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4"/>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5"/>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You need a horizontal offset of 20 mm upstream the septum in order to deliver the beam into the correct beam pipe of the septum. </a:t>
            </a:r>
          </a:p>
          <a:p>
            <a:r>
              <a:rPr lang="en-GB" dirty="0" smtClean="0"/>
              <a:t>The offset it not achieved with the normal </a:t>
            </a:r>
            <a:r>
              <a:rPr lang="en-GB" dirty="0" err="1" smtClean="0"/>
              <a:t>steerers</a:t>
            </a:r>
            <a:r>
              <a:rPr lang="en-GB" dirty="0" smtClean="0"/>
              <a:t> but the magnets BL.1939.TL and BL.1964.TL. </a:t>
            </a:r>
          </a:p>
          <a:p>
            <a:r>
              <a:rPr lang="en-GB" dirty="0" smtClean="0"/>
              <a:t>The beam orbit shown above led to a proper transmission into the TLD beamline. </a:t>
            </a:r>
          </a:p>
          <a:p>
            <a:pPr lvl="1"/>
            <a:endParaRPr lang="en-GB" dirty="0" smtClean="0"/>
          </a:p>
        </p:txBody>
      </p:sp>
      <p:pic>
        <p:nvPicPr>
          <p:cNvPr id="7" name="Picture 6" descr="Screen Shot 2017-03-30 at 23.23.1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0941" y="1535748"/>
            <a:ext cx="5376970" cy="5682546"/>
          </a:xfrm>
          <a:prstGeom prst="rect">
            <a:avLst/>
          </a:prstGeom>
        </p:spPr>
      </p:pic>
    </p:spTree>
    <p:extLst>
      <p:ext uri="{BB962C8B-B14F-4D97-AF65-F5344CB8AC3E}">
        <p14:creationId xmlns:p14="http://schemas.microsoft.com/office/powerpoint/2010/main" val="4090033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smtClean="0"/>
              <a:t>Bottlenecks downstream L3</a:t>
            </a:r>
            <a:endParaRPr lang="en-GB" dirty="0"/>
          </a:p>
        </p:txBody>
      </p:sp>
      <p:sp>
        <p:nvSpPr>
          <p:cNvPr id="3" name="Content Placeholder 2"/>
          <p:cNvSpPr>
            <a:spLocks noGrp="1"/>
          </p:cNvSpPr>
          <p:nvPr>
            <p:ph idx="1"/>
          </p:nvPr>
        </p:nvSpPr>
        <p:spPr>
          <a:xfrm>
            <a:off x="539506" y="1582025"/>
            <a:ext cx="3638505" cy="705225"/>
          </a:xfrm>
        </p:spPr>
        <p:txBody>
          <a:bodyPr/>
          <a:lstStyle/>
          <a:p>
            <a:pPr marL="267884" lvl="1" indent="0">
              <a:buNone/>
            </a:pPr>
            <a:r>
              <a:rPr lang="en-GB" dirty="0" smtClean="0"/>
              <a:t>Differential pump stage at the end of L3. Beam pipe diameter changes from 78 mm to 40 mm. </a:t>
            </a:r>
            <a:endParaRPr lang="en-GB"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pic>
        <p:nvPicPr>
          <p:cNvPr id="10" name="Picture 9" descr="Screen Shot 2017-03-31 at 08.59.5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486" y="2572226"/>
            <a:ext cx="6276219" cy="3642449"/>
          </a:xfrm>
          <a:prstGeom prst="rect">
            <a:avLst/>
          </a:prstGeom>
        </p:spPr>
      </p:pic>
      <p:pic>
        <p:nvPicPr>
          <p:cNvPr id="9" name="Picture 8" descr="IMG_15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38132" y="1540084"/>
            <a:ext cx="5104413" cy="3828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9095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smtClean="0"/>
              <a:t>Bottlenecks downstream L3</a:t>
            </a:r>
            <a:r>
              <a:rPr lang="en-US" dirty="0">
                <a:solidFill>
                  <a:srgbClr val="353535"/>
                </a:solidFill>
                <a:latin typeface="AppleSystemUIFont"/>
              </a:rPr>
              <a:t/>
            </a:r>
            <a:br>
              <a:rPr lang="en-US" dirty="0">
                <a:solidFill>
                  <a:srgbClr val="353535"/>
                </a:solidFill>
                <a:latin typeface="AppleSystemUIFont"/>
              </a:rPr>
            </a:br>
            <a:endParaRPr lang="en-GB" dirty="0"/>
          </a:p>
        </p:txBody>
      </p:sp>
      <p:sp>
        <p:nvSpPr>
          <p:cNvPr id="3" name="Content Placeholder 2"/>
          <p:cNvSpPr>
            <a:spLocks noGrp="1"/>
          </p:cNvSpPr>
          <p:nvPr>
            <p:ph idx="1"/>
          </p:nvPr>
        </p:nvSpPr>
        <p:spPr>
          <a:xfrm>
            <a:off x="539506" y="1582025"/>
            <a:ext cx="3638505" cy="705225"/>
          </a:xfrm>
        </p:spPr>
        <p:txBody>
          <a:bodyPr/>
          <a:lstStyle/>
          <a:p>
            <a:pPr marL="267884" lvl="1" indent="0">
              <a:buNone/>
            </a:pPr>
            <a:r>
              <a:rPr lang="en-GB" dirty="0" smtClean="0"/>
              <a:t>Pre-collimators and collimators</a:t>
            </a:r>
            <a:endParaRPr lang="en-GB"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pic>
        <p:nvPicPr>
          <p:cNvPr id="6" name="Picture 5" descr="IMG_233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185" y="3012117"/>
            <a:ext cx="4323191" cy="3242393"/>
          </a:xfrm>
          <a:prstGeom prst="rect">
            <a:avLst/>
          </a:prstGeom>
          <a:ln>
            <a:noFill/>
          </a:ln>
          <a:effectLst>
            <a:outerShdw blurRad="292100" dist="139700" dir="2700000" algn="tl" rotWithShape="0">
              <a:srgbClr val="333333">
                <a:alpha val="65000"/>
              </a:srgbClr>
            </a:outerShdw>
          </a:effectLst>
        </p:spPr>
      </p:pic>
      <p:pic>
        <p:nvPicPr>
          <p:cNvPr id="8" name="Picture 7" descr="IMG_1556.JPG"/>
          <p:cNvPicPr>
            <a:picLocks noChangeAspect="1"/>
          </p:cNvPicPr>
          <p:nvPr/>
        </p:nvPicPr>
        <p:blipFill rotWithShape="1">
          <a:blip r:embed="rId4" cstate="print">
            <a:extLst>
              <a:ext uri="{28A0092B-C50C-407E-A947-70E740481C1C}">
                <a14:useLocalDpi xmlns:a14="http://schemas.microsoft.com/office/drawing/2010/main" val="0"/>
              </a:ext>
            </a:extLst>
          </a:blip>
          <a:srcRect l="2106" t="-1170" r="19473" b="1170"/>
          <a:stretch/>
        </p:blipFill>
        <p:spPr>
          <a:xfrm>
            <a:off x="4683456" y="1746620"/>
            <a:ext cx="4025972" cy="3850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94838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smtClean="0"/>
              <a:t>Bottlenecks downstream L3</a:t>
            </a:r>
            <a:r>
              <a:rPr lang="en-US" dirty="0">
                <a:solidFill>
                  <a:srgbClr val="353535"/>
                </a:solidFill>
                <a:latin typeface="AppleSystemUIFont"/>
              </a:rPr>
              <a:t/>
            </a:r>
            <a:br>
              <a:rPr lang="en-US" dirty="0">
                <a:solidFill>
                  <a:srgbClr val="353535"/>
                </a:solidFill>
                <a:latin typeface="AppleSystemUIFont"/>
              </a:rPr>
            </a:br>
            <a:endParaRPr lang="en-GB" dirty="0"/>
          </a:p>
        </p:txBody>
      </p:sp>
      <p:sp>
        <p:nvSpPr>
          <p:cNvPr id="3" name="Content Placeholder 2"/>
          <p:cNvSpPr>
            <a:spLocks noGrp="1"/>
          </p:cNvSpPr>
          <p:nvPr>
            <p:ph idx="1"/>
          </p:nvPr>
        </p:nvSpPr>
        <p:spPr>
          <a:xfrm>
            <a:off x="377386" y="1212721"/>
            <a:ext cx="3638505" cy="2723508"/>
          </a:xfrm>
        </p:spPr>
        <p:txBody>
          <a:bodyPr/>
          <a:lstStyle/>
          <a:p>
            <a:pPr marL="267884" lvl="1" indent="0">
              <a:buNone/>
            </a:pPr>
            <a:r>
              <a:rPr lang="en-GB" dirty="0" smtClean="0"/>
              <a:t>Septa for beam distribution to TLD and later on to SASE2.</a:t>
            </a:r>
          </a:p>
          <a:p>
            <a:pPr marL="267884" lvl="1" indent="0">
              <a:buNone/>
            </a:pPr>
            <a:endParaRPr lang="en-GB" dirty="0"/>
          </a:p>
          <a:p>
            <a:pPr marL="267884" lvl="1" indent="0">
              <a:buNone/>
            </a:pPr>
            <a:r>
              <a:rPr lang="en-GB" dirty="0" smtClean="0"/>
              <a:t>We showed already that we are able to get the beam </a:t>
            </a:r>
            <a:r>
              <a:rPr lang="en-GB" dirty="0" smtClean="0"/>
              <a:t>into TLD beamline with BLM signals below threshold. </a:t>
            </a:r>
          </a:p>
          <a:p>
            <a:pPr marL="267884" lvl="1" indent="0">
              <a:buNone/>
            </a:pPr>
            <a:r>
              <a:rPr lang="en-GB" dirty="0" smtClean="0"/>
              <a:t>However, distributing bunches to TLD and to the SASE sections at the same time will be more complicated. </a:t>
            </a:r>
          </a:p>
          <a:p>
            <a:pPr marL="267884" lvl="1" indent="0">
              <a:buNone/>
            </a:pPr>
            <a:r>
              <a:rPr lang="en-GB" dirty="0" smtClean="0"/>
              <a:t>There will be only 3-4 mm between the beams and the vacuum chambers. </a:t>
            </a:r>
            <a:endParaRPr lang="en-GB"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pic>
        <p:nvPicPr>
          <p:cNvPr id="7" name="Picture 6" descr="IMG_2345.JPG"/>
          <p:cNvPicPr>
            <a:picLocks noChangeAspect="1"/>
          </p:cNvPicPr>
          <p:nvPr/>
        </p:nvPicPr>
        <p:blipFill rotWithShape="1">
          <a:blip r:embed="rId3" cstate="print">
            <a:extLst>
              <a:ext uri="{28A0092B-C50C-407E-A947-70E740481C1C}">
                <a14:useLocalDpi xmlns:a14="http://schemas.microsoft.com/office/drawing/2010/main" val="0"/>
              </a:ext>
            </a:extLst>
          </a:blip>
          <a:srcRect l="12730"/>
          <a:stretch/>
        </p:blipFill>
        <p:spPr>
          <a:xfrm>
            <a:off x="4287165" y="1924534"/>
            <a:ext cx="4692463" cy="4032727"/>
          </a:xfrm>
          <a:prstGeom prst="rect">
            <a:avLst/>
          </a:prstGeom>
          <a:ln>
            <a:noFill/>
          </a:ln>
          <a:effectLst>
            <a:outerShdw blurRad="292100" dist="139700" dir="2700000" algn="tl" rotWithShape="0">
              <a:srgbClr val="333333">
                <a:alpha val="65000"/>
              </a:srgbClr>
            </a:outerShdw>
          </a:effectLst>
        </p:spPr>
      </p:pic>
      <p:pic>
        <p:nvPicPr>
          <p:cNvPr id="10" name="Picture 9" descr="IMG_2351.JPG"/>
          <p:cNvPicPr>
            <a:picLocks noChangeAspect="1"/>
          </p:cNvPicPr>
          <p:nvPr/>
        </p:nvPicPr>
        <p:blipFill rotWithShape="1">
          <a:blip r:embed="rId4" cstate="print">
            <a:extLst>
              <a:ext uri="{28A0092B-C50C-407E-A947-70E740481C1C}">
                <a14:useLocalDpi xmlns:a14="http://schemas.microsoft.com/office/drawing/2010/main" val="0"/>
              </a:ext>
            </a:extLst>
          </a:blip>
          <a:srcRect l="20146" t="20969" r="7767" b="40032"/>
          <a:stretch/>
        </p:blipFill>
        <p:spPr>
          <a:xfrm>
            <a:off x="297220" y="4363139"/>
            <a:ext cx="4098026" cy="16628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39075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aim of this operator training?</a:t>
            </a:r>
            <a:endParaRPr lang="en-GB" dirty="0"/>
          </a:p>
        </p:txBody>
      </p:sp>
      <p:sp>
        <p:nvSpPr>
          <p:cNvPr id="3" name="Content Placeholder 2"/>
          <p:cNvSpPr>
            <a:spLocks noGrp="1"/>
          </p:cNvSpPr>
          <p:nvPr>
            <p:ph idx="1"/>
          </p:nvPr>
        </p:nvSpPr>
        <p:spPr>
          <a:xfrm>
            <a:off x="2040997" y="2004627"/>
            <a:ext cx="4989111" cy="3889375"/>
          </a:xfrm>
        </p:spPr>
        <p:txBody>
          <a:bodyPr/>
          <a:lstStyle/>
          <a:p>
            <a:r>
              <a:rPr lang="en-GB" dirty="0" smtClean="0"/>
              <a:t>This </a:t>
            </a:r>
            <a:r>
              <a:rPr lang="en-GB" dirty="0"/>
              <a:t>is the </a:t>
            </a:r>
            <a:r>
              <a:rPr lang="en-GB" dirty="0" smtClean="0"/>
              <a:t>continuation of the operator training ‘</a:t>
            </a:r>
            <a:r>
              <a:rPr lang="en-GB" dirty="0" err="1" smtClean="0"/>
              <a:t>startup</a:t>
            </a:r>
            <a:r>
              <a:rPr lang="en-GB" dirty="0" smtClean="0"/>
              <a:t> procedure’. where you got a recipe how to restart the machine with beam transport up to B2D. </a:t>
            </a:r>
          </a:p>
          <a:p>
            <a:r>
              <a:rPr lang="en-GB" dirty="0" smtClean="0"/>
              <a:t>This training provides a recipe how to transport the beam beyond the B2-section. </a:t>
            </a:r>
          </a:p>
          <a:p>
            <a:r>
              <a:rPr lang="en-GB" dirty="0" smtClean="0"/>
              <a:t>So far, the only beamline in operation is the dump beamline TLD. </a:t>
            </a:r>
          </a:p>
          <a:p>
            <a:r>
              <a:rPr lang="en-GB" dirty="0" smtClean="0"/>
              <a:t>Recipes for further beamlines ending in T4D or T5D will follow as soon as we have beam there. </a:t>
            </a:r>
          </a:p>
          <a:p>
            <a:pPr lvl="1"/>
            <a:endParaRPr lang="en-GB" dirty="0" smtClean="0"/>
          </a:p>
          <a:p>
            <a:pPr lvl="1"/>
            <a:endParaRPr lang="en-GB"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spTree>
    <p:extLst>
      <p:ext uri="{BB962C8B-B14F-4D97-AF65-F5344CB8AC3E}">
        <p14:creationId xmlns:p14="http://schemas.microsoft.com/office/powerpoint/2010/main" val="20884852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smtClean="0"/>
              <a:t>XFEL dumps / dump beamlines</a:t>
            </a:r>
            <a:endParaRPr lang="en-GB" dirty="0"/>
          </a:p>
        </p:txBody>
      </p:sp>
      <p:sp>
        <p:nvSpPr>
          <p:cNvPr id="3" name="Content Placeholder 2"/>
          <p:cNvSpPr>
            <a:spLocks noGrp="1"/>
          </p:cNvSpPr>
          <p:nvPr>
            <p:ph idx="1"/>
          </p:nvPr>
        </p:nvSpPr>
        <p:spPr>
          <a:xfrm>
            <a:off x="4918039" y="872312"/>
            <a:ext cx="3252375" cy="493361"/>
          </a:xfrm>
        </p:spPr>
        <p:txBody>
          <a:bodyPr/>
          <a:lstStyle/>
          <a:p>
            <a:pPr marL="0" indent="0">
              <a:buNone/>
            </a:pPr>
            <a:r>
              <a:rPr lang="en-GB" dirty="0" smtClean="0"/>
              <a:t>G1D, I1D, B1D, B2D, TLD, T4D, T5D</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pic>
        <p:nvPicPr>
          <p:cNvPr id="8" name="Picture 7" descr="XFEL_section_overview.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934" y="1710372"/>
            <a:ext cx="8734283" cy="4204299"/>
          </a:xfrm>
          <a:prstGeom prst="rect">
            <a:avLst/>
          </a:prstGeom>
        </p:spPr>
      </p:pic>
      <p:sp>
        <p:nvSpPr>
          <p:cNvPr id="9" name="Oval 8"/>
          <p:cNvSpPr/>
          <p:nvPr/>
        </p:nvSpPr>
        <p:spPr>
          <a:xfrm>
            <a:off x="2136200" y="2994985"/>
            <a:ext cx="521203" cy="491823"/>
          </a:xfrm>
          <a:prstGeom prst="ellipse">
            <a:avLst/>
          </a:prstGeom>
          <a:noFill/>
          <a:ln w="41275">
            <a:solidFill>
              <a:schemeClr val="bg2"/>
            </a:solidFill>
          </a:ln>
        </p:spPr>
        <p:txBody>
          <a:bodyPr rtlCol="0" anchor="ctr">
            <a:noAutofit/>
          </a:bodyPr>
          <a:lstStyle/>
          <a:p>
            <a:pPr algn="ctr">
              <a:lnSpc>
                <a:spcPct val="113000"/>
              </a:lnSpc>
            </a:pPr>
            <a:endParaRPr lang="en-US" sz="1400" dirty="0" err="1" smtClean="0"/>
          </a:p>
        </p:txBody>
      </p:sp>
      <p:sp>
        <p:nvSpPr>
          <p:cNvPr id="10" name="Oval 9"/>
          <p:cNvSpPr/>
          <p:nvPr/>
        </p:nvSpPr>
        <p:spPr>
          <a:xfrm>
            <a:off x="5283684" y="2765671"/>
            <a:ext cx="521203" cy="491823"/>
          </a:xfrm>
          <a:prstGeom prst="ellipse">
            <a:avLst/>
          </a:prstGeom>
          <a:noFill/>
          <a:ln w="41275">
            <a:solidFill>
              <a:schemeClr val="bg2"/>
            </a:solidFill>
          </a:ln>
        </p:spPr>
        <p:txBody>
          <a:bodyPr rtlCol="0" anchor="ctr">
            <a:noAutofit/>
          </a:bodyPr>
          <a:lstStyle/>
          <a:p>
            <a:pPr algn="ctr">
              <a:lnSpc>
                <a:spcPct val="113000"/>
              </a:lnSpc>
            </a:pPr>
            <a:endParaRPr lang="en-US" sz="1400" dirty="0" err="1" smtClean="0"/>
          </a:p>
        </p:txBody>
      </p:sp>
      <p:sp>
        <p:nvSpPr>
          <p:cNvPr id="11" name="Oval 10"/>
          <p:cNvSpPr/>
          <p:nvPr/>
        </p:nvSpPr>
        <p:spPr>
          <a:xfrm>
            <a:off x="8175996" y="2765671"/>
            <a:ext cx="521203" cy="491823"/>
          </a:xfrm>
          <a:prstGeom prst="ellipse">
            <a:avLst/>
          </a:prstGeom>
          <a:noFill/>
          <a:ln w="41275">
            <a:solidFill>
              <a:schemeClr val="bg2"/>
            </a:solidFill>
          </a:ln>
        </p:spPr>
        <p:txBody>
          <a:bodyPr rtlCol="0" anchor="ctr">
            <a:noAutofit/>
          </a:bodyPr>
          <a:lstStyle/>
          <a:p>
            <a:pPr algn="ctr">
              <a:lnSpc>
                <a:spcPct val="113000"/>
              </a:lnSpc>
            </a:pPr>
            <a:endParaRPr lang="en-US" sz="1400" dirty="0" err="1" smtClean="0"/>
          </a:p>
        </p:txBody>
      </p:sp>
      <p:sp>
        <p:nvSpPr>
          <p:cNvPr id="12" name="Oval 11"/>
          <p:cNvSpPr/>
          <p:nvPr/>
        </p:nvSpPr>
        <p:spPr>
          <a:xfrm>
            <a:off x="4733118" y="5202766"/>
            <a:ext cx="521203" cy="491823"/>
          </a:xfrm>
          <a:prstGeom prst="ellipse">
            <a:avLst/>
          </a:prstGeom>
          <a:noFill/>
          <a:ln w="41275">
            <a:solidFill>
              <a:schemeClr val="bg2"/>
            </a:solidFill>
          </a:ln>
        </p:spPr>
        <p:txBody>
          <a:bodyPr rtlCol="0" anchor="ctr">
            <a:noAutofit/>
          </a:bodyPr>
          <a:lstStyle/>
          <a:p>
            <a:pPr algn="ctr">
              <a:lnSpc>
                <a:spcPct val="113000"/>
              </a:lnSpc>
            </a:pPr>
            <a:endParaRPr lang="en-US" sz="1400" dirty="0" err="1" smtClean="0"/>
          </a:p>
        </p:txBody>
      </p:sp>
      <p:sp>
        <p:nvSpPr>
          <p:cNvPr id="13" name="Oval 12"/>
          <p:cNvSpPr/>
          <p:nvPr/>
        </p:nvSpPr>
        <p:spPr>
          <a:xfrm>
            <a:off x="8029179" y="3316220"/>
            <a:ext cx="521203" cy="491823"/>
          </a:xfrm>
          <a:prstGeom prst="ellipse">
            <a:avLst/>
          </a:prstGeom>
          <a:noFill/>
          <a:ln w="41275">
            <a:solidFill>
              <a:schemeClr val="bg2"/>
            </a:solidFill>
          </a:ln>
        </p:spPr>
        <p:txBody>
          <a:bodyPr rtlCol="0" anchor="ctr">
            <a:noAutofit/>
          </a:bodyPr>
          <a:lstStyle/>
          <a:p>
            <a:pPr algn="ctr">
              <a:lnSpc>
                <a:spcPct val="113000"/>
              </a:lnSpc>
            </a:pPr>
            <a:endParaRPr lang="en-US" sz="1400" dirty="0" err="1" smtClean="0"/>
          </a:p>
        </p:txBody>
      </p:sp>
      <p:sp>
        <p:nvSpPr>
          <p:cNvPr id="14" name="Oval 13"/>
          <p:cNvSpPr/>
          <p:nvPr/>
        </p:nvSpPr>
        <p:spPr>
          <a:xfrm>
            <a:off x="7852997" y="5613843"/>
            <a:ext cx="521203" cy="491823"/>
          </a:xfrm>
          <a:prstGeom prst="ellipse">
            <a:avLst/>
          </a:prstGeom>
          <a:noFill/>
          <a:ln w="41275">
            <a:solidFill>
              <a:schemeClr val="bg2"/>
            </a:solidFill>
          </a:ln>
        </p:spPr>
        <p:txBody>
          <a:bodyPr rtlCol="0" anchor="ctr">
            <a:noAutofit/>
          </a:bodyPr>
          <a:lstStyle/>
          <a:p>
            <a:pPr algn="ctr">
              <a:lnSpc>
                <a:spcPct val="113000"/>
              </a:lnSpc>
            </a:pPr>
            <a:endParaRPr lang="en-US" sz="1400" dirty="0" err="1" smtClean="0"/>
          </a:p>
        </p:txBody>
      </p:sp>
      <p:sp>
        <p:nvSpPr>
          <p:cNvPr id="15" name="Oval 14"/>
          <p:cNvSpPr/>
          <p:nvPr/>
        </p:nvSpPr>
        <p:spPr>
          <a:xfrm>
            <a:off x="365286" y="3007913"/>
            <a:ext cx="521203" cy="491823"/>
          </a:xfrm>
          <a:prstGeom prst="ellipse">
            <a:avLst/>
          </a:prstGeom>
          <a:noFill/>
          <a:ln w="41275">
            <a:solidFill>
              <a:schemeClr val="bg2"/>
            </a:solidFill>
          </a:ln>
        </p:spPr>
        <p:txBody>
          <a:bodyPr rtlCol="0" anchor="ctr">
            <a:noAutofit/>
          </a:bodyPr>
          <a:lstStyle/>
          <a:p>
            <a:pPr algn="ctr">
              <a:lnSpc>
                <a:spcPct val="113000"/>
              </a:lnSpc>
            </a:pPr>
            <a:endParaRPr lang="en-US" sz="1400" dirty="0" err="1" smtClean="0"/>
          </a:p>
        </p:txBody>
      </p:sp>
    </p:spTree>
    <p:extLst>
      <p:ext uri="{BB962C8B-B14F-4D97-AF65-F5344CB8AC3E}">
        <p14:creationId xmlns:p14="http://schemas.microsoft.com/office/powerpoint/2010/main" val="37650927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has to be done before this recipe can be applied</a:t>
            </a:r>
            <a:endParaRPr lang="en-GB" dirty="0"/>
          </a:p>
        </p:txBody>
      </p:sp>
      <p:sp>
        <p:nvSpPr>
          <p:cNvPr id="3" name="Content Placeholder 2"/>
          <p:cNvSpPr>
            <a:spLocks noGrp="1"/>
          </p:cNvSpPr>
          <p:nvPr>
            <p:ph idx="1"/>
          </p:nvPr>
        </p:nvSpPr>
        <p:spPr>
          <a:xfrm>
            <a:off x="625854" y="1707084"/>
            <a:ext cx="7763403" cy="3518059"/>
          </a:xfrm>
        </p:spPr>
        <p:txBody>
          <a:bodyPr/>
          <a:lstStyle/>
          <a:p>
            <a:r>
              <a:rPr lang="en-GB" dirty="0" smtClean="0"/>
              <a:t>The beam is matched in the injector. </a:t>
            </a:r>
          </a:p>
          <a:p>
            <a:r>
              <a:rPr lang="en-GB" dirty="0" smtClean="0"/>
              <a:t>All phases of the gun, A1, AH1, </a:t>
            </a:r>
            <a:r>
              <a:rPr lang="mr-IN" dirty="0" smtClean="0"/>
              <a:t>…</a:t>
            </a:r>
            <a:r>
              <a:rPr lang="en-US" dirty="0" smtClean="0"/>
              <a:t>, A5 are well known and set up as required. </a:t>
            </a:r>
          </a:p>
          <a:p>
            <a:r>
              <a:rPr lang="en-US" dirty="0" smtClean="0"/>
              <a:t>The beam energies in the injector, downstream L1 and L2 are as required. </a:t>
            </a:r>
            <a:endParaRPr lang="en-GB" dirty="0" smtClean="0"/>
          </a:p>
          <a:p>
            <a:r>
              <a:rPr lang="en-GB" dirty="0" smtClean="0"/>
              <a:t>Beam is in B2D or at least in the B2 section. </a:t>
            </a:r>
          </a:p>
          <a:p>
            <a:r>
              <a:rPr lang="en-GB" dirty="0" smtClean="0"/>
              <a:t>Losses in the sections up to B2 are minimized. No BLM signals above threshold!</a:t>
            </a:r>
          </a:p>
          <a:p>
            <a:r>
              <a:rPr lang="en-GB" dirty="0" smtClean="0"/>
              <a:t>Beam optics between injector FODO and up to B2 is on design (matching quads can deviate). Magnets are cycled. </a:t>
            </a:r>
          </a:p>
          <a:p>
            <a:r>
              <a:rPr lang="en-GB" dirty="0" smtClean="0"/>
              <a:t>Chicanes are set up as necessary! Changing the chicane settings will change also the phases of the following modules thus is has to be set up earliest possible. </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sp>
        <p:nvSpPr>
          <p:cNvPr id="5" name="Content Placeholder 2"/>
          <p:cNvSpPr txBox="1">
            <a:spLocks/>
          </p:cNvSpPr>
          <p:nvPr/>
        </p:nvSpPr>
        <p:spPr>
          <a:xfrm>
            <a:off x="1265458" y="5304969"/>
            <a:ext cx="6613085" cy="319317"/>
          </a:xfrm>
          <a:prstGeom prst="rect">
            <a:avLst/>
          </a:prstGeom>
          <a:ln w="31750">
            <a:solidFill>
              <a:schemeClr val="bg2"/>
            </a:solidFill>
          </a:ln>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3"/>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4"/>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dirty="0" smtClean="0"/>
              <a:t> All these steps can be found in the ‘start-up procedure’ operator training!</a:t>
            </a:r>
          </a:p>
          <a:p>
            <a:endParaRPr lang="en-GB" sz="1600" dirty="0" smtClean="0"/>
          </a:p>
          <a:p>
            <a:pPr lvl="1"/>
            <a:endParaRPr lang="en-GB" sz="1600" dirty="0" smtClean="0"/>
          </a:p>
        </p:txBody>
      </p:sp>
    </p:spTree>
    <p:extLst>
      <p:ext uri="{BB962C8B-B14F-4D97-AF65-F5344CB8AC3E}">
        <p14:creationId xmlns:p14="http://schemas.microsoft.com/office/powerpoint/2010/main" val="1120116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smtClean="0"/>
              <a:t>Check L3 LLRF settings</a:t>
            </a:r>
            <a:endParaRPr lang="en-GB" dirty="0"/>
          </a:p>
        </p:txBody>
      </p:sp>
      <p:sp>
        <p:nvSpPr>
          <p:cNvPr id="3" name="Content Placeholder 2"/>
          <p:cNvSpPr>
            <a:spLocks noGrp="1"/>
          </p:cNvSpPr>
          <p:nvPr>
            <p:ph idx="1"/>
          </p:nvPr>
        </p:nvSpPr>
        <p:spPr>
          <a:xfrm>
            <a:off x="396049" y="1393496"/>
            <a:ext cx="8210922" cy="4746873"/>
          </a:xfrm>
        </p:spPr>
        <p:txBody>
          <a:bodyPr/>
          <a:lstStyle/>
          <a:p>
            <a:r>
              <a:rPr lang="en-GB" dirty="0"/>
              <a:t>J</a:t>
            </a:r>
            <a:r>
              <a:rPr lang="en-GB" dirty="0" smtClean="0"/>
              <a:t>ust for your curiosity: Are </a:t>
            </a:r>
            <a:r>
              <a:rPr lang="en-GB" smtClean="0"/>
              <a:t>the L3 modules </a:t>
            </a:r>
            <a:r>
              <a:rPr lang="en-GB" dirty="0" smtClean="0"/>
              <a:t>on or off the beam? </a:t>
            </a:r>
          </a:p>
          <a:p>
            <a:pPr lvl="1"/>
            <a:r>
              <a:rPr lang="en-GB" dirty="0" smtClean="0"/>
              <a:t>Main Panel -&gt; Injector -&gt; Main Timing -&gt; Use Expert tab -&gt; Show shifting status of RF stations</a:t>
            </a:r>
          </a:p>
          <a:p>
            <a:pPr lvl="1"/>
            <a:endParaRPr lang="en-GB"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pic>
        <p:nvPicPr>
          <p:cNvPr id="5" name="Picture 4" descr="Screen Shot 2017-03-30 at 22.04.4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6" y="2151987"/>
            <a:ext cx="9144000" cy="4132542"/>
          </a:xfrm>
          <a:prstGeom prst="rect">
            <a:avLst/>
          </a:prstGeom>
        </p:spPr>
      </p:pic>
      <p:sp>
        <p:nvSpPr>
          <p:cNvPr id="6" name="Oval 5"/>
          <p:cNvSpPr/>
          <p:nvPr/>
        </p:nvSpPr>
        <p:spPr>
          <a:xfrm>
            <a:off x="2168109" y="2750378"/>
            <a:ext cx="521203" cy="491823"/>
          </a:xfrm>
          <a:prstGeom prst="ellipse">
            <a:avLst/>
          </a:prstGeom>
          <a:noFill/>
          <a:ln w="41275">
            <a:solidFill>
              <a:schemeClr val="bg2"/>
            </a:solidFill>
          </a:ln>
        </p:spPr>
        <p:txBody>
          <a:bodyPr rtlCol="0" anchor="ctr">
            <a:noAutofit/>
          </a:bodyPr>
          <a:lstStyle/>
          <a:p>
            <a:pPr algn="ctr">
              <a:lnSpc>
                <a:spcPct val="113000"/>
              </a:lnSpc>
            </a:pPr>
            <a:endParaRPr lang="en-US" sz="1400" dirty="0" err="1" smtClean="0"/>
          </a:p>
        </p:txBody>
      </p:sp>
      <p:sp>
        <p:nvSpPr>
          <p:cNvPr id="7" name="Oval 6"/>
          <p:cNvSpPr/>
          <p:nvPr/>
        </p:nvSpPr>
        <p:spPr>
          <a:xfrm>
            <a:off x="4814619" y="2750377"/>
            <a:ext cx="521203" cy="491823"/>
          </a:xfrm>
          <a:prstGeom prst="ellipse">
            <a:avLst/>
          </a:prstGeom>
          <a:noFill/>
          <a:ln w="41275">
            <a:solidFill>
              <a:schemeClr val="bg2"/>
            </a:solidFill>
          </a:ln>
        </p:spPr>
        <p:txBody>
          <a:bodyPr rtlCol="0" anchor="ctr">
            <a:noAutofit/>
          </a:bodyPr>
          <a:lstStyle/>
          <a:p>
            <a:pPr algn="ctr">
              <a:lnSpc>
                <a:spcPct val="113000"/>
              </a:lnSpc>
            </a:pPr>
            <a:endParaRPr lang="en-US" sz="1400" dirty="0" err="1" smtClean="0"/>
          </a:p>
        </p:txBody>
      </p:sp>
    </p:spTree>
    <p:extLst>
      <p:ext uri="{BB962C8B-B14F-4D97-AF65-F5344CB8AC3E}">
        <p14:creationId xmlns:p14="http://schemas.microsoft.com/office/powerpoint/2010/main" val="1213910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smtClean="0"/>
              <a:t>Check L3 LLRF settings</a:t>
            </a:r>
            <a:endParaRPr lang="en-GB" dirty="0"/>
          </a:p>
        </p:txBody>
      </p:sp>
      <p:sp>
        <p:nvSpPr>
          <p:cNvPr id="3" name="Content Placeholder 2"/>
          <p:cNvSpPr>
            <a:spLocks noGrp="1"/>
          </p:cNvSpPr>
          <p:nvPr>
            <p:ph idx="1"/>
          </p:nvPr>
        </p:nvSpPr>
        <p:spPr>
          <a:xfrm>
            <a:off x="396049" y="1393496"/>
            <a:ext cx="8210922" cy="4746873"/>
          </a:xfrm>
        </p:spPr>
        <p:txBody>
          <a:bodyPr/>
          <a:lstStyle/>
          <a:p>
            <a:r>
              <a:rPr lang="en-GB" dirty="0" smtClean="0"/>
              <a:t>The start panel of the cockpit shows the beam energy at the different steps along the linac. Of coarse the energy can also be changed there. </a:t>
            </a:r>
          </a:p>
          <a:p>
            <a:pPr lvl="1"/>
            <a:r>
              <a:rPr lang="en-GB" dirty="0" smtClean="0"/>
              <a:t>Main Panel -&gt; Operations Procedures -&gt; Cockpit</a:t>
            </a:r>
          </a:p>
          <a:p>
            <a:pPr lvl="1"/>
            <a:endParaRPr lang="en-GB"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pic>
        <p:nvPicPr>
          <p:cNvPr id="8" name="Picture 7" descr="cockpit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7576"/>
            <a:ext cx="9144000" cy="3657600"/>
          </a:xfrm>
          <a:prstGeom prst="rect">
            <a:avLst/>
          </a:prstGeom>
        </p:spPr>
      </p:pic>
      <p:sp>
        <p:nvSpPr>
          <p:cNvPr id="9" name="Oval 8"/>
          <p:cNvSpPr/>
          <p:nvPr/>
        </p:nvSpPr>
        <p:spPr>
          <a:xfrm>
            <a:off x="4230632" y="3092661"/>
            <a:ext cx="723026" cy="393200"/>
          </a:xfrm>
          <a:prstGeom prst="ellipse">
            <a:avLst/>
          </a:prstGeom>
          <a:noFill/>
          <a:ln w="41275">
            <a:solidFill>
              <a:schemeClr val="bg2"/>
            </a:solidFill>
          </a:ln>
        </p:spPr>
        <p:txBody>
          <a:bodyPr rtlCol="0" anchor="ctr">
            <a:noAutofit/>
          </a:bodyPr>
          <a:lstStyle/>
          <a:p>
            <a:pPr algn="ctr">
              <a:lnSpc>
                <a:spcPct val="113000"/>
              </a:lnSpc>
            </a:pPr>
            <a:endParaRPr lang="en-US" sz="1400" dirty="0" err="1" smtClean="0"/>
          </a:p>
        </p:txBody>
      </p:sp>
    </p:spTree>
    <p:extLst>
      <p:ext uri="{BB962C8B-B14F-4D97-AF65-F5344CB8AC3E}">
        <p14:creationId xmlns:p14="http://schemas.microsoft.com/office/powerpoint/2010/main" val="256998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a:t>P</a:t>
            </a:r>
            <a:r>
              <a:rPr lang="en-GB" dirty="0" smtClean="0"/>
              <a:t>repare the magnets downstream the B2 section</a:t>
            </a:r>
            <a:endParaRPr lang="en-GB" dirty="0"/>
          </a:p>
        </p:txBody>
      </p:sp>
      <p:sp>
        <p:nvSpPr>
          <p:cNvPr id="3" name="Content Placeholder 2"/>
          <p:cNvSpPr>
            <a:spLocks noGrp="1"/>
          </p:cNvSpPr>
          <p:nvPr>
            <p:ph idx="1"/>
          </p:nvPr>
        </p:nvSpPr>
        <p:spPr>
          <a:xfrm>
            <a:off x="396048" y="1393496"/>
            <a:ext cx="8412453" cy="4746873"/>
          </a:xfrm>
        </p:spPr>
        <p:txBody>
          <a:bodyPr/>
          <a:lstStyle/>
          <a:p>
            <a:r>
              <a:rPr lang="en-GB" dirty="0" smtClean="0"/>
              <a:t>In ideal case that is already done because you loaded a file that was dedicated for the required beam energy. Nevertheless, you can check the magnet setup before proceeding. </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pic>
        <p:nvPicPr>
          <p:cNvPr id="5" name="Picture 4" descr="energiz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694" y="1851529"/>
            <a:ext cx="5496306" cy="4502056"/>
          </a:xfrm>
          <a:prstGeom prst="rect">
            <a:avLst/>
          </a:prstGeom>
        </p:spPr>
      </p:pic>
      <p:sp>
        <p:nvSpPr>
          <p:cNvPr id="6" name="Content Placeholder 2"/>
          <p:cNvSpPr txBox="1">
            <a:spLocks/>
          </p:cNvSpPr>
          <p:nvPr/>
        </p:nvSpPr>
        <p:spPr>
          <a:xfrm>
            <a:off x="396049" y="2098722"/>
            <a:ext cx="3152571" cy="4041648"/>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4"/>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5"/>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Load magnet kicks either with the sequencer or from design optics. Both procedures can be found in my ‘start-up procedure’ operator training. </a:t>
            </a:r>
          </a:p>
          <a:p>
            <a:r>
              <a:rPr lang="en-GB" dirty="0" smtClean="0"/>
              <a:t>Ensure the correct momentum setup for all magnets using the magnet energizer. </a:t>
            </a:r>
          </a:p>
          <a:p>
            <a:r>
              <a:rPr lang="en-GB" dirty="0" smtClean="0"/>
              <a:t>The detailed handling of the magnet energizer is explained in the ‘start-up procedure’ operator training. </a:t>
            </a:r>
          </a:p>
        </p:txBody>
      </p:sp>
    </p:spTree>
    <p:extLst>
      <p:ext uri="{BB962C8B-B14F-4D97-AF65-F5344CB8AC3E}">
        <p14:creationId xmlns:p14="http://schemas.microsoft.com/office/powerpoint/2010/main" val="37482144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622163"/>
            <a:ext cx="7921625" cy="447642"/>
          </a:xfrm>
        </p:spPr>
        <p:txBody>
          <a:bodyPr/>
          <a:lstStyle/>
          <a:p>
            <a:r>
              <a:rPr lang="en-GB" dirty="0" smtClean="0"/>
              <a:t>Ramp down BG.467.B2D</a:t>
            </a:r>
            <a:endParaRPr lang="en-GB"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pic>
        <p:nvPicPr>
          <p:cNvPr id="8" name="Picture 7" descr="Screen Shot 2017-03-30 at 14.44.4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1699"/>
            <a:ext cx="9144000" cy="3623159"/>
          </a:xfrm>
          <a:prstGeom prst="rect">
            <a:avLst/>
          </a:prstGeom>
        </p:spPr>
      </p:pic>
      <p:sp>
        <p:nvSpPr>
          <p:cNvPr id="3" name="Content Placeholder 2"/>
          <p:cNvSpPr>
            <a:spLocks noGrp="1"/>
          </p:cNvSpPr>
          <p:nvPr>
            <p:ph idx="1"/>
          </p:nvPr>
        </p:nvSpPr>
        <p:spPr>
          <a:xfrm>
            <a:off x="481999" y="3077029"/>
            <a:ext cx="3480400" cy="3018971"/>
          </a:xfrm>
          <a:solidFill>
            <a:schemeClr val="bg1"/>
          </a:solidFill>
          <a:effectLst>
            <a:outerShdw blurRad="50800" dist="38100" dir="2700000" algn="tl" rotWithShape="0">
              <a:prstClr val="black">
                <a:alpha val="40000"/>
              </a:prstClr>
            </a:outerShdw>
          </a:effectLst>
        </p:spPr>
        <p:txBody>
          <a:bodyPr/>
          <a:lstStyle/>
          <a:p>
            <a:r>
              <a:rPr lang="en-GB" dirty="0" smtClean="0"/>
              <a:t>Use the dump beamline switchyard panel to ramp down the dump dipole of B2D. </a:t>
            </a:r>
          </a:p>
          <a:p>
            <a:pPr lvl="1"/>
            <a:r>
              <a:rPr lang="en-GB" dirty="0" smtClean="0"/>
              <a:t>The panel shows also the beam orbit around the dipole. </a:t>
            </a:r>
          </a:p>
          <a:p>
            <a:pPr lvl="1"/>
            <a:r>
              <a:rPr lang="en-GB" dirty="0" smtClean="0"/>
              <a:t>You can find the panel here: </a:t>
            </a:r>
          </a:p>
          <a:p>
            <a:pPr marL="535768" lvl="2" indent="0">
              <a:buNone/>
            </a:pPr>
            <a:r>
              <a:rPr lang="en-GB" dirty="0" smtClean="0"/>
              <a:t>Main Panel -&gt; Operations and Procedures -&gt; Dump Switch</a:t>
            </a:r>
          </a:p>
          <a:p>
            <a:r>
              <a:rPr lang="en-GB" dirty="0" smtClean="0"/>
              <a:t>Correct the vertical beam orbit disturbed by the </a:t>
            </a:r>
            <a:r>
              <a:rPr lang="en-US" dirty="0" smtClean="0"/>
              <a:t>remanent </a:t>
            </a:r>
            <a:r>
              <a:rPr lang="en-GB" dirty="0" smtClean="0"/>
              <a:t>field of the dipole (See also next slides). </a:t>
            </a:r>
          </a:p>
        </p:txBody>
      </p:sp>
      <p:pic>
        <p:nvPicPr>
          <p:cNvPr id="12" name="Picture 11" descr="Screen Shot 2017-03-30 at 16.30.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028" y="472256"/>
            <a:ext cx="5165578" cy="6088199"/>
          </a:xfrm>
          <a:prstGeom prst="rect">
            <a:avLst/>
          </a:prstGeom>
        </p:spPr>
      </p:pic>
    </p:spTree>
    <p:extLst>
      <p:ext uri="{BB962C8B-B14F-4D97-AF65-F5344CB8AC3E}">
        <p14:creationId xmlns:p14="http://schemas.microsoft.com/office/powerpoint/2010/main" val="3235923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447642"/>
          </a:xfrm>
        </p:spPr>
        <p:txBody>
          <a:bodyPr/>
          <a:lstStyle/>
          <a:p>
            <a:r>
              <a:rPr lang="en-GB" dirty="0" smtClean="0"/>
              <a:t>Automated orbit correction</a:t>
            </a:r>
            <a:endParaRPr lang="en-GB" dirty="0"/>
          </a:p>
        </p:txBody>
      </p:sp>
      <p:sp>
        <p:nvSpPr>
          <p:cNvPr id="3" name="Content Placeholder 2"/>
          <p:cNvSpPr>
            <a:spLocks noGrp="1"/>
          </p:cNvSpPr>
          <p:nvPr>
            <p:ph idx="1"/>
          </p:nvPr>
        </p:nvSpPr>
        <p:spPr>
          <a:xfrm>
            <a:off x="374277" y="1560410"/>
            <a:ext cx="8435894" cy="4746873"/>
          </a:xfrm>
        </p:spPr>
        <p:txBody>
          <a:bodyPr/>
          <a:lstStyle/>
          <a:p>
            <a:r>
              <a:rPr lang="en-GB" dirty="0" smtClean="0"/>
              <a:t>There are three different tools for automated orbit correction. One of the should be used. </a:t>
            </a:r>
          </a:p>
          <a:p>
            <a:pPr marL="0" indent="0">
              <a:buNone/>
            </a:pPr>
            <a:endParaRPr lang="en-GB" dirty="0" smtClean="0"/>
          </a:p>
          <a:p>
            <a:pPr lvl="1"/>
            <a:r>
              <a:rPr lang="en-GB" dirty="0" smtClean="0"/>
              <a:t>Orbit correction tool (Matlab): Main Panel -&gt; Orbit -&gt; Orbit Crawler Correction</a:t>
            </a:r>
          </a:p>
          <a:p>
            <a:pPr lvl="2"/>
            <a:r>
              <a:rPr lang="en-GB" dirty="0" smtClean="0"/>
              <a:t>Relies on stable BPM information from ML server. The tool crashes if that is not the case. If the data is there, it corrects the beam orbit as expected. </a:t>
            </a:r>
          </a:p>
          <a:p>
            <a:pPr lvl="2"/>
            <a:r>
              <a:rPr lang="en-GB" dirty="0" smtClean="0"/>
              <a:t>More information can be found in Elena’s operator training. </a:t>
            </a:r>
          </a:p>
          <a:p>
            <a:pPr marL="535768" lvl="2" indent="0">
              <a:buNone/>
            </a:pPr>
            <a:endParaRPr lang="en-GB" dirty="0" smtClean="0"/>
          </a:p>
          <a:p>
            <a:pPr lvl="1"/>
            <a:r>
              <a:rPr lang="en-GB" dirty="0" smtClean="0"/>
              <a:t>Orbit feedback: Main Panel -&gt; Feedback and Automation -&gt; Orbit Overview and Orbit </a:t>
            </a:r>
            <a:r>
              <a:rPr lang="en-GB" dirty="0"/>
              <a:t>E</a:t>
            </a:r>
            <a:r>
              <a:rPr lang="en-GB" dirty="0" smtClean="0"/>
              <a:t>xpert</a:t>
            </a:r>
          </a:p>
          <a:p>
            <a:pPr lvl="2"/>
            <a:r>
              <a:rPr lang="en-GB" dirty="0" smtClean="0"/>
              <a:t>Uses measured transfer matrices and the measurements may take a while (depending on the section length). However, there are already measured sections that should be ready for operation.  </a:t>
            </a:r>
          </a:p>
          <a:p>
            <a:pPr lvl="2"/>
            <a:r>
              <a:rPr lang="en-GB" dirty="0" smtClean="0"/>
              <a:t>More information can be found in </a:t>
            </a:r>
            <a:r>
              <a:rPr lang="en-GB" dirty="0" err="1" smtClean="0"/>
              <a:t>Raimund’s</a:t>
            </a:r>
            <a:r>
              <a:rPr lang="en-GB" dirty="0" smtClean="0"/>
              <a:t> operator training dealing with slow feedbacks. </a:t>
            </a:r>
          </a:p>
          <a:p>
            <a:pPr lvl="1"/>
            <a:endParaRPr lang="en-GB" dirty="0" smtClean="0"/>
          </a:p>
          <a:p>
            <a:pPr lvl="1"/>
            <a:r>
              <a:rPr lang="en-GB" dirty="0"/>
              <a:t>Orbit correction tool </a:t>
            </a:r>
            <a:r>
              <a:rPr lang="en-GB" dirty="0" smtClean="0"/>
              <a:t>(Python)</a:t>
            </a:r>
          </a:p>
          <a:p>
            <a:pPr lvl="2"/>
            <a:r>
              <a:rPr lang="en-GB" dirty="0" smtClean="0"/>
              <a:t>That tool is still under development by our colleagues from SLAC. I am looking forward to test it at the machine! </a:t>
            </a:r>
            <a:endParaRPr lang="en-GB" dirty="0"/>
          </a:p>
          <a:p>
            <a:pPr lvl="1"/>
            <a:endParaRPr lang="en-GB"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158" y="6223456"/>
            <a:ext cx="396238" cy="396238"/>
          </a:xfrm>
          <a:prstGeom prst="rect">
            <a:avLst/>
          </a:prstGeom>
        </p:spPr>
      </p:pic>
    </p:spTree>
    <p:extLst>
      <p:ext uri="{BB962C8B-B14F-4D97-AF65-F5344CB8AC3E}">
        <p14:creationId xmlns:p14="http://schemas.microsoft.com/office/powerpoint/2010/main" val="152245299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XFEL_PowerPoint_4x3_v3">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noAutofit/>
      </a:bodyPr>
      <a:lstStyle>
        <a:defPPr algn="ctr">
          <a:lnSpc>
            <a:spcPct val="113000"/>
          </a:lnSpc>
          <a:defRPr sz="1400"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69875" indent="-269875">
          <a:lnSpc>
            <a:spcPct val="112000"/>
          </a:lnSpc>
          <a:buBlip>
            <a:blip xmlns:r="http://schemas.openxmlformats.org/officeDocument/2006/relationships" r:embed="rId1"/>
          </a:buBlip>
          <a:defRPr sz="1400" dirty="0" err="1" smtClean="0"/>
        </a:defPPr>
      </a:lstStyle>
    </a:txDef>
  </a:objectDefaults>
  <a:extraClrSchemeLst/>
  <a:extLst>
    <a:ext uri="{05A4C25C-085E-4340-85A3-A5531E510DB2}">
      <thm15:themeFamily xmlns="" xmlns:thm15="http://schemas.microsoft.com/office/thememl/2012/main" name="XFEL_PowerPoint_4x3.potx" id="{BC191F8A-93AC-4D54-B0A3-61F02C6C23C2}" vid="{3786C33C-45D4-4C30-B0CA-267E7E457705}"/>
    </a:ext>
  </a:extLst>
</a:theme>
</file>

<file path=ppt/theme/theme2.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XFEL_PowerPoint_4x3_v3.potx</Template>
  <TotalTime>11743</TotalTime>
  <Words>1377</Words>
  <Application>Microsoft Macintosh PowerPoint</Application>
  <PresentationFormat>On-screen Show (4:3)</PresentationFormat>
  <Paragraphs>90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XFEL_PowerPoint_4x3_v3</vt:lpstr>
      <vt:lpstr>XFEL Operator Training Beam transport beyond B2</vt:lpstr>
      <vt:lpstr>What is the aim of this operator training?</vt:lpstr>
      <vt:lpstr>XFEL dumps / dump beamlines</vt:lpstr>
      <vt:lpstr>What has to be done before this recipe can be applied</vt:lpstr>
      <vt:lpstr>Check L3 LLRF settings</vt:lpstr>
      <vt:lpstr>Check L3 LLRF settings</vt:lpstr>
      <vt:lpstr>Prepare the magnets downstream the B2 section</vt:lpstr>
      <vt:lpstr>Ramp down BG.467.B2D</vt:lpstr>
      <vt:lpstr>Automated orbit correction</vt:lpstr>
      <vt:lpstr>Orbit correction by hand…</vt:lpstr>
      <vt:lpstr>What is a good orbit? </vt:lpstr>
      <vt:lpstr>Problems to achieve transmission through L3?  </vt:lpstr>
      <vt:lpstr>Collimations section CL</vt:lpstr>
      <vt:lpstr>Beam distribution to the TLD beamline</vt:lpstr>
      <vt:lpstr>Bottlenecks downstream L3</vt:lpstr>
      <vt:lpstr>Bottlenecks downstream L3 </vt:lpstr>
      <vt:lpstr>Bottlenecks downstream L3 </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one line (or two lines)</dc:title>
  <dc:creator>Piergrossi, Joseph</dc:creator>
  <cp:lastModifiedBy>Matthias Scholz</cp:lastModifiedBy>
  <cp:revision>77</cp:revision>
  <dcterms:created xsi:type="dcterms:W3CDTF">2017-02-20T17:47:19Z</dcterms:created>
  <dcterms:modified xsi:type="dcterms:W3CDTF">2017-03-31T07:17:24Z</dcterms:modified>
</cp:coreProperties>
</file>