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4096" autoAdjust="0"/>
  </p:normalViewPr>
  <p:slideViewPr>
    <p:cSldViewPr snapToGrid="0" showGuides="1">
      <p:cViewPr varScale="1">
        <p:scale>
          <a:sx n="206" d="100"/>
          <a:sy n="206" d="100"/>
        </p:scale>
        <p:origin x="-120" y="-20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AEBB8-0441-1C4E-A734-E40BF2580723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D0B65-AD8A-2A4C-97D9-D8797D799867}">
      <dgm:prSet phldrT="[Text]"/>
      <dgm:spPr/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997303E0-A92C-DF41-9459-EF9BBF9B795E}" type="parTrans" cxnId="{C01A142E-8720-964B-877C-D1B5652DA0E4}">
      <dgm:prSet/>
      <dgm:spPr/>
      <dgm:t>
        <a:bodyPr/>
        <a:lstStyle/>
        <a:p>
          <a:endParaRPr lang="en-US"/>
        </a:p>
      </dgm:t>
    </dgm:pt>
    <dgm:pt modelId="{F5BA134F-C713-A745-ADFE-B1B3564E9FA6}" type="sibTrans" cxnId="{C01A142E-8720-964B-877C-D1B5652DA0E4}">
      <dgm:prSet/>
      <dgm:spPr/>
      <dgm:t>
        <a:bodyPr/>
        <a:lstStyle/>
        <a:p>
          <a:endParaRPr lang="en-US"/>
        </a:p>
      </dgm:t>
    </dgm:pt>
    <dgm:pt modelId="{BB7DDC60-B333-0A4B-8E4C-596EB6B4DF9D}">
      <dgm:prSet phldrT="[Text]"/>
      <dgm:spPr/>
      <dgm:t>
        <a:bodyPr/>
        <a:lstStyle/>
        <a:p>
          <a:r>
            <a:rPr lang="en-US" dirty="0" smtClean="0"/>
            <a:t>improve</a:t>
          </a:r>
          <a:endParaRPr lang="en-US" dirty="0"/>
        </a:p>
      </dgm:t>
    </dgm:pt>
    <dgm:pt modelId="{87CBF0F1-7102-7442-89AD-F7D62E96BB1E}" type="parTrans" cxnId="{B8FE41FD-B319-4E47-B42D-963B1FC5A93E}">
      <dgm:prSet/>
      <dgm:spPr/>
      <dgm:t>
        <a:bodyPr/>
        <a:lstStyle/>
        <a:p>
          <a:endParaRPr lang="en-US"/>
        </a:p>
      </dgm:t>
    </dgm:pt>
    <dgm:pt modelId="{559DBC3D-15A0-7542-B181-F456FD05B251}" type="sibTrans" cxnId="{B8FE41FD-B319-4E47-B42D-963B1FC5A93E}">
      <dgm:prSet/>
      <dgm:spPr/>
      <dgm:t>
        <a:bodyPr/>
        <a:lstStyle/>
        <a:p>
          <a:endParaRPr lang="en-US"/>
        </a:p>
      </dgm:t>
    </dgm:pt>
    <dgm:pt modelId="{2745F3B9-8570-9B4D-ACC7-29E3B41C00F3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F3DAC1C1-B7F9-4A41-9E07-918ECD9E2708}" type="parTrans" cxnId="{902D9F53-9274-7442-B011-DC18DB113E14}">
      <dgm:prSet/>
      <dgm:spPr/>
      <dgm:t>
        <a:bodyPr/>
        <a:lstStyle/>
        <a:p>
          <a:endParaRPr lang="en-US"/>
        </a:p>
      </dgm:t>
    </dgm:pt>
    <dgm:pt modelId="{9428D283-B633-D34F-88E3-8FFE255345A9}" type="sibTrans" cxnId="{902D9F53-9274-7442-B011-DC18DB113E14}">
      <dgm:prSet/>
      <dgm:spPr/>
      <dgm:t>
        <a:bodyPr/>
        <a:lstStyle/>
        <a:p>
          <a:endParaRPr lang="en-US"/>
        </a:p>
      </dgm:t>
    </dgm:pt>
    <dgm:pt modelId="{05648A8A-0B3A-BE4A-9E7F-FF255FC4EDC9}" type="pres">
      <dgm:prSet presAssocID="{F06AEBB8-0441-1C4E-A734-E40BF25807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D40E5-B2BC-0D43-A059-03BFD9847F47}" type="pres">
      <dgm:prSet presAssocID="{E19D0B65-AD8A-2A4C-97D9-D8797D799867}" presName="dummy" presStyleCnt="0"/>
      <dgm:spPr/>
    </dgm:pt>
    <dgm:pt modelId="{25DE96E4-19AC-9B4B-9AF1-FBB548717B4E}" type="pres">
      <dgm:prSet presAssocID="{E19D0B65-AD8A-2A4C-97D9-D8797D799867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B95C-E288-F144-92E1-B1C33F52D269}" type="pres">
      <dgm:prSet presAssocID="{F5BA134F-C713-A745-ADFE-B1B3564E9FA6}" presName="sibTrans" presStyleLbl="node1" presStyleIdx="0" presStyleCnt="3"/>
      <dgm:spPr/>
      <dgm:t>
        <a:bodyPr/>
        <a:lstStyle/>
        <a:p>
          <a:endParaRPr lang="en-US"/>
        </a:p>
      </dgm:t>
    </dgm:pt>
    <dgm:pt modelId="{9C0690B7-6F2E-7A4D-A3CC-AD3A760DA8D4}" type="pres">
      <dgm:prSet presAssocID="{BB7DDC60-B333-0A4B-8E4C-596EB6B4DF9D}" presName="dummy" presStyleCnt="0"/>
      <dgm:spPr/>
    </dgm:pt>
    <dgm:pt modelId="{7CB749C7-E3FC-A443-8154-A41FEE8C9B93}" type="pres">
      <dgm:prSet presAssocID="{BB7DDC60-B333-0A4B-8E4C-596EB6B4DF9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5D56A-B606-8949-894D-04133F340F00}" type="pres">
      <dgm:prSet presAssocID="{559DBC3D-15A0-7542-B181-F456FD05B251}" presName="sibTrans" presStyleLbl="node1" presStyleIdx="1" presStyleCnt="3"/>
      <dgm:spPr/>
      <dgm:t>
        <a:bodyPr/>
        <a:lstStyle/>
        <a:p>
          <a:endParaRPr lang="en-US"/>
        </a:p>
      </dgm:t>
    </dgm:pt>
    <dgm:pt modelId="{271A6976-5C7F-4B43-AB82-9937E7AF3ED7}" type="pres">
      <dgm:prSet presAssocID="{2745F3B9-8570-9B4D-ACC7-29E3B41C00F3}" presName="dummy" presStyleCnt="0"/>
      <dgm:spPr/>
    </dgm:pt>
    <dgm:pt modelId="{8E50A93A-6782-7946-AF15-FB0B8FF6E1DB}" type="pres">
      <dgm:prSet presAssocID="{2745F3B9-8570-9B4D-ACC7-29E3B41C00F3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CCAEE-9878-8C4D-970F-A4EBCF664D3A}" type="pres">
      <dgm:prSet presAssocID="{9428D283-B633-D34F-88E3-8FFE255345A9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3FA397A-9FA6-0C4A-A741-A73E20B2B86D}" type="presOf" srcId="{F5BA134F-C713-A745-ADFE-B1B3564E9FA6}" destId="{6962B95C-E288-F144-92E1-B1C33F52D269}" srcOrd="0" destOrd="0" presId="urn:microsoft.com/office/officeart/2005/8/layout/cycle1"/>
    <dgm:cxn modelId="{F3F730EB-FB0C-6C4F-A881-2449B496799E}" type="presOf" srcId="{559DBC3D-15A0-7542-B181-F456FD05B251}" destId="{AF05D56A-B606-8949-894D-04133F340F00}" srcOrd="0" destOrd="0" presId="urn:microsoft.com/office/officeart/2005/8/layout/cycle1"/>
    <dgm:cxn modelId="{B8FE41FD-B319-4E47-B42D-963B1FC5A93E}" srcId="{F06AEBB8-0441-1C4E-A734-E40BF2580723}" destId="{BB7DDC60-B333-0A4B-8E4C-596EB6B4DF9D}" srcOrd="1" destOrd="0" parTransId="{87CBF0F1-7102-7442-89AD-F7D62E96BB1E}" sibTransId="{559DBC3D-15A0-7542-B181-F456FD05B251}"/>
    <dgm:cxn modelId="{3B2FF274-8FD2-1142-BB0B-6B8D8732D72D}" type="presOf" srcId="{E19D0B65-AD8A-2A4C-97D9-D8797D799867}" destId="{25DE96E4-19AC-9B4B-9AF1-FBB548717B4E}" srcOrd="0" destOrd="0" presId="urn:microsoft.com/office/officeart/2005/8/layout/cycle1"/>
    <dgm:cxn modelId="{902D9F53-9274-7442-B011-DC18DB113E14}" srcId="{F06AEBB8-0441-1C4E-A734-E40BF2580723}" destId="{2745F3B9-8570-9B4D-ACC7-29E3B41C00F3}" srcOrd="2" destOrd="0" parTransId="{F3DAC1C1-B7F9-4A41-9E07-918ECD9E2708}" sibTransId="{9428D283-B633-D34F-88E3-8FFE255345A9}"/>
    <dgm:cxn modelId="{D373709A-9739-4C40-A94F-E1DFA014FD6C}" type="presOf" srcId="{F06AEBB8-0441-1C4E-A734-E40BF2580723}" destId="{05648A8A-0B3A-BE4A-9E7F-FF255FC4EDC9}" srcOrd="0" destOrd="0" presId="urn:microsoft.com/office/officeart/2005/8/layout/cycle1"/>
    <dgm:cxn modelId="{99E5D95B-0061-D049-B1F3-2B47249770EA}" type="presOf" srcId="{9428D283-B633-D34F-88E3-8FFE255345A9}" destId="{AA9CCAEE-9878-8C4D-970F-A4EBCF664D3A}" srcOrd="0" destOrd="0" presId="urn:microsoft.com/office/officeart/2005/8/layout/cycle1"/>
    <dgm:cxn modelId="{602CE040-FD59-3C49-BF34-54FFE950C0F9}" type="presOf" srcId="{BB7DDC60-B333-0A4B-8E4C-596EB6B4DF9D}" destId="{7CB749C7-E3FC-A443-8154-A41FEE8C9B93}" srcOrd="0" destOrd="0" presId="urn:microsoft.com/office/officeart/2005/8/layout/cycle1"/>
    <dgm:cxn modelId="{4ACB11C0-351D-F241-A464-A55C08620975}" type="presOf" srcId="{2745F3B9-8570-9B4D-ACC7-29E3B41C00F3}" destId="{8E50A93A-6782-7946-AF15-FB0B8FF6E1DB}" srcOrd="0" destOrd="0" presId="urn:microsoft.com/office/officeart/2005/8/layout/cycle1"/>
    <dgm:cxn modelId="{C01A142E-8720-964B-877C-D1B5652DA0E4}" srcId="{F06AEBB8-0441-1C4E-A734-E40BF2580723}" destId="{E19D0B65-AD8A-2A4C-97D9-D8797D799867}" srcOrd="0" destOrd="0" parTransId="{997303E0-A92C-DF41-9459-EF9BBF9B795E}" sibTransId="{F5BA134F-C713-A745-ADFE-B1B3564E9FA6}"/>
    <dgm:cxn modelId="{E7BD1A7A-1B48-D14C-B5E3-890FF62D6AD3}" type="presParOf" srcId="{05648A8A-0B3A-BE4A-9E7F-FF255FC4EDC9}" destId="{BB0D40E5-B2BC-0D43-A059-03BFD9847F47}" srcOrd="0" destOrd="0" presId="urn:microsoft.com/office/officeart/2005/8/layout/cycle1"/>
    <dgm:cxn modelId="{EEE63F44-4C46-6D4E-BC88-EE5F220679E7}" type="presParOf" srcId="{05648A8A-0B3A-BE4A-9E7F-FF255FC4EDC9}" destId="{25DE96E4-19AC-9B4B-9AF1-FBB548717B4E}" srcOrd="1" destOrd="0" presId="urn:microsoft.com/office/officeart/2005/8/layout/cycle1"/>
    <dgm:cxn modelId="{17EC6A95-7DED-354B-9796-713D277B5AA5}" type="presParOf" srcId="{05648A8A-0B3A-BE4A-9E7F-FF255FC4EDC9}" destId="{6962B95C-E288-F144-92E1-B1C33F52D269}" srcOrd="2" destOrd="0" presId="urn:microsoft.com/office/officeart/2005/8/layout/cycle1"/>
    <dgm:cxn modelId="{25E4429A-1E5D-554C-88EA-3F9B4DDE6B9F}" type="presParOf" srcId="{05648A8A-0B3A-BE4A-9E7F-FF255FC4EDC9}" destId="{9C0690B7-6F2E-7A4D-A3CC-AD3A760DA8D4}" srcOrd="3" destOrd="0" presId="urn:microsoft.com/office/officeart/2005/8/layout/cycle1"/>
    <dgm:cxn modelId="{32D3B9A5-613F-8A41-8277-A92551E4EA70}" type="presParOf" srcId="{05648A8A-0B3A-BE4A-9E7F-FF255FC4EDC9}" destId="{7CB749C7-E3FC-A443-8154-A41FEE8C9B93}" srcOrd="4" destOrd="0" presId="urn:microsoft.com/office/officeart/2005/8/layout/cycle1"/>
    <dgm:cxn modelId="{9C555E4C-622E-1745-B6FE-A870C7260843}" type="presParOf" srcId="{05648A8A-0B3A-BE4A-9E7F-FF255FC4EDC9}" destId="{AF05D56A-B606-8949-894D-04133F340F00}" srcOrd="5" destOrd="0" presId="urn:microsoft.com/office/officeart/2005/8/layout/cycle1"/>
    <dgm:cxn modelId="{73FDDD93-D6B3-B544-903B-620061BAA145}" type="presParOf" srcId="{05648A8A-0B3A-BE4A-9E7F-FF255FC4EDC9}" destId="{271A6976-5C7F-4B43-AB82-9937E7AF3ED7}" srcOrd="6" destOrd="0" presId="urn:microsoft.com/office/officeart/2005/8/layout/cycle1"/>
    <dgm:cxn modelId="{EDD5681A-F2D1-2A4F-8804-FB6E45AE9B97}" type="presParOf" srcId="{05648A8A-0B3A-BE4A-9E7F-FF255FC4EDC9}" destId="{8E50A93A-6782-7946-AF15-FB0B8FF6E1DB}" srcOrd="7" destOrd="0" presId="urn:microsoft.com/office/officeart/2005/8/layout/cycle1"/>
    <dgm:cxn modelId="{41C1DA9B-E57C-EC4E-A70C-ACEEDF4761DB}" type="presParOf" srcId="{05648A8A-0B3A-BE4A-9E7F-FF255FC4EDC9}" destId="{AA9CCAEE-9878-8C4D-970F-A4EBCF664D3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E96E4-19AC-9B4B-9AF1-FBB548717B4E}">
      <dsp:nvSpPr>
        <dsp:cNvPr id="0" name=""/>
        <dsp:cNvSpPr/>
      </dsp:nvSpPr>
      <dsp:spPr>
        <a:xfrm>
          <a:off x="1470690" y="134086"/>
          <a:ext cx="686134" cy="686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observe</a:t>
          </a:r>
          <a:endParaRPr lang="en-US" sz="1400" kern="1200" dirty="0"/>
        </a:p>
      </dsp:txBody>
      <dsp:txXfrm>
        <a:off x="1470690" y="134086"/>
        <a:ext cx="686134" cy="686134"/>
      </dsp:txXfrm>
    </dsp:sp>
    <dsp:sp modelId="{6962B95C-E288-F144-92E1-B1C33F52D269}">
      <dsp:nvSpPr>
        <dsp:cNvPr id="0" name=""/>
        <dsp:cNvSpPr/>
      </dsp:nvSpPr>
      <dsp:spPr>
        <a:xfrm>
          <a:off x="426018" y="-797"/>
          <a:ext cx="1621914" cy="1621914"/>
        </a:xfrm>
        <a:prstGeom prst="circularArrow">
          <a:avLst>
            <a:gd name="adj1" fmla="val 8249"/>
            <a:gd name="adj2" fmla="val 576187"/>
            <a:gd name="adj3" fmla="val 2963534"/>
            <a:gd name="adj4" fmla="val 51938"/>
            <a:gd name="adj5" fmla="val 96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B749C7-E3FC-A443-8154-A41FEE8C9B93}">
      <dsp:nvSpPr>
        <dsp:cNvPr id="0" name=""/>
        <dsp:cNvSpPr/>
      </dsp:nvSpPr>
      <dsp:spPr>
        <a:xfrm>
          <a:off x="893908" y="1133103"/>
          <a:ext cx="686134" cy="686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improve</a:t>
          </a:r>
          <a:endParaRPr lang="en-US" sz="1400" kern="1200" dirty="0"/>
        </a:p>
      </dsp:txBody>
      <dsp:txXfrm>
        <a:off x="893908" y="1133103"/>
        <a:ext cx="686134" cy="686134"/>
      </dsp:txXfrm>
    </dsp:sp>
    <dsp:sp modelId="{AF05D56A-B606-8949-894D-04133F340F00}">
      <dsp:nvSpPr>
        <dsp:cNvPr id="0" name=""/>
        <dsp:cNvSpPr/>
      </dsp:nvSpPr>
      <dsp:spPr>
        <a:xfrm>
          <a:off x="426018" y="-797"/>
          <a:ext cx="1621914" cy="1621914"/>
        </a:xfrm>
        <a:prstGeom prst="circularArrow">
          <a:avLst>
            <a:gd name="adj1" fmla="val 8249"/>
            <a:gd name="adj2" fmla="val 576187"/>
            <a:gd name="adj3" fmla="val 10171875"/>
            <a:gd name="adj4" fmla="val 7260279"/>
            <a:gd name="adj5" fmla="val 96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0A93A-6782-7946-AF15-FB0B8FF6E1DB}">
      <dsp:nvSpPr>
        <dsp:cNvPr id="0" name=""/>
        <dsp:cNvSpPr/>
      </dsp:nvSpPr>
      <dsp:spPr>
        <a:xfrm>
          <a:off x="317125" y="134086"/>
          <a:ext cx="686134" cy="686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</a:t>
          </a:r>
          <a:endParaRPr lang="en-US" sz="1400" kern="1200" dirty="0"/>
        </a:p>
      </dsp:txBody>
      <dsp:txXfrm>
        <a:off x="317125" y="134086"/>
        <a:ext cx="686134" cy="686134"/>
      </dsp:txXfrm>
    </dsp:sp>
    <dsp:sp modelId="{AA9CCAEE-9878-8C4D-970F-A4EBCF664D3A}">
      <dsp:nvSpPr>
        <dsp:cNvPr id="0" name=""/>
        <dsp:cNvSpPr/>
      </dsp:nvSpPr>
      <dsp:spPr>
        <a:xfrm>
          <a:off x="426018" y="-797"/>
          <a:ext cx="1621914" cy="1621914"/>
        </a:xfrm>
        <a:prstGeom prst="circularArrow">
          <a:avLst>
            <a:gd name="adj1" fmla="val 8249"/>
            <a:gd name="adj2" fmla="val 576187"/>
            <a:gd name="adj3" fmla="val 16856421"/>
            <a:gd name="adj4" fmla="val 14967392"/>
            <a:gd name="adj5" fmla="val 96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3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High </a:t>
            </a:r>
            <a:r>
              <a:rPr lang="en-GB" sz="1000" noProof="0" smtClean="0">
                <a:solidFill>
                  <a:schemeClr val="bg1"/>
                </a:solidFill>
              </a:rPr>
              <a:t>Level Controls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Operator Training</a:t>
            </a:r>
            <a:r>
              <a:rPr lang="en-GB" baseline="0" noProof="0" dirty="0" smtClean="0"/>
              <a:t> 8'th July 2016</a:t>
            </a:r>
            <a:endParaRPr lang="en-GB" noProof="0" dirty="0" smtClean="0"/>
          </a:p>
          <a:p>
            <a:pPr lvl="0"/>
            <a:r>
              <a:rPr lang="en-GB" noProof="0" dirty="0" smtClean="0"/>
              <a:t>Raimund Kammering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>
                <a:solidFill>
                  <a:schemeClr val="bg1"/>
                </a:solidFill>
              </a:rPr>
              <a:t>Delete this text and put in here: The title of your talk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smtClean="0"/>
              <a:t>Delete this text and put in here: Date of the Talk, location, … (max: 1 line)</a:t>
            </a:r>
          </a:p>
          <a:p>
            <a:pPr lvl="0"/>
            <a:r>
              <a:rPr lang="en-GB" noProof="0" smtClean="0"/>
              <a:t>Put in here: Name of the speaker, function, affiliation, … (max. 1 line)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XFEL Operator Training </a:t>
            </a:r>
            <a:endParaRPr lang="en-US" dirty="0">
              <a:effectLst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low Feedbacks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Longitudinal FB – Operators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813" y="1140560"/>
            <a:ext cx="7972425" cy="51395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Panels reflect topology and architecture</a:t>
            </a:r>
          </a:p>
          <a:p>
            <a:pPr lvl="1"/>
            <a:r>
              <a:rPr lang="en-US" dirty="0" smtClean="0"/>
              <a:t>Topology: e.g. INJ to L2 (causality!)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Architecture: e.g. Monitors, Actuators form 'groups'</a:t>
            </a:r>
            <a:endParaRPr lang="en-US" dirty="0"/>
          </a:p>
        </p:txBody>
      </p:sp>
      <p:pic>
        <p:nvPicPr>
          <p:cNvPr id="5" name="Picture 4" descr="Screen Shot 2016-07-07 at 17.4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78" y="2016444"/>
            <a:ext cx="4136608" cy="221183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>
            <a:off x="5314093" y="2583213"/>
            <a:ext cx="6165" cy="94943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429504" y="2577048"/>
            <a:ext cx="1043579" cy="8983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83693" y="2581483"/>
            <a:ext cx="6165" cy="94943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665623" y="2579753"/>
            <a:ext cx="6165" cy="94943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617597" y="2577048"/>
            <a:ext cx="1045300" cy="8966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0" name="Picture 19" descr="Screen Shot 2016-07-07 at 17.5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7"/>
          <a:stretch/>
        </p:blipFill>
        <p:spPr>
          <a:xfrm>
            <a:off x="2367299" y="4736771"/>
            <a:ext cx="3242706" cy="1596862"/>
          </a:xfrm>
          <a:prstGeom prst="rect">
            <a:avLst/>
          </a:prstGeom>
        </p:spPr>
      </p:pic>
      <p:pic>
        <p:nvPicPr>
          <p:cNvPr id="21" name="Picture 20" descr="Screen Shot 2016-07-07 at 17.56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95" y="4684683"/>
            <a:ext cx="3761645" cy="391571"/>
          </a:xfrm>
          <a:prstGeom prst="rect">
            <a:avLst/>
          </a:prstGeom>
          <a:ln w="12700" cap="sq" cmpd="sng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2937369" y="4679074"/>
            <a:ext cx="1388845" cy="22281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2930258" y="4916742"/>
            <a:ext cx="1110530" cy="12858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040275" y="5054143"/>
            <a:ext cx="285939" cy="2599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031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Longitudinal FB – Operators View</a:t>
            </a:r>
            <a:endParaRPr lang="en-US" dirty="0"/>
          </a:p>
        </p:txBody>
      </p:sp>
      <p:pic>
        <p:nvPicPr>
          <p:cNvPr id="3" name="Picture 2" descr="Screen Shot 2016-07-07 at 16.5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7" y="1235513"/>
            <a:ext cx="6461760" cy="4963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384445" y="2276151"/>
            <a:ext cx="1033562" cy="180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5" name="Picture 4" descr="Screen Shot 2016-07-07 at 18.0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07" y="1154567"/>
            <a:ext cx="3112815" cy="166441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 bwMode="auto">
          <a:xfrm flipV="1">
            <a:off x="3418007" y="2193680"/>
            <a:ext cx="1788287" cy="1724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84445" y="2450543"/>
            <a:ext cx="1033562" cy="180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4445" y="2630433"/>
            <a:ext cx="1033562" cy="180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" name="Picture 9" descr="Screen Shot 2016-07-07 at 18.03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67" y="3125451"/>
            <a:ext cx="3570732" cy="189433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3"/>
          </p:cNvCxnSpPr>
          <p:nvPr/>
        </p:nvCxnSpPr>
        <p:spPr bwMode="auto">
          <a:xfrm>
            <a:off x="3418007" y="2540543"/>
            <a:ext cx="1372271" cy="76243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4" name="Picture 13" descr="Screen Shot 2016-07-07 at 18.03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7" y="3706479"/>
            <a:ext cx="3352800" cy="2296668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9" idx="2"/>
          </p:cNvCxnSpPr>
          <p:nvPr/>
        </p:nvCxnSpPr>
        <p:spPr bwMode="auto">
          <a:xfrm flipH="1">
            <a:off x="2801757" y="2810433"/>
            <a:ext cx="99469" cy="9437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780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Transversal FB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motivation</a:t>
            </a:r>
          </a:p>
          <a:p>
            <a:pPr lvl="1"/>
            <a:r>
              <a:rPr lang="en-US" b="1" dirty="0" smtClean="0"/>
              <a:t>stabilize</a:t>
            </a:r>
            <a:r>
              <a:rPr lang="en-US" dirty="0" smtClean="0"/>
              <a:t> orbit (</a:t>
            </a:r>
            <a:r>
              <a:rPr lang="en-US" i="1" dirty="0" smtClean="0"/>
              <a:t>trajectory</a:t>
            </a:r>
            <a:r>
              <a:rPr lang="en-US" dirty="0" smtClean="0"/>
              <a:t> ;) to a given 'golden orbit'</a:t>
            </a:r>
          </a:p>
          <a:p>
            <a:pPr lvl="1"/>
            <a:r>
              <a:rPr lang="en-US" dirty="0" smtClean="0"/>
              <a:t>disturbances e.g.: magnet vibrations, power supply noise, </a:t>
            </a:r>
            <a:r>
              <a:rPr lang="en-US" dirty="0" err="1" smtClean="0"/>
              <a:t>wakefields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Actuators:	Magnetic correctors (aka </a:t>
            </a:r>
            <a:r>
              <a:rPr lang="en-US" dirty="0" err="1" smtClean="0"/>
              <a:t>steerer</a:t>
            </a:r>
            <a:r>
              <a:rPr lang="en-US" dirty="0" smtClean="0"/>
              <a:t>, but …)</a:t>
            </a:r>
          </a:p>
          <a:p>
            <a:r>
              <a:rPr lang="en-US" dirty="0" smtClean="0"/>
              <a:t>Monitors:	Beam Position Monitors (BPMs)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Transversal FB – Architecture </a:t>
            </a:r>
            <a:endParaRPr lang="en-US" dirty="0"/>
          </a:p>
        </p:txBody>
      </p:sp>
      <p:pic>
        <p:nvPicPr>
          <p:cNvPr id="3" name="Picture 2" descr="Screen Shot 2015-03-17 at 14.0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9" y="3257801"/>
            <a:ext cx="4182721" cy="3039617"/>
          </a:xfrm>
          <a:prstGeom prst="rect">
            <a:avLst/>
          </a:prstGeom>
        </p:spPr>
      </p:pic>
      <p:pic>
        <p:nvPicPr>
          <p:cNvPr id="4" name="Picture 3" descr="OrbitFeedbackBlockDiagram_27July20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17" y="1733904"/>
            <a:ext cx="3272448" cy="1054212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282575" y="977900"/>
            <a:ext cx="8520113" cy="4792663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DOOCS Middle layer based FB </a:t>
            </a:r>
            <a:r>
              <a:rPr lang="en-US" sz="1400" dirty="0" smtClean="0"/>
              <a:t>(J. Carwardine, R. Kammering)</a:t>
            </a:r>
          </a:p>
          <a:p>
            <a:pPr lvl="1"/>
            <a:r>
              <a:rPr lang="en-US" sz="2000" dirty="0" smtClean="0"/>
              <a:t>Systematically designed controller </a:t>
            </a:r>
            <a:r>
              <a:rPr lang="en-US" sz="1400" dirty="0" smtClean="0"/>
              <a:t>(P-</a:t>
            </a:r>
            <a:r>
              <a:rPr lang="en-US" sz="1400" dirty="0"/>
              <a:t>c</a:t>
            </a:r>
            <a:r>
              <a:rPr lang="en-US" sz="1400" dirty="0" smtClean="0"/>
              <a:t>ontroller with FIR </a:t>
            </a:r>
            <a:r>
              <a:rPr lang="en-US" sz="1400" dirty="0"/>
              <a:t>f</a:t>
            </a:r>
            <a:r>
              <a:rPr lang="en-US" sz="1400" dirty="0" smtClean="0"/>
              <a:t>ilter)</a:t>
            </a:r>
          </a:p>
          <a:p>
            <a:pPr lvl="1"/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r>
              <a:rPr lang="en-US" sz="2000" dirty="0" smtClean="0"/>
              <a:t>Global FB using inverse Orbit Response </a:t>
            </a:r>
            <a:r>
              <a:rPr lang="en-US" sz="2000" dirty="0"/>
              <a:t>M</a:t>
            </a:r>
            <a:r>
              <a:rPr lang="en-US" sz="2000" dirty="0" smtClean="0"/>
              <a:t>atrix (ORM)</a:t>
            </a:r>
          </a:p>
          <a:p>
            <a:pPr lvl="1"/>
            <a:r>
              <a:rPr lang="en-US" sz="2000" dirty="0" smtClean="0"/>
              <a:t>Tight integration into control system </a:t>
            </a:r>
            <a:r>
              <a:rPr lang="en-US" sz="1400" dirty="0" smtClean="0"/>
              <a:t>(e.g. decoupled from BPM front-ends)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951" y="5719089"/>
            <a:ext cx="2656271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[see: </a:t>
            </a:r>
            <a:r>
              <a:rPr lang="en-US" sz="1400" dirty="0">
                <a:solidFill>
                  <a:schemeClr val="bg1"/>
                </a:solidFill>
              </a:rPr>
              <a:t>PCAPAC2010 WEPL015]</a:t>
            </a:r>
          </a:p>
        </p:txBody>
      </p:sp>
    </p:spTree>
    <p:extLst>
      <p:ext uri="{BB962C8B-B14F-4D97-AF65-F5344CB8AC3E}">
        <p14:creationId xmlns:p14="http://schemas.microsoft.com/office/powerpoint/2010/main" val="74275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7 at 18.25.46.png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04" y="2518951"/>
            <a:ext cx="5662602" cy="2896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Transversal FB –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FLASH failed for long time to use ORM from theory</a:t>
            </a:r>
          </a:p>
          <a:p>
            <a:pPr lvl="1"/>
            <a:r>
              <a:rPr lang="en-US" dirty="0" smtClean="0"/>
              <a:t>failed back to always measure ORM </a:t>
            </a:r>
            <a:r>
              <a:rPr lang="en-US" dirty="0" smtClean="0">
                <a:sym typeface="Wingdings"/>
              </a:rPr>
              <a:t></a:t>
            </a:r>
          </a:p>
          <a:p>
            <a:pPr lvl="1"/>
            <a:r>
              <a:rPr lang="en-US" i="1" dirty="0" smtClean="0">
                <a:sym typeface="Wingdings"/>
              </a:rPr>
              <a:t>"not too much need" </a:t>
            </a:r>
            <a:r>
              <a:rPr lang="en-US" dirty="0" smtClean="0">
                <a:sym typeface="Wingdings"/>
              </a:rPr>
              <a:t>to run </a:t>
            </a:r>
            <a:r>
              <a:rPr lang="en-US" sz="1600" dirty="0" smtClean="0">
                <a:sym typeface="Wingdings"/>
              </a:rPr>
              <a:t>(e.g. orbit stable if machine untouched)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THIS IS BAD! For XFEL we must have an orbit FB!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Transversal FB – Operators View</a:t>
            </a:r>
            <a:endParaRPr lang="en-US" dirty="0"/>
          </a:p>
        </p:txBody>
      </p:sp>
      <p:pic>
        <p:nvPicPr>
          <p:cNvPr id="3" name="Picture 2" descr="Screen Shot 2016-07-07 at 16.5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1" y="1235513"/>
            <a:ext cx="6461760" cy="4963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87859" y="2276151"/>
            <a:ext cx="1033562" cy="180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87859" y="2450543"/>
            <a:ext cx="1033562" cy="180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8" name="Straight Arrow Connector 7"/>
          <p:cNvCxnSpPr>
            <a:endCxn id="10" idx="0"/>
          </p:cNvCxnSpPr>
          <p:nvPr/>
        </p:nvCxnSpPr>
        <p:spPr bwMode="auto">
          <a:xfrm flipH="1">
            <a:off x="1912799" y="2644512"/>
            <a:ext cx="1193385" cy="71714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9" name="Picture 8" descr="Screen Shot 2016-07-07 at 18.35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94" y="1171062"/>
            <a:ext cx="3640582" cy="2760472"/>
          </a:xfrm>
          <a:prstGeom prst="rect">
            <a:avLst/>
          </a:prstGeom>
        </p:spPr>
      </p:pic>
      <p:pic>
        <p:nvPicPr>
          <p:cNvPr id="10" name="Picture 9" descr="Screen Shot 2016-07-07 at 18.3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9" y="3361658"/>
            <a:ext cx="3352800" cy="22910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5" idx="3"/>
          </p:cNvCxnSpPr>
          <p:nvPr/>
        </p:nvCxnSpPr>
        <p:spPr bwMode="auto">
          <a:xfrm flipV="1">
            <a:off x="3621421" y="2265154"/>
            <a:ext cx="1425440" cy="10099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457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Transversal FB – How 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813" y="1111376"/>
            <a:ext cx="7972425" cy="4932362"/>
          </a:xfrm>
        </p:spPr>
        <p:txBody>
          <a:bodyPr/>
          <a:lstStyle/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solidFill>
                  <a:srgbClr val="100F2E"/>
                </a:solidFill>
              </a:rPr>
              <a:t>Start with overview panel</a:t>
            </a:r>
          </a:p>
          <a:p>
            <a:pPr marL="457200" indent="-457200">
              <a:buFont typeface="Wingdings" charset="2"/>
              <a:buAutoNum type="arabicPlain"/>
            </a:pPr>
            <a:endParaRPr lang="en-US" dirty="0" smtClean="0">
              <a:solidFill>
                <a:srgbClr val="100F2E"/>
              </a:solidFill>
            </a:endParaRP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solidFill>
                  <a:srgbClr val="100F2E"/>
                </a:solidFill>
              </a:rPr>
              <a:t>Select BPMs in section of interest</a:t>
            </a:r>
          </a:p>
          <a:p>
            <a:pPr marL="457200" indent="-457200">
              <a:buFont typeface="Wingdings" charset="2"/>
              <a:buAutoNum type="arabicPlain"/>
            </a:pPr>
            <a:endParaRPr lang="en-US" dirty="0" smtClean="0">
              <a:solidFill>
                <a:srgbClr val="100F2E"/>
              </a:solidFill>
            </a:endParaRP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solidFill>
                  <a:srgbClr val="100F2E"/>
                </a:solidFill>
              </a:rPr>
              <a:t>(Measure ORM)</a:t>
            </a:r>
            <a:br>
              <a:rPr lang="en-US" dirty="0" smtClean="0">
                <a:solidFill>
                  <a:srgbClr val="100F2E"/>
                </a:solidFill>
              </a:rPr>
            </a:br>
            <a:r>
              <a:rPr lang="en-US" sz="900" dirty="0" smtClean="0">
                <a:solidFill>
                  <a:srgbClr val="100F2E"/>
                </a:solidFill>
              </a:rPr>
              <a:t>not necessarily – see next slide</a:t>
            </a:r>
            <a:endParaRPr lang="en-US" dirty="0" smtClean="0">
              <a:solidFill>
                <a:srgbClr val="100F2E"/>
              </a:solidFill>
            </a:endParaRPr>
          </a:p>
          <a:p>
            <a:pPr marL="457200" indent="-457200">
              <a:buFont typeface="Wingdings" charset="2"/>
              <a:buAutoNum type="arabicPlain"/>
            </a:pPr>
            <a:endParaRPr lang="en-US" dirty="0" smtClean="0">
              <a:solidFill>
                <a:srgbClr val="100F2E"/>
              </a:solidFill>
            </a:endParaRP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solidFill>
                  <a:srgbClr val="100F2E"/>
                </a:solidFill>
              </a:rPr>
              <a:t>Set golden orbit</a:t>
            </a:r>
          </a:p>
          <a:p>
            <a:pPr marL="457200" indent="-457200">
              <a:buFont typeface="Wingdings" charset="2"/>
              <a:buAutoNum type="arabicPlain"/>
            </a:pPr>
            <a:endParaRPr lang="en-US" dirty="0" smtClean="0">
              <a:solidFill>
                <a:srgbClr val="100F2E"/>
              </a:solidFill>
            </a:endParaRP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solidFill>
                  <a:srgbClr val="100F2E"/>
                </a:solidFill>
              </a:rPr>
              <a:t>Check thresholds, gain</a:t>
            </a:r>
          </a:p>
          <a:p>
            <a:pPr marL="457200" indent="-457200">
              <a:buFont typeface="Wingdings" charset="2"/>
              <a:buAutoNum type="arabicPlain"/>
            </a:pPr>
            <a:endParaRPr lang="en-US" dirty="0" smtClean="0">
              <a:solidFill>
                <a:srgbClr val="100F2E"/>
              </a:solidFill>
            </a:endParaRP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solidFill>
                  <a:srgbClr val="100F2E"/>
                </a:solidFill>
              </a:rPr>
              <a:t>Activate and observe </a:t>
            </a:r>
            <a:endParaRPr lang="en-US" dirty="0">
              <a:solidFill>
                <a:srgbClr val="100F2E"/>
              </a:solidFill>
            </a:endParaRPr>
          </a:p>
        </p:txBody>
      </p:sp>
      <p:pic>
        <p:nvPicPr>
          <p:cNvPr id="11" name="Picture 10" descr="Screen Shot 2016-07-07 at 18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06" y="1050108"/>
            <a:ext cx="1732507" cy="131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Shot 2016-07-07 at 18.43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41" y="2089219"/>
            <a:ext cx="1421717" cy="159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6751140" y="2138702"/>
            <a:ext cx="588250" cy="18143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5" name="Picture 14" descr="Screen Shot 2016-07-07 at 18.46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62" y="2485071"/>
            <a:ext cx="2315894" cy="15877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5827530" y="2886421"/>
            <a:ext cx="214410" cy="879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 bwMode="auto">
          <a:xfrm flipV="1">
            <a:off x="3078695" y="2930405"/>
            <a:ext cx="2748835" cy="1649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0" name="Picture 19" descr="Screen Shot 2016-07-07 at 18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50" y="3429175"/>
            <a:ext cx="1732507" cy="131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3089690" y="3980514"/>
            <a:ext cx="2358501" cy="6982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5" name="Picture 24" descr="Screen Shot 2016-07-07 at 18.49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64" y="4847448"/>
            <a:ext cx="2282190" cy="157162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018988" y="5150033"/>
            <a:ext cx="952633" cy="4688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 bwMode="auto">
          <a:xfrm>
            <a:off x="4013299" y="4893172"/>
            <a:ext cx="3005689" cy="49129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57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Transversal FB – How 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65" y="1250941"/>
            <a:ext cx="7682933" cy="47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Transversal FB – last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Workflow</a:t>
            </a:r>
            <a:r>
              <a:rPr lang="en-US" dirty="0" smtClean="0"/>
              <a:t> and </a:t>
            </a:r>
            <a:r>
              <a:rPr lang="en-US" b="1" dirty="0" smtClean="0"/>
              <a:t>User Interface </a:t>
            </a:r>
            <a:r>
              <a:rPr lang="en-US" dirty="0" smtClean="0"/>
              <a:t>need improvements </a:t>
            </a:r>
            <a:r>
              <a:rPr lang="en-US" sz="2000" dirty="0" smtClean="0"/>
              <a:t>(ongoing)</a:t>
            </a:r>
          </a:p>
          <a:p>
            <a:r>
              <a:rPr lang="en-US" dirty="0" smtClean="0"/>
              <a:t>Smarter </a:t>
            </a:r>
            <a:r>
              <a:rPr lang="en-US" b="1" dirty="0" smtClean="0"/>
              <a:t>ORM handling</a:t>
            </a:r>
            <a:r>
              <a:rPr lang="en-US" dirty="0" smtClean="0"/>
              <a:t> is a must </a:t>
            </a:r>
            <a:r>
              <a:rPr lang="en-US" sz="2000" dirty="0" smtClean="0"/>
              <a:t>(interface to optics server, integrate inversion, …)</a:t>
            </a:r>
            <a:endParaRPr lang="en-US" dirty="0" smtClean="0"/>
          </a:p>
          <a:p>
            <a:r>
              <a:rPr lang="en-US" dirty="0" smtClean="0"/>
              <a:t>The orbit FB is </a:t>
            </a:r>
            <a:r>
              <a:rPr lang="en-US" b="1" dirty="0" smtClean="0"/>
              <a:t>no wizard</a:t>
            </a:r>
            <a:r>
              <a:rPr lang="en-US" dirty="0" smtClean="0"/>
              <a:t>! </a:t>
            </a:r>
            <a:r>
              <a:rPr lang="en-US" sz="2000" dirty="0" smtClean="0"/>
              <a:t>(e.g. steer all BPMs to 0.0 mm might simply be impossible)</a:t>
            </a:r>
          </a:p>
          <a:p>
            <a:r>
              <a:rPr lang="en-US" dirty="0" smtClean="0"/>
              <a:t>Still not clear </a:t>
            </a:r>
            <a:r>
              <a:rPr lang="en-US" b="1" dirty="0" smtClean="0"/>
              <a:t>how to structure </a:t>
            </a:r>
            <a:r>
              <a:rPr lang="en-US" dirty="0" smtClean="0"/>
              <a:t>orbit FB(s) at XFEL </a:t>
            </a:r>
            <a:r>
              <a:rPr lang="en-US" sz="2000" dirty="0" smtClean="0"/>
              <a:t>(global vs. only neuralgic sections, …)</a:t>
            </a:r>
          </a:p>
          <a:p>
            <a:r>
              <a:rPr lang="en-US" dirty="0" smtClean="0"/>
              <a:t>Orbit stabilization needs </a:t>
            </a:r>
            <a:r>
              <a:rPr lang="en-US" sz="2000" dirty="0" smtClean="0"/>
              <a:t>(or other use cases e.g. recovering 'old' orbits)</a:t>
            </a:r>
            <a:r>
              <a:rPr lang="en-US" dirty="0" smtClean="0"/>
              <a:t> </a:t>
            </a:r>
            <a:r>
              <a:rPr lang="en-US" b="1" dirty="0" smtClean="0"/>
              <a:t>have to match reality!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0882335"/>
              </p:ext>
            </p:extLst>
          </p:nvPr>
        </p:nvGraphicFramePr>
        <p:xfrm>
          <a:off x="5591131" y="4756246"/>
          <a:ext cx="2473951" cy="181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67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Feedbacks –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813" y="1347788"/>
            <a:ext cx="8324601" cy="4932362"/>
          </a:xfrm>
        </p:spPr>
        <p:txBody>
          <a:bodyPr/>
          <a:lstStyle/>
          <a:p>
            <a:r>
              <a:rPr lang="en-US" dirty="0" smtClean="0"/>
              <a:t>Many feedbacks (FBs) are around:</a:t>
            </a:r>
          </a:p>
          <a:p>
            <a:pPr lvl="1"/>
            <a:r>
              <a:rPr lang="en-US" dirty="0" smtClean="0"/>
              <a:t>RF FBs</a:t>
            </a:r>
          </a:p>
          <a:p>
            <a:pPr lvl="1"/>
            <a:r>
              <a:rPr lang="en-US" dirty="0" smtClean="0"/>
              <a:t>Kicker FBs</a:t>
            </a:r>
          </a:p>
          <a:p>
            <a:pPr lvl="1"/>
            <a:r>
              <a:rPr lang="en-US" dirty="0" smtClean="0"/>
              <a:t>Intra Bunch Train FB</a:t>
            </a:r>
          </a:p>
          <a:p>
            <a:pPr lvl="1"/>
            <a:r>
              <a:rPr lang="en-US" dirty="0" smtClean="0"/>
              <a:t>slow RF FB</a:t>
            </a:r>
          </a:p>
          <a:p>
            <a:pPr lvl="1"/>
            <a:r>
              <a:rPr lang="en-US" dirty="0" smtClean="0"/>
              <a:t>orbit FB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Area of interest very different – but in general two domains</a:t>
            </a:r>
          </a:p>
          <a:p>
            <a:pPr lvl="1"/>
            <a:r>
              <a:rPr lang="en-US" dirty="0" smtClean="0"/>
              <a:t>intra train</a:t>
            </a:r>
          </a:p>
          <a:p>
            <a:pPr lvl="1"/>
            <a:r>
              <a:rPr lang="en-US" dirty="0" smtClean="0"/>
              <a:t>over several pulses</a:t>
            </a:r>
          </a:p>
        </p:txBody>
      </p:sp>
    </p:spTree>
    <p:extLst>
      <p:ext uri="{BB962C8B-B14F-4D97-AF65-F5344CB8AC3E}">
        <p14:creationId xmlns:p14="http://schemas.microsoft.com/office/powerpoint/2010/main" val="30313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Feedbacks –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Slow FBs main purpose is to </a:t>
            </a:r>
            <a:r>
              <a:rPr lang="en-US" b="1" dirty="0" smtClean="0"/>
              <a:t>stabilize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b="1" dirty="0" smtClean="0"/>
              <a:t>compensate slow drifts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Two most important slow FBs are: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Transversal</a:t>
            </a:r>
            <a:r>
              <a:rPr lang="en-US" dirty="0" smtClean="0"/>
              <a:t> FB = orbit FB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Longitudinal</a:t>
            </a:r>
            <a:r>
              <a:rPr lang="en-US" dirty="0" smtClean="0"/>
              <a:t> FB = slow RF FB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DOOCS middle layer server </a:t>
            </a:r>
            <a:r>
              <a:rPr lang="en-US" dirty="0" smtClean="0"/>
              <a:t>based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Exact </a:t>
            </a:r>
            <a:r>
              <a:rPr lang="en-US" b="1" dirty="0" smtClean="0"/>
              <a:t>same software as at FLASH </a:t>
            </a:r>
            <a:r>
              <a:rPr lang="en-US" sz="1800" dirty="0" smtClean="0"/>
              <a:t>(just configured differently)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Same look &amp; feel</a:t>
            </a:r>
            <a:r>
              <a:rPr lang="en-US" dirty="0" smtClean="0"/>
              <a:t> as at FLASH (use same panels)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Some differences in underlying interfaces (e.g. magnets)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0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Feedbacks – How to get there </a:t>
            </a:r>
            <a:endParaRPr lang="en-US" dirty="0"/>
          </a:p>
        </p:txBody>
      </p:sp>
      <p:pic>
        <p:nvPicPr>
          <p:cNvPr id="3" name="Picture 2" descr="Screen Shot 2016-07-07 at 16.5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7" y="1235513"/>
            <a:ext cx="6461760" cy="49631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5328250" y="1720904"/>
            <a:ext cx="1035693" cy="9124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2375292" y="2109310"/>
            <a:ext cx="1060352" cy="14488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89406" y="2107580"/>
            <a:ext cx="1006589" cy="14488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62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Feedbacks – Outlook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FLASH</a:t>
            </a:r>
            <a:endParaRPr lang="en-US" dirty="0"/>
          </a:p>
        </p:txBody>
      </p:sp>
      <p:pic>
        <p:nvPicPr>
          <p:cNvPr id="8" name="Picture 7" descr="Screen Shot 2016-07-07 at 16.5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22" y="1220715"/>
            <a:ext cx="64414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Feedbacks – Outlook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FLASH</a:t>
            </a:r>
            <a:endParaRPr lang="en-US" dirty="0"/>
          </a:p>
        </p:txBody>
      </p:sp>
      <p:pic>
        <p:nvPicPr>
          <p:cNvPr id="3" name="Picture 2" descr="Screen Shot 2017-02-21 at 19.1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88" y="1233034"/>
            <a:ext cx="6451600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Longitudinal FB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motivation</a:t>
            </a:r>
          </a:p>
          <a:p>
            <a:pPr lvl="1"/>
            <a:r>
              <a:rPr lang="en-US" dirty="0" smtClean="0"/>
              <a:t>stabilize longitudinal phase space</a:t>
            </a:r>
          </a:p>
          <a:p>
            <a:pPr lvl="1"/>
            <a:r>
              <a:rPr lang="en-US" dirty="0" smtClean="0"/>
              <a:t>main source for disturbances is RF </a:t>
            </a:r>
            <a:r>
              <a:rPr lang="en-US" sz="1800" dirty="0" smtClean="0"/>
              <a:t>(phase, energy)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</a:t>
            </a:r>
            <a:r>
              <a:rPr lang="en-US" sz="2000" dirty="0" smtClean="0">
                <a:sym typeface="Wingdings"/>
              </a:rPr>
              <a:t> control RF phase + energy relevant for bunch compression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 monitor bunch compression process</a:t>
            </a:r>
          </a:p>
          <a:p>
            <a:r>
              <a:rPr lang="en-US" dirty="0" smtClean="0">
                <a:sym typeface="Wingdings"/>
              </a:rPr>
              <a:t>Actuators:	RF phase, energy of A1 + </a:t>
            </a:r>
            <a:r>
              <a:rPr lang="en-US" dirty="0" smtClean="0">
                <a:sym typeface="Wingdings"/>
              </a:rPr>
              <a:t>AH1, L1, L2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Monitors:	Bunch Compression Monitors </a:t>
            </a:r>
            <a:r>
              <a:rPr lang="en-US" sz="1800" dirty="0" smtClean="0">
                <a:sym typeface="Wingdings"/>
              </a:rPr>
              <a:t>(BCMs)</a:t>
            </a:r>
            <a:br>
              <a:rPr lang="en-US" sz="1800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	Beam Arrival Monitors </a:t>
            </a:r>
            <a:r>
              <a:rPr lang="en-US" sz="1800" dirty="0" smtClean="0">
                <a:sym typeface="Wingdings"/>
              </a:rPr>
              <a:t>(BAMs)</a:t>
            </a:r>
          </a:p>
          <a:p>
            <a:r>
              <a:rPr lang="en-US" dirty="0" smtClean="0">
                <a:sym typeface="Wingdings"/>
              </a:rPr>
              <a:t>practically linear dependency between actuators and monitors  simple PID controller is sufficient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9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Longitudinal FB – FLASH as example</a:t>
            </a:r>
            <a:endParaRPr lang="en-US" dirty="0"/>
          </a:p>
        </p:txBody>
      </p:sp>
      <p:sp>
        <p:nvSpPr>
          <p:cNvPr id="192" name="Content Placeholder 1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DOOCS DAQ based middle layer server</a:t>
            </a:r>
          </a:p>
          <a:p>
            <a:r>
              <a:rPr lang="en-US" dirty="0" smtClean="0"/>
              <a:t>6 monitors, 6 actuators</a:t>
            </a:r>
          </a:p>
          <a:p>
            <a:r>
              <a:rPr lang="en-US" dirty="0" smtClean="0"/>
              <a:t>P controller with FIR filter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209600" y="3404211"/>
            <a:ext cx="8720138" cy="604918"/>
            <a:chOff x="209600" y="3150211"/>
            <a:chExt cx="8720138" cy="604918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9600" y="3150211"/>
              <a:ext cx="8720138" cy="604918"/>
              <a:chOff x="209600" y="3150211"/>
              <a:chExt cx="8720138" cy="604918"/>
            </a:xfrm>
          </p:grpSpPr>
          <p:cxnSp>
            <p:nvCxnSpPr>
              <p:cNvPr id="134" name="Straight Connector 133"/>
              <p:cNvCxnSpPr>
                <a:cxnSpLocks noChangeShapeType="1"/>
              </p:cNvCxnSpPr>
              <p:nvPr/>
            </p:nvCxnSpPr>
            <p:spPr bwMode="auto">
              <a:xfrm>
                <a:off x="616000" y="3382066"/>
                <a:ext cx="1716088" cy="317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ShapeType="1"/>
              </p:cNvCxnSpPr>
              <p:nvPr/>
            </p:nvCxnSpPr>
            <p:spPr bwMode="auto">
              <a:xfrm flipV="1">
                <a:off x="2332088" y="3153466"/>
                <a:ext cx="264565" cy="231776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2599809" y="3150211"/>
                <a:ext cx="318418" cy="2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3184482" y="3388113"/>
                <a:ext cx="1219697" cy="1891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4407839" y="3161191"/>
                <a:ext cx="197638" cy="226924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609137" y="3161191"/>
                <a:ext cx="329626" cy="213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7"/>
              <p:cNvCxnSpPr>
                <a:cxnSpLocks noChangeShapeType="1"/>
              </p:cNvCxnSpPr>
              <p:nvPr/>
            </p:nvCxnSpPr>
            <p:spPr bwMode="auto">
              <a:xfrm flipH="1" flipV="1">
                <a:off x="4938763" y="3161404"/>
                <a:ext cx="358451" cy="460952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5308193" y="3620192"/>
                <a:ext cx="324307" cy="2164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9"/>
              <p:cNvCxnSpPr>
                <a:cxnSpLocks noChangeShapeType="1"/>
              </p:cNvCxnSpPr>
              <p:nvPr/>
            </p:nvCxnSpPr>
            <p:spPr bwMode="auto">
              <a:xfrm flipV="1">
                <a:off x="5633932" y="3396355"/>
                <a:ext cx="290668" cy="222341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5924600" y="3386829"/>
                <a:ext cx="2455863" cy="1587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68"/>
              <p:cNvCxnSpPr>
                <a:cxnSpLocks noChangeShapeType="1"/>
              </p:cNvCxnSpPr>
              <p:nvPr/>
            </p:nvCxnSpPr>
            <p:spPr bwMode="auto">
              <a:xfrm flipH="1" flipV="1">
                <a:off x="8380463" y="3386829"/>
                <a:ext cx="549275" cy="3683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5" name="TextBox 74"/>
              <p:cNvSpPr txBox="1">
                <a:spLocks noChangeArrowheads="1"/>
              </p:cNvSpPr>
              <p:nvPr/>
            </p:nvSpPr>
            <p:spPr bwMode="auto">
              <a:xfrm>
                <a:off x="209600" y="3232841"/>
                <a:ext cx="525463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 sz="1200"/>
                  <a:t>GUN</a:t>
                </a:r>
              </a:p>
            </p:txBody>
          </p:sp>
          <p:sp>
            <p:nvSpPr>
              <p:cNvPr id="146" name="Rectangle 63"/>
              <p:cNvSpPr>
                <a:spLocks noChangeArrowheads="1"/>
              </p:cNvSpPr>
              <p:nvPr/>
            </p:nvSpPr>
            <p:spPr bwMode="auto">
              <a:xfrm>
                <a:off x="1028859" y="3266179"/>
                <a:ext cx="711524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buNone/>
                </a:pPr>
                <a:r>
                  <a:rPr lang="en-US" sz="1200" b="1"/>
                  <a:t>ACC1</a:t>
                </a:r>
              </a:p>
            </p:txBody>
          </p:sp>
          <p:sp>
            <p:nvSpPr>
              <p:cNvPr id="147" name="Rectangle 64"/>
              <p:cNvSpPr>
                <a:spLocks noChangeArrowheads="1"/>
              </p:cNvSpPr>
              <p:nvPr/>
            </p:nvSpPr>
            <p:spPr bwMode="auto">
              <a:xfrm>
                <a:off x="1782097" y="3266179"/>
                <a:ext cx="354118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buNone/>
                </a:pPr>
                <a:r>
                  <a:rPr lang="en-US" sz="1200" b="1"/>
                  <a:t>39</a:t>
                </a:r>
              </a:p>
            </p:txBody>
          </p:sp>
          <p:sp>
            <p:nvSpPr>
              <p:cNvPr id="148" name="Rectangle 65"/>
              <p:cNvSpPr>
                <a:spLocks noChangeArrowheads="1"/>
              </p:cNvSpPr>
              <p:nvPr/>
            </p:nvSpPr>
            <p:spPr bwMode="auto">
              <a:xfrm>
                <a:off x="3579863" y="3266179"/>
                <a:ext cx="717897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buNone/>
                </a:pPr>
                <a:r>
                  <a:rPr lang="en-US" sz="1200" b="1"/>
                  <a:t>ACC23</a:t>
                </a:r>
              </a:p>
            </p:txBody>
          </p:sp>
          <p:sp>
            <p:nvSpPr>
              <p:cNvPr id="149" name="Rectangle 66"/>
              <p:cNvSpPr>
                <a:spLocks noChangeArrowheads="1"/>
              </p:cNvSpPr>
              <p:nvPr/>
            </p:nvSpPr>
            <p:spPr bwMode="auto">
              <a:xfrm>
                <a:off x="6474108" y="3266179"/>
                <a:ext cx="785813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buNone/>
                </a:pPr>
                <a:r>
                  <a:rPr lang="en-US" sz="1200" b="1"/>
                  <a:t>ACC45</a:t>
                </a:r>
              </a:p>
            </p:txBody>
          </p:sp>
          <p:sp>
            <p:nvSpPr>
              <p:cNvPr id="150" name="Rectangle 67"/>
              <p:cNvSpPr>
                <a:spLocks noChangeArrowheads="1"/>
              </p:cNvSpPr>
              <p:nvPr/>
            </p:nvSpPr>
            <p:spPr bwMode="auto">
              <a:xfrm>
                <a:off x="7336121" y="3266179"/>
                <a:ext cx="787400" cy="25558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buNone/>
                </a:pPr>
                <a:r>
                  <a:rPr lang="en-US" sz="1200" b="1"/>
                  <a:t>ACC67</a:t>
                </a:r>
              </a:p>
            </p:txBody>
          </p:sp>
          <p:cxnSp>
            <p:nvCxnSpPr>
              <p:cNvPr id="151" name="Straight Connector 150"/>
              <p:cNvCxnSpPr>
                <a:cxnSpLocks noChangeShapeType="1"/>
              </p:cNvCxnSpPr>
              <p:nvPr/>
            </p:nvCxnSpPr>
            <p:spPr bwMode="auto">
              <a:xfrm flipH="1" flipV="1">
                <a:off x="2919917" y="3153465"/>
                <a:ext cx="264565" cy="231776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bevel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 bwMode="auto">
            <a:xfrm>
              <a:off x="235000" y="3166166"/>
              <a:ext cx="472639" cy="419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buNone/>
                <a:defRPr/>
              </a:pPr>
              <a:endParaRPr lang="en-US" b="1">
                <a:ln w="28575" cmpd="sng">
                  <a:solidFill>
                    <a:schemeClr val="tx1"/>
                  </a:solidFill>
                </a:ln>
                <a:ea typeface="+mn-ea"/>
                <a:cs typeface="+mn-cs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84539" y="3024612"/>
            <a:ext cx="5033070" cy="3406428"/>
            <a:chOff x="1084539" y="2770612"/>
            <a:chExt cx="5033070" cy="3406428"/>
          </a:xfrm>
        </p:grpSpPr>
        <p:sp>
          <p:nvSpPr>
            <p:cNvPr id="153" name="Oval 152"/>
            <p:cNvSpPr/>
            <p:nvPr/>
          </p:nvSpPr>
          <p:spPr>
            <a:xfrm>
              <a:off x="5927334" y="3317658"/>
              <a:ext cx="138035" cy="1421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174973" y="3314161"/>
              <a:ext cx="138035" cy="1421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084539" y="2770612"/>
              <a:ext cx="5033070" cy="3406428"/>
              <a:chOff x="1084539" y="2770612"/>
              <a:chExt cx="5033070" cy="3406428"/>
            </a:xfrm>
          </p:grpSpPr>
          <p:cxnSp>
            <p:nvCxnSpPr>
              <p:cNvPr id="156" name="Elbow Connector 79"/>
              <p:cNvCxnSpPr>
                <a:cxnSpLocks noChangeShapeType="1"/>
                <a:stCxn id="154" idx="4"/>
                <a:endCxn id="146" idx="2"/>
              </p:cNvCxnSpPr>
              <p:nvPr/>
            </p:nvCxnSpPr>
            <p:spPr bwMode="auto">
              <a:xfrm rot="5400000">
                <a:off x="2278409" y="2562533"/>
                <a:ext cx="71795" cy="1859370"/>
              </a:xfrm>
              <a:prstGeom prst="bentConnector3">
                <a:avLst>
                  <a:gd name="adj1" fmla="val 418407"/>
                </a:avLst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7" name="TextBox 90"/>
              <p:cNvSpPr txBox="1">
                <a:spLocks noChangeArrowheads="1"/>
              </p:cNvSpPr>
              <p:nvPr/>
            </p:nvSpPr>
            <p:spPr bwMode="auto">
              <a:xfrm>
                <a:off x="2739694" y="2770612"/>
                <a:ext cx="628727" cy="33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>
                    <a:solidFill>
                      <a:srgbClr val="808080"/>
                    </a:solidFill>
                  </a:rPr>
                  <a:t>BAM</a:t>
                </a:r>
              </a:p>
            </p:txBody>
          </p:sp>
          <p:sp>
            <p:nvSpPr>
              <p:cNvPr id="158" name="TextBox 99"/>
              <p:cNvSpPr txBox="1">
                <a:spLocks noChangeArrowheads="1"/>
              </p:cNvSpPr>
              <p:nvPr/>
            </p:nvSpPr>
            <p:spPr bwMode="auto">
              <a:xfrm>
                <a:off x="5488920" y="2770612"/>
                <a:ext cx="628689" cy="33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>
                    <a:solidFill>
                      <a:srgbClr val="808080"/>
                    </a:solidFill>
                  </a:rPr>
                  <a:t>BAM</a:t>
                </a:r>
              </a:p>
            </p:txBody>
          </p:sp>
          <p:cxnSp>
            <p:nvCxnSpPr>
              <p:cNvPr id="159" name="Elbow Connector 79"/>
              <p:cNvCxnSpPr>
                <a:cxnSpLocks noChangeShapeType="1"/>
                <a:stCxn id="153" idx="4"/>
                <a:endCxn id="148" idx="2"/>
              </p:cNvCxnSpPr>
              <p:nvPr/>
            </p:nvCxnSpPr>
            <p:spPr bwMode="auto">
              <a:xfrm rot="5400000">
                <a:off x="4933433" y="2465197"/>
                <a:ext cx="68298" cy="2057540"/>
              </a:xfrm>
              <a:prstGeom prst="bentConnector3">
                <a:avLst>
                  <a:gd name="adj1" fmla="val 434710"/>
                </a:avLst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0" name="TextBox 90"/>
              <p:cNvSpPr txBox="1">
                <a:spLocks noChangeArrowheads="1"/>
              </p:cNvSpPr>
              <p:nvPr/>
            </p:nvSpPr>
            <p:spPr bwMode="auto">
              <a:xfrm>
                <a:off x="1084539" y="3727336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 sz="1200" b="1" smtClean="0">
                    <a:solidFill>
                      <a:schemeClr val="bg2"/>
                    </a:solidFill>
                  </a:rPr>
                  <a:t>A</a:t>
                </a:r>
              </a:p>
            </p:txBody>
          </p:sp>
          <p:sp>
            <p:nvSpPr>
              <p:cNvPr id="161" name="TextBox 90"/>
              <p:cNvSpPr txBox="1">
                <a:spLocks noChangeArrowheads="1"/>
              </p:cNvSpPr>
              <p:nvPr/>
            </p:nvSpPr>
            <p:spPr bwMode="auto">
              <a:xfrm>
                <a:off x="3611678" y="3724232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 sz="1200" b="1" smtClean="0">
                    <a:solidFill>
                      <a:schemeClr val="bg2"/>
                    </a:solidFill>
                  </a:rPr>
                  <a:t>A</a:t>
                </a:r>
              </a:p>
            </p:txBody>
          </p:sp>
          <p:sp>
            <p:nvSpPr>
              <p:cNvPr id="162" name="Text Box 234"/>
              <p:cNvSpPr txBox="1">
                <a:spLocks noChangeArrowheads="1"/>
              </p:cNvSpPr>
              <p:nvPr/>
            </p:nvSpPr>
            <p:spPr bwMode="auto">
              <a:xfrm>
                <a:off x="2849185" y="4812839"/>
                <a:ext cx="3192001" cy="1364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72000" rIns="252000" bIns="72000">
                <a:spAutoFit/>
              </a:bodyPr>
              <a:lstStyle/>
              <a:p>
                <a:pPr>
                  <a:buNone/>
                </a:pPr>
                <a:endParaRPr lang="en-US" sz="1200" smtClean="0">
                  <a:solidFill>
                    <a:srgbClr val="000000"/>
                  </a:solidFill>
                </a:endParaRPr>
              </a:p>
              <a:p>
                <a:pPr>
                  <a:buNone/>
                </a:pPr>
                <a:r>
                  <a:rPr lang="en-US" sz="1200" b="1" smtClean="0">
                    <a:solidFill>
                      <a:schemeClr val="bg2"/>
                    </a:solidFill>
                  </a:rPr>
                  <a:t>Beam arrival FBs</a:t>
                </a:r>
              </a:p>
              <a:p>
                <a:pPr>
                  <a:buNone/>
                </a:pPr>
                <a:r>
                  <a:rPr lang="en-US" sz="1200" b="1" smtClean="0">
                    <a:solidFill>
                      <a:srgbClr val="000000"/>
                    </a:solidFill>
                  </a:rPr>
                  <a:t>Monitor</a:t>
                </a:r>
                <a:r>
                  <a:rPr lang="en-US" sz="1200" smtClean="0">
                    <a:solidFill>
                      <a:srgbClr val="000000"/>
                    </a:solidFill>
                  </a:rPr>
                  <a:t>: beam arrival time monitor (BAM)</a:t>
                </a:r>
              </a:p>
              <a:p>
                <a:pPr>
                  <a:buNone/>
                </a:pPr>
                <a:r>
                  <a:rPr lang="en-US" sz="1200" b="1" smtClean="0">
                    <a:solidFill>
                      <a:srgbClr val="000000"/>
                    </a:solidFill>
                  </a:rPr>
                  <a:t>Actuator</a:t>
                </a:r>
                <a:r>
                  <a:rPr lang="en-US" sz="1200" smtClean="0">
                    <a:solidFill>
                      <a:srgbClr val="000000"/>
                    </a:solidFill>
                  </a:rPr>
                  <a:t>: RF amplitude of nearby module</a:t>
                </a:r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166955" y="3024612"/>
            <a:ext cx="2281193" cy="2809659"/>
            <a:chOff x="166955" y="2770612"/>
            <a:chExt cx="2281193" cy="2809659"/>
          </a:xfrm>
        </p:grpSpPr>
        <p:cxnSp>
          <p:nvCxnSpPr>
            <p:cNvPr id="164" name="Elbow Connector 79"/>
            <p:cNvCxnSpPr>
              <a:cxnSpLocks noChangeShapeType="1"/>
              <a:stCxn id="165" idx="4"/>
              <a:endCxn id="133" idx="2"/>
            </p:cNvCxnSpPr>
            <p:nvPr/>
          </p:nvCxnSpPr>
          <p:spPr bwMode="auto">
            <a:xfrm rot="5400000">
              <a:off x="614344" y="3318061"/>
              <a:ext cx="130550" cy="416597"/>
            </a:xfrm>
            <a:prstGeom prst="bentConnector3">
              <a:avLst>
                <a:gd name="adj1" fmla="val 275105"/>
              </a:avLst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5" name="Oval 164"/>
            <p:cNvSpPr/>
            <p:nvPr/>
          </p:nvSpPr>
          <p:spPr>
            <a:xfrm>
              <a:off x="818899" y="3318924"/>
              <a:ext cx="138035" cy="142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  <p:sp>
          <p:nvSpPr>
            <p:cNvPr id="166" name="TextBox 90"/>
            <p:cNvSpPr txBox="1">
              <a:spLocks noChangeArrowheads="1"/>
            </p:cNvSpPr>
            <p:nvPr/>
          </p:nvSpPr>
          <p:spPr bwMode="auto">
            <a:xfrm>
              <a:off x="503482" y="2770612"/>
              <a:ext cx="743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None/>
              </a:pPr>
              <a:r>
                <a:rPr lang="en-US" smtClean="0">
                  <a:solidFill>
                    <a:schemeClr val="accent2"/>
                  </a:solidFill>
                </a:rPr>
                <a:t>Toroid</a:t>
              </a:r>
            </a:p>
          </p:txBody>
        </p:sp>
        <p:sp>
          <p:nvSpPr>
            <p:cNvPr id="167" name="TextBox 90"/>
            <p:cNvSpPr txBox="1">
              <a:spLocks noChangeArrowheads="1"/>
            </p:cNvSpPr>
            <p:nvPr/>
          </p:nvSpPr>
          <p:spPr bwMode="auto">
            <a:xfrm>
              <a:off x="166955" y="3732474"/>
              <a:ext cx="304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None/>
              </a:pPr>
              <a:r>
                <a:rPr lang="en-US" sz="1200" b="1" smtClean="0">
                  <a:solidFill>
                    <a:schemeClr val="accent2"/>
                  </a:solidFill>
                </a:rPr>
                <a:t>Q</a:t>
              </a:r>
            </a:p>
          </p:txBody>
        </p:sp>
        <p:sp>
          <p:nvSpPr>
            <p:cNvPr id="168" name="Text Box 234"/>
            <p:cNvSpPr txBox="1">
              <a:spLocks noChangeArrowheads="1"/>
            </p:cNvSpPr>
            <p:nvPr/>
          </p:nvSpPr>
          <p:spPr bwMode="auto">
            <a:xfrm>
              <a:off x="166955" y="4253003"/>
              <a:ext cx="2281193" cy="1327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52000" tIns="72000" rIns="252000" bIns="72000">
              <a:spAutoFit/>
            </a:bodyPr>
            <a:lstStyle/>
            <a:p>
              <a:pPr>
                <a:buNone/>
              </a:pPr>
              <a:r>
                <a:rPr lang="en-US" sz="1200" b="1" smtClean="0">
                  <a:solidFill>
                    <a:srgbClr val="F28E00"/>
                  </a:solidFill>
                </a:rPr>
                <a:t>Charge FB</a:t>
              </a:r>
            </a:p>
            <a:p>
              <a:pPr>
                <a:buNone/>
              </a:pPr>
              <a:r>
                <a:rPr lang="en-US" sz="1200" b="1" smtClean="0">
                  <a:solidFill>
                    <a:srgbClr val="000000"/>
                  </a:solidFill>
                </a:rPr>
                <a:t>Monitor</a:t>
              </a:r>
              <a:r>
                <a:rPr lang="en-US" sz="1200" smtClean="0">
                  <a:solidFill>
                    <a:srgbClr val="000000"/>
                  </a:solidFill>
                </a:rPr>
                <a:t>: Toroid directly behind the laser driven photo injector (GUN)</a:t>
              </a:r>
            </a:p>
            <a:p>
              <a:pPr>
                <a:buNone/>
              </a:pPr>
              <a:r>
                <a:rPr lang="en-US" sz="1200" b="1" smtClean="0">
                  <a:solidFill>
                    <a:srgbClr val="000000"/>
                  </a:solidFill>
                </a:rPr>
                <a:t>Actuator</a:t>
              </a:r>
              <a:r>
                <a:rPr lang="en-US" sz="1200" smtClean="0">
                  <a:solidFill>
                    <a:srgbClr val="000000"/>
                  </a:solidFill>
                </a:rPr>
                <a:t>: rotatable </a:t>
              </a:r>
              <a:r>
                <a:rPr lang="en-US" sz="1200" b="1" smtClean="0"/>
                <a:t>λ/2 </a:t>
              </a:r>
              <a:r>
                <a:rPr lang="en-US" sz="1200" smtClean="0"/>
                <a:t>plate in laser beam line</a:t>
              </a:r>
              <a:endParaRPr lang="en-US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215327" y="3022773"/>
            <a:ext cx="2727827" cy="2629440"/>
            <a:chOff x="6215327" y="2768773"/>
            <a:chExt cx="2727827" cy="2629440"/>
          </a:xfrm>
        </p:grpSpPr>
        <p:cxnSp>
          <p:nvCxnSpPr>
            <p:cNvPr id="170" name="Straight Arrow Connector 128"/>
            <p:cNvCxnSpPr>
              <a:cxnSpLocks noChangeShapeType="1"/>
            </p:cNvCxnSpPr>
            <p:nvPr/>
          </p:nvCxnSpPr>
          <p:spPr bwMode="auto">
            <a:xfrm flipV="1">
              <a:off x="7657644" y="3542427"/>
              <a:ext cx="0" cy="63815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1" name="Group 170"/>
            <p:cNvGrpSpPr/>
            <p:nvPr/>
          </p:nvGrpSpPr>
          <p:grpSpPr>
            <a:xfrm>
              <a:off x="6215327" y="2768773"/>
              <a:ext cx="2727827" cy="2629440"/>
              <a:chOff x="6215327" y="2768773"/>
              <a:chExt cx="2727827" cy="2629440"/>
            </a:xfrm>
          </p:grpSpPr>
          <p:sp>
            <p:nvSpPr>
              <p:cNvPr id="172" name="TextBox 125"/>
              <p:cNvSpPr txBox="1">
                <a:spLocks noChangeArrowheads="1"/>
              </p:cNvSpPr>
              <p:nvPr/>
            </p:nvSpPr>
            <p:spPr bwMode="auto">
              <a:xfrm>
                <a:off x="8109716" y="2768773"/>
                <a:ext cx="833438" cy="3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/>
                  <a:t>Energy</a:t>
                </a:r>
              </a:p>
            </p:txBody>
          </p:sp>
          <p:cxnSp>
            <p:nvCxnSpPr>
              <p:cNvPr id="173" name="Elbow Connector 127"/>
              <p:cNvCxnSpPr>
                <a:cxnSpLocks noChangeShapeType="1"/>
              </p:cNvCxnSpPr>
              <p:nvPr/>
            </p:nvCxnSpPr>
            <p:spPr bwMode="auto">
              <a:xfrm rot="10800000">
                <a:off x="6753275" y="3537616"/>
                <a:ext cx="1911350" cy="106359"/>
              </a:xfrm>
              <a:prstGeom prst="bentConnector4">
                <a:avLst>
                  <a:gd name="adj1" fmla="val 583"/>
                  <a:gd name="adj2" fmla="val -491843"/>
                </a:avLst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" name="TextBox 90"/>
              <p:cNvSpPr txBox="1">
                <a:spLocks noChangeArrowheads="1"/>
              </p:cNvSpPr>
              <p:nvPr/>
            </p:nvSpPr>
            <p:spPr bwMode="auto">
              <a:xfrm>
                <a:off x="6474108" y="3724232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 sz="1200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75" name="TextBox 90"/>
              <p:cNvSpPr txBox="1">
                <a:spLocks noChangeArrowheads="1"/>
              </p:cNvSpPr>
              <p:nvPr/>
            </p:nvSpPr>
            <p:spPr bwMode="auto">
              <a:xfrm>
                <a:off x="7657644" y="3724232"/>
                <a:ext cx="3000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 sz="1200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76" name="Text Box 236"/>
              <p:cNvSpPr txBox="1">
                <a:spLocks noChangeArrowheads="1"/>
              </p:cNvSpPr>
              <p:nvPr/>
            </p:nvSpPr>
            <p:spPr bwMode="auto">
              <a:xfrm>
                <a:off x="6215327" y="4255611"/>
                <a:ext cx="2616079" cy="1142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52000" tIns="72000" rIns="252000" bIns="72000">
                <a:spAutoFit/>
              </a:bodyPr>
              <a:lstStyle/>
              <a:p>
                <a:pPr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Energy FB</a:t>
                </a:r>
              </a:p>
              <a:p>
                <a:pPr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Monitor</a:t>
                </a:r>
                <a:r>
                  <a:rPr lang="en-US" sz="1200">
                    <a:solidFill>
                      <a:srgbClr val="000000"/>
                    </a:solidFill>
                  </a:rPr>
                  <a:t>: Energy measurement in dispersive section</a:t>
                </a:r>
              </a:p>
              <a:p>
                <a:pPr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Actuator</a:t>
                </a:r>
                <a:r>
                  <a:rPr lang="en-US" sz="1200">
                    <a:solidFill>
                      <a:srgbClr val="000000"/>
                    </a:solidFill>
                  </a:rPr>
                  <a:t>: RF amplitude of last modules</a:t>
                </a:r>
                <a:endParaRPr lang="en-US" sz="12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595607" y="3501815"/>
                <a:ext cx="138035" cy="1421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603597" y="3022773"/>
            <a:ext cx="5117524" cy="2260108"/>
            <a:chOff x="1603597" y="2768773"/>
            <a:chExt cx="5117524" cy="2260108"/>
          </a:xfrm>
        </p:grpSpPr>
        <p:cxnSp>
          <p:nvCxnSpPr>
            <p:cNvPr id="179" name="Elbow Connector 85"/>
            <p:cNvCxnSpPr>
              <a:cxnSpLocks noChangeShapeType="1"/>
            </p:cNvCxnSpPr>
            <p:nvPr/>
          </p:nvCxnSpPr>
          <p:spPr bwMode="auto">
            <a:xfrm rot="5400000">
              <a:off x="5155583" y="2453263"/>
              <a:ext cx="61948" cy="2057540"/>
            </a:xfrm>
            <a:prstGeom prst="bentConnector3">
              <a:avLst>
                <a:gd name="adj1" fmla="val 1133536"/>
              </a:avLst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0" name="Group 179"/>
            <p:cNvGrpSpPr/>
            <p:nvPr/>
          </p:nvGrpSpPr>
          <p:grpSpPr>
            <a:xfrm>
              <a:off x="1603597" y="2768773"/>
              <a:ext cx="5117524" cy="2260108"/>
              <a:chOff x="1603597" y="2768773"/>
              <a:chExt cx="5117524" cy="2260108"/>
            </a:xfrm>
          </p:grpSpPr>
          <p:sp>
            <p:nvSpPr>
              <p:cNvPr id="181" name="TextBox 91"/>
              <p:cNvSpPr txBox="1">
                <a:spLocks noChangeArrowheads="1"/>
              </p:cNvSpPr>
              <p:nvPr/>
            </p:nvSpPr>
            <p:spPr bwMode="auto">
              <a:xfrm>
                <a:off x="3357306" y="2770612"/>
                <a:ext cx="639858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>
                    <a:solidFill>
                      <a:schemeClr val="accent1"/>
                    </a:solidFill>
                  </a:rPr>
                  <a:t>BCM</a:t>
                </a:r>
              </a:p>
            </p:txBody>
          </p:sp>
          <p:sp>
            <p:nvSpPr>
              <p:cNvPr id="182" name="TextBox 100"/>
              <p:cNvSpPr txBox="1">
                <a:spLocks noChangeArrowheads="1"/>
              </p:cNvSpPr>
              <p:nvPr/>
            </p:nvSpPr>
            <p:spPr bwMode="auto">
              <a:xfrm>
                <a:off x="6081316" y="2768773"/>
                <a:ext cx="63980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None/>
                </a:pPr>
                <a:r>
                  <a:rPr lang="en-US">
                    <a:solidFill>
                      <a:schemeClr val="accent1"/>
                    </a:solidFill>
                  </a:rPr>
                  <a:t>BCM</a:t>
                </a: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1603597" y="3314161"/>
                <a:ext cx="4684463" cy="1714720"/>
                <a:chOff x="1603597" y="3314161"/>
                <a:chExt cx="4684463" cy="1714720"/>
              </a:xfrm>
            </p:grpSpPr>
            <p:cxnSp>
              <p:nvCxnSpPr>
                <p:cNvPr id="184" name="Elbow Connector 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00559" y="2559358"/>
                  <a:ext cx="65445" cy="1859370"/>
                </a:xfrm>
                <a:prstGeom prst="bentConnector3">
                  <a:avLst>
                    <a:gd name="adj1" fmla="val 1051544"/>
                  </a:avLst>
                </a:prstGeom>
                <a:noFill/>
                <a:ln w="28575">
                  <a:solidFill>
                    <a:schemeClr val="accent1"/>
                  </a:solidFill>
                  <a:prstDash val="sysDot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5" name="Oval 184"/>
                <p:cNvSpPr/>
                <p:nvPr/>
              </p:nvSpPr>
              <p:spPr>
                <a:xfrm>
                  <a:off x="3397664" y="3314161"/>
                  <a:ext cx="138035" cy="142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150025" y="3317658"/>
                  <a:ext cx="138035" cy="1421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en-US"/>
                </a:p>
              </p:txBody>
            </p:sp>
            <p:sp>
              <p:nvSpPr>
                <p:cNvPr id="187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1636825" y="3727336"/>
                  <a:ext cx="30008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buNone/>
                  </a:pPr>
                  <a:r>
                    <a:rPr lang="en-US" sz="1200" b="1" smtClean="0">
                      <a:solidFill>
                        <a:schemeClr val="accent1"/>
                      </a:solidFill>
                    </a:rPr>
                    <a:t>φ</a:t>
                  </a:r>
                </a:p>
              </p:txBody>
            </p:sp>
            <p:sp>
              <p:nvSpPr>
                <p:cNvPr id="188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4163964" y="3724232"/>
                  <a:ext cx="30008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buNone/>
                  </a:pPr>
                  <a:r>
                    <a:rPr lang="en-US" sz="1200" b="1" smtClean="0">
                      <a:solidFill>
                        <a:schemeClr val="accent1"/>
                      </a:solidFill>
                    </a:rPr>
                    <a:t>φ</a:t>
                  </a:r>
                </a:p>
              </p:txBody>
            </p:sp>
            <p:sp>
              <p:nvSpPr>
                <p:cNvPr id="189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2849185" y="4255611"/>
                  <a:ext cx="3192001" cy="773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252000" tIns="72000" rIns="252000" bIns="7200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smtClean="0">
                      <a:solidFill>
                        <a:srgbClr val="00A6EB"/>
                      </a:solidFill>
                    </a:rPr>
                    <a:t>Compression FBs</a:t>
                  </a:r>
                </a:p>
                <a:p>
                  <a:pPr>
                    <a:buNone/>
                  </a:pPr>
                  <a:r>
                    <a:rPr lang="en-US" sz="1200" b="1" smtClean="0">
                      <a:solidFill>
                        <a:srgbClr val="000000"/>
                      </a:solidFill>
                    </a:rPr>
                    <a:t>Monitor</a:t>
                  </a:r>
                  <a:r>
                    <a:rPr lang="en-US" sz="1200" smtClean="0">
                      <a:solidFill>
                        <a:srgbClr val="000000"/>
                      </a:solidFill>
                    </a:rPr>
                    <a:t>: pyro-electric detector (BCM)</a:t>
                  </a:r>
                </a:p>
                <a:p>
                  <a:pPr>
                    <a:buNone/>
                  </a:pPr>
                  <a:r>
                    <a:rPr lang="en-US" sz="1200" smtClean="0">
                      <a:solidFill>
                        <a:srgbClr val="000000"/>
                      </a:solidFill>
                    </a:rPr>
                    <a:t>Actuator: RF phase of nearby module</a:t>
                  </a:r>
                </a:p>
              </p:txBody>
            </p:sp>
          </p:grpSp>
        </p:grpSp>
      </p:grpSp>
      <p:sp>
        <p:nvSpPr>
          <p:cNvPr id="190" name="Rectangle 189"/>
          <p:cNvSpPr/>
          <p:nvPr/>
        </p:nvSpPr>
        <p:spPr>
          <a:xfrm>
            <a:off x="5874466" y="5699930"/>
            <a:ext cx="3114573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1100" smtClean="0">
                <a:solidFill>
                  <a:srgbClr val="FFFFFF"/>
                </a:solidFill>
              </a:rPr>
              <a:t>[Details see e.g.: ICALEPCS 2013 THPPC121]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7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Longitudinal FB </a:t>
            </a:r>
            <a:r>
              <a:rPr lang="en-US" dirty="0" smtClean="0"/>
              <a:t>– 'under the hood'</a:t>
            </a:r>
            <a:endParaRPr lang="en-US" dirty="0"/>
          </a:p>
        </p:txBody>
      </p:sp>
      <p:pic>
        <p:nvPicPr>
          <p:cNvPr id="5" name="Picture 4" descr="Screen Shot 2014-11-12 at 18.1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40" y="4615749"/>
            <a:ext cx="3907047" cy="17141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412951" y="6086650"/>
            <a:ext cx="1501883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372167"/>
                </a:solidFill>
              </a:rPr>
              <a:t>c</a:t>
            </a:r>
            <a:r>
              <a:rPr lang="en-US" sz="1200" dirty="0" smtClean="0">
                <a:solidFill>
                  <a:srgbClr val="372167"/>
                </a:solidFill>
              </a:rPr>
              <a:t>ourtesy of M. Vogt</a:t>
            </a:r>
            <a:endParaRPr lang="en-US" sz="1200" dirty="0"/>
          </a:p>
        </p:txBody>
      </p:sp>
      <p:pic>
        <p:nvPicPr>
          <p:cNvPr id="7" name="Picture 6" descr="Screen Shot 2015-03-23 at 14.32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12" y="1540915"/>
            <a:ext cx="984250" cy="266700"/>
          </a:xfrm>
          <a:prstGeom prst="rect">
            <a:avLst/>
          </a:prstGeom>
        </p:spPr>
      </p:pic>
      <p:pic>
        <p:nvPicPr>
          <p:cNvPr id="8" name="Picture 7" descr="Screen Shot 2015-03-23 at 14.3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31" y="2276567"/>
            <a:ext cx="4445000" cy="184785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82575" y="1008725"/>
            <a:ext cx="8520113" cy="4792663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inverse Response Matrix</a:t>
            </a:r>
          </a:p>
          <a:p>
            <a:endParaRPr lang="en-US" dirty="0" smtClean="0"/>
          </a:p>
          <a:p>
            <a:r>
              <a:rPr lang="en-US" sz="2000" dirty="0" smtClean="0"/>
              <a:t>Matrix formalism </a:t>
            </a:r>
            <a:r>
              <a:rPr lang="en-US" sz="1800" dirty="0" smtClean="0"/>
              <a:t>(GNU Scientific Library + DOOCS MDFA)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000" dirty="0" smtClean="0"/>
              <a:t>Gets complex if all parameters of the longitudinal phase space are considered</a:t>
            </a:r>
          </a:p>
        </p:txBody>
      </p:sp>
    </p:spTree>
    <p:extLst>
      <p:ext uri="{BB962C8B-B14F-4D97-AF65-F5344CB8AC3E}">
        <p14:creationId xmlns:p14="http://schemas.microsoft.com/office/powerpoint/2010/main" val="265114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649</Words>
  <Application>Microsoft Macintosh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template-european-xfel_presentation</vt:lpstr>
      <vt:lpstr>template-european-xfel-gmbh_presentation</vt:lpstr>
      <vt:lpstr>Slow Feedbacks</vt:lpstr>
      <vt:lpstr>Slow Feedbacks – Introduction</vt:lpstr>
      <vt:lpstr>Slow Feedbacks – Introduction</vt:lpstr>
      <vt:lpstr>Slow Feedbacks – How to get there </vt:lpstr>
      <vt:lpstr>Slow Feedbacks – Outlook  FLASH</vt:lpstr>
      <vt:lpstr>Slow Feedbacks – Outlook  FLASH</vt:lpstr>
      <vt:lpstr>The Longitudinal FB</vt:lpstr>
      <vt:lpstr>The Longitudinal FB – FLASH as example</vt:lpstr>
      <vt:lpstr>The Longitudinal FB – 'under the hood'</vt:lpstr>
      <vt:lpstr>The Longitudinal FB – Operators View</vt:lpstr>
      <vt:lpstr>The Longitudinal FB – Operators View</vt:lpstr>
      <vt:lpstr>The Transversal FB</vt:lpstr>
      <vt:lpstr>The Transversal FB – Architecture </vt:lpstr>
      <vt:lpstr>The Transversal FB – Experience </vt:lpstr>
      <vt:lpstr>The Transversal FB – Operators View</vt:lpstr>
      <vt:lpstr>The Transversal FB – How To</vt:lpstr>
      <vt:lpstr>The Transversal FB – How To</vt:lpstr>
      <vt:lpstr>The Transversal FB – last words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Raimund Kammering</cp:lastModifiedBy>
  <cp:revision>32</cp:revision>
  <cp:lastPrinted>2008-09-01T15:04:16Z</cp:lastPrinted>
  <dcterms:created xsi:type="dcterms:W3CDTF">2012-08-22T09:26:39Z</dcterms:created>
  <dcterms:modified xsi:type="dcterms:W3CDTF">2017-03-23T17:41:30Z</dcterms:modified>
</cp:coreProperties>
</file>