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60" r:id="rId4"/>
    <p:sldId id="268" r:id="rId5"/>
    <p:sldId id="269" r:id="rId6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9" autoAdjust="0"/>
    <p:restoredTop sz="83939" autoAdjust="0"/>
  </p:normalViewPr>
  <p:slideViewPr>
    <p:cSldViewPr snapToGrid="0" showGuides="1">
      <p:cViewPr>
        <p:scale>
          <a:sx n="100" d="100"/>
          <a:sy n="100" d="100"/>
        </p:scale>
        <p:origin x="-1944" y="-342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3129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1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6125"/>
            <a:ext cx="4960938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3" y="4717415"/>
            <a:ext cx="4982634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15F2B-AF53-4016-BDC0-260316D57F8A}" type="slidenum">
              <a:rPr lang="de-DE"/>
              <a:pPr/>
              <a:t>3</a:t>
            </a:fld>
            <a:endParaRPr lang="de-DE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0938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3" y="4717415"/>
            <a:ext cx="4982634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 b="1" dirty="0" smtClean="0"/>
              <a:t>Copy </a:t>
            </a:r>
            <a:r>
              <a:rPr lang="en-GB" sz="1100" b="1" dirty="0"/>
              <a:t>&amp; paste </a:t>
            </a:r>
            <a:r>
              <a:rPr lang="en-GB" sz="1100" dirty="0"/>
              <a:t>an element from the Clip Board to the particular slide: </a:t>
            </a:r>
            <a:br>
              <a:rPr lang="en-GB" sz="1100" dirty="0"/>
            </a:br>
            <a:r>
              <a:rPr lang="en-GB" sz="1100" dirty="0" smtClean="0"/>
              <a:t>1.</a:t>
            </a:r>
            <a:r>
              <a:rPr lang="en-GB" sz="1100" baseline="0" dirty="0" smtClean="0"/>
              <a:t> Click</a:t>
            </a:r>
            <a:r>
              <a:rPr lang="en-GB" sz="1100" dirty="0" smtClean="0"/>
              <a:t> </a:t>
            </a:r>
            <a:r>
              <a:rPr lang="en-GB" sz="1100" dirty="0"/>
              <a:t>on a box to mark it</a:t>
            </a:r>
            <a:r>
              <a:rPr lang="en-GB" sz="1100" dirty="0" smtClean="0"/>
              <a:t>.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 dirty="0" smtClean="0"/>
              <a:t>2. Position </a:t>
            </a:r>
            <a:r>
              <a:rPr lang="en-GB" sz="1100" dirty="0"/>
              <a:t>the mouse pointer on the box frame: Copy!</a:t>
            </a:r>
            <a:r>
              <a:rPr lang="de-DE" sz="1100" dirty="0"/>
              <a:t> </a:t>
            </a:r>
            <a:br>
              <a:rPr lang="de-DE" sz="1100" dirty="0"/>
            </a:br>
            <a:r>
              <a:rPr lang="de-DE" sz="1100" dirty="0" smtClean="0"/>
              <a:t>3</a:t>
            </a:r>
            <a:r>
              <a:rPr lang="de-DE" sz="1100" dirty="0"/>
              <a:t>.</a:t>
            </a:r>
            <a:r>
              <a:rPr lang="de-DE" sz="1100" dirty="0" smtClean="0"/>
              <a:t> </a:t>
            </a:r>
            <a:r>
              <a:rPr lang="en-GB" sz="1100" dirty="0"/>
              <a:t>Click on the particular slide: </a:t>
            </a:r>
            <a:r>
              <a:rPr lang="en-GB" sz="1100" dirty="0" smtClean="0"/>
              <a:t>Paste!</a:t>
            </a:r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1100" dirty="0" smtClean="0"/>
          </a:p>
          <a:p>
            <a:pPr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GB" sz="1100" dirty="0" smtClean="0"/>
              <a:t>How </a:t>
            </a:r>
            <a:r>
              <a:rPr lang="en-GB" sz="1100" dirty="0"/>
              <a:t>you intend to use the elements is your choice. </a:t>
            </a:r>
            <a:br>
              <a:rPr lang="en-GB" sz="1100" dirty="0"/>
            </a:br>
            <a:r>
              <a:rPr lang="en-GB" sz="1100" dirty="0" smtClean="0"/>
              <a:t>You </a:t>
            </a:r>
            <a:r>
              <a:rPr lang="en-GB" sz="1100" dirty="0"/>
              <a:t>can combine the text block style with the background colour </a:t>
            </a:r>
            <a:r>
              <a:rPr lang="en-GB" sz="1100" dirty="0" smtClean="0"/>
              <a:t>in </a:t>
            </a:r>
            <a:r>
              <a:rPr lang="en-GB" sz="1100" dirty="0"/>
              <a:t>different manner</a:t>
            </a:r>
            <a:r>
              <a:rPr lang="en-GB" sz="1100" dirty="0" smtClean="0"/>
              <a:t>.</a:t>
            </a:r>
          </a:p>
          <a:p>
            <a:pPr marL="0" indent="0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1100" dirty="0" smtClean="0"/>
          </a:p>
          <a:p>
            <a:r>
              <a:rPr lang="en-GB" sz="1100" dirty="0" smtClean="0"/>
              <a:t>Insert </a:t>
            </a:r>
            <a:r>
              <a:rPr lang="en-GB" sz="1100" dirty="0"/>
              <a:t>a new slide: </a:t>
            </a:r>
            <a:r>
              <a:rPr lang="en-GB" sz="1100" dirty="0" smtClean="0"/>
              <a:t>Home &gt; “</a:t>
            </a:r>
            <a:r>
              <a:rPr lang="en-GB" sz="1100" dirty="0"/>
              <a:t>New Slide” </a:t>
            </a:r>
            <a:r>
              <a:rPr lang="en-GB" sz="1100" dirty="0" smtClean="0"/>
              <a:t>and choose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+mn-cs"/>
              </a:rPr>
              <a:t>either "Title slide", "Title and content",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  <a:cs typeface="+mn-cs"/>
              </a:rPr>
              <a:t>"Title only", or "No title and content". Default is "Title and content".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EAC planning SASE1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EAC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Planning SASE1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07-04-2017,</a:t>
            </a:r>
            <a:r>
              <a:rPr lang="en-GB" baseline="0" noProof="0" dirty="0" smtClean="0"/>
              <a:t> European XFEL, Hamburg</a:t>
            </a:r>
            <a:endParaRPr lang="en-GB" noProof="0" dirty="0" smtClean="0"/>
          </a:p>
          <a:p>
            <a:pPr lvl="0"/>
            <a:r>
              <a:rPr lang="en-GB" noProof="0" dirty="0" smtClean="0"/>
              <a:t>M.</a:t>
            </a:r>
            <a:r>
              <a:rPr lang="en-GB" baseline="0" noProof="0" dirty="0" smtClean="0"/>
              <a:t> Areste, PSPO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EAC planning SASE1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02-02-2017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563" y="1347788"/>
            <a:ext cx="7972425" cy="49323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</a:t>
            </a:r>
            <a:r>
              <a:rPr lang="en-US" sz="2000" dirty="0" smtClean="0"/>
              <a:t>ates for firmware 02-02-2017:</a:t>
            </a:r>
          </a:p>
          <a:p>
            <a:pPr lvl="1"/>
            <a:r>
              <a:rPr lang="en-US" sz="2000" dirty="0" smtClean="0"/>
              <a:t>FXE: 15.03.2017 		/ 	SPB: 27.04.2017</a:t>
            </a:r>
            <a:endParaRPr lang="de-D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t="7509" r="16289" b="36692"/>
          <a:stretch/>
        </p:blipFill>
        <p:spPr bwMode="auto">
          <a:xfrm>
            <a:off x="0" y="990599"/>
            <a:ext cx="9170539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assumptions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813" y="1347788"/>
            <a:ext cx="8196262" cy="4932362"/>
          </a:xfrm>
        </p:spPr>
        <p:txBody>
          <a:bodyPr/>
          <a:lstStyle/>
          <a:p>
            <a:pPr algn="just"/>
            <a:r>
              <a:rPr lang="en-US" dirty="0" smtClean="0"/>
              <a:t>Initial assumption were:</a:t>
            </a:r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AE, CAS and EET had the tunnel as first priority but could dedicated some resources to keep working in the Instrument’s firmware.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Mid of March task force in the tunnel would be almost finished and the resources for instruments would increase.</a:t>
            </a:r>
          </a:p>
          <a:p>
            <a:endParaRPr lang="en-US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assumptions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376363"/>
            <a:ext cx="7972425" cy="493236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04813" y="1347788"/>
            <a:ext cx="8196262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lvl="1" algn="just"/>
            <a:r>
              <a:rPr lang="en-US" kern="0" dirty="0"/>
              <a:t>April </a:t>
            </a:r>
            <a:r>
              <a:rPr lang="en-US" kern="0" dirty="0">
                <a:sym typeface="Wingdings" panose="05000000000000000000" pitchFamily="2" charset="2"/>
              </a:rPr>
              <a:t> </a:t>
            </a:r>
            <a:r>
              <a:rPr lang="en-US" kern="0" dirty="0"/>
              <a:t>still limited </a:t>
            </a:r>
            <a:r>
              <a:rPr lang="en-US" kern="0" dirty="0" smtClean="0"/>
              <a:t>resources </a:t>
            </a:r>
            <a:r>
              <a:rPr lang="en-US" kern="0" dirty="0" smtClean="0"/>
              <a:t>available, 4 loops/month</a:t>
            </a:r>
            <a:endParaRPr lang="en-US" kern="0" dirty="0"/>
          </a:p>
          <a:p>
            <a:pPr lvl="2" algn="just"/>
            <a:r>
              <a:rPr lang="en-US" kern="0" dirty="0"/>
              <a:t>FXE:  loops from 1 to 4</a:t>
            </a:r>
            <a:r>
              <a:rPr lang="en-US" kern="0" dirty="0" smtClean="0"/>
              <a:t>.</a:t>
            </a:r>
          </a:p>
          <a:p>
            <a:pPr lvl="2" algn="just"/>
            <a:endParaRPr lang="en-US" kern="0" dirty="0" smtClean="0"/>
          </a:p>
          <a:p>
            <a:pPr lvl="1"/>
            <a:r>
              <a:rPr lang="en-US" kern="0" dirty="0" smtClean="0"/>
              <a:t>May </a:t>
            </a:r>
            <a:r>
              <a:rPr lang="en-US" kern="0" dirty="0" smtClean="0">
                <a:sym typeface="Wingdings" panose="05000000000000000000" pitchFamily="2" charset="2"/>
              </a:rPr>
              <a:t></a:t>
            </a:r>
            <a:r>
              <a:rPr lang="en-US" kern="0" dirty="0" smtClean="0"/>
              <a:t> </a:t>
            </a:r>
            <a:r>
              <a:rPr lang="en-US" kern="0" dirty="0" smtClean="0"/>
              <a:t>Increase rate to 6 loops/month</a:t>
            </a:r>
            <a:endParaRPr lang="en-US" kern="0" dirty="0" smtClean="0"/>
          </a:p>
          <a:p>
            <a:pPr lvl="2"/>
            <a:r>
              <a:rPr lang="en-US" kern="0" dirty="0" smtClean="0"/>
              <a:t>FXE:  loops from 5 to 8 </a:t>
            </a:r>
          </a:p>
          <a:p>
            <a:pPr lvl="2"/>
            <a:r>
              <a:rPr lang="en-US" kern="0" dirty="0" smtClean="0"/>
              <a:t>SPB Optical hutch: loops 1 and 2</a:t>
            </a:r>
          </a:p>
          <a:p>
            <a:pPr lvl="2"/>
            <a:endParaRPr lang="en-US" kern="0" dirty="0"/>
          </a:p>
          <a:p>
            <a:pPr lvl="1"/>
            <a:r>
              <a:rPr lang="en-US" kern="0" dirty="0" smtClean="0"/>
              <a:t>June &amp; July </a:t>
            </a:r>
            <a:r>
              <a:rPr lang="en-US" kern="0" dirty="0" smtClean="0">
                <a:sym typeface="Wingdings" panose="05000000000000000000" pitchFamily="2" charset="2"/>
              </a:rPr>
              <a:t> </a:t>
            </a:r>
            <a:r>
              <a:rPr lang="en-US" kern="0" dirty="0" smtClean="0">
                <a:sym typeface="Wingdings" panose="05000000000000000000" pitchFamily="2" charset="2"/>
              </a:rPr>
              <a:t>6 </a:t>
            </a:r>
            <a:r>
              <a:rPr lang="en-US" kern="0" dirty="0" smtClean="0">
                <a:sym typeface="Wingdings" panose="05000000000000000000" pitchFamily="2" charset="2"/>
              </a:rPr>
              <a:t>loops/month</a:t>
            </a:r>
          </a:p>
          <a:p>
            <a:pPr lvl="2"/>
            <a:r>
              <a:rPr lang="en-US" kern="0" dirty="0" smtClean="0">
                <a:sym typeface="Wingdings" panose="05000000000000000000" pitchFamily="2" charset="2"/>
              </a:rPr>
              <a:t>SPB: loops from 3 to </a:t>
            </a:r>
            <a:r>
              <a:rPr lang="en-US" kern="0" dirty="0" smtClean="0">
                <a:sym typeface="Wingdings" panose="05000000000000000000" pitchFamily="2" charset="2"/>
              </a:rPr>
              <a:t>14</a:t>
            </a:r>
          </a:p>
          <a:p>
            <a:pPr marL="560388" lvl="2" indent="0">
              <a:buNone/>
            </a:pPr>
            <a:endParaRPr lang="en-US" kern="0" dirty="0">
              <a:sym typeface="Wingdings" panose="05000000000000000000" pitchFamily="2" charset="2"/>
            </a:endParaRPr>
          </a:p>
          <a:p>
            <a:pPr marL="301625" lvl="1" indent="0">
              <a:buNone/>
            </a:pPr>
            <a:r>
              <a:rPr lang="en-US" kern="0" dirty="0" smtClean="0">
                <a:sym typeface="Wingdings" panose="05000000000000000000" pitchFamily="2" charset="2"/>
              </a:rPr>
              <a:t>This planning is driven by the availability of AE resources</a:t>
            </a:r>
            <a:endParaRPr lang="en-US" kern="0" dirty="0">
              <a:sym typeface="Wingdings" panose="05000000000000000000" pitchFamily="2" charset="2"/>
            </a:endParaRPr>
          </a:p>
          <a:p>
            <a:pPr lvl="2"/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4222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SASE1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563" y="1347788"/>
            <a:ext cx="7972425" cy="49323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11337" r="10612" b="18065"/>
          <a:stretch/>
        </p:blipFill>
        <p:spPr bwMode="auto">
          <a:xfrm>
            <a:off x="0" y="1019405"/>
            <a:ext cx="9144000" cy="52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467475" y="6058125"/>
            <a:ext cx="2590800" cy="333149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857875" y="4638675"/>
            <a:ext cx="2381249" cy="276226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400800" y="5519737"/>
            <a:ext cx="1381125" cy="276226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57800" y="4586289"/>
            <a:ext cx="628650" cy="338137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chemeClr val="accent2"/>
              </a:buClr>
              <a:buSzPct val="80000"/>
              <a:buNone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12" charset="-128"/>
              </a:rPr>
              <a:t>FXE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29175" y="5472114"/>
            <a:ext cx="1638300" cy="338137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chemeClr val="accent2"/>
              </a:buClr>
              <a:buSzPct val="80000"/>
              <a:buNone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12" charset="-128"/>
              </a:rPr>
              <a:t>SPB Opt</a:t>
            </a:r>
            <a:r>
              <a:rPr lang="en-US" sz="1600" dirty="0" smtClean="0">
                <a:solidFill>
                  <a:srgbClr val="FF0000"/>
                </a:solidFill>
              </a:rPr>
              <a:t>. hutch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86450" y="6053136"/>
            <a:ext cx="609600" cy="338137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chemeClr val="accent2"/>
              </a:buClr>
              <a:buSzPct val="80000"/>
              <a:buNone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12" charset="-128"/>
              </a:rPr>
              <a:t>SPB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8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410</Words>
  <Application>Microsoft Office PowerPoint</Application>
  <PresentationFormat>On-screen Show (4:3)</PresentationFormat>
  <Paragraphs>78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template-european-xfel-gmbh_presentation</vt:lpstr>
      <vt:lpstr>EAC planning SASE1</vt:lpstr>
      <vt:lpstr>Planning 02-02-2017</vt:lpstr>
      <vt:lpstr>Initial assumptions</vt:lpstr>
      <vt:lpstr>New assumptions</vt:lpstr>
      <vt:lpstr>Planning SASE1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.</cp:lastModifiedBy>
  <cp:revision>62</cp:revision>
  <cp:lastPrinted>2017-04-06T08:45:11Z</cp:lastPrinted>
  <dcterms:created xsi:type="dcterms:W3CDTF">2012-08-22T09:26:39Z</dcterms:created>
  <dcterms:modified xsi:type="dcterms:W3CDTF">2017-04-06T09:32:26Z</dcterms:modified>
</cp:coreProperties>
</file>