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88" r:id="rId4"/>
    <p:sldId id="289" r:id="rId5"/>
    <p:sldId id="273" r:id="rId6"/>
    <p:sldId id="274" r:id="rId7"/>
    <p:sldId id="276" r:id="rId8"/>
    <p:sldId id="277" r:id="rId9"/>
    <p:sldId id="278" r:id="rId10"/>
    <p:sldId id="280" r:id="rId11"/>
    <p:sldId id="286" r:id="rId12"/>
    <p:sldId id="285" r:id="rId13"/>
    <p:sldId id="281" r:id="rId14"/>
    <p:sldId id="282" r:id="rId15"/>
    <p:sldId id="284" r:id="rId16"/>
    <p:sldId id="28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BE11"/>
    <a:srgbClr val="D71C1F"/>
    <a:srgbClr val="B10002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22"/>
    <p:restoredTop sz="95853"/>
  </p:normalViewPr>
  <p:slideViewPr>
    <p:cSldViewPr snapToGrid="0" snapToObjects="1">
      <p:cViewPr varScale="1">
        <p:scale>
          <a:sx n="99" d="100"/>
          <a:sy n="99" d="100"/>
        </p:scale>
        <p:origin x="18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9BF92-DCAB-6F43-8E91-F3B19857D36C}" type="datetimeFigureOut">
              <a:rPr lang="en-US" smtClean="0"/>
              <a:t>4/11/17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0F4E2-D368-D244-B662-DD44E4A55D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05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4/11/17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4/11/17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4/11/17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4/11/17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4/11/17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4/11/17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4/11/17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4/11/17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4/11/17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4/11/17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4/11/17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4/11/17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Chess2 measurements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22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 of leakage current observed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097280" y="2901244"/>
            <a:ext cx="16233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96168" y="2901244"/>
            <a:ext cx="16233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684497" y="3712915"/>
            <a:ext cx="16233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908951" y="3712915"/>
            <a:ext cx="16233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20622" y="4524586"/>
            <a:ext cx="7755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19510" y="2486757"/>
            <a:ext cx="286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Pulser</a:t>
            </a:r>
            <a:r>
              <a:rPr lang="en-US" dirty="0" smtClean="0"/>
              <a:t> high value: above ~2V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09999" y="4339920"/>
            <a:ext cx="659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 observed with pulse height as low as 40mV (couldn’t go lower)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94057" y="2392309"/>
            <a:ext cx="3264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Pulse width from 1.6ns to 499ms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178756" y="5294489"/>
            <a:ext cx="6593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effect is not observed with a DC power supply (e.g. </a:t>
            </a:r>
            <a:r>
              <a:rPr lang="en-US" dirty="0" err="1" smtClean="0"/>
              <a:t>Keithley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effect is observed even with a 48MHz filter on the </a:t>
            </a:r>
            <a:r>
              <a:rPr lang="en-US" dirty="0" err="1" smtClean="0"/>
              <a:t>pulser</a:t>
            </a:r>
            <a:r>
              <a:rPr lang="en-US" dirty="0" smtClean="0"/>
              <a:t> output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873002" y="3400971"/>
            <a:ext cx="94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smtClean="0"/>
              <a:t>eakage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659876" y="3388645"/>
            <a:ext cx="929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 leakage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64593" y="3402293"/>
            <a:ext cx="94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smtClean="0"/>
              <a:t>eakage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71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US" dirty="0" smtClean="0"/>
              <a:t> When using a </a:t>
            </a:r>
            <a:r>
              <a:rPr lang="en-US" dirty="0" err="1" smtClean="0"/>
              <a:t>pulser</a:t>
            </a:r>
            <a:r>
              <a:rPr lang="en-US" dirty="0" smtClean="0"/>
              <a:t> with a DC level higher than 2.0V we see an increase of current during the high phase of the pulse.</a:t>
            </a:r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 smtClean="0"/>
              <a:t>The value of this leakage current doesn’t change for pulse width between 1ns to 499ms. But doesn’t exist for a pure DC supply.</a:t>
            </a:r>
          </a:p>
          <a:p>
            <a:pPr>
              <a:buFont typeface="Wingdings" charset="2"/>
              <a:buChar char="q"/>
            </a:pPr>
            <a:r>
              <a:rPr lang="en-US" dirty="0" smtClean="0"/>
              <a:t>Will use an other </a:t>
            </a:r>
            <a:r>
              <a:rPr lang="en-US" dirty="0" err="1" smtClean="0"/>
              <a:t>pulser</a:t>
            </a:r>
            <a:r>
              <a:rPr lang="en-US" dirty="0" smtClean="0"/>
              <a:t> capable of lower repetition rate.</a:t>
            </a:r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 smtClean="0"/>
              <a:t>Will make a plot of the leakage current vs pulse amplitude.</a:t>
            </a:r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 smtClean="0"/>
              <a:t>Will see if the leakage current has a decay time and try to measure it.</a:t>
            </a:r>
          </a:p>
        </p:txBody>
      </p:sp>
    </p:spTree>
    <p:extLst>
      <p:ext uri="{BB962C8B-B14F-4D97-AF65-F5344CB8AC3E}">
        <p14:creationId xmlns:p14="http://schemas.microsoft.com/office/powerpoint/2010/main" val="2067277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Separate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US" dirty="0" smtClean="0"/>
              <a:t> HV node on the motherboard is very sensitive to noise pickup.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043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76889" y="197027"/>
            <a:ext cx="3838222" cy="977018"/>
          </a:xfrm>
        </p:spPr>
        <p:txBody>
          <a:bodyPr/>
          <a:lstStyle/>
          <a:p>
            <a:pPr algn="ctr"/>
            <a:r>
              <a:rPr lang="en-US" dirty="0" smtClean="0"/>
              <a:t>HV node noise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27" y="1038578"/>
            <a:ext cx="10205146" cy="51947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26620" y="3635929"/>
            <a:ext cx="1552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22kHz noise from </a:t>
            </a:r>
            <a:r>
              <a:rPr lang="en-US" dirty="0" err="1" smtClean="0"/>
              <a:t>pulser</a:t>
            </a:r>
            <a:r>
              <a:rPr lang="en-US" dirty="0" smtClean="0"/>
              <a:t> power supply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79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HV noise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US" dirty="0" smtClean="0"/>
              <a:t> Turning off the </a:t>
            </a:r>
            <a:r>
              <a:rPr lang="en-US" dirty="0" err="1" smtClean="0"/>
              <a:t>pulser</a:t>
            </a:r>
            <a:r>
              <a:rPr lang="en-US" dirty="0" smtClean="0"/>
              <a:t> removes the pickup</a:t>
            </a:r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 smtClean="0"/>
              <a:t>Putting the </a:t>
            </a:r>
            <a:r>
              <a:rPr lang="en-US" dirty="0" err="1" smtClean="0"/>
              <a:t>pulser</a:t>
            </a:r>
            <a:r>
              <a:rPr lang="en-US" dirty="0" smtClean="0"/>
              <a:t> in a metal cage helps</a:t>
            </a:r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 smtClean="0"/>
              <a:t>Seems that having a grounded connector for HV supply on mother might help too.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71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76889" y="197027"/>
            <a:ext cx="3838222" cy="977018"/>
          </a:xfrm>
        </p:spPr>
        <p:txBody>
          <a:bodyPr/>
          <a:lstStyle/>
          <a:p>
            <a:pPr algn="ctr"/>
            <a:r>
              <a:rPr lang="en-US" dirty="0" smtClean="0"/>
              <a:t>HV node noise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27" y="1038578"/>
            <a:ext cx="10205146" cy="5194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26620" y="3635929"/>
            <a:ext cx="1552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22kHz noise from </a:t>
            </a:r>
            <a:r>
              <a:rPr lang="en-US" dirty="0" err="1" smtClean="0"/>
              <a:t>pulser</a:t>
            </a:r>
            <a:r>
              <a:rPr lang="en-US" dirty="0" smtClean="0"/>
              <a:t> power supply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626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US" dirty="0" smtClean="0"/>
              <a:t> Will try to modify the motherboard HV connector to reduce pickup loop present when using banana plug cables.</a:t>
            </a:r>
          </a:p>
        </p:txBody>
      </p:sp>
    </p:spTree>
    <p:extLst>
      <p:ext uri="{BB962C8B-B14F-4D97-AF65-F5344CB8AC3E}">
        <p14:creationId xmlns:p14="http://schemas.microsoft.com/office/powerpoint/2010/main" val="574678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390726" y="3134897"/>
            <a:ext cx="0" cy="110617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7" name="Straight Connector 6"/>
          <p:cNvCxnSpPr/>
          <p:nvPr/>
        </p:nvCxnSpPr>
        <p:spPr>
          <a:xfrm flipV="1">
            <a:off x="5390726" y="3140259"/>
            <a:ext cx="432729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8" name="Straight Connector 7"/>
          <p:cNvCxnSpPr/>
          <p:nvPr/>
        </p:nvCxnSpPr>
        <p:spPr>
          <a:xfrm>
            <a:off x="5946020" y="3140259"/>
            <a:ext cx="1192905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9" name="Straight Connector 8"/>
          <p:cNvCxnSpPr/>
          <p:nvPr/>
        </p:nvCxnSpPr>
        <p:spPr>
          <a:xfrm>
            <a:off x="7138925" y="3135505"/>
            <a:ext cx="0" cy="1127929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10" name="Text Box 641"/>
          <p:cNvSpPr txBox="1"/>
          <p:nvPr/>
        </p:nvSpPr>
        <p:spPr>
          <a:xfrm>
            <a:off x="5235965" y="2296669"/>
            <a:ext cx="419735" cy="29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>
                <a:solidFill>
                  <a:srgbClr val="FF0000"/>
                </a:solidFill>
                <a:effectLst/>
                <a:latin typeface="Cambria" charset="0"/>
                <a:ea typeface="Calibri" charset="0"/>
                <a:cs typeface="Cambria" charset="0"/>
              </a:rPr>
              <a:t>IFB</a:t>
            </a:r>
            <a:endParaRPr lang="en-US" sz="1200">
              <a:effectLst/>
              <a:latin typeface="Times New Roman" charset="0"/>
              <a:ea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639418" y="4306783"/>
            <a:ext cx="0" cy="15020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2" name="Straight Connector 11"/>
          <p:cNvCxnSpPr/>
          <p:nvPr/>
        </p:nvCxnSpPr>
        <p:spPr>
          <a:xfrm>
            <a:off x="6063018" y="4093699"/>
            <a:ext cx="672529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13" name="Group 12"/>
          <p:cNvGrpSpPr/>
          <p:nvPr/>
        </p:nvGrpSpPr>
        <p:grpSpPr>
          <a:xfrm>
            <a:off x="5529073" y="4178827"/>
            <a:ext cx="115168" cy="124482"/>
            <a:chOff x="1866133" y="2220680"/>
            <a:chExt cx="193614" cy="209318"/>
          </a:xfrm>
        </p:grpSpPr>
        <p:cxnSp>
          <p:nvCxnSpPr>
            <p:cNvPr id="192" name="Straight Connector 191"/>
            <p:cNvCxnSpPr/>
            <p:nvPr/>
          </p:nvCxnSpPr>
          <p:spPr>
            <a:xfrm>
              <a:off x="1942901" y="2220680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93" name="Straight Connector 192"/>
            <p:cNvCxnSpPr/>
            <p:nvPr/>
          </p:nvCxnSpPr>
          <p:spPr>
            <a:xfrm>
              <a:off x="1938702" y="2220680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94" name="Straight Connector 193"/>
            <p:cNvCxnSpPr/>
            <p:nvPr/>
          </p:nvCxnSpPr>
          <p:spPr>
            <a:xfrm>
              <a:off x="1938702" y="2426774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195" name="Oval 194"/>
            <p:cNvSpPr/>
            <p:nvPr/>
          </p:nvSpPr>
          <p:spPr>
            <a:xfrm>
              <a:off x="1866133" y="2286579"/>
              <a:ext cx="77753" cy="77521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6063018" y="4182771"/>
            <a:ext cx="72002" cy="124482"/>
            <a:chOff x="2763770" y="2227311"/>
            <a:chExt cx="121045" cy="209318"/>
          </a:xfrm>
        </p:grpSpPr>
        <p:cxnSp>
          <p:nvCxnSpPr>
            <p:cNvPr id="189" name="Straight Connector 188"/>
            <p:cNvCxnSpPr/>
            <p:nvPr/>
          </p:nvCxnSpPr>
          <p:spPr>
            <a:xfrm>
              <a:off x="2767969" y="2227311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90" name="Straight Connector 189"/>
            <p:cNvCxnSpPr/>
            <p:nvPr/>
          </p:nvCxnSpPr>
          <p:spPr>
            <a:xfrm>
              <a:off x="2763770" y="2227311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91" name="Straight Connector 190"/>
            <p:cNvCxnSpPr/>
            <p:nvPr/>
          </p:nvCxnSpPr>
          <p:spPr>
            <a:xfrm>
              <a:off x="2763770" y="2433405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cxnSp>
        <p:nvCxnSpPr>
          <p:cNvPr id="15" name="Straight Connector 14"/>
          <p:cNvCxnSpPr/>
          <p:nvPr/>
        </p:nvCxnSpPr>
        <p:spPr>
          <a:xfrm flipH="1">
            <a:off x="5642593" y="3997675"/>
            <a:ext cx="1" cy="17959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16" name="Isosceles Triangle 72"/>
          <p:cNvSpPr/>
          <p:nvPr/>
        </p:nvSpPr>
        <p:spPr>
          <a:xfrm flipV="1">
            <a:off x="5606519" y="3947432"/>
            <a:ext cx="81526" cy="59768"/>
          </a:xfrm>
          <a:prstGeom prst="triangle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5767447" y="4583968"/>
            <a:ext cx="167544" cy="252353"/>
            <a:chOff x="2266874" y="2901924"/>
            <a:chExt cx="412387" cy="564787"/>
          </a:xfrm>
        </p:grpSpPr>
        <p:sp>
          <p:nvSpPr>
            <p:cNvPr id="186" name="Oval 185"/>
            <p:cNvSpPr/>
            <p:nvPr/>
          </p:nvSpPr>
          <p:spPr>
            <a:xfrm>
              <a:off x="2266874" y="2901924"/>
              <a:ext cx="412387" cy="412387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2266874" y="3054324"/>
              <a:ext cx="412387" cy="412387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88" name="Straight Arrow Connector 187"/>
            <p:cNvCxnSpPr/>
            <p:nvPr/>
          </p:nvCxnSpPr>
          <p:spPr>
            <a:xfrm>
              <a:off x="2471076" y="2955351"/>
              <a:ext cx="0" cy="494865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none"/>
              <a:tailEnd type="triangle" w="med" len="med"/>
            </a:ln>
            <a:effectLst/>
          </p:spPr>
        </p:cxnSp>
      </p:grpSp>
      <p:cxnSp>
        <p:nvCxnSpPr>
          <p:cNvPr id="18" name="Straight Connector 17"/>
          <p:cNvCxnSpPr/>
          <p:nvPr/>
        </p:nvCxnSpPr>
        <p:spPr>
          <a:xfrm flipV="1">
            <a:off x="5639418" y="4456990"/>
            <a:ext cx="423601" cy="79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6063018" y="4306864"/>
            <a:ext cx="0" cy="15020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 flipH="1">
            <a:off x="6067553" y="4027062"/>
            <a:ext cx="0" cy="15020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21" name="Group 20"/>
          <p:cNvGrpSpPr/>
          <p:nvPr/>
        </p:nvGrpSpPr>
        <p:grpSpPr>
          <a:xfrm flipH="1">
            <a:off x="6063021" y="3902579"/>
            <a:ext cx="118343" cy="124482"/>
            <a:chOff x="2758432" y="1756165"/>
            <a:chExt cx="198952" cy="209318"/>
          </a:xfrm>
        </p:grpSpPr>
        <p:cxnSp>
          <p:nvCxnSpPr>
            <p:cNvPr id="182" name="Straight Connector 181"/>
            <p:cNvCxnSpPr/>
            <p:nvPr/>
          </p:nvCxnSpPr>
          <p:spPr>
            <a:xfrm>
              <a:off x="2840538" y="1756165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83" name="Straight Connector 182"/>
            <p:cNvCxnSpPr/>
            <p:nvPr/>
          </p:nvCxnSpPr>
          <p:spPr>
            <a:xfrm>
              <a:off x="2836339" y="1756165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84" name="Straight Connector 183"/>
            <p:cNvCxnSpPr/>
            <p:nvPr/>
          </p:nvCxnSpPr>
          <p:spPr>
            <a:xfrm>
              <a:off x="2836339" y="1962259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185" name="Oval 184"/>
            <p:cNvSpPr/>
            <p:nvPr/>
          </p:nvSpPr>
          <p:spPr>
            <a:xfrm>
              <a:off x="2758432" y="1822063"/>
              <a:ext cx="77753" cy="77521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2" name="Straight Connector 21"/>
          <p:cNvCxnSpPr/>
          <p:nvPr/>
        </p:nvCxnSpPr>
        <p:spPr>
          <a:xfrm flipH="1">
            <a:off x="6063019" y="3722988"/>
            <a:ext cx="1" cy="17959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3" name="Isosceles Triangle 90"/>
          <p:cNvSpPr/>
          <p:nvPr/>
        </p:nvSpPr>
        <p:spPr>
          <a:xfrm flipV="1">
            <a:off x="6025430" y="3669568"/>
            <a:ext cx="81526" cy="59768"/>
          </a:xfrm>
          <a:prstGeom prst="triangle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Text Box 669"/>
          <p:cNvSpPr txBox="1"/>
          <p:nvPr/>
        </p:nvSpPr>
        <p:spPr>
          <a:xfrm>
            <a:off x="5424607" y="3683865"/>
            <a:ext cx="402674" cy="287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Cambria" charset="0"/>
                <a:ea typeface="Calibri" charset="0"/>
                <a:cs typeface="Cambria" charset="0"/>
              </a:rPr>
              <a:t>1.8</a:t>
            </a:r>
          </a:p>
        </p:txBody>
      </p:sp>
      <p:sp>
        <p:nvSpPr>
          <p:cNvPr id="25" name="Text Box 670"/>
          <p:cNvSpPr txBox="1"/>
          <p:nvPr/>
        </p:nvSpPr>
        <p:spPr>
          <a:xfrm>
            <a:off x="5853081" y="3395213"/>
            <a:ext cx="402674" cy="287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Cambria" charset="0"/>
                <a:ea typeface="Calibri" charset="0"/>
                <a:cs typeface="Cambria" charset="0"/>
              </a:rPr>
              <a:t>3.3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850410" y="4456993"/>
            <a:ext cx="810" cy="126972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7" name="Straight Connector 26"/>
          <p:cNvCxnSpPr/>
          <p:nvPr/>
        </p:nvCxnSpPr>
        <p:spPr>
          <a:xfrm>
            <a:off x="5851219" y="4836317"/>
            <a:ext cx="0" cy="140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8" name="Isosceles Triangle 97"/>
          <p:cNvSpPr/>
          <p:nvPr/>
        </p:nvSpPr>
        <p:spPr>
          <a:xfrm flipV="1">
            <a:off x="5810456" y="4946657"/>
            <a:ext cx="81526" cy="59768"/>
          </a:xfrm>
          <a:prstGeom prst="triangle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726016" y="4473439"/>
            <a:ext cx="167544" cy="252353"/>
            <a:chOff x="3878362" y="2716068"/>
            <a:chExt cx="412387" cy="564787"/>
          </a:xfrm>
        </p:grpSpPr>
        <p:sp>
          <p:nvSpPr>
            <p:cNvPr id="179" name="Oval 178"/>
            <p:cNvSpPr/>
            <p:nvPr/>
          </p:nvSpPr>
          <p:spPr>
            <a:xfrm>
              <a:off x="3878362" y="2716068"/>
              <a:ext cx="412387" cy="412387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878362" y="2868468"/>
              <a:ext cx="412387" cy="412387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81" name="Straight Arrow Connector 180"/>
            <p:cNvCxnSpPr/>
            <p:nvPr/>
          </p:nvCxnSpPr>
          <p:spPr>
            <a:xfrm>
              <a:off x="4082564" y="2769495"/>
              <a:ext cx="0" cy="494865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none"/>
              <a:tailEnd type="triangle" w="med" len="med"/>
            </a:ln>
            <a:effectLst/>
          </p:spPr>
        </p:cxnSp>
      </p:grpSp>
      <p:cxnSp>
        <p:nvCxnSpPr>
          <p:cNvPr id="30" name="Straight Connector 29"/>
          <p:cNvCxnSpPr/>
          <p:nvPr/>
        </p:nvCxnSpPr>
        <p:spPr>
          <a:xfrm>
            <a:off x="6808977" y="4149628"/>
            <a:ext cx="0" cy="314912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1" name="Straight Connector 30"/>
          <p:cNvCxnSpPr/>
          <p:nvPr/>
        </p:nvCxnSpPr>
        <p:spPr>
          <a:xfrm>
            <a:off x="6806484" y="4718418"/>
            <a:ext cx="0" cy="140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32" name="Isosceles Triangle 106"/>
          <p:cNvSpPr/>
          <p:nvPr/>
        </p:nvSpPr>
        <p:spPr>
          <a:xfrm flipV="1">
            <a:off x="6765721" y="4828759"/>
            <a:ext cx="81526" cy="59768"/>
          </a:xfrm>
          <a:prstGeom prst="triangle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Text Box 681"/>
          <p:cNvSpPr txBox="1"/>
          <p:nvPr/>
        </p:nvSpPr>
        <p:spPr>
          <a:xfrm>
            <a:off x="6844157" y="4432287"/>
            <a:ext cx="490855" cy="29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>
                <a:solidFill>
                  <a:srgbClr val="FF0000"/>
                </a:solidFill>
                <a:effectLst/>
                <a:latin typeface="Cambria" charset="0"/>
                <a:ea typeface="Calibri" charset="0"/>
                <a:cs typeface="Cambria" charset="0"/>
              </a:rPr>
              <a:t>InSF</a:t>
            </a:r>
            <a:r>
              <a:rPr lang="en-US" sz="1200" b="1" kern="1200" dirty="0">
                <a:solidFill>
                  <a:srgbClr val="FF0000"/>
                </a:solidFill>
                <a:effectLst/>
                <a:latin typeface="Cambria" charset="0"/>
                <a:ea typeface="Calibri" charset="0"/>
                <a:cs typeface="Cambria" charset="0"/>
              </a:rPr>
              <a:t> </a:t>
            </a:r>
            <a:endParaRPr lang="en-US" sz="1200" dirty="0">
              <a:effectLst/>
              <a:latin typeface="Times New Roman" charset="0"/>
              <a:ea typeface="Calibri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944224" y="4170134"/>
            <a:ext cx="583030" cy="141869"/>
            <a:chOff x="882920" y="2206062"/>
            <a:chExt cx="980156" cy="238554"/>
          </a:xfrm>
        </p:grpSpPr>
        <p:cxnSp>
          <p:nvCxnSpPr>
            <p:cNvPr id="175" name="Straight Connector 174"/>
            <p:cNvCxnSpPr/>
            <p:nvPr/>
          </p:nvCxnSpPr>
          <p:spPr>
            <a:xfrm flipV="1">
              <a:off x="882920" y="2325339"/>
              <a:ext cx="469484" cy="131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>
            <a:xfrm>
              <a:off x="1364870" y="2206062"/>
              <a:ext cx="0" cy="238554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77" name="Straight Connector 176"/>
            <p:cNvCxnSpPr/>
            <p:nvPr/>
          </p:nvCxnSpPr>
          <p:spPr>
            <a:xfrm>
              <a:off x="1418697" y="2206062"/>
              <a:ext cx="0" cy="238554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78" name="Straight Connector 177"/>
            <p:cNvCxnSpPr/>
            <p:nvPr/>
          </p:nvCxnSpPr>
          <p:spPr>
            <a:xfrm>
              <a:off x="1431162" y="2325339"/>
              <a:ext cx="431914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cxnSp>
        <p:nvCxnSpPr>
          <p:cNvPr id="35" name="Straight Connector 34"/>
          <p:cNvCxnSpPr/>
          <p:nvPr/>
        </p:nvCxnSpPr>
        <p:spPr>
          <a:xfrm>
            <a:off x="4944224" y="4241068"/>
            <a:ext cx="0" cy="665089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36" name="Round Same Side Corner Rectangle 35"/>
          <p:cNvSpPr/>
          <p:nvPr/>
        </p:nvSpPr>
        <p:spPr>
          <a:xfrm rot="10800000">
            <a:off x="3461288" y="4906160"/>
            <a:ext cx="1735062" cy="16549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CDDEA">
              <a:lumMod val="9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3349019" y="4906157"/>
            <a:ext cx="1921319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8" name="Straight Connector 37"/>
          <p:cNvCxnSpPr/>
          <p:nvPr/>
        </p:nvCxnSpPr>
        <p:spPr>
          <a:xfrm flipV="1">
            <a:off x="3648704" y="4657698"/>
            <a:ext cx="0" cy="25052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9" name="Straight Connector 38"/>
          <p:cNvCxnSpPr/>
          <p:nvPr/>
        </p:nvCxnSpPr>
        <p:spPr>
          <a:xfrm rot="16200000">
            <a:off x="3649040" y="4580840"/>
            <a:ext cx="0" cy="14190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40" name="Straight Connector 39"/>
          <p:cNvCxnSpPr/>
          <p:nvPr/>
        </p:nvCxnSpPr>
        <p:spPr>
          <a:xfrm rot="16200000">
            <a:off x="3649039" y="4548829"/>
            <a:ext cx="0" cy="14190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47" name="Group 46"/>
          <p:cNvGrpSpPr/>
          <p:nvPr/>
        </p:nvGrpSpPr>
        <p:grpSpPr>
          <a:xfrm rot="10800000">
            <a:off x="9505003" y="4281322"/>
            <a:ext cx="318990" cy="279026"/>
            <a:chOff x="8550230" y="2393027"/>
            <a:chExt cx="536267" cy="469186"/>
          </a:xfrm>
          <a:effectLst/>
        </p:grpSpPr>
        <p:grpSp>
          <p:nvGrpSpPr>
            <p:cNvPr id="151" name="Group 150"/>
            <p:cNvGrpSpPr/>
            <p:nvPr/>
          </p:nvGrpSpPr>
          <p:grpSpPr>
            <a:xfrm>
              <a:off x="8689619" y="2393027"/>
              <a:ext cx="255597" cy="211190"/>
              <a:chOff x="8689619" y="2393027"/>
              <a:chExt cx="255597" cy="211190"/>
            </a:xfrm>
          </p:grpSpPr>
          <p:sp>
            <p:nvSpPr>
              <p:cNvPr id="161" name="Isosceles Triangle 247"/>
              <p:cNvSpPr/>
              <p:nvPr/>
            </p:nvSpPr>
            <p:spPr>
              <a:xfrm rot="5400000">
                <a:off x="8672946" y="2409700"/>
                <a:ext cx="211190" cy="17784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 flipH="1">
                <a:off x="8867463" y="2459862"/>
                <a:ext cx="77753" cy="7752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 flipH="1">
              <a:off x="8689618" y="2651023"/>
              <a:ext cx="255597" cy="211190"/>
              <a:chOff x="8689618" y="2651023"/>
              <a:chExt cx="255597" cy="211190"/>
            </a:xfrm>
          </p:grpSpPr>
          <p:sp>
            <p:nvSpPr>
              <p:cNvPr id="159" name="Isosceles Triangle 245"/>
              <p:cNvSpPr/>
              <p:nvPr/>
            </p:nvSpPr>
            <p:spPr>
              <a:xfrm rot="5400000">
                <a:off x="8672945" y="2667696"/>
                <a:ext cx="211190" cy="17784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 flipH="1">
                <a:off x="8867462" y="2717858"/>
                <a:ext cx="77753" cy="7752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153" name="Straight Connector 152"/>
            <p:cNvCxnSpPr/>
            <p:nvPr/>
          </p:nvCxnSpPr>
          <p:spPr>
            <a:xfrm>
              <a:off x="8550230" y="2498623"/>
              <a:ext cx="0" cy="255249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54" name="Straight Connector 153"/>
            <p:cNvCxnSpPr/>
            <p:nvPr/>
          </p:nvCxnSpPr>
          <p:spPr>
            <a:xfrm>
              <a:off x="8550230" y="2753873"/>
              <a:ext cx="136682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>
            <a:xfrm>
              <a:off x="8550230" y="2498624"/>
              <a:ext cx="136682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56" name="Straight Connector 155"/>
            <p:cNvCxnSpPr/>
            <p:nvPr/>
          </p:nvCxnSpPr>
          <p:spPr>
            <a:xfrm flipH="1">
              <a:off x="9086497" y="2499662"/>
              <a:ext cx="0" cy="255249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57" name="Straight Connector 156"/>
            <p:cNvCxnSpPr/>
            <p:nvPr/>
          </p:nvCxnSpPr>
          <p:spPr>
            <a:xfrm flipH="1">
              <a:off x="8945214" y="2760550"/>
              <a:ext cx="141283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58" name="Straight Connector 157"/>
            <p:cNvCxnSpPr/>
            <p:nvPr/>
          </p:nvCxnSpPr>
          <p:spPr>
            <a:xfrm flipH="1">
              <a:off x="8945214" y="2505301"/>
              <a:ext cx="141283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sp>
        <p:nvSpPr>
          <p:cNvPr id="48" name="Isosceles Triangle 250"/>
          <p:cNvSpPr/>
          <p:nvPr/>
        </p:nvSpPr>
        <p:spPr>
          <a:xfrm rot="5400000">
            <a:off x="7802476" y="3967566"/>
            <a:ext cx="441413" cy="371798"/>
          </a:xfrm>
          <a:prstGeom prst="triangl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vert="vert270"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Times New Roman" charset="0"/>
              <a:ea typeface="Calibri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7570394" y="4263434"/>
            <a:ext cx="266891" cy="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50" name="Text Box 726"/>
          <p:cNvSpPr txBox="1"/>
          <p:nvPr/>
        </p:nvSpPr>
        <p:spPr>
          <a:xfrm>
            <a:off x="5915541" y="4536018"/>
            <a:ext cx="328295" cy="29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>
                <a:solidFill>
                  <a:srgbClr val="FF0000"/>
                </a:solidFill>
                <a:effectLst/>
                <a:latin typeface="Cambria" charset="0"/>
                <a:ea typeface="Calibri" charset="0"/>
                <a:cs typeface="Cambria" charset="0"/>
              </a:rPr>
              <a:t>In </a:t>
            </a:r>
            <a:endParaRPr lang="en-US" sz="1200"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51" name="Text Box 727"/>
          <p:cNvSpPr txBox="1"/>
          <p:nvPr/>
        </p:nvSpPr>
        <p:spPr>
          <a:xfrm>
            <a:off x="6219259" y="4082926"/>
            <a:ext cx="493395" cy="29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err="1">
                <a:solidFill>
                  <a:srgbClr val="002060"/>
                </a:solidFill>
                <a:effectLst/>
                <a:latin typeface="Cambria" charset="0"/>
                <a:ea typeface="Calibri" charset="0"/>
                <a:cs typeface="Cambria" charset="0"/>
              </a:rPr>
              <a:t>Casc</a:t>
            </a:r>
            <a:endParaRPr lang="en-US" sz="1200" dirty="0">
              <a:effectLst/>
              <a:latin typeface="Times New Roman" charset="0"/>
              <a:ea typeface="Calibri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6135020" y="4245051"/>
            <a:ext cx="154018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53" name="Straight Connector 52"/>
          <p:cNvCxnSpPr/>
          <p:nvPr/>
        </p:nvCxnSpPr>
        <p:spPr>
          <a:xfrm>
            <a:off x="6184916" y="3964077"/>
            <a:ext cx="104122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54" name="Text Box 730"/>
          <p:cNvSpPr txBox="1"/>
          <p:nvPr/>
        </p:nvSpPr>
        <p:spPr>
          <a:xfrm>
            <a:off x="6213544" y="3809444"/>
            <a:ext cx="526415" cy="29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>
                <a:solidFill>
                  <a:srgbClr val="FF0000"/>
                </a:solidFill>
                <a:effectLst/>
                <a:latin typeface="Cambria" charset="0"/>
                <a:ea typeface="Calibri" charset="0"/>
                <a:cs typeface="Cambria" charset="0"/>
              </a:rPr>
              <a:t>Load</a:t>
            </a:r>
            <a:endParaRPr lang="en-US" sz="1200" dirty="0">
              <a:effectLst/>
              <a:latin typeface="Times New Roman" charset="0"/>
              <a:ea typeface="Calibri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7984486" y="4511192"/>
            <a:ext cx="167544" cy="252353"/>
            <a:chOff x="5994027" y="2779550"/>
            <a:chExt cx="412387" cy="564787"/>
          </a:xfrm>
        </p:grpSpPr>
        <p:sp>
          <p:nvSpPr>
            <p:cNvPr id="148" name="Oval 147"/>
            <p:cNvSpPr/>
            <p:nvPr/>
          </p:nvSpPr>
          <p:spPr>
            <a:xfrm>
              <a:off x="5994027" y="2779550"/>
              <a:ext cx="412387" cy="412387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5994027" y="2931950"/>
              <a:ext cx="412387" cy="412387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50" name="Straight Arrow Connector 149"/>
            <p:cNvCxnSpPr/>
            <p:nvPr/>
          </p:nvCxnSpPr>
          <p:spPr>
            <a:xfrm>
              <a:off x="6198229" y="2832977"/>
              <a:ext cx="0" cy="494865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none"/>
              <a:tailEnd type="triangle" w="med" len="med"/>
            </a:ln>
            <a:effectLst/>
          </p:spPr>
        </p:cxnSp>
      </p:grpSp>
      <p:cxnSp>
        <p:nvCxnSpPr>
          <p:cNvPr id="56" name="Straight Connector 55"/>
          <p:cNvCxnSpPr/>
          <p:nvPr/>
        </p:nvCxnSpPr>
        <p:spPr>
          <a:xfrm>
            <a:off x="8067448" y="4235267"/>
            <a:ext cx="0" cy="2670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57" name="Straight Connector 56"/>
          <p:cNvCxnSpPr/>
          <p:nvPr/>
        </p:nvCxnSpPr>
        <p:spPr>
          <a:xfrm>
            <a:off x="8064955" y="4756173"/>
            <a:ext cx="0" cy="140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58" name="Isosceles Triangle 271"/>
          <p:cNvSpPr/>
          <p:nvPr/>
        </p:nvSpPr>
        <p:spPr>
          <a:xfrm flipV="1">
            <a:off x="8024192" y="4866514"/>
            <a:ext cx="81526" cy="59768"/>
          </a:xfrm>
          <a:prstGeom prst="triangle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Text Box 738"/>
          <p:cNvSpPr txBox="1"/>
          <p:nvPr/>
        </p:nvSpPr>
        <p:spPr>
          <a:xfrm>
            <a:off x="8105979" y="4464692"/>
            <a:ext cx="582930" cy="29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>
                <a:solidFill>
                  <a:srgbClr val="FF0000"/>
                </a:solidFill>
                <a:effectLst/>
                <a:latin typeface="Cambria" charset="0"/>
                <a:ea typeface="Calibri" charset="0"/>
                <a:cs typeface="Cambria" charset="0"/>
              </a:rPr>
              <a:t>Comp</a:t>
            </a:r>
            <a:endParaRPr lang="en-US" sz="1200" dirty="0">
              <a:effectLst/>
              <a:latin typeface="Times New Roman" charset="0"/>
              <a:ea typeface="Calibri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8209082" y="4153467"/>
            <a:ext cx="2153554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61" name="Straight Connector 60"/>
          <p:cNvCxnSpPr/>
          <p:nvPr/>
        </p:nvCxnSpPr>
        <p:spPr>
          <a:xfrm>
            <a:off x="7733161" y="4045259"/>
            <a:ext cx="104122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62" name="Text Box 741"/>
          <p:cNvSpPr txBox="1"/>
          <p:nvPr/>
        </p:nvSpPr>
        <p:spPr>
          <a:xfrm>
            <a:off x="7390834" y="3889450"/>
            <a:ext cx="371475" cy="29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>
                <a:solidFill>
                  <a:srgbClr val="002060"/>
                </a:solidFill>
                <a:effectLst/>
                <a:latin typeface="Cambria" charset="0"/>
                <a:ea typeface="Calibri" charset="0"/>
                <a:cs typeface="Cambria" charset="0"/>
              </a:rPr>
              <a:t>Th</a:t>
            </a:r>
            <a:endParaRPr lang="en-US" sz="1200">
              <a:effectLst/>
              <a:latin typeface="Times New Roman" charset="0"/>
              <a:ea typeface="Calibri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9064166" y="4298746"/>
            <a:ext cx="167544" cy="252353"/>
            <a:chOff x="7809120" y="2422321"/>
            <a:chExt cx="412387" cy="564787"/>
          </a:xfrm>
        </p:grpSpPr>
        <p:sp>
          <p:nvSpPr>
            <p:cNvPr id="145" name="Oval 144"/>
            <p:cNvSpPr/>
            <p:nvPr/>
          </p:nvSpPr>
          <p:spPr>
            <a:xfrm>
              <a:off x="7809120" y="2422321"/>
              <a:ext cx="412387" cy="412387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7809120" y="2574721"/>
              <a:ext cx="412387" cy="412387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47" name="Straight Arrow Connector 146"/>
            <p:cNvCxnSpPr/>
            <p:nvPr/>
          </p:nvCxnSpPr>
          <p:spPr>
            <a:xfrm>
              <a:off x="8013322" y="2475748"/>
              <a:ext cx="0" cy="494865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none"/>
              <a:tailEnd type="triangle" w="med" len="med"/>
            </a:ln>
            <a:effectLst/>
          </p:spPr>
        </p:cxnSp>
      </p:grpSp>
      <p:cxnSp>
        <p:nvCxnSpPr>
          <p:cNvPr id="64" name="Straight Arrow Connector 63"/>
          <p:cNvCxnSpPr/>
          <p:nvPr/>
        </p:nvCxnSpPr>
        <p:spPr>
          <a:xfrm flipH="1">
            <a:off x="9361955" y="4426804"/>
            <a:ext cx="140118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triangle" w="med" len="med"/>
          </a:ln>
          <a:effectLst/>
        </p:spPr>
      </p:cxnSp>
      <p:sp>
        <p:nvSpPr>
          <p:cNvPr id="65" name="Text Box 747"/>
          <p:cNvSpPr txBox="1"/>
          <p:nvPr/>
        </p:nvSpPr>
        <p:spPr>
          <a:xfrm>
            <a:off x="8305235" y="4232357"/>
            <a:ext cx="775336" cy="29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>
                <a:solidFill>
                  <a:srgbClr val="FF0000"/>
                </a:solidFill>
                <a:effectLst/>
                <a:latin typeface="Cambria" charset="0"/>
                <a:ea typeface="Calibri" charset="0"/>
                <a:cs typeface="Cambria" charset="0"/>
              </a:rPr>
              <a:t>1/2/4/8</a:t>
            </a:r>
            <a:endParaRPr lang="en-US" sz="1200" dirty="0">
              <a:effectLst/>
              <a:latin typeface="Times New Roman" charset="0"/>
              <a:ea typeface="Calibri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9147127" y="4156752"/>
            <a:ext cx="0" cy="138535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67" name="Straight Connector 66"/>
          <p:cNvCxnSpPr/>
          <p:nvPr/>
        </p:nvCxnSpPr>
        <p:spPr>
          <a:xfrm>
            <a:off x="9147127" y="4550865"/>
            <a:ext cx="0" cy="140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68" name="Isosceles Triangle 287"/>
          <p:cNvSpPr/>
          <p:nvPr/>
        </p:nvSpPr>
        <p:spPr>
          <a:xfrm flipV="1">
            <a:off x="9106364" y="4661206"/>
            <a:ext cx="81526" cy="59768"/>
          </a:xfrm>
          <a:prstGeom prst="triangle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 rot="10800000">
            <a:off x="9505003" y="4599698"/>
            <a:ext cx="318990" cy="279026"/>
            <a:chOff x="8550230" y="2928379"/>
            <a:chExt cx="536267" cy="469186"/>
          </a:xfrm>
        </p:grpSpPr>
        <p:grpSp>
          <p:nvGrpSpPr>
            <p:cNvPr id="133" name="Group 132"/>
            <p:cNvGrpSpPr/>
            <p:nvPr/>
          </p:nvGrpSpPr>
          <p:grpSpPr>
            <a:xfrm>
              <a:off x="8689619" y="2928379"/>
              <a:ext cx="255597" cy="211190"/>
              <a:chOff x="8689619" y="2928379"/>
              <a:chExt cx="255597" cy="211190"/>
            </a:xfrm>
          </p:grpSpPr>
          <p:sp>
            <p:nvSpPr>
              <p:cNvPr id="143" name="Isosceles Triangle 302"/>
              <p:cNvSpPr/>
              <p:nvPr/>
            </p:nvSpPr>
            <p:spPr>
              <a:xfrm rot="5400000">
                <a:off x="8672946" y="2945052"/>
                <a:ext cx="211190" cy="17784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 flipH="1">
                <a:off x="8867463" y="2995214"/>
                <a:ext cx="77753" cy="7752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 flipH="1">
              <a:off x="8689618" y="3186375"/>
              <a:ext cx="255597" cy="211190"/>
              <a:chOff x="8689618" y="3186375"/>
              <a:chExt cx="255597" cy="211190"/>
            </a:xfrm>
          </p:grpSpPr>
          <p:sp>
            <p:nvSpPr>
              <p:cNvPr id="141" name="Isosceles Triangle 300"/>
              <p:cNvSpPr/>
              <p:nvPr/>
            </p:nvSpPr>
            <p:spPr>
              <a:xfrm rot="5400000">
                <a:off x="8672945" y="3203048"/>
                <a:ext cx="211190" cy="17784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 flipH="1">
                <a:off x="8867462" y="3253210"/>
                <a:ext cx="77753" cy="7752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135" name="Straight Connector 134"/>
            <p:cNvCxnSpPr/>
            <p:nvPr/>
          </p:nvCxnSpPr>
          <p:spPr>
            <a:xfrm>
              <a:off x="8550230" y="3033975"/>
              <a:ext cx="0" cy="255249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>
            <a:xfrm>
              <a:off x="8550230" y="3289225"/>
              <a:ext cx="136682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>
            <a:xfrm>
              <a:off x="8550230" y="3033976"/>
              <a:ext cx="136682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>
            <a:xfrm flipH="1">
              <a:off x="9086497" y="3035014"/>
              <a:ext cx="0" cy="255249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>
            <a:xfrm flipH="1">
              <a:off x="8945214" y="3295902"/>
              <a:ext cx="141283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>
            <a:xfrm flipH="1">
              <a:off x="8945214" y="3040653"/>
              <a:ext cx="141283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70" name="Group 69"/>
          <p:cNvGrpSpPr/>
          <p:nvPr/>
        </p:nvGrpSpPr>
        <p:grpSpPr>
          <a:xfrm rot="10800000">
            <a:off x="9505003" y="4918073"/>
            <a:ext cx="318990" cy="279026"/>
            <a:chOff x="8550230" y="3463731"/>
            <a:chExt cx="536267" cy="469186"/>
          </a:xfrm>
        </p:grpSpPr>
        <p:grpSp>
          <p:nvGrpSpPr>
            <p:cNvPr id="121" name="Group 120"/>
            <p:cNvGrpSpPr/>
            <p:nvPr/>
          </p:nvGrpSpPr>
          <p:grpSpPr>
            <a:xfrm>
              <a:off x="8689619" y="3463731"/>
              <a:ext cx="255597" cy="211190"/>
              <a:chOff x="8689619" y="3463731"/>
              <a:chExt cx="255597" cy="211190"/>
            </a:xfrm>
          </p:grpSpPr>
          <p:sp>
            <p:nvSpPr>
              <p:cNvPr id="131" name="Isosceles Triangle 325"/>
              <p:cNvSpPr/>
              <p:nvPr/>
            </p:nvSpPr>
            <p:spPr>
              <a:xfrm rot="5400000">
                <a:off x="8672946" y="3480404"/>
                <a:ext cx="211190" cy="17784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 flipH="1">
                <a:off x="8867463" y="3530566"/>
                <a:ext cx="77753" cy="7752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 flipH="1">
              <a:off x="8689618" y="3721727"/>
              <a:ext cx="255597" cy="211190"/>
              <a:chOff x="8689618" y="3721727"/>
              <a:chExt cx="255597" cy="211190"/>
            </a:xfrm>
          </p:grpSpPr>
          <p:sp>
            <p:nvSpPr>
              <p:cNvPr id="129" name="Isosceles Triangle 323"/>
              <p:cNvSpPr/>
              <p:nvPr/>
            </p:nvSpPr>
            <p:spPr>
              <a:xfrm rot="5400000">
                <a:off x="8672945" y="3738400"/>
                <a:ext cx="211190" cy="17784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 flipH="1">
                <a:off x="8867462" y="3788562"/>
                <a:ext cx="77753" cy="7752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8550230" y="3569327"/>
              <a:ext cx="0" cy="255249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>
            <a:xfrm>
              <a:off x="8550230" y="3824577"/>
              <a:ext cx="136682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>
            <a:xfrm>
              <a:off x="8550230" y="3569328"/>
              <a:ext cx="136682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>
            <a:xfrm flipH="1">
              <a:off x="9086497" y="3570366"/>
              <a:ext cx="0" cy="255249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>
            <a:xfrm flipH="1">
              <a:off x="8945214" y="3831254"/>
              <a:ext cx="141283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>
            <a:xfrm flipH="1">
              <a:off x="8945214" y="3576005"/>
              <a:ext cx="141283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71" name="Group 70"/>
          <p:cNvGrpSpPr/>
          <p:nvPr/>
        </p:nvGrpSpPr>
        <p:grpSpPr>
          <a:xfrm rot="10800000">
            <a:off x="9505003" y="5236449"/>
            <a:ext cx="318990" cy="279026"/>
            <a:chOff x="8550230" y="3999084"/>
            <a:chExt cx="536267" cy="469186"/>
          </a:xfrm>
        </p:grpSpPr>
        <p:grpSp>
          <p:nvGrpSpPr>
            <p:cNvPr id="109" name="Group 108"/>
            <p:cNvGrpSpPr/>
            <p:nvPr/>
          </p:nvGrpSpPr>
          <p:grpSpPr>
            <a:xfrm>
              <a:off x="8689619" y="3999084"/>
              <a:ext cx="255597" cy="211190"/>
              <a:chOff x="8689619" y="3999084"/>
              <a:chExt cx="255597" cy="211190"/>
            </a:xfrm>
          </p:grpSpPr>
          <p:sp>
            <p:nvSpPr>
              <p:cNvPr id="119" name="Isosceles Triangle 338"/>
              <p:cNvSpPr/>
              <p:nvPr/>
            </p:nvSpPr>
            <p:spPr>
              <a:xfrm rot="5400000">
                <a:off x="8672946" y="4015757"/>
                <a:ext cx="211190" cy="17784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 flipH="1">
                <a:off x="8867463" y="4065919"/>
                <a:ext cx="77753" cy="7752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 flipH="1">
              <a:off x="8689618" y="4257080"/>
              <a:ext cx="255597" cy="211190"/>
              <a:chOff x="8689618" y="4257080"/>
              <a:chExt cx="255597" cy="211190"/>
            </a:xfrm>
          </p:grpSpPr>
          <p:sp>
            <p:nvSpPr>
              <p:cNvPr id="117" name="Isosceles Triangle 336"/>
              <p:cNvSpPr/>
              <p:nvPr/>
            </p:nvSpPr>
            <p:spPr>
              <a:xfrm rot="5400000">
                <a:off x="8672945" y="4273753"/>
                <a:ext cx="211190" cy="17784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 flipH="1">
                <a:off x="8867462" y="4323915"/>
                <a:ext cx="77753" cy="7752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111" name="Straight Connector 110"/>
            <p:cNvCxnSpPr/>
            <p:nvPr/>
          </p:nvCxnSpPr>
          <p:spPr>
            <a:xfrm>
              <a:off x="8550230" y="4104680"/>
              <a:ext cx="0" cy="255249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>
            <a:xfrm>
              <a:off x="8550230" y="4359930"/>
              <a:ext cx="136682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>
            <a:xfrm>
              <a:off x="8550230" y="4104681"/>
              <a:ext cx="136682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14" name="Straight Connector 113"/>
            <p:cNvCxnSpPr/>
            <p:nvPr/>
          </p:nvCxnSpPr>
          <p:spPr>
            <a:xfrm flipH="1">
              <a:off x="9086497" y="4105719"/>
              <a:ext cx="0" cy="255249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>
            <a:xfrm flipH="1">
              <a:off x="8945214" y="4366607"/>
              <a:ext cx="141283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>
            <a:xfrm flipH="1">
              <a:off x="8945214" y="4111358"/>
              <a:ext cx="141283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cxnSp>
        <p:nvCxnSpPr>
          <p:cNvPr id="72" name="Straight Arrow Connector 71"/>
          <p:cNvCxnSpPr/>
          <p:nvPr/>
        </p:nvCxnSpPr>
        <p:spPr>
          <a:xfrm flipH="1">
            <a:off x="9361955" y="4741924"/>
            <a:ext cx="140118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triangle" w="med" len="med"/>
          </a:ln>
          <a:effectLst/>
        </p:spPr>
      </p:cxnSp>
      <p:cxnSp>
        <p:nvCxnSpPr>
          <p:cNvPr id="73" name="Straight Arrow Connector 72"/>
          <p:cNvCxnSpPr/>
          <p:nvPr/>
        </p:nvCxnSpPr>
        <p:spPr>
          <a:xfrm flipH="1">
            <a:off x="9361955" y="5057043"/>
            <a:ext cx="140118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triangle" w="med" len="med"/>
          </a:ln>
          <a:effectLst/>
        </p:spPr>
      </p:cxnSp>
      <p:cxnSp>
        <p:nvCxnSpPr>
          <p:cNvPr id="74" name="Straight Arrow Connector 73"/>
          <p:cNvCxnSpPr/>
          <p:nvPr/>
        </p:nvCxnSpPr>
        <p:spPr>
          <a:xfrm flipH="1">
            <a:off x="9361955" y="5372161"/>
            <a:ext cx="140118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triangl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>
          <a:xfrm>
            <a:off x="9336669" y="4433855"/>
            <a:ext cx="0" cy="95602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76" name="Straight Arrow Connector 75"/>
          <p:cNvCxnSpPr/>
          <p:nvPr/>
        </p:nvCxnSpPr>
        <p:spPr>
          <a:xfrm flipH="1">
            <a:off x="9248783" y="4433855"/>
            <a:ext cx="87886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triangle" w="med" len="med"/>
          </a:ln>
          <a:effectLst/>
        </p:spPr>
      </p:cxnSp>
      <p:grpSp>
        <p:nvGrpSpPr>
          <p:cNvPr id="77" name="Group 76"/>
          <p:cNvGrpSpPr/>
          <p:nvPr/>
        </p:nvGrpSpPr>
        <p:grpSpPr>
          <a:xfrm>
            <a:off x="1323671" y="3325513"/>
            <a:ext cx="1215350" cy="427835"/>
            <a:chOff x="5751867" y="672948"/>
            <a:chExt cx="2043176" cy="719409"/>
          </a:xfrm>
        </p:grpSpPr>
        <p:sp>
          <p:nvSpPr>
            <p:cNvPr id="101" name="Moon 100"/>
            <p:cNvSpPr/>
            <p:nvPr/>
          </p:nvSpPr>
          <p:spPr>
            <a:xfrm rot="10800000">
              <a:off x="7190996" y="881092"/>
              <a:ext cx="244325" cy="397109"/>
            </a:xfrm>
            <a:prstGeom prst="moon">
              <a:avLst>
                <a:gd name="adj" fmla="val 75582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 rot="10800000" flipH="1">
              <a:off x="7444089" y="1040885"/>
              <a:ext cx="77753" cy="77521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 flipV="1">
              <a:off x="6960614" y="973808"/>
              <a:ext cx="268697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>
            <a:xfrm flipV="1">
              <a:off x="6965118" y="1187727"/>
              <a:ext cx="268697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105" name="Text Box 800"/>
            <p:cNvSpPr txBox="1"/>
            <p:nvPr/>
          </p:nvSpPr>
          <p:spPr>
            <a:xfrm>
              <a:off x="5751867" y="672948"/>
              <a:ext cx="1321998" cy="483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1200" dirty="0" err="1">
                  <a:solidFill>
                    <a:srgbClr val="FF0000"/>
                  </a:solidFill>
                  <a:effectLst/>
                  <a:latin typeface="Cambria" charset="0"/>
                  <a:ea typeface="Calibri" charset="0"/>
                  <a:cs typeface="Cambria" charset="0"/>
                </a:rPr>
                <a:t>RowENB</a:t>
              </a:r>
              <a:endParaRPr lang="en-US" sz="1400" b="1" dirty="0">
                <a:solidFill>
                  <a:srgbClr val="FF0000"/>
                </a:solidFill>
                <a:effectLst/>
                <a:latin typeface="Times New Roman" charset="0"/>
                <a:ea typeface="Calibri" charset="0"/>
              </a:endParaRPr>
            </a:p>
          </p:txBody>
        </p:sp>
        <p:sp>
          <p:nvSpPr>
            <p:cNvPr id="106" name="Text Box 801"/>
            <p:cNvSpPr txBox="1"/>
            <p:nvPr/>
          </p:nvSpPr>
          <p:spPr>
            <a:xfrm>
              <a:off x="5890738" y="909005"/>
              <a:ext cx="1179385" cy="483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1200" dirty="0" err="1">
                  <a:solidFill>
                    <a:srgbClr val="FF0000"/>
                  </a:solidFill>
                  <a:effectLst/>
                  <a:latin typeface="Cambria" charset="0"/>
                  <a:ea typeface="Calibri" charset="0"/>
                  <a:cs typeface="Cambria" charset="0"/>
                </a:rPr>
                <a:t>ColENB</a:t>
              </a:r>
              <a:endParaRPr lang="en-US" sz="1400" b="1" dirty="0">
                <a:solidFill>
                  <a:srgbClr val="FF0000"/>
                </a:solidFill>
                <a:effectLst/>
                <a:latin typeface="Times New Roman" charset="0"/>
                <a:ea typeface="Calibri" charset="0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V="1">
              <a:off x="7526346" y="1079560"/>
              <a:ext cx="268697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78" name="Group 77"/>
          <p:cNvGrpSpPr/>
          <p:nvPr/>
        </p:nvGrpSpPr>
        <p:grpSpPr>
          <a:xfrm>
            <a:off x="6808977" y="4185944"/>
            <a:ext cx="764595" cy="141869"/>
            <a:chOff x="4017831" y="2232647"/>
            <a:chExt cx="1285391" cy="238554"/>
          </a:xfrm>
        </p:grpSpPr>
        <p:cxnSp>
          <p:nvCxnSpPr>
            <p:cNvPr id="97" name="Straight Connector 96"/>
            <p:cNvCxnSpPr/>
            <p:nvPr/>
          </p:nvCxnSpPr>
          <p:spPr>
            <a:xfrm flipV="1">
              <a:off x="4017831" y="2363079"/>
              <a:ext cx="799493" cy="1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>
            <a:xfrm>
              <a:off x="4812396" y="2232647"/>
              <a:ext cx="0" cy="238554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>
            <a:xfrm>
              <a:off x="4866223" y="2232647"/>
              <a:ext cx="0" cy="238554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>
            <a:xfrm>
              <a:off x="4871308" y="2362948"/>
              <a:ext cx="431914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79" name="Group 78"/>
          <p:cNvGrpSpPr/>
          <p:nvPr/>
        </p:nvGrpSpPr>
        <p:grpSpPr>
          <a:xfrm>
            <a:off x="6735546" y="4028018"/>
            <a:ext cx="72002" cy="124482"/>
            <a:chOff x="3894384" y="1967093"/>
            <a:chExt cx="121045" cy="209318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3898583" y="1967093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>
            <a:xfrm>
              <a:off x="3894384" y="1967093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>
            <a:xfrm>
              <a:off x="3894384" y="2173187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cxnSp>
        <p:nvCxnSpPr>
          <p:cNvPr id="80" name="Straight Connector 79"/>
          <p:cNvCxnSpPr/>
          <p:nvPr/>
        </p:nvCxnSpPr>
        <p:spPr>
          <a:xfrm flipH="1">
            <a:off x="6810377" y="3849876"/>
            <a:ext cx="1" cy="17959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81" name="Isosceles Triangle 90"/>
          <p:cNvSpPr/>
          <p:nvPr/>
        </p:nvSpPr>
        <p:spPr>
          <a:xfrm flipV="1">
            <a:off x="6771547" y="3796892"/>
            <a:ext cx="81526" cy="59768"/>
          </a:xfrm>
          <a:prstGeom prst="triangle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7529868" y="4455433"/>
            <a:ext cx="72002" cy="124482"/>
            <a:chOff x="5229750" y="2685797"/>
            <a:chExt cx="121045" cy="209318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5233949" y="2685797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>
            <a:xfrm>
              <a:off x="5229750" y="2685797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>
            <a:xfrm>
              <a:off x="5229750" y="2891891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cxnSp>
        <p:nvCxnSpPr>
          <p:cNvPr id="83" name="Straight Connector 82"/>
          <p:cNvCxnSpPr/>
          <p:nvPr/>
        </p:nvCxnSpPr>
        <p:spPr>
          <a:xfrm>
            <a:off x="7601870" y="4263434"/>
            <a:ext cx="0" cy="189309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84" name="Straight Connector 83"/>
          <p:cNvCxnSpPr/>
          <p:nvPr/>
        </p:nvCxnSpPr>
        <p:spPr>
          <a:xfrm>
            <a:off x="7601870" y="4579282"/>
            <a:ext cx="0" cy="140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85" name="Text Box 821"/>
          <p:cNvSpPr txBox="1"/>
          <p:nvPr/>
        </p:nvSpPr>
        <p:spPr>
          <a:xfrm>
            <a:off x="7276534" y="4689544"/>
            <a:ext cx="782320" cy="29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>
                <a:solidFill>
                  <a:srgbClr val="002060"/>
                </a:solidFill>
                <a:effectLst/>
                <a:latin typeface="Cambria" charset="0"/>
                <a:ea typeface="Calibri" charset="0"/>
                <a:cs typeface="Cambria" charset="0"/>
              </a:rPr>
              <a:t>Baseline</a:t>
            </a:r>
            <a:endParaRPr lang="en-US" sz="1200" dirty="0">
              <a:effectLst/>
              <a:latin typeface="Times New Roman" charset="0"/>
              <a:ea typeface="Calibri" charset="0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7423657" y="4517674"/>
            <a:ext cx="106211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87" name="Group 86"/>
          <p:cNvGrpSpPr/>
          <p:nvPr/>
        </p:nvGrpSpPr>
        <p:grpSpPr>
          <a:xfrm rot="2994358">
            <a:off x="5228166" y="4394767"/>
            <a:ext cx="141869" cy="32018"/>
            <a:chOff x="1512414" y="2447533"/>
            <a:chExt cx="238554" cy="53827"/>
          </a:xfrm>
        </p:grpSpPr>
        <p:cxnSp>
          <p:nvCxnSpPr>
            <p:cNvPr id="89" name="Straight Connector 88"/>
            <p:cNvCxnSpPr/>
            <p:nvPr/>
          </p:nvCxnSpPr>
          <p:spPr>
            <a:xfrm rot="16200000">
              <a:off x="1631691" y="2382083"/>
              <a:ext cx="0" cy="238554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>
            <a:xfrm rot="16200000">
              <a:off x="1631691" y="2328256"/>
              <a:ext cx="0" cy="238554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sp>
        <p:nvSpPr>
          <p:cNvPr id="88" name="Arc 87"/>
          <p:cNvSpPr/>
          <p:nvPr/>
        </p:nvSpPr>
        <p:spPr>
          <a:xfrm rot="16200000">
            <a:off x="4984134" y="4113696"/>
            <a:ext cx="2142330" cy="2098018"/>
          </a:xfrm>
          <a:prstGeom prst="arc">
            <a:avLst>
              <a:gd name="adj1" fmla="val 17123587"/>
              <a:gd name="adj2" fmla="val 0"/>
            </a:avLst>
          </a:prstGeom>
          <a:noFill/>
          <a:ln w="9525" cap="flat" cmpd="sng" algn="ctr">
            <a:solidFill>
              <a:srgbClr val="000000"/>
            </a:solidFill>
            <a:prstDash val="dash"/>
          </a:ln>
          <a:effectLst/>
        </p:spPr>
        <p:txBody>
          <a:bodyPr rtlCol="0" anchor="ctr"/>
          <a:lstStyle/>
          <a:p>
            <a:endParaRPr lang="en-US"/>
          </a:p>
        </p:txBody>
      </p:sp>
      <p:grpSp>
        <p:nvGrpSpPr>
          <p:cNvPr id="200" name="Group 199"/>
          <p:cNvGrpSpPr/>
          <p:nvPr/>
        </p:nvGrpSpPr>
        <p:grpSpPr>
          <a:xfrm rot="16200000" flipH="1">
            <a:off x="5850094" y="3042028"/>
            <a:ext cx="72002" cy="124482"/>
            <a:chOff x="2836339" y="1756165"/>
            <a:chExt cx="121045" cy="209318"/>
          </a:xfrm>
        </p:grpSpPr>
        <p:cxnSp>
          <p:nvCxnSpPr>
            <p:cNvPr id="201" name="Straight Connector 200"/>
            <p:cNvCxnSpPr/>
            <p:nvPr/>
          </p:nvCxnSpPr>
          <p:spPr>
            <a:xfrm>
              <a:off x="2840538" y="1756165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02" name="Straight Connector 201"/>
            <p:cNvCxnSpPr/>
            <p:nvPr/>
          </p:nvCxnSpPr>
          <p:spPr>
            <a:xfrm>
              <a:off x="2836339" y="1756165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03" name="Straight Connector 202"/>
            <p:cNvCxnSpPr/>
            <p:nvPr/>
          </p:nvCxnSpPr>
          <p:spPr>
            <a:xfrm>
              <a:off x="2836339" y="1962259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208" name="Group 207"/>
          <p:cNvGrpSpPr/>
          <p:nvPr/>
        </p:nvGrpSpPr>
        <p:grpSpPr>
          <a:xfrm>
            <a:off x="3318487" y="4517674"/>
            <a:ext cx="72002" cy="124482"/>
            <a:chOff x="5229750" y="2685797"/>
            <a:chExt cx="121045" cy="209318"/>
          </a:xfrm>
        </p:grpSpPr>
        <p:cxnSp>
          <p:nvCxnSpPr>
            <p:cNvPr id="209" name="Straight Connector 208"/>
            <p:cNvCxnSpPr/>
            <p:nvPr/>
          </p:nvCxnSpPr>
          <p:spPr>
            <a:xfrm>
              <a:off x="5233949" y="2685797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10" name="Straight Connector 209"/>
            <p:cNvCxnSpPr/>
            <p:nvPr/>
          </p:nvCxnSpPr>
          <p:spPr>
            <a:xfrm>
              <a:off x="5229750" y="2685797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11" name="Straight Connector 210"/>
            <p:cNvCxnSpPr/>
            <p:nvPr/>
          </p:nvCxnSpPr>
          <p:spPr>
            <a:xfrm>
              <a:off x="5229750" y="2891891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cxnSp>
        <p:nvCxnSpPr>
          <p:cNvPr id="212" name="Straight Connector 211"/>
          <p:cNvCxnSpPr/>
          <p:nvPr/>
        </p:nvCxnSpPr>
        <p:spPr>
          <a:xfrm flipH="1" flipV="1">
            <a:off x="3649039" y="4379451"/>
            <a:ext cx="0" cy="24038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13" name="Straight Connector 212"/>
          <p:cNvCxnSpPr/>
          <p:nvPr/>
        </p:nvCxnSpPr>
        <p:spPr>
          <a:xfrm>
            <a:off x="3389239" y="4640897"/>
            <a:ext cx="0" cy="140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14" name="Isosceles Triangle 97"/>
          <p:cNvSpPr/>
          <p:nvPr/>
        </p:nvSpPr>
        <p:spPr>
          <a:xfrm flipV="1">
            <a:off x="3348476" y="4751237"/>
            <a:ext cx="81526" cy="59768"/>
          </a:xfrm>
          <a:prstGeom prst="triangle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cxnSp>
        <p:nvCxnSpPr>
          <p:cNvPr id="218" name="Straight Connector 217"/>
          <p:cNvCxnSpPr/>
          <p:nvPr/>
        </p:nvCxnSpPr>
        <p:spPr>
          <a:xfrm>
            <a:off x="4053720" y="4331628"/>
            <a:ext cx="0" cy="15179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19" name="Straight Connector 218"/>
          <p:cNvCxnSpPr/>
          <p:nvPr/>
        </p:nvCxnSpPr>
        <p:spPr>
          <a:xfrm>
            <a:off x="4053720" y="4483425"/>
            <a:ext cx="8130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20" name="Straight Connector 219"/>
          <p:cNvCxnSpPr/>
          <p:nvPr/>
        </p:nvCxnSpPr>
        <p:spPr>
          <a:xfrm flipH="1">
            <a:off x="3134337" y="4183698"/>
            <a:ext cx="186539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21" name="Straight Connector 220"/>
          <p:cNvCxnSpPr/>
          <p:nvPr/>
        </p:nvCxnSpPr>
        <p:spPr>
          <a:xfrm flipH="1">
            <a:off x="2886660" y="4185944"/>
            <a:ext cx="0" cy="39802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22" name="Straight Connector 221"/>
          <p:cNvCxnSpPr/>
          <p:nvPr/>
        </p:nvCxnSpPr>
        <p:spPr>
          <a:xfrm flipH="1">
            <a:off x="4054158" y="4327813"/>
            <a:ext cx="195995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28" name="Straight Connector 227"/>
          <p:cNvCxnSpPr/>
          <p:nvPr/>
        </p:nvCxnSpPr>
        <p:spPr>
          <a:xfrm>
            <a:off x="3389239" y="4377447"/>
            <a:ext cx="0" cy="140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29" name="Straight Connector 228"/>
          <p:cNvCxnSpPr/>
          <p:nvPr/>
        </p:nvCxnSpPr>
        <p:spPr>
          <a:xfrm flipV="1">
            <a:off x="3385251" y="4377347"/>
            <a:ext cx="265674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33" name="Straight Connector 232"/>
          <p:cNvCxnSpPr/>
          <p:nvPr/>
        </p:nvCxnSpPr>
        <p:spPr>
          <a:xfrm>
            <a:off x="3389239" y="4240699"/>
            <a:ext cx="0" cy="140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234" name="Group 233"/>
          <p:cNvGrpSpPr/>
          <p:nvPr/>
        </p:nvGrpSpPr>
        <p:grpSpPr>
          <a:xfrm>
            <a:off x="3318668" y="4121231"/>
            <a:ext cx="72002" cy="124482"/>
            <a:chOff x="5229750" y="2685797"/>
            <a:chExt cx="121045" cy="209318"/>
          </a:xfrm>
        </p:grpSpPr>
        <p:cxnSp>
          <p:nvCxnSpPr>
            <p:cNvPr id="235" name="Straight Connector 234"/>
            <p:cNvCxnSpPr/>
            <p:nvPr/>
          </p:nvCxnSpPr>
          <p:spPr>
            <a:xfrm>
              <a:off x="5233949" y="2685797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36" name="Straight Connector 235"/>
            <p:cNvCxnSpPr/>
            <p:nvPr/>
          </p:nvCxnSpPr>
          <p:spPr>
            <a:xfrm>
              <a:off x="5229750" y="2685797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37" name="Straight Connector 236"/>
            <p:cNvCxnSpPr/>
            <p:nvPr/>
          </p:nvCxnSpPr>
          <p:spPr>
            <a:xfrm>
              <a:off x="5229750" y="2891891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cxnSp>
        <p:nvCxnSpPr>
          <p:cNvPr id="238" name="Straight Connector 237"/>
          <p:cNvCxnSpPr/>
          <p:nvPr/>
        </p:nvCxnSpPr>
        <p:spPr>
          <a:xfrm flipH="1">
            <a:off x="3387394" y="3939255"/>
            <a:ext cx="1" cy="17959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40" name="Text Box 670"/>
          <p:cNvSpPr txBox="1"/>
          <p:nvPr/>
        </p:nvSpPr>
        <p:spPr>
          <a:xfrm>
            <a:off x="6603796" y="3525035"/>
            <a:ext cx="402674" cy="287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Cambria" charset="0"/>
                <a:ea typeface="Calibri" charset="0"/>
                <a:cs typeface="Cambria" charset="0"/>
              </a:rPr>
              <a:t>3.3</a:t>
            </a:r>
          </a:p>
        </p:txBody>
      </p:sp>
      <p:sp>
        <p:nvSpPr>
          <p:cNvPr id="241" name="Text Box 727"/>
          <p:cNvSpPr txBox="1"/>
          <p:nvPr/>
        </p:nvSpPr>
        <p:spPr>
          <a:xfrm>
            <a:off x="2980312" y="3659269"/>
            <a:ext cx="817853" cy="287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smtClean="0">
                <a:solidFill>
                  <a:srgbClr val="002060"/>
                </a:solidFill>
                <a:effectLst/>
                <a:latin typeface="Cambria" charset="0"/>
                <a:ea typeface="Calibri" charset="0"/>
                <a:cs typeface="Cambria" charset="0"/>
              </a:rPr>
              <a:t>Injection</a:t>
            </a:r>
            <a:endParaRPr lang="en-US" sz="1200" dirty="0">
              <a:effectLst/>
              <a:latin typeface="Times New Roman" charset="0"/>
              <a:ea typeface="Calibri" charset="0"/>
            </a:endParaRPr>
          </a:p>
        </p:txBody>
      </p:sp>
      <p:grpSp>
        <p:nvGrpSpPr>
          <p:cNvPr id="243" name="Group 242"/>
          <p:cNvGrpSpPr/>
          <p:nvPr/>
        </p:nvGrpSpPr>
        <p:grpSpPr>
          <a:xfrm>
            <a:off x="4138198" y="4422722"/>
            <a:ext cx="115168" cy="124482"/>
            <a:chOff x="1866133" y="2220680"/>
            <a:chExt cx="193614" cy="209318"/>
          </a:xfrm>
        </p:grpSpPr>
        <p:cxnSp>
          <p:nvCxnSpPr>
            <p:cNvPr id="244" name="Straight Connector 243"/>
            <p:cNvCxnSpPr/>
            <p:nvPr/>
          </p:nvCxnSpPr>
          <p:spPr>
            <a:xfrm>
              <a:off x="1942901" y="2220680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45" name="Straight Connector 244"/>
            <p:cNvCxnSpPr/>
            <p:nvPr/>
          </p:nvCxnSpPr>
          <p:spPr>
            <a:xfrm>
              <a:off x="1938702" y="2220680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46" name="Straight Connector 245"/>
            <p:cNvCxnSpPr/>
            <p:nvPr/>
          </p:nvCxnSpPr>
          <p:spPr>
            <a:xfrm>
              <a:off x="1938702" y="2426774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247" name="Oval 246"/>
            <p:cNvSpPr/>
            <p:nvPr/>
          </p:nvSpPr>
          <p:spPr>
            <a:xfrm>
              <a:off x="1866133" y="2286579"/>
              <a:ext cx="77753" cy="77521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52" name="Straight Connector 251"/>
          <p:cNvCxnSpPr/>
          <p:nvPr/>
        </p:nvCxnSpPr>
        <p:spPr>
          <a:xfrm flipV="1">
            <a:off x="4250153" y="4542606"/>
            <a:ext cx="0" cy="365375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53" name="Straight Connector 252"/>
          <p:cNvCxnSpPr/>
          <p:nvPr/>
        </p:nvCxnSpPr>
        <p:spPr>
          <a:xfrm>
            <a:off x="4250153" y="4271384"/>
            <a:ext cx="0" cy="15179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55" name="Text Box 670"/>
          <p:cNvSpPr txBox="1"/>
          <p:nvPr/>
        </p:nvSpPr>
        <p:spPr>
          <a:xfrm>
            <a:off x="4047226" y="3992606"/>
            <a:ext cx="402674" cy="287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Cambria" charset="0"/>
                <a:ea typeface="Calibri" charset="0"/>
                <a:cs typeface="Cambria" charset="0"/>
              </a:rPr>
              <a:t>3.6</a:t>
            </a:r>
          </a:p>
        </p:txBody>
      </p:sp>
      <p:sp>
        <p:nvSpPr>
          <p:cNvPr id="259" name="Isosceles Triangle 149"/>
          <p:cNvSpPr/>
          <p:nvPr/>
        </p:nvSpPr>
        <p:spPr>
          <a:xfrm rot="5400000">
            <a:off x="2629078" y="4130578"/>
            <a:ext cx="125595" cy="105788"/>
          </a:xfrm>
          <a:prstGeom prst="triangl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cxnSp>
        <p:nvCxnSpPr>
          <p:cNvPr id="261" name="Straight Connector 260"/>
          <p:cNvCxnSpPr/>
          <p:nvPr/>
        </p:nvCxnSpPr>
        <p:spPr>
          <a:xfrm flipH="1">
            <a:off x="2788447" y="4183247"/>
            <a:ext cx="196426" cy="45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62" name="Straight Connector 261"/>
          <p:cNvCxnSpPr/>
          <p:nvPr/>
        </p:nvCxnSpPr>
        <p:spPr>
          <a:xfrm>
            <a:off x="2886660" y="4583965"/>
            <a:ext cx="431827" cy="8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65" name="Straight Connector 264"/>
          <p:cNvCxnSpPr/>
          <p:nvPr/>
        </p:nvCxnSpPr>
        <p:spPr>
          <a:xfrm>
            <a:off x="2770502" y="3996350"/>
            <a:ext cx="431827" cy="8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66" name="Straight Connector 265"/>
          <p:cNvCxnSpPr/>
          <p:nvPr/>
        </p:nvCxnSpPr>
        <p:spPr>
          <a:xfrm>
            <a:off x="3199645" y="3997675"/>
            <a:ext cx="0" cy="19141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268" name="Group 267"/>
          <p:cNvGrpSpPr/>
          <p:nvPr/>
        </p:nvGrpSpPr>
        <p:grpSpPr>
          <a:xfrm rot="16200000" flipH="1">
            <a:off x="2650675" y="3876425"/>
            <a:ext cx="115168" cy="124482"/>
            <a:chOff x="2763770" y="1756165"/>
            <a:chExt cx="193614" cy="209318"/>
          </a:xfrm>
        </p:grpSpPr>
        <p:cxnSp>
          <p:nvCxnSpPr>
            <p:cNvPr id="269" name="Straight Connector 268"/>
            <p:cNvCxnSpPr/>
            <p:nvPr/>
          </p:nvCxnSpPr>
          <p:spPr>
            <a:xfrm>
              <a:off x="2840538" y="1756165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70" name="Straight Connector 269"/>
            <p:cNvCxnSpPr/>
            <p:nvPr/>
          </p:nvCxnSpPr>
          <p:spPr>
            <a:xfrm>
              <a:off x="2836339" y="1756165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71" name="Straight Connector 270"/>
            <p:cNvCxnSpPr/>
            <p:nvPr/>
          </p:nvCxnSpPr>
          <p:spPr>
            <a:xfrm>
              <a:off x="2836339" y="1962259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272" name="Oval 271"/>
            <p:cNvSpPr/>
            <p:nvPr/>
          </p:nvSpPr>
          <p:spPr>
            <a:xfrm>
              <a:off x="2763770" y="1822064"/>
              <a:ext cx="77753" cy="77521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3" name="Group 272"/>
          <p:cNvGrpSpPr/>
          <p:nvPr/>
        </p:nvGrpSpPr>
        <p:grpSpPr>
          <a:xfrm rot="5400000">
            <a:off x="2345234" y="4091345"/>
            <a:ext cx="72002" cy="124482"/>
            <a:chOff x="5229750" y="2685797"/>
            <a:chExt cx="121045" cy="209318"/>
          </a:xfrm>
        </p:grpSpPr>
        <p:cxnSp>
          <p:nvCxnSpPr>
            <p:cNvPr id="274" name="Straight Connector 273"/>
            <p:cNvCxnSpPr/>
            <p:nvPr/>
          </p:nvCxnSpPr>
          <p:spPr>
            <a:xfrm>
              <a:off x="5233949" y="2685797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75" name="Straight Connector 274"/>
            <p:cNvCxnSpPr/>
            <p:nvPr/>
          </p:nvCxnSpPr>
          <p:spPr>
            <a:xfrm>
              <a:off x="5229750" y="2685797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76" name="Straight Connector 275"/>
            <p:cNvCxnSpPr/>
            <p:nvPr/>
          </p:nvCxnSpPr>
          <p:spPr>
            <a:xfrm>
              <a:off x="5229750" y="2891891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cxnSp>
        <p:nvCxnSpPr>
          <p:cNvPr id="277" name="Straight Connector 276"/>
          <p:cNvCxnSpPr/>
          <p:nvPr/>
        </p:nvCxnSpPr>
        <p:spPr>
          <a:xfrm flipH="1">
            <a:off x="2445679" y="4183247"/>
            <a:ext cx="196426" cy="45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78" name="Straight Connector 277"/>
          <p:cNvCxnSpPr/>
          <p:nvPr/>
        </p:nvCxnSpPr>
        <p:spPr>
          <a:xfrm>
            <a:off x="2539257" y="3995002"/>
            <a:ext cx="0" cy="19141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79" name="Straight Connector 278"/>
          <p:cNvCxnSpPr/>
          <p:nvPr/>
        </p:nvCxnSpPr>
        <p:spPr>
          <a:xfrm>
            <a:off x="2536082" y="3996250"/>
            <a:ext cx="107842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81" name="Straight Connector 280"/>
          <p:cNvCxnSpPr/>
          <p:nvPr/>
        </p:nvCxnSpPr>
        <p:spPr>
          <a:xfrm>
            <a:off x="2388394" y="3742361"/>
            <a:ext cx="0" cy="38058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83" name="Straight Connector 282"/>
          <p:cNvCxnSpPr/>
          <p:nvPr/>
        </p:nvCxnSpPr>
        <p:spPr>
          <a:xfrm>
            <a:off x="2705084" y="3742671"/>
            <a:ext cx="0" cy="140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84" name="Straight Connector 283"/>
          <p:cNvCxnSpPr/>
          <p:nvPr/>
        </p:nvCxnSpPr>
        <p:spPr>
          <a:xfrm>
            <a:off x="2386482" y="3742361"/>
            <a:ext cx="320672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87" name="Straight Connector 286"/>
          <p:cNvCxnSpPr/>
          <p:nvPr/>
        </p:nvCxnSpPr>
        <p:spPr>
          <a:xfrm flipH="1">
            <a:off x="2542421" y="3563122"/>
            <a:ext cx="1" cy="17959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88" name="Straight Connector 287"/>
          <p:cNvCxnSpPr/>
          <p:nvPr/>
        </p:nvCxnSpPr>
        <p:spPr>
          <a:xfrm flipH="1">
            <a:off x="2128173" y="4183247"/>
            <a:ext cx="196426" cy="45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89" name="Text Box 670"/>
          <p:cNvSpPr txBox="1"/>
          <p:nvPr/>
        </p:nvSpPr>
        <p:spPr>
          <a:xfrm>
            <a:off x="1562260" y="4011556"/>
            <a:ext cx="628698" cy="287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err="1" smtClean="0">
                <a:solidFill>
                  <a:srgbClr val="FF0000"/>
                </a:solidFill>
                <a:effectLst/>
                <a:latin typeface="Cambria" charset="0"/>
                <a:ea typeface="Calibri" charset="0"/>
                <a:cs typeface="Cambria" charset="0"/>
              </a:rPr>
              <a:t>Inj_EN</a:t>
            </a:r>
            <a:endParaRPr lang="en-US" sz="1200" b="1" dirty="0">
              <a:solidFill>
                <a:srgbClr val="FF0000"/>
              </a:solidFill>
              <a:effectLst/>
              <a:latin typeface="Times New Roman" charset="0"/>
              <a:ea typeface="Calibri" charset="0"/>
            </a:endParaRPr>
          </a:p>
        </p:txBody>
      </p:sp>
      <p:grpSp>
        <p:nvGrpSpPr>
          <p:cNvPr id="290" name="Group 289"/>
          <p:cNvGrpSpPr/>
          <p:nvPr/>
        </p:nvGrpSpPr>
        <p:grpSpPr>
          <a:xfrm rot="5400000" flipH="1" flipV="1">
            <a:off x="5850094" y="2742129"/>
            <a:ext cx="72002" cy="124482"/>
            <a:chOff x="2836339" y="1756165"/>
            <a:chExt cx="121045" cy="209318"/>
          </a:xfrm>
        </p:grpSpPr>
        <p:cxnSp>
          <p:nvCxnSpPr>
            <p:cNvPr id="291" name="Straight Connector 290"/>
            <p:cNvCxnSpPr/>
            <p:nvPr/>
          </p:nvCxnSpPr>
          <p:spPr>
            <a:xfrm>
              <a:off x="2840538" y="1756165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92" name="Straight Connector 291"/>
            <p:cNvCxnSpPr/>
            <p:nvPr/>
          </p:nvCxnSpPr>
          <p:spPr>
            <a:xfrm>
              <a:off x="2836339" y="1756165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93" name="Straight Connector 292"/>
            <p:cNvCxnSpPr/>
            <p:nvPr/>
          </p:nvCxnSpPr>
          <p:spPr>
            <a:xfrm>
              <a:off x="2836339" y="1962259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cxnSp>
        <p:nvCxnSpPr>
          <p:cNvPr id="295" name="Straight Connector 294"/>
          <p:cNvCxnSpPr/>
          <p:nvPr/>
        </p:nvCxnSpPr>
        <p:spPr>
          <a:xfrm>
            <a:off x="5883693" y="2837873"/>
            <a:ext cx="0" cy="23039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96" name="Oval 295"/>
          <p:cNvSpPr/>
          <p:nvPr/>
        </p:nvSpPr>
        <p:spPr>
          <a:xfrm>
            <a:off x="2741896" y="4160612"/>
            <a:ext cx="45720" cy="4572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Isosceles Triangle 149"/>
          <p:cNvSpPr/>
          <p:nvPr/>
        </p:nvSpPr>
        <p:spPr>
          <a:xfrm rot="5400000">
            <a:off x="2978328" y="4130578"/>
            <a:ext cx="125595" cy="105788"/>
          </a:xfrm>
          <a:prstGeom prst="triangl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298" name="Oval 297"/>
          <p:cNvSpPr/>
          <p:nvPr/>
        </p:nvSpPr>
        <p:spPr>
          <a:xfrm>
            <a:off x="3091146" y="4160612"/>
            <a:ext cx="45720" cy="4572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1" name="Straight Connector 300"/>
          <p:cNvCxnSpPr/>
          <p:nvPr/>
        </p:nvCxnSpPr>
        <p:spPr>
          <a:xfrm>
            <a:off x="5472135" y="2768380"/>
            <a:ext cx="35132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03" name="Straight Connector 302"/>
          <p:cNvCxnSpPr/>
          <p:nvPr/>
        </p:nvCxnSpPr>
        <p:spPr>
          <a:xfrm flipH="1">
            <a:off x="5155957" y="2588556"/>
            <a:ext cx="1" cy="17959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304" name="Isosceles Triangle 90"/>
          <p:cNvSpPr/>
          <p:nvPr/>
        </p:nvSpPr>
        <p:spPr>
          <a:xfrm flipV="1">
            <a:off x="5118369" y="2548009"/>
            <a:ext cx="81526" cy="59768"/>
          </a:xfrm>
          <a:prstGeom prst="triangle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305" name="Text Box 670"/>
          <p:cNvSpPr txBox="1"/>
          <p:nvPr/>
        </p:nvSpPr>
        <p:spPr>
          <a:xfrm>
            <a:off x="4954358" y="2316253"/>
            <a:ext cx="402674" cy="287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Cambria" charset="0"/>
                <a:ea typeface="Calibri" charset="0"/>
                <a:cs typeface="Cambria" charset="0"/>
              </a:rPr>
              <a:t>3.3</a:t>
            </a:r>
          </a:p>
        </p:txBody>
      </p:sp>
      <p:cxnSp>
        <p:nvCxnSpPr>
          <p:cNvPr id="306" name="Straight Connector 305"/>
          <p:cNvCxnSpPr/>
          <p:nvPr/>
        </p:nvCxnSpPr>
        <p:spPr>
          <a:xfrm>
            <a:off x="5946020" y="2765883"/>
            <a:ext cx="197511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14" name="Straight Connector 313"/>
          <p:cNvCxnSpPr/>
          <p:nvPr/>
        </p:nvCxnSpPr>
        <p:spPr>
          <a:xfrm flipH="1">
            <a:off x="5687698" y="2961514"/>
            <a:ext cx="195995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15" name="Straight Connector 314"/>
          <p:cNvCxnSpPr/>
          <p:nvPr/>
        </p:nvCxnSpPr>
        <p:spPr>
          <a:xfrm>
            <a:off x="5687698" y="2765883"/>
            <a:ext cx="0" cy="19563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58" name="Straight Connector 257"/>
          <p:cNvCxnSpPr/>
          <p:nvPr/>
        </p:nvCxnSpPr>
        <p:spPr>
          <a:xfrm>
            <a:off x="6144804" y="2761213"/>
            <a:ext cx="0" cy="37368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260" name="Group 259"/>
          <p:cNvGrpSpPr/>
          <p:nvPr/>
        </p:nvGrpSpPr>
        <p:grpSpPr>
          <a:xfrm rot="16200000" flipH="1">
            <a:off x="5352641" y="2646290"/>
            <a:ext cx="118343" cy="124482"/>
            <a:chOff x="2758432" y="1756165"/>
            <a:chExt cx="198952" cy="209318"/>
          </a:xfrm>
        </p:grpSpPr>
        <p:cxnSp>
          <p:nvCxnSpPr>
            <p:cNvPr id="263" name="Straight Connector 262"/>
            <p:cNvCxnSpPr/>
            <p:nvPr/>
          </p:nvCxnSpPr>
          <p:spPr>
            <a:xfrm>
              <a:off x="2840538" y="1756165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64" name="Straight Connector 263"/>
            <p:cNvCxnSpPr/>
            <p:nvPr/>
          </p:nvCxnSpPr>
          <p:spPr>
            <a:xfrm>
              <a:off x="2836339" y="1756165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67" name="Straight Connector 266"/>
            <p:cNvCxnSpPr/>
            <p:nvPr/>
          </p:nvCxnSpPr>
          <p:spPr>
            <a:xfrm>
              <a:off x="2836339" y="1962259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280" name="Oval 279"/>
            <p:cNvSpPr/>
            <p:nvPr/>
          </p:nvSpPr>
          <p:spPr>
            <a:xfrm>
              <a:off x="2758432" y="1822063"/>
              <a:ext cx="77753" cy="77521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82" name="Straight Connector 281"/>
          <p:cNvCxnSpPr/>
          <p:nvPr/>
        </p:nvCxnSpPr>
        <p:spPr>
          <a:xfrm>
            <a:off x="5152060" y="2767703"/>
            <a:ext cx="197511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85" name="Straight Connector 284"/>
          <p:cNvCxnSpPr/>
          <p:nvPr/>
        </p:nvCxnSpPr>
        <p:spPr>
          <a:xfrm rot="5400000">
            <a:off x="5357967" y="2590233"/>
            <a:ext cx="104122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57020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Schematics </a:t>
            </a:r>
            <a:r>
              <a:rPr lang="mr-IN" dirty="0" smtClean="0"/>
              <a:t>–</a:t>
            </a:r>
            <a:r>
              <a:rPr lang="en-US" dirty="0" smtClean="0"/>
              <a:t> FIB points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390726" y="3134897"/>
            <a:ext cx="0" cy="110617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7" name="Straight Connector 6"/>
          <p:cNvCxnSpPr/>
          <p:nvPr/>
        </p:nvCxnSpPr>
        <p:spPr>
          <a:xfrm flipV="1">
            <a:off x="5390726" y="3140259"/>
            <a:ext cx="432729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8" name="Straight Connector 7"/>
          <p:cNvCxnSpPr/>
          <p:nvPr/>
        </p:nvCxnSpPr>
        <p:spPr>
          <a:xfrm>
            <a:off x="5946020" y="3140259"/>
            <a:ext cx="1192905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9" name="Straight Connector 8"/>
          <p:cNvCxnSpPr/>
          <p:nvPr/>
        </p:nvCxnSpPr>
        <p:spPr>
          <a:xfrm>
            <a:off x="7138925" y="3135505"/>
            <a:ext cx="0" cy="1127929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10" name="Text Box 641"/>
          <p:cNvSpPr txBox="1"/>
          <p:nvPr/>
        </p:nvSpPr>
        <p:spPr>
          <a:xfrm>
            <a:off x="5196350" y="2172000"/>
            <a:ext cx="419735" cy="29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>
                <a:solidFill>
                  <a:srgbClr val="FF0000"/>
                </a:solidFill>
                <a:effectLst/>
                <a:latin typeface="Cambria" charset="0"/>
                <a:ea typeface="Calibri" charset="0"/>
                <a:cs typeface="Cambria" charset="0"/>
              </a:rPr>
              <a:t>IFB</a:t>
            </a:r>
            <a:endParaRPr lang="en-US" sz="1200">
              <a:effectLst/>
              <a:latin typeface="Times New Roman" charset="0"/>
              <a:ea typeface="Calibri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639418" y="4306783"/>
            <a:ext cx="0" cy="15020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2" name="Straight Connector 11"/>
          <p:cNvCxnSpPr/>
          <p:nvPr/>
        </p:nvCxnSpPr>
        <p:spPr>
          <a:xfrm>
            <a:off x="6063018" y="4093699"/>
            <a:ext cx="672529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13" name="Group 12"/>
          <p:cNvGrpSpPr/>
          <p:nvPr/>
        </p:nvGrpSpPr>
        <p:grpSpPr>
          <a:xfrm>
            <a:off x="5529073" y="4178827"/>
            <a:ext cx="115168" cy="124482"/>
            <a:chOff x="1866133" y="2220680"/>
            <a:chExt cx="193614" cy="209318"/>
          </a:xfrm>
        </p:grpSpPr>
        <p:cxnSp>
          <p:nvCxnSpPr>
            <p:cNvPr id="192" name="Straight Connector 191"/>
            <p:cNvCxnSpPr/>
            <p:nvPr/>
          </p:nvCxnSpPr>
          <p:spPr>
            <a:xfrm>
              <a:off x="1942901" y="2220680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93" name="Straight Connector 192"/>
            <p:cNvCxnSpPr/>
            <p:nvPr/>
          </p:nvCxnSpPr>
          <p:spPr>
            <a:xfrm>
              <a:off x="1938702" y="2220680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94" name="Straight Connector 193"/>
            <p:cNvCxnSpPr/>
            <p:nvPr/>
          </p:nvCxnSpPr>
          <p:spPr>
            <a:xfrm>
              <a:off x="1938702" y="2426774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195" name="Oval 194"/>
            <p:cNvSpPr/>
            <p:nvPr/>
          </p:nvSpPr>
          <p:spPr>
            <a:xfrm>
              <a:off x="1866133" y="2286579"/>
              <a:ext cx="77753" cy="77521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6063018" y="4182771"/>
            <a:ext cx="72002" cy="124482"/>
            <a:chOff x="2763770" y="2227311"/>
            <a:chExt cx="121045" cy="209318"/>
          </a:xfrm>
        </p:grpSpPr>
        <p:cxnSp>
          <p:nvCxnSpPr>
            <p:cNvPr id="189" name="Straight Connector 188"/>
            <p:cNvCxnSpPr/>
            <p:nvPr/>
          </p:nvCxnSpPr>
          <p:spPr>
            <a:xfrm>
              <a:off x="2767969" y="2227311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90" name="Straight Connector 189"/>
            <p:cNvCxnSpPr/>
            <p:nvPr/>
          </p:nvCxnSpPr>
          <p:spPr>
            <a:xfrm>
              <a:off x="2763770" y="2227311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91" name="Straight Connector 190"/>
            <p:cNvCxnSpPr/>
            <p:nvPr/>
          </p:nvCxnSpPr>
          <p:spPr>
            <a:xfrm>
              <a:off x="2763770" y="2433405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cxnSp>
        <p:nvCxnSpPr>
          <p:cNvPr id="15" name="Straight Connector 14"/>
          <p:cNvCxnSpPr/>
          <p:nvPr/>
        </p:nvCxnSpPr>
        <p:spPr>
          <a:xfrm flipH="1">
            <a:off x="5642593" y="3997675"/>
            <a:ext cx="1" cy="17959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16" name="Isosceles Triangle 72"/>
          <p:cNvSpPr/>
          <p:nvPr/>
        </p:nvSpPr>
        <p:spPr>
          <a:xfrm flipV="1">
            <a:off x="5606519" y="3947432"/>
            <a:ext cx="81526" cy="59768"/>
          </a:xfrm>
          <a:prstGeom prst="triangle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5767447" y="4583968"/>
            <a:ext cx="167544" cy="252353"/>
            <a:chOff x="2266874" y="2901924"/>
            <a:chExt cx="412387" cy="564787"/>
          </a:xfrm>
        </p:grpSpPr>
        <p:sp>
          <p:nvSpPr>
            <p:cNvPr id="186" name="Oval 185"/>
            <p:cNvSpPr/>
            <p:nvPr/>
          </p:nvSpPr>
          <p:spPr>
            <a:xfrm>
              <a:off x="2266874" y="2901924"/>
              <a:ext cx="412387" cy="412387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2266874" y="3054324"/>
              <a:ext cx="412387" cy="412387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88" name="Straight Arrow Connector 187"/>
            <p:cNvCxnSpPr/>
            <p:nvPr/>
          </p:nvCxnSpPr>
          <p:spPr>
            <a:xfrm>
              <a:off x="2471076" y="2955351"/>
              <a:ext cx="0" cy="494865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none"/>
              <a:tailEnd type="triangle" w="med" len="med"/>
            </a:ln>
            <a:effectLst/>
          </p:spPr>
        </p:cxnSp>
      </p:grpSp>
      <p:cxnSp>
        <p:nvCxnSpPr>
          <p:cNvPr id="18" name="Straight Connector 17"/>
          <p:cNvCxnSpPr/>
          <p:nvPr/>
        </p:nvCxnSpPr>
        <p:spPr>
          <a:xfrm flipV="1">
            <a:off x="5639418" y="4456990"/>
            <a:ext cx="423601" cy="79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6063018" y="4306864"/>
            <a:ext cx="0" cy="15020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 flipH="1">
            <a:off x="6067553" y="4027062"/>
            <a:ext cx="0" cy="15020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21" name="Group 20"/>
          <p:cNvGrpSpPr/>
          <p:nvPr/>
        </p:nvGrpSpPr>
        <p:grpSpPr>
          <a:xfrm flipH="1">
            <a:off x="6063021" y="3902579"/>
            <a:ext cx="118343" cy="124482"/>
            <a:chOff x="2758432" y="1756165"/>
            <a:chExt cx="198952" cy="209318"/>
          </a:xfrm>
        </p:grpSpPr>
        <p:cxnSp>
          <p:nvCxnSpPr>
            <p:cNvPr id="182" name="Straight Connector 181"/>
            <p:cNvCxnSpPr/>
            <p:nvPr/>
          </p:nvCxnSpPr>
          <p:spPr>
            <a:xfrm>
              <a:off x="2840538" y="1756165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83" name="Straight Connector 182"/>
            <p:cNvCxnSpPr/>
            <p:nvPr/>
          </p:nvCxnSpPr>
          <p:spPr>
            <a:xfrm>
              <a:off x="2836339" y="1756165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84" name="Straight Connector 183"/>
            <p:cNvCxnSpPr/>
            <p:nvPr/>
          </p:nvCxnSpPr>
          <p:spPr>
            <a:xfrm>
              <a:off x="2836339" y="1962259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185" name="Oval 184"/>
            <p:cNvSpPr/>
            <p:nvPr/>
          </p:nvSpPr>
          <p:spPr>
            <a:xfrm>
              <a:off x="2758432" y="1822063"/>
              <a:ext cx="77753" cy="77521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2" name="Straight Connector 21"/>
          <p:cNvCxnSpPr/>
          <p:nvPr/>
        </p:nvCxnSpPr>
        <p:spPr>
          <a:xfrm flipH="1">
            <a:off x="6063019" y="3722988"/>
            <a:ext cx="1" cy="17959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3" name="Isosceles Triangle 90"/>
          <p:cNvSpPr/>
          <p:nvPr/>
        </p:nvSpPr>
        <p:spPr>
          <a:xfrm flipV="1">
            <a:off x="6025430" y="3669568"/>
            <a:ext cx="81526" cy="59768"/>
          </a:xfrm>
          <a:prstGeom prst="triangle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Text Box 669"/>
          <p:cNvSpPr txBox="1"/>
          <p:nvPr/>
        </p:nvSpPr>
        <p:spPr>
          <a:xfrm>
            <a:off x="5424607" y="3683865"/>
            <a:ext cx="402674" cy="287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Cambria" charset="0"/>
                <a:ea typeface="Calibri" charset="0"/>
                <a:cs typeface="Cambria" charset="0"/>
              </a:rPr>
              <a:t>1.8</a:t>
            </a:r>
          </a:p>
        </p:txBody>
      </p:sp>
      <p:sp>
        <p:nvSpPr>
          <p:cNvPr id="25" name="Text Box 670"/>
          <p:cNvSpPr txBox="1"/>
          <p:nvPr/>
        </p:nvSpPr>
        <p:spPr>
          <a:xfrm>
            <a:off x="5853081" y="3395213"/>
            <a:ext cx="402674" cy="287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Cambria" charset="0"/>
                <a:ea typeface="Calibri" charset="0"/>
                <a:cs typeface="Cambria" charset="0"/>
              </a:rPr>
              <a:t>3.3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850410" y="4456993"/>
            <a:ext cx="810" cy="126972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7" name="Straight Connector 26"/>
          <p:cNvCxnSpPr/>
          <p:nvPr/>
        </p:nvCxnSpPr>
        <p:spPr>
          <a:xfrm>
            <a:off x="5851219" y="4836317"/>
            <a:ext cx="0" cy="140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8" name="Isosceles Triangle 97"/>
          <p:cNvSpPr/>
          <p:nvPr/>
        </p:nvSpPr>
        <p:spPr>
          <a:xfrm flipV="1">
            <a:off x="5810456" y="4946657"/>
            <a:ext cx="81526" cy="59768"/>
          </a:xfrm>
          <a:prstGeom prst="triangle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6726016" y="4473439"/>
            <a:ext cx="167544" cy="252353"/>
            <a:chOff x="3878362" y="2716068"/>
            <a:chExt cx="412387" cy="564787"/>
          </a:xfrm>
        </p:grpSpPr>
        <p:sp>
          <p:nvSpPr>
            <p:cNvPr id="179" name="Oval 178"/>
            <p:cNvSpPr/>
            <p:nvPr/>
          </p:nvSpPr>
          <p:spPr>
            <a:xfrm>
              <a:off x="3878362" y="2716068"/>
              <a:ext cx="412387" cy="412387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3878362" y="2868468"/>
              <a:ext cx="412387" cy="412387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81" name="Straight Arrow Connector 180"/>
            <p:cNvCxnSpPr/>
            <p:nvPr/>
          </p:nvCxnSpPr>
          <p:spPr>
            <a:xfrm>
              <a:off x="4082564" y="2769495"/>
              <a:ext cx="0" cy="494865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none"/>
              <a:tailEnd type="triangle" w="med" len="med"/>
            </a:ln>
            <a:effectLst/>
          </p:spPr>
        </p:cxnSp>
      </p:grpSp>
      <p:cxnSp>
        <p:nvCxnSpPr>
          <p:cNvPr id="30" name="Straight Connector 29"/>
          <p:cNvCxnSpPr/>
          <p:nvPr/>
        </p:nvCxnSpPr>
        <p:spPr>
          <a:xfrm>
            <a:off x="6808977" y="4149628"/>
            <a:ext cx="0" cy="314912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1" name="Straight Connector 30"/>
          <p:cNvCxnSpPr/>
          <p:nvPr/>
        </p:nvCxnSpPr>
        <p:spPr>
          <a:xfrm>
            <a:off x="6806484" y="4718418"/>
            <a:ext cx="0" cy="140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32" name="Isosceles Triangle 106"/>
          <p:cNvSpPr/>
          <p:nvPr/>
        </p:nvSpPr>
        <p:spPr>
          <a:xfrm flipV="1">
            <a:off x="6765721" y="4828759"/>
            <a:ext cx="81526" cy="59768"/>
          </a:xfrm>
          <a:prstGeom prst="triangle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Text Box 681"/>
          <p:cNvSpPr txBox="1"/>
          <p:nvPr/>
        </p:nvSpPr>
        <p:spPr>
          <a:xfrm>
            <a:off x="6844157" y="4432287"/>
            <a:ext cx="490855" cy="29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>
                <a:solidFill>
                  <a:srgbClr val="FF0000"/>
                </a:solidFill>
                <a:effectLst/>
                <a:latin typeface="Cambria" charset="0"/>
                <a:ea typeface="Calibri" charset="0"/>
                <a:cs typeface="Cambria" charset="0"/>
              </a:rPr>
              <a:t>InSF</a:t>
            </a:r>
            <a:r>
              <a:rPr lang="en-US" sz="1200" b="1" kern="1200" dirty="0">
                <a:solidFill>
                  <a:srgbClr val="FF0000"/>
                </a:solidFill>
                <a:effectLst/>
                <a:latin typeface="Cambria" charset="0"/>
                <a:ea typeface="Calibri" charset="0"/>
                <a:cs typeface="Cambria" charset="0"/>
              </a:rPr>
              <a:t> </a:t>
            </a:r>
            <a:endParaRPr lang="en-US" sz="1200" dirty="0">
              <a:effectLst/>
              <a:latin typeface="Times New Roman" charset="0"/>
              <a:ea typeface="Calibri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944224" y="4170134"/>
            <a:ext cx="583030" cy="141869"/>
            <a:chOff x="882920" y="2206062"/>
            <a:chExt cx="980156" cy="238554"/>
          </a:xfrm>
        </p:grpSpPr>
        <p:cxnSp>
          <p:nvCxnSpPr>
            <p:cNvPr id="175" name="Straight Connector 174"/>
            <p:cNvCxnSpPr/>
            <p:nvPr/>
          </p:nvCxnSpPr>
          <p:spPr>
            <a:xfrm flipV="1">
              <a:off x="882920" y="2325339"/>
              <a:ext cx="469484" cy="131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>
            <a:xfrm>
              <a:off x="1364870" y="2206062"/>
              <a:ext cx="0" cy="238554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77" name="Straight Connector 176"/>
            <p:cNvCxnSpPr/>
            <p:nvPr/>
          </p:nvCxnSpPr>
          <p:spPr>
            <a:xfrm>
              <a:off x="1418697" y="2206062"/>
              <a:ext cx="0" cy="238554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78" name="Straight Connector 177"/>
            <p:cNvCxnSpPr/>
            <p:nvPr/>
          </p:nvCxnSpPr>
          <p:spPr>
            <a:xfrm>
              <a:off x="1431162" y="2325339"/>
              <a:ext cx="431914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cxnSp>
        <p:nvCxnSpPr>
          <p:cNvPr id="35" name="Straight Connector 34"/>
          <p:cNvCxnSpPr/>
          <p:nvPr/>
        </p:nvCxnSpPr>
        <p:spPr>
          <a:xfrm>
            <a:off x="4944224" y="4241068"/>
            <a:ext cx="0" cy="665089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36" name="Round Same Side Corner Rectangle 35"/>
          <p:cNvSpPr/>
          <p:nvPr/>
        </p:nvSpPr>
        <p:spPr>
          <a:xfrm rot="10800000">
            <a:off x="3461288" y="4906160"/>
            <a:ext cx="1735062" cy="16549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CDDEA">
              <a:lumMod val="9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3349019" y="4906157"/>
            <a:ext cx="1921319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8" name="Straight Connector 37"/>
          <p:cNvCxnSpPr/>
          <p:nvPr/>
        </p:nvCxnSpPr>
        <p:spPr>
          <a:xfrm flipV="1">
            <a:off x="3648704" y="4657698"/>
            <a:ext cx="0" cy="25052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9" name="Straight Connector 38"/>
          <p:cNvCxnSpPr/>
          <p:nvPr/>
        </p:nvCxnSpPr>
        <p:spPr>
          <a:xfrm rot="16200000">
            <a:off x="3649040" y="4580840"/>
            <a:ext cx="0" cy="14190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40" name="Straight Connector 39"/>
          <p:cNvCxnSpPr/>
          <p:nvPr/>
        </p:nvCxnSpPr>
        <p:spPr>
          <a:xfrm rot="16200000">
            <a:off x="3649039" y="4548829"/>
            <a:ext cx="0" cy="14190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47" name="Group 46"/>
          <p:cNvGrpSpPr/>
          <p:nvPr/>
        </p:nvGrpSpPr>
        <p:grpSpPr>
          <a:xfrm rot="10800000">
            <a:off x="9505003" y="4281322"/>
            <a:ext cx="318990" cy="279026"/>
            <a:chOff x="8550230" y="2393027"/>
            <a:chExt cx="536267" cy="469186"/>
          </a:xfrm>
          <a:effectLst/>
        </p:grpSpPr>
        <p:grpSp>
          <p:nvGrpSpPr>
            <p:cNvPr id="151" name="Group 150"/>
            <p:cNvGrpSpPr/>
            <p:nvPr/>
          </p:nvGrpSpPr>
          <p:grpSpPr>
            <a:xfrm>
              <a:off x="8689619" y="2393027"/>
              <a:ext cx="255597" cy="211190"/>
              <a:chOff x="8689619" y="2393027"/>
              <a:chExt cx="255597" cy="211190"/>
            </a:xfrm>
          </p:grpSpPr>
          <p:sp>
            <p:nvSpPr>
              <p:cNvPr id="161" name="Isosceles Triangle 247"/>
              <p:cNvSpPr/>
              <p:nvPr/>
            </p:nvSpPr>
            <p:spPr>
              <a:xfrm rot="5400000">
                <a:off x="8672946" y="2409700"/>
                <a:ext cx="211190" cy="17784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 flipH="1">
                <a:off x="8867463" y="2459862"/>
                <a:ext cx="77753" cy="7752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 flipH="1">
              <a:off x="8689618" y="2651023"/>
              <a:ext cx="255597" cy="211190"/>
              <a:chOff x="8689618" y="2651023"/>
              <a:chExt cx="255597" cy="211190"/>
            </a:xfrm>
          </p:grpSpPr>
          <p:sp>
            <p:nvSpPr>
              <p:cNvPr id="159" name="Isosceles Triangle 245"/>
              <p:cNvSpPr/>
              <p:nvPr/>
            </p:nvSpPr>
            <p:spPr>
              <a:xfrm rot="5400000">
                <a:off x="8672945" y="2667696"/>
                <a:ext cx="211190" cy="17784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Oval 159"/>
              <p:cNvSpPr/>
              <p:nvPr/>
            </p:nvSpPr>
            <p:spPr>
              <a:xfrm flipH="1">
                <a:off x="8867462" y="2717858"/>
                <a:ext cx="77753" cy="7752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153" name="Straight Connector 152"/>
            <p:cNvCxnSpPr/>
            <p:nvPr/>
          </p:nvCxnSpPr>
          <p:spPr>
            <a:xfrm>
              <a:off x="8550230" y="2498623"/>
              <a:ext cx="0" cy="255249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54" name="Straight Connector 153"/>
            <p:cNvCxnSpPr/>
            <p:nvPr/>
          </p:nvCxnSpPr>
          <p:spPr>
            <a:xfrm>
              <a:off x="8550230" y="2753873"/>
              <a:ext cx="136682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>
            <a:xfrm>
              <a:off x="8550230" y="2498624"/>
              <a:ext cx="136682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56" name="Straight Connector 155"/>
            <p:cNvCxnSpPr/>
            <p:nvPr/>
          </p:nvCxnSpPr>
          <p:spPr>
            <a:xfrm flipH="1">
              <a:off x="9086497" y="2499662"/>
              <a:ext cx="0" cy="255249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57" name="Straight Connector 156"/>
            <p:cNvCxnSpPr/>
            <p:nvPr/>
          </p:nvCxnSpPr>
          <p:spPr>
            <a:xfrm flipH="1">
              <a:off x="8945214" y="2760550"/>
              <a:ext cx="141283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58" name="Straight Connector 157"/>
            <p:cNvCxnSpPr/>
            <p:nvPr/>
          </p:nvCxnSpPr>
          <p:spPr>
            <a:xfrm flipH="1">
              <a:off x="8945214" y="2505301"/>
              <a:ext cx="141283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sp>
        <p:nvSpPr>
          <p:cNvPr id="48" name="Isosceles Triangle 250"/>
          <p:cNvSpPr/>
          <p:nvPr/>
        </p:nvSpPr>
        <p:spPr>
          <a:xfrm rot="5400000">
            <a:off x="7802476" y="3967566"/>
            <a:ext cx="441413" cy="371798"/>
          </a:xfrm>
          <a:prstGeom prst="triangl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vert="vert270" rtlCol="0" anchor="ctr"/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Times New Roman" charset="0"/>
              <a:ea typeface="Calibri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7570394" y="4263434"/>
            <a:ext cx="266891" cy="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50" name="Text Box 726"/>
          <p:cNvSpPr txBox="1"/>
          <p:nvPr/>
        </p:nvSpPr>
        <p:spPr>
          <a:xfrm>
            <a:off x="5915541" y="4536018"/>
            <a:ext cx="328295" cy="29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>
                <a:solidFill>
                  <a:srgbClr val="FF0000"/>
                </a:solidFill>
                <a:effectLst/>
                <a:latin typeface="Cambria" charset="0"/>
                <a:ea typeface="Calibri" charset="0"/>
                <a:cs typeface="Cambria" charset="0"/>
              </a:rPr>
              <a:t>In </a:t>
            </a:r>
            <a:endParaRPr lang="en-US" sz="1200">
              <a:effectLst/>
              <a:latin typeface="Times New Roman" charset="0"/>
              <a:ea typeface="Calibri" charset="0"/>
            </a:endParaRPr>
          </a:p>
        </p:txBody>
      </p:sp>
      <p:sp>
        <p:nvSpPr>
          <p:cNvPr id="51" name="Text Box 727"/>
          <p:cNvSpPr txBox="1"/>
          <p:nvPr/>
        </p:nvSpPr>
        <p:spPr>
          <a:xfrm>
            <a:off x="6219259" y="4082926"/>
            <a:ext cx="493395" cy="29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err="1">
                <a:solidFill>
                  <a:srgbClr val="002060"/>
                </a:solidFill>
                <a:effectLst/>
                <a:latin typeface="Cambria" charset="0"/>
                <a:ea typeface="Calibri" charset="0"/>
                <a:cs typeface="Cambria" charset="0"/>
              </a:rPr>
              <a:t>Casc</a:t>
            </a:r>
            <a:endParaRPr lang="en-US" sz="1200" dirty="0">
              <a:effectLst/>
              <a:latin typeface="Times New Roman" charset="0"/>
              <a:ea typeface="Calibri" charset="0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6135020" y="4245051"/>
            <a:ext cx="154018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53" name="Straight Connector 52"/>
          <p:cNvCxnSpPr/>
          <p:nvPr/>
        </p:nvCxnSpPr>
        <p:spPr>
          <a:xfrm>
            <a:off x="6184916" y="3964077"/>
            <a:ext cx="104122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54" name="Text Box 730"/>
          <p:cNvSpPr txBox="1"/>
          <p:nvPr/>
        </p:nvSpPr>
        <p:spPr>
          <a:xfrm>
            <a:off x="6213544" y="3809444"/>
            <a:ext cx="526415" cy="29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>
                <a:solidFill>
                  <a:srgbClr val="FF0000"/>
                </a:solidFill>
                <a:effectLst/>
                <a:latin typeface="Cambria" charset="0"/>
                <a:ea typeface="Calibri" charset="0"/>
                <a:cs typeface="Cambria" charset="0"/>
              </a:rPr>
              <a:t>Load</a:t>
            </a:r>
            <a:endParaRPr lang="en-US" sz="1200" dirty="0">
              <a:effectLst/>
              <a:latin typeface="Times New Roman" charset="0"/>
              <a:ea typeface="Calibri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7984486" y="4511192"/>
            <a:ext cx="167544" cy="252353"/>
            <a:chOff x="5994027" y="2779550"/>
            <a:chExt cx="412387" cy="564787"/>
          </a:xfrm>
        </p:grpSpPr>
        <p:sp>
          <p:nvSpPr>
            <p:cNvPr id="148" name="Oval 147"/>
            <p:cNvSpPr/>
            <p:nvPr/>
          </p:nvSpPr>
          <p:spPr>
            <a:xfrm>
              <a:off x="5994027" y="2779550"/>
              <a:ext cx="412387" cy="412387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5994027" y="2931950"/>
              <a:ext cx="412387" cy="412387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50" name="Straight Arrow Connector 149"/>
            <p:cNvCxnSpPr/>
            <p:nvPr/>
          </p:nvCxnSpPr>
          <p:spPr>
            <a:xfrm>
              <a:off x="6198229" y="2832977"/>
              <a:ext cx="0" cy="494865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none"/>
              <a:tailEnd type="triangle" w="med" len="med"/>
            </a:ln>
            <a:effectLst/>
          </p:spPr>
        </p:cxnSp>
      </p:grpSp>
      <p:cxnSp>
        <p:nvCxnSpPr>
          <p:cNvPr id="56" name="Straight Connector 55"/>
          <p:cNvCxnSpPr/>
          <p:nvPr/>
        </p:nvCxnSpPr>
        <p:spPr>
          <a:xfrm>
            <a:off x="8067448" y="4235267"/>
            <a:ext cx="0" cy="2670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57" name="Straight Connector 56"/>
          <p:cNvCxnSpPr/>
          <p:nvPr/>
        </p:nvCxnSpPr>
        <p:spPr>
          <a:xfrm>
            <a:off x="8064955" y="4756173"/>
            <a:ext cx="0" cy="140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58" name="Isosceles Triangle 271"/>
          <p:cNvSpPr/>
          <p:nvPr/>
        </p:nvSpPr>
        <p:spPr>
          <a:xfrm flipV="1">
            <a:off x="8024192" y="4866514"/>
            <a:ext cx="81526" cy="59768"/>
          </a:xfrm>
          <a:prstGeom prst="triangle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Text Box 738"/>
          <p:cNvSpPr txBox="1"/>
          <p:nvPr/>
        </p:nvSpPr>
        <p:spPr>
          <a:xfrm>
            <a:off x="8105979" y="4464692"/>
            <a:ext cx="582930" cy="29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>
                <a:solidFill>
                  <a:srgbClr val="FF0000"/>
                </a:solidFill>
                <a:effectLst/>
                <a:latin typeface="Cambria" charset="0"/>
                <a:ea typeface="Calibri" charset="0"/>
                <a:cs typeface="Cambria" charset="0"/>
              </a:rPr>
              <a:t>Comp</a:t>
            </a:r>
            <a:endParaRPr lang="en-US" sz="1200" dirty="0">
              <a:effectLst/>
              <a:latin typeface="Times New Roman" charset="0"/>
              <a:ea typeface="Calibri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8209082" y="4153467"/>
            <a:ext cx="2153554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61" name="Straight Connector 60"/>
          <p:cNvCxnSpPr/>
          <p:nvPr/>
        </p:nvCxnSpPr>
        <p:spPr>
          <a:xfrm>
            <a:off x="7733161" y="4045259"/>
            <a:ext cx="104122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62" name="Text Box 741"/>
          <p:cNvSpPr txBox="1"/>
          <p:nvPr/>
        </p:nvSpPr>
        <p:spPr>
          <a:xfrm>
            <a:off x="7390834" y="3889450"/>
            <a:ext cx="371475" cy="29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>
                <a:solidFill>
                  <a:srgbClr val="002060"/>
                </a:solidFill>
                <a:effectLst/>
                <a:latin typeface="Cambria" charset="0"/>
                <a:ea typeface="Calibri" charset="0"/>
                <a:cs typeface="Cambria" charset="0"/>
              </a:rPr>
              <a:t>Th</a:t>
            </a:r>
            <a:endParaRPr lang="en-US" sz="1200">
              <a:effectLst/>
              <a:latin typeface="Times New Roman" charset="0"/>
              <a:ea typeface="Calibri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9064166" y="4298746"/>
            <a:ext cx="167544" cy="252353"/>
            <a:chOff x="7809120" y="2422321"/>
            <a:chExt cx="412387" cy="564787"/>
          </a:xfrm>
        </p:grpSpPr>
        <p:sp>
          <p:nvSpPr>
            <p:cNvPr id="145" name="Oval 144"/>
            <p:cNvSpPr/>
            <p:nvPr/>
          </p:nvSpPr>
          <p:spPr>
            <a:xfrm>
              <a:off x="7809120" y="2422321"/>
              <a:ext cx="412387" cy="412387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7809120" y="2574721"/>
              <a:ext cx="412387" cy="412387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47" name="Straight Arrow Connector 146"/>
            <p:cNvCxnSpPr/>
            <p:nvPr/>
          </p:nvCxnSpPr>
          <p:spPr>
            <a:xfrm>
              <a:off x="8013322" y="2475748"/>
              <a:ext cx="0" cy="494865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headEnd type="none"/>
              <a:tailEnd type="triangle" w="med" len="med"/>
            </a:ln>
            <a:effectLst/>
          </p:spPr>
        </p:cxnSp>
      </p:grpSp>
      <p:cxnSp>
        <p:nvCxnSpPr>
          <p:cNvPr id="64" name="Straight Arrow Connector 63"/>
          <p:cNvCxnSpPr/>
          <p:nvPr/>
        </p:nvCxnSpPr>
        <p:spPr>
          <a:xfrm flipH="1">
            <a:off x="9361955" y="4426804"/>
            <a:ext cx="140118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triangle" w="med" len="med"/>
          </a:ln>
          <a:effectLst/>
        </p:spPr>
      </p:cxnSp>
      <p:sp>
        <p:nvSpPr>
          <p:cNvPr id="65" name="Text Box 747"/>
          <p:cNvSpPr txBox="1"/>
          <p:nvPr/>
        </p:nvSpPr>
        <p:spPr>
          <a:xfrm>
            <a:off x="8305235" y="4232357"/>
            <a:ext cx="775336" cy="29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>
                <a:solidFill>
                  <a:srgbClr val="FF0000"/>
                </a:solidFill>
                <a:effectLst/>
                <a:latin typeface="Cambria" charset="0"/>
                <a:ea typeface="Calibri" charset="0"/>
                <a:cs typeface="Cambria" charset="0"/>
              </a:rPr>
              <a:t>1/2/4/8</a:t>
            </a:r>
            <a:endParaRPr lang="en-US" sz="1200" dirty="0">
              <a:effectLst/>
              <a:latin typeface="Times New Roman" charset="0"/>
              <a:ea typeface="Calibri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9147127" y="4156752"/>
            <a:ext cx="0" cy="138535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67" name="Straight Connector 66"/>
          <p:cNvCxnSpPr/>
          <p:nvPr/>
        </p:nvCxnSpPr>
        <p:spPr>
          <a:xfrm>
            <a:off x="9147127" y="4550865"/>
            <a:ext cx="0" cy="140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68" name="Isosceles Triangle 287"/>
          <p:cNvSpPr/>
          <p:nvPr/>
        </p:nvSpPr>
        <p:spPr>
          <a:xfrm flipV="1">
            <a:off x="9106364" y="4661206"/>
            <a:ext cx="81526" cy="59768"/>
          </a:xfrm>
          <a:prstGeom prst="triangle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grpSp>
        <p:nvGrpSpPr>
          <p:cNvPr id="69" name="Group 68"/>
          <p:cNvGrpSpPr/>
          <p:nvPr/>
        </p:nvGrpSpPr>
        <p:grpSpPr>
          <a:xfrm rot="10800000">
            <a:off x="9505003" y="4599698"/>
            <a:ext cx="318990" cy="279026"/>
            <a:chOff x="8550230" y="2928379"/>
            <a:chExt cx="536267" cy="469186"/>
          </a:xfrm>
        </p:grpSpPr>
        <p:grpSp>
          <p:nvGrpSpPr>
            <p:cNvPr id="133" name="Group 132"/>
            <p:cNvGrpSpPr/>
            <p:nvPr/>
          </p:nvGrpSpPr>
          <p:grpSpPr>
            <a:xfrm>
              <a:off x="8689619" y="2928379"/>
              <a:ext cx="255597" cy="211190"/>
              <a:chOff x="8689619" y="2928379"/>
              <a:chExt cx="255597" cy="211190"/>
            </a:xfrm>
          </p:grpSpPr>
          <p:sp>
            <p:nvSpPr>
              <p:cNvPr id="143" name="Isosceles Triangle 302"/>
              <p:cNvSpPr/>
              <p:nvPr/>
            </p:nvSpPr>
            <p:spPr>
              <a:xfrm rot="5400000">
                <a:off x="8672946" y="2945052"/>
                <a:ext cx="211190" cy="17784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 flipH="1">
                <a:off x="8867463" y="2995214"/>
                <a:ext cx="77753" cy="7752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 flipH="1">
              <a:off x="8689618" y="3186375"/>
              <a:ext cx="255597" cy="211190"/>
              <a:chOff x="8689618" y="3186375"/>
              <a:chExt cx="255597" cy="211190"/>
            </a:xfrm>
          </p:grpSpPr>
          <p:sp>
            <p:nvSpPr>
              <p:cNvPr id="141" name="Isosceles Triangle 300"/>
              <p:cNvSpPr/>
              <p:nvPr/>
            </p:nvSpPr>
            <p:spPr>
              <a:xfrm rot="5400000">
                <a:off x="8672945" y="3203048"/>
                <a:ext cx="211190" cy="17784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 flipH="1">
                <a:off x="8867462" y="3253210"/>
                <a:ext cx="77753" cy="7752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135" name="Straight Connector 134"/>
            <p:cNvCxnSpPr/>
            <p:nvPr/>
          </p:nvCxnSpPr>
          <p:spPr>
            <a:xfrm>
              <a:off x="8550230" y="3033975"/>
              <a:ext cx="0" cy="255249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>
            <a:xfrm>
              <a:off x="8550230" y="3289225"/>
              <a:ext cx="136682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>
            <a:xfrm>
              <a:off x="8550230" y="3033976"/>
              <a:ext cx="136682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>
            <a:xfrm flipH="1">
              <a:off x="9086497" y="3035014"/>
              <a:ext cx="0" cy="255249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>
            <a:xfrm flipH="1">
              <a:off x="8945214" y="3295902"/>
              <a:ext cx="141283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>
            <a:xfrm flipH="1">
              <a:off x="8945214" y="3040653"/>
              <a:ext cx="141283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70" name="Group 69"/>
          <p:cNvGrpSpPr/>
          <p:nvPr/>
        </p:nvGrpSpPr>
        <p:grpSpPr>
          <a:xfrm rot="10800000">
            <a:off x="9505003" y="4918073"/>
            <a:ext cx="318990" cy="279026"/>
            <a:chOff x="8550230" y="3463731"/>
            <a:chExt cx="536267" cy="469186"/>
          </a:xfrm>
        </p:grpSpPr>
        <p:grpSp>
          <p:nvGrpSpPr>
            <p:cNvPr id="121" name="Group 120"/>
            <p:cNvGrpSpPr/>
            <p:nvPr/>
          </p:nvGrpSpPr>
          <p:grpSpPr>
            <a:xfrm>
              <a:off x="8689619" y="3463731"/>
              <a:ext cx="255597" cy="211190"/>
              <a:chOff x="8689619" y="3463731"/>
              <a:chExt cx="255597" cy="211190"/>
            </a:xfrm>
          </p:grpSpPr>
          <p:sp>
            <p:nvSpPr>
              <p:cNvPr id="131" name="Isosceles Triangle 325"/>
              <p:cNvSpPr/>
              <p:nvPr/>
            </p:nvSpPr>
            <p:spPr>
              <a:xfrm rot="5400000">
                <a:off x="8672946" y="3480404"/>
                <a:ext cx="211190" cy="17784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Oval 131"/>
              <p:cNvSpPr/>
              <p:nvPr/>
            </p:nvSpPr>
            <p:spPr>
              <a:xfrm flipH="1">
                <a:off x="8867463" y="3530566"/>
                <a:ext cx="77753" cy="7752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 flipH="1">
              <a:off x="8689618" y="3721727"/>
              <a:ext cx="255597" cy="211190"/>
              <a:chOff x="8689618" y="3721727"/>
              <a:chExt cx="255597" cy="211190"/>
            </a:xfrm>
          </p:grpSpPr>
          <p:sp>
            <p:nvSpPr>
              <p:cNvPr id="129" name="Isosceles Triangle 323"/>
              <p:cNvSpPr/>
              <p:nvPr/>
            </p:nvSpPr>
            <p:spPr>
              <a:xfrm rot="5400000">
                <a:off x="8672945" y="3738400"/>
                <a:ext cx="211190" cy="17784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Oval 129"/>
              <p:cNvSpPr/>
              <p:nvPr/>
            </p:nvSpPr>
            <p:spPr>
              <a:xfrm flipH="1">
                <a:off x="8867462" y="3788562"/>
                <a:ext cx="77753" cy="7752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8550230" y="3569327"/>
              <a:ext cx="0" cy="255249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>
            <a:xfrm>
              <a:off x="8550230" y="3824577"/>
              <a:ext cx="136682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>
            <a:xfrm>
              <a:off x="8550230" y="3569328"/>
              <a:ext cx="136682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>
            <a:xfrm flipH="1">
              <a:off x="9086497" y="3570366"/>
              <a:ext cx="0" cy="255249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>
            <a:xfrm flipH="1">
              <a:off x="8945214" y="3831254"/>
              <a:ext cx="141283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>
            <a:xfrm flipH="1">
              <a:off x="8945214" y="3576005"/>
              <a:ext cx="141283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71" name="Group 70"/>
          <p:cNvGrpSpPr/>
          <p:nvPr/>
        </p:nvGrpSpPr>
        <p:grpSpPr>
          <a:xfrm rot="10800000">
            <a:off x="9505003" y="5236449"/>
            <a:ext cx="318990" cy="279026"/>
            <a:chOff x="8550230" y="3999084"/>
            <a:chExt cx="536267" cy="469186"/>
          </a:xfrm>
        </p:grpSpPr>
        <p:grpSp>
          <p:nvGrpSpPr>
            <p:cNvPr id="109" name="Group 108"/>
            <p:cNvGrpSpPr/>
            <p:nvPr/>
          </p:nvGrpSpPr>
          <p:grpSpPr>
            <a:xfrm>
              <a:off x="8689619" y="3999084"/>
              <a:ext cx="255597" cy="211190"/>
              <a:chOff x="8689619" y="3999084"/>
              <a:chExt cx="255597" cy="211190"/>
            </a:xfrm>
          </p:grpSpPr>
          <p:sp>
            <p:nvSpPr>
              <p:cNvPr id="119" name="Isosceles Triangle 338"/>
              <p:cNvSpPr/>
              <p:nvPr/>
            </p:nvSpPr>
            <p:spPr>
              <a:xfrm rot="5400000">
                <a:off x="8672946" y="4015757"/>
                <a:ext cx="211190" cy="17784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 flipH="1">
                <a:off x="8867463" y="4065919"/>
                <a:ext cx="77753" cy="7752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 flipH="1">
              <a:off x="8689618" y="4257080"/>
              <a:ext cx="255597" cy="211190"/>
              <a:chOff x="8689618" y="4257080"/>
              <a:chExt cx="255597" cy="211190"/>
            </a:xfrm>
          </p:grpSpPr>
          <p:sp>
            <p:nvSpPr>
              <p:cNvPr id="117" name="Isosceles Triangle 336"/>
              <p:cNvSpPr/>
              <p:nvPr/>
            </p:nvSpPr>
            <p:spPr>
              <a:xfrm rot="5400000">
                <a:off x="8672945" y="4273753"/>
                <a:ext cx="211190" cy="17784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 flipH="1">
                <a:off x="8867462" y="4323915"/>
                <a:ext cx="77753" cy="77521"/>
              </a:xfrm>
              <a:prstGeom prst="ellips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111" name="Straight Connector 110"/>
            <p:cNvCxnSpPr/>
            <p:nvPr/>
          </p:nvCxnSpPr>
          <p:spPr>
            <a:xfrm>
              <a:off x="8550230" y="4104680"/>
              <a:ext cx="0" cy="255249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>
            <a:xfrm>
              <a:off x="8550230" y="4359930"/>
              <a:ext cx="136682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>
            <a:xfrm>
              <a:off x="8550230" y="4104681"/>
              <a:ext cx="136682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14" name="Straight Connector 113"/>
            <p:cNvCxnSpPr/>
            <p:nvPr/>
          </p:nvCxnSpPr>
          <p:spPr>
            <a:xfrm flipH="1">
              <a:off x="9086497" y="4105719"/>
              <a:ext cx="0" cy="255249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>
            <a:xfrm flipH="1">
              <a:off x="8945214" y="4366607"/>
              <a:ext cx="141283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>
            <a:xfrm flipH="1">
              <a:off x="8945214" y="4111358"/>
              <a:ext cx="141283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cxnSp>
        <p:nvCxnSpPr>
          <p:cNvPr id="72" name="Straight Arrow Connector 71"/>
          <p:cNvCxnSpPr/>
          <p:nvPr/>
        </p:nvCxnSpPr>
        <p:spPr>
          <a:xfrm flipH="1">
            <a:off x="9361955" y="4741924"/>
            <a:ext cx="140118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triangle" w="med" len="med"/>
          </a:ln>
          <a:effectLst/>
        </p:spPr>
      </p:cxnSp>
      <p:cxnSp>
        <p:nvCxnSpPr>
          <p:cNvPr id="73" name="Straight Arrow Connector 72"/>
          <p:cNvCxnSpPr/>
          <p:nvPr/>
        </p:nvCxnSpPr>
        <p:spPr>
          <a:xfrm flipH="1">
            <a:off x="9361955" y="5057043"/>
            <a:ext cx="140118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triangle" w="med" len="med"/>
          </a:ln>
          <a:effectLst/>
        </p:spPr>
      </p:cxnSp>
      <p:cxnSp>
        <p:nvCxnSpPr>
          <p:cNvPr id="74" name="Straight Arrow Connector 73"/>
          <p:cNvCxnSpPr/>
          <p:nvPr/>
        </p:nvCxnSpPr>
        <p:spPr>
          <a:xfrm flipH="1">
            <a:off x="9361955" y="5372161"/>
            <a:ext cx="140118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triangl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>
          <a:xfrm>
            <a:off x="9336669" y="4433855"/>
            <a:ext cx="0" cy="95602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76" name="Straight Arrow Connector 75"/>
          <p:cNvCxnSpPr/>
          <p:nvPr/>
        </p:nvCxnSpPr>
        <p:spPr>
          <a:xfrm flipH="1">
            <a:off x="9248783" y="4433855"/>
            <a:ext cx="87886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triangle" w="med" len="med"/>
          </a:ln>
          <a:effectLst/>
        </p:spPr>
      </p:cxnSp>
      <p:grpSp>
        <p:nvGrpSpPr>
          <p:cNvPr id="77" name="Group 76"/>
          <p:cNvGrpSpPr/>
          <p:nvPr/>
        </p:nvGrpSpPr>
        <p:grpSpPr>
          <a:xfrm>
            <a:off x="1323671" y="3325513"/>
            <a:ext cx="1215350" cy="427835"/>
            <a:chOff x="5751867" y="672948"/>
            <a:chExt cx="2043176" cy="719409"/>
          </a:xfrm>
        </p:grpSpPr>
        <p:sp>
          <p:nvSpPr>
            <p:cNvPr id="101" name="Moon 100"/>
            <p:cNvSpPr/>
            <p:nvPr/>
          </p:nvSpPr>
          <p:spPr>
            <a:xfrm rot="10800000">
              <a:off x="7190996" y="881092"/>
              <a:ext cx="244325" cy="397109"/>
            </a:xfrm>
            <a:prstGeom prst="moon">
              <a:avLst>
                <a:gd name="adj" fmla="val 75582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 rot="10800000" flipH="1">
              <a:off x="7444089" y="1040885"/>
              <a:ext cx="77753" cy="77521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 flipV="1">
              <a:off x="6960614" y="973808"/>
              <a:ext cx="268697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>
            <a:xfrm flipV="1">
              <a:off x="6965118" y="1187727"/>
              <a:ext cx="268697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105" name="Text Box 800"/>
            <p:cNvSpPr txBox="1"/>
            <p:nvPr/>
          </p:nvSpPr>
          <p:spPr>
            <a:xfrm>
              <a:off x="5751867" y="672948"/>
              <a:ext cx="1321998" cy="483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1200" dirty="0" err="1">
                  <a:solidFill>
                    <a:srgbClr val="FF0000"/>
                  </a:solidFill>
                  <a:effectLst/>
                  <a:latin typeface="Cambria" charset="0"/>
                  <a:ea typeface="Calibri" charset="0"/>
                  <a:cs typeface="Cambria" charset="0"/>
                </a:rPr>
                <a:t>RowENB</a:t>
              </a:r>
              <a:endParaRPr lang="en-US" sz="1400" b="1" dirty="0">
                <a:solidFill>
                  <a:srgbClr val="FF0000"/>
                </a:solidFill>
                <a:effectLst/>
                <a:latin typeface="Times New Roman" charset="0"/>
                <a:ea typeface="Calibri" charset="0"/>
              </a:endParaRPr>
            </a:p>
          </p:txBody>
        </p:sp>
        <p:sp>
          <p:nvSpPr>
            <p:cNvPr id="106" name="Text Box 801"/>
            <p:cNvSpPr txBox="1"/>
            <p:nvPr/>
          </p:nvSpPr>
          <p:spPr>
            <a:xfrm>
              <a:off x="5890738" y="909005"/>
              <a:ext cx="1179385" cy="483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kern="1200" dirty="0" err="1">
                  <a:solidFill>
                    <a:srgbClr val="FF0000"/>
                  </a:solidFill>
                  <a:effectLst/>
                  <a:latin typeface="Cambria" charset="0"/>
                  <a:ea typeface="Calibri" charset="0"/>
                  <a:cs typeface="Cambria" charset="0"/>
                </a:rPr>
                <a:t>ColENB</a:t>
              </a:r>
              <a:endParaRPr lang="en-US" sz="1400" b="1" dirty="0">
                <a:solidFill>
                  <a:srgbClr val="FF0000"/>
                </a:solidFill>
                <a:effectLst/>
                <a:latin typeface="Times New Roman" charset="0"/>
                <a:ea typeface="Calibri" charset="0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V="1">
              <a:off x="7526346" y="1079560"/>
              <a:ext cx="268697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78" name="Group 77"/>
          <p:cNvGrpSpPr/>
          <p:nvPr/>
        </p:nvGrpSpPr>
        <p:grpSpPr>
          <a:xfrm>
            <a:off x="6808977" y="4185944"/>
            <a:ext cx="764595" cy="141869"/>
            <a:chOff x="4017831" y="2232647"/>
            <a:chExt cx="1285391" cy="238554"/>
          </a:xfrm>
        </p:grpSpPr>
        <p:cxnSp>
          <p:nvCxnSpPr>
            <p:cNvPr id="97" name="Straight Connector 96"/>
            <p:cNvCxnSpPr/>
            <p:nvPr/>
          </p:nvCxnSpPr>
          <p:spPr>
            <a:xfrm flipV="1">
              <a:off x="4017831" y="2363079"/>
              <a:ext cx="799493" cy="1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>
            <a:xfrm>
              <a:off x="4812396" y="2232647"/>
              <a:ext cx="0" cy="238554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>
            <a:xfrm>
              <a:off x="4866223" y="2232647"/>
              <a:ext cx="0" cy="238554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>
            <a:xfrm>
              <a:off x="4871308" y="2362948"/>
              <a:ext cx="431914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79" name="Group 78"/>
          <p:cNvGrpSpPr/>
          <p:nvPr/>
        </p:nvGrpSpPr>
        <p:grpSpPr>
          <a:xfrm>
            <a:off x="6735546" y="4028018"/>
            <a:ext cx="72002" cy="124482"/>
            <a:chOff x="3894384" y="1967093"/>
            <a:chExt cx="121045" cy="209318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3898583" y="1967093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>
            <a:xfrm>
              <a:off x="3894384" y="1967093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>
            <a:xfrm>
              <a:off x="3894384" y="2173187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cxnSp>
        <p:nvCxnSpPr>
          <p:cNvPr id="80" name="Straight Connector 79"/>
          <p:cNvCxnSpPr/>
          <p:nvPr/>
        </p:nvCxnSpPr>
        <p:spPr>
          <a:xfrm flipH="1">
            <a:off x="6810377" y="3849876"/>
            <a:ext cx="1" cy="17959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81" name="Isosceles Triangle 90"/>
          <p:cNvSpPr/>
          <p:nvPr/>
        </p:nvSpPr>
        <p:spPr>
          <a:xfrm flipV="1">
            <a:off x="6771547" y="3796892"/>
            <a:ext cx="81526" cy="59768"/>
          </a:xfrm>
          <a:prstGeom prst="triangle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>
            <a:off x="7529868" y="4455433"/>
            <a:ext cx="72002" cy="124482"/>
            <a:chOff x="5229750" y="2685797"/>
            <a:chExt cx="121045" cy="209318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5233949" y="2685797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>
            <a:xfrm>
              <a:off x="5229750" y="2685797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>
            <a:xfrm>
              <a:off x="5229750" y="2891891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cxnSp>
        <p:nvCxnSpPr>
          <p:cNvPr id="83" name="Straight Connector 82"/>
          <p:cNvCxnSpPr/>
          <p:nvPr/>
        </p:nvCxnSpPr>
        <p:spPr>
          <a:xfrm>
            <a:off x="7601870" y="4263434"/>
            <a:ext cx="0" cy="189309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84" name="Straight Connector 83"/>
          <p:cNvCxnSpPr/>
          <p:nvPr/>
        </p:nvCxnSpPr>
        <p:spPr>
          <a:xfrm>
            <a:off x="7601870" y="4579282"/>
            <a:ext cx="0" cy="140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85" name="Text Box 821"/>
          <p:cNvSpPr txBox="1"/>
          <p:nvPr/>
        </p:nvSpPr>
        <p:spPr>
          <a:xfrm>
            <a:off x="7276534" y="4689544"/>
            <a:ext cx="782320" cy="297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>
                <a:solidFill>
                  <a:srgbClr val="002060"/>
                </a:solidFill>
                <a:effectLst/>
                <a:latin typeface="Cambria" charset="0"/>
                <a:ea typeface="Calibri" charset="0"/>
                <a:cs typeface="Cambria" charset="0"/>
              </a:rPr>
              <a:t>Baseline</a:t>
            </a:r>
            <a:endParaRPr lang="en-US" sz="1200" dirty="0">
              <a:effectLst/>
              <a:latin typeface="Times New Roman" charset="0"/>
              <a:ea typeface="Calibri" charset="0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7423657" y="4517674"/>
            <a:ext cx="106211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87" name="Group 86"/>
          <p:cNvGrpSpPr/>
          <p:nvPr/>
        </p:nvGrpSpPr>
        <p:grpSpPr>
          <a:xfrm rot="2994358">
            <a:off x="5228166" y="4394767"/>
            <a:ext cx="141869" cy="32018"/>
            <a:chOff x="1512414" y="2447533"/>
            <a:chExt cx="238554" cy="53827"/>
          </a:xfrm>
        </p:grpSpPr>
        <p:cxnSp>
          <p:nvCxnSpPr>
            <p:cNvPr id="89" name="Straight Connector 88"/>
            <p:cNvCxnSpPr/>
            <p:nvPr/>
          </p:nvCxnSpPr>
          <p:spPr>
            <a:xfrm rot="16200000">
              <a:off x="1631691" y="2382083"/>
              <a:ext cx="0" cy="238554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>
            <a:xfrm rot="16200000">
              <a:off x="1631691" y="2328256"/>
              <a:ext cx="0" cy="238554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sp>
        <p:nvSpPr>
          <p:cNvPr id="88" name="Arc 87"/>
          <p:cNvSpPr/>
          <p:nvPr/>
        </p:nvSpPr>
        <p:spPr>
          <a:xfrm rot="16200000">
            <a:off x="4984134" y="4113696"/>
            <a:ext cx="2142330" cy="2098018"/>
          </a:xfrm>
          <a:prstGeom prst="arc">
            <a:avLst>
              <a:gd name="adj1" fmla="val 17123587"/>
              <a:gd name="adj2" fmla="val 0"/>
            </a:avLst>
          </a:prstGeom>
          <a:noFill/>
          <a:ln w="9525" cap="flat" cmpd="sng" algn="ctr">
            <a:solidFill>
              <a:srgbClr val="000000"/>
            </a:solidFill>
            <a:prstDash val="dash"/>
          </a:ln>
          <a:effectLst/>
        </p:spPr>
        <p:txBody>
          <a:bodyPr rtlCol="0" anchor="ctr"/>
          <a:lstStyle/>
          <a:p>
            <a:endParaRPr lang="en-US"/>
          </a:p>
        </p:txBody>
      </p:sp>
      <p:grpSp>
        <p:nvGrpSpPr>
          <p:cNvPr id="200" name="Group 199"/>
          <p:cNvGrpSpPr/>
          <p:nvPr/>
        </p:nvGrpSpPr>
        <p:grpSpPr>
          <a:xfrm rot="16200000" flipH="1">
            <a:off x="5850094" y="3042028"/>
            <a:ext cx="72002" cy="124482"/>
            <a:chOff x="2836339" y="1756165"/>
            <a:chExt cx="121045" cy="209318"/>
          </a:xfrm>
        </p:grpSpPr>
        <p:cxnSp>
          <p:nvCxnSpPr>
            <p:cNvPr id="201" name="Straight Connector 200"/>
            <p:cNvCxnSpPr/>
            <p:nvPr/>
          </p:nvCxnSpPr>
          <p:spPr>
            <a:xfrm>
              <a:off x="2840538" y="1756165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02" name="Straight Connector 201"/>
            <p:cNvCxnSpPr/>
            <p:nvPr/>
          </p:nvCxnSpPr>
          <p:spPr>
            <a:xfrm>
              <a:off x="2836339" y="1756165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03" name="Straight Connector 202"/>
            <p:cNvCxnSpPr/>
            <p:nvPr/>
          </p:nvCxnSpPr>
          <p:spPr>
            <a:xfrm>
              <a:off x="2836339" y="1962259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grpSp>
        <p:nvGrpSpPr>
          <p:cNvPr id="208" name="Group 207"/>
          <p:cNvGrpSpPr/>
          <p:nvPr/>
        </p:nvGrpSpPr>
        <p:grpSpPr>
          <a:xfrm>
            <a:off x="3318487" y="4517674"/>
            <a:ext cx="72002" cy="124482"/>
            <a:chOff x="5229750" y="2685797"/>
            <a:chExt cx="121045" cy="209318"/>
          </a:xfrm>
        </p:grpSpPr>
        <p:cxnSp>
          <p:nvCxnSpPr>
            <p:cNvPr id="209" name="Straight Connector 208"/>
            <p:cNvCxnSpPr/>
            <p:nvPr/>
          </p:nvCxnSpPr>
          <p:spPr>
            <a:xfrm>
              <a:off x="5233949" y="2685797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10" name="Straight Connector 209"/>
            <p:cNvCxnSpPr/>
            <p:nvPr/>
          </p:nvCxnSpPr>
          <p:spPr>
            <a:xfrm>
              <a:off x="5229750" y="2685797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11" name="Straight Connector 210"/>
            <p:cNvCxnSpPr/>
            <p:nvPr/>
          </p:nvCxnSpPr>
          <p:spPr>
            <a:xfrm>
              <a:off x="5229750" y="2891891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cxnSp>
        <p:nvCxnSpPr>
          <p:cNvPr id="212" name="Straight Connector 211"/>
          <p:cNvCxnSpPr/>
          <p:nvPr/>
        </p:nvCxnSpPr>
        <p:spPr>
          <a:xfrm flipH="1" flipV="1">
            <a:off x="3649039" y="4379451"/>
            <a:ext cx="0" cy="24038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13" name="Straight Connector 212"/>
          <p:cNvCxnSpPr/>
          <p:nvPr/>
        </p:nvCxnSpPr>
        <p:spPr>
          <a:xfrm>
            <a:off x="3389239" y="4640897"/>
            <a:ext cx="0" cy="140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14" name="Isosceles Triangle 97"/>
          <p:cNvSpPr/>
          <p:nvPr/>
        </p:nvSpPr>
        <p:spPr>
          <a:xfrm flipV="1">
            <a:off x="3348476" y="4751237"/>
            <a:ext cx="81526" cy="59768"/>
          </a:xfrm>
          <a:prstGeom prst="triangle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cxnSp>
        <p:nvCxnSpPr>
          <p:cNvPr id="218" name="Straight Connector 217"/>
          <p:cNvCxnSpPr/>
          <p:nvPr/>
        </p:nvCxnSpPr>
        <p:spPr>
          <a:xfrm>
            <a:off x="4053720" y="4331628"/>
            <a:ext cx="0" cy="15179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19" name="Straight Connector 218"/>
          <p:cNvCxnSpPr/>
          <p:nvPr/>
        </p:nvCxnSpPr>
        <p:spPr>
          <a:xfrm>
            <a:off x="4053720" y="4483425"/>
            <a:ext cx="81303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20" name="Straight Connector 219"/>
          <p:cNvCxnSpPr/>
          <p:nvPr/>
        </p:nvCxnSpPr>
        <p:spPr>
          <a:xfrm flipH="1">
            <a:off x="3134337" y="4183698"/>
            <a:ext cx="186539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21" name="Straight Connector 220"/>
          <p:cNvCxnSpPr/>
          <p:nvPr/>
        </p:nvCxnSpPr>
        <p:spPr>
          <a:xfrm flipH="1">
            <a:off x="2886660" y="4185944"/>
            <a:ext cx="0" cy="39802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22" name="Straight Connector 221"/>
          <p:cNvCxnSpPr/>
          <p:nvPr/>
        </p:nvCxnSpPr>
        <p:spPr>
          <a:xfrm flipH="1">
            <a:off x="4054158" y="4327813"/>
            <a:ext cx="195995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28" name="Straight Connector 227"/>
          <p:cNvCxnSpPr/>
          <p:nvPr/>
        </p:nvCxnSpPr>
        <p:spPr>
          <a:xfrm>
            <a:off x="3389239" y="4377447"/>
            <a:ext cx="0" cy="140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29" name="Straight Connector 228"/>
          <p:cNvCxnSpPr/>
          <p:nvPr/>
        </p:nvCxnSpPr>
        <p:spPr>
          <a:xfrm flipV="1">
            <a:off x="3385251" y="4377347"/>
            <a:ext cx="265674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33" name="Straight Connector 232"/>
          <p:cNvCxnSpPr/>
          <p:nvPr/>
        </p:nvCxnSpPr>
        <p:spPr>
          <a:xfrm>
            <a:off x="3389239" y="4240699"/>
            <a:ext cx="0" cy="140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234" name="Group 233"/>
          <p:cNvGrpSpPr/>
          <p:nvPr/>
        </p:nvGrpSpPr>
        <p:grpSpPr>
          <a:xfrm>
            <a:off x="3318668" y="4121231"/>
            <a:ext cx="72002" cy="124482"/>
            <a:chOff x="5229750" y="2685797"/>
            <a:chExt cx="121045" cy="209318"/>
          </a:xfrm>
        </p:grpSpPr>
        <p:cxnSp>
          <p:nvCxnSpPr>
            <p:cNvPr id="235" name="Straight Connector 234"/>
            <p:cNvCxnSpPr/>
            <p:nvPr/>
          </p:nvCxnSpPr>
          <p:spPr>
            <a:xfrm>
              <a:off x="5233949" y="2685797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36" name="Straight Connector 235"/>
            <p:cNvCxnSpPr/>
            <p:nvPr/>
          </p:nvCxnSpPr>
          <p:spPr>
            <a:xfrm>
              <a:off x="5229750" y="2685797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37" name="Straight Connector 236"/>
            <p:cNvCxnSpPr/>
            <p:nvPr/>
          </p:nvCxnSpPr>
          <p:spPr>
            <a:xfrm>
              <a:off x="5229750" y="2891891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cxnSp>
        <p:nvCxnSpPr>
          <p:cNvPr id="238" name="Straight Connector 237"/>
          <p:cNvCxnSpPr/>
          <p:nvPr/>
        </p:nvCxnSpPr>
        <p:spPr>
          <a:xfrm flipH="1">
            <a:off x="3387394" y="3939255"/>
            <a:ext cx="1" cy="17959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40" name="Text Box 670"/>
          <p:cNvSpPr txBox="1"/>
          <p:nvPr/>
        </p:nvSpPr>
        <p:spPr>
          <a:xfrm>
            <a:off x="6603796" y="3525035"/>
            <a:ext cx="402674" cy="287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Cambria" charset="0"/>
                <a:ea typeface="Calibri" charset="0"/>
                <a:cs typeface="Cambria" charset="0"/>
              </a:rPr>
              <a:t>3.3</a:t>
            </a:r>
          </a:p>
        </p:txBody>
      </p:sp>
      <p:sp>
        <p:nvSpPr>
          <p:cNvPr id="241" name="Text Box 727"/>
          <p:cNvSpPr txBox="1"/>
          <p:nvPr/>
        </p:nvSpPr>
        <p:spPr>
          <a:xfrm>
            <a:off x="2980312" y="3659269"/>
            <a:ext cx="817853" cy="287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smtClean="0">
                <a:solidFill>
                  <a:srgbClr val="002060"/>
                </a:solidFill>
                <a:effectLst/>
                <a:latin typeface="Cambria" charset="0"/>
                <a:ea typeface="Calibri" charset="0"/>
                <a:cs typeface="Cambria" charset="0"/>
              </a:rPr>
              <a:t>Injection</a:t>
            </a:r>
            <a:endParaRPr lang="en-US" sz="1200" dirty="0">
              <a:effectLst/>
              <a:latin typeface="Times New Roman" charset="0"/>
              <a:ea typeface="Calibri" charset="0"/>
            </a:endParaRPr>
          </a:p>
        </p:txBody>
      </p:sp>
      <p:grpSp>
        <p:nvGrpSpPr>
          <p:cNvPr id="243" name="Group 242"/>
          <p:cNvGrpSpPr/>
          <p:nvPr/>
        </p:nvGrpSpPr>
        <p:grpSpPr>
          <a:xfrm>
            <a:off x="4138198" y="4422722"/>
            <a:ext cx="115168" cy="124482"/>
            <a:chOff x="1866133" y="2220680"/>
            <a:chExt cx="193614" cy="209318"/>
          </a:xfrm>
        </p:grpSpPr>
        <p:cxnSp>
          <p:nvCxnSpPr>
            <p:cNvPr id="244" name="Straight Connector 243"/>
            <p:cNvCxnSpPr/>
            <p:nvPr/>
          </p:nvCxnSpPr>
          <p:spPr>
            <a:xfrm>
              <a:off x="1942901" y="2220680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45" name="Straight Connector 244"/>
            <p:cNvCxnSpPr/>
            <p:nvPr/>
          </p:nvCxnSpPr>
          <p:spPr>
            <a:xfrm>
              <a:off x="1938702" y="2220680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46" name="Straight Connector 245"/>
            <p:cNvCxnSpPr/>
            <p:nvPr/>
          </p:nvCxnSpPr>
          <p:spPr>
            <a:xfrm>
              <a:off x="1938702" y="2426774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247" name="Oval 246"/>
            <p:cNvSpPr/>
            <p:nvPr/>
          </p:nvSpPr>
          <p:spPr>
            <a:xfrm>
              <a:off x="1866133" y="2286579"/>
              <a:ext cx="77753" cy="77521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52" name="Straight Connector 251"/>
          <p:cNvCxnSpPr/>
          <p:nvPr/>
        </p:nvCxnSpPr>
        <p:spPr>
          <a:xfrm flipV="1">
            <a:off x="4250153" y="4542606"/>
            <a:ext cx="0" cy="365375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53" name="Straight Connector 252"/>
          <p:cNvCxnSpPr/>
          <p:nvPr/>
        </p:nvCxnSpPr>
        <p:spPr>
          <a:xfrm>
            <a:off x="4250153" y="4271384"/>
            <a:ext cx="0" cy="15179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55" name="Text Box 670"/>
          <p:cNvSpPr txBox="1"/>
          <p:nvPr/>
        </p:nvSpPr>
        <p:spPr>
          <a:xfrm>
            <a:off x="4047226" y="3992606"/>
            <a:ext cx="402674" cy="287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Cambria" charset="0"/>
                <a:ea typeface="Calibri" charset="0"/>
                <a:cs typeface="Cambria" charset="0"/>
              </a:rPr>
              <a:t>3.6</a:t>
            </a:r>
          </a:p>
        </p:txBody>
      </p:sp>
      <p:sp>
        <p:nvSpPr>
          <p:cNvPr id="259" name="Isosceles Triangle 149"/>
          <p:cNvSpPr/>
          <p:nvPr/>
        </p:nvSpPr>
        <p:spPr>
          <a:xfrm rot="5400000">
            <a:off x="2629078" y="4130578"/>
            <a:ext cx="125595" cy="105788"/>
          </a:xfrm>
          <a:prstGeom prst="triangl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cxnSp>
        <p:nvCxnSpPr>
          <p:cNvPr id="261" name="Straight Connector 260"/>
          <p:cNvCxnSpPr/>
          <p:nvPr/>
        </p:nvCxnSpPr>
        <p:spPr>
          <a:xfrm flipH="1">
            <a:off x="2788447" y="4183247"/>
            <a:ext cx="196426" cy="45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62" name="Straight Connector 261"/>
          <p:cNvCxnSpPr/>
          <p:nvPr/>
        </p:nvCxnSpPr>
        <p:spPr>
          <a:xfrm>
            <a:off x="2886660" y="4583965"/>
            <a:ext cx="431827" cy="8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65" name="Straight Connector 264"/>
          <p:cNvCxnSpPr/>
          <p:nvPr/>
        </p:nvCxnSpPr>
        <p:spPr>
          <a:xfrm>
            <a:off x="2770502" y="3996350"/>
            <a:ext cx="431827" cy="8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66" name="Straight Connector 265"/>
          <p:cNvCxnSpPr/>
          <p:nvPr/>
        </p:nvCxnSpPr>
        <p:spPr>
          <a:xfrm>
            <a:off x="3199645" y="3997675"/>
            <a:ext cx="0" cy="19141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268" name="Group 267"/>
          <p:cNvGrpSpPr/>
          <p:nvPr/>
        </p:nvGrpSpPr>
        <p:grpSpPr>
          <a:xfrm rot="16200000" flipH="1">
            <a:off x="2650675" y="3876425"/>
            <a:ext cx="115168" cy="124482"/>
            <a:chOff x="2763770" y="1756165"/>
            <a:chExt cx="193614" cy="209318"/>
          </a:xfrm>
        </p:grpSpPr>
        <p:cxnSp>
          <p:nvCxnSpPr>
            <p:cNvPr id="269" name="Straight Connector 268"/>
            <p:cNvCxnSpPr/>
            <p:nvPr/>
          </p:nvCxnSpPr>
          <p:spPr>
            <a:xfrm>
              <a:off x="2840538" y="1756165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70" name="Straight Connector 269"/>
            <p:cNvCxnSpPr/>
            <p:nvPr/>
          </p:nvCxnSpPr>
          <p:spPr>
            <a:xfrm>
              <a:off x="2836339" y="1756165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71" name="Straight Connector 270"/>
            <p:cNvCxnSpPr/>
            <p:nvPr/>
          </p:nvCxnSpPr>
          <p:spPr>
            <a:xfrm>
              <a:off x="2836339" y="1962259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272" name="Oval 271"/>
            <p:cNvSpPr/>
            <p:nvPr/>
          </p:nvSpPr>
          <p:spPr>
            <a:xfrm>
              <a:off x="2763770" y="1822064"/>
              <a:ext cx="77753" cy="77521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3" name="Group 272"/>
          <p:cNvGrpSpPr/>
          <p:nvPr/>
        </p:nvGrpSpPr>
        <p:grpSpPr>
          <a:xfrm rot="5400000">
            <a:off x="2345234" y="4091345"/>
            <a:ext cx="72002" cy="124482"/>
            <a:chOff x="5229750" y="2685797"/>
            <a:chExt cx="121045" cy="209318"/>
          </a:xfrm>
        </p:grpSpPr>
        <p:cxnSp>
          <p:nvCxnSpPr>
            <p:cNvPr id="274" name="Straight Connector 273"/>
            <p:cNvCxnSpPr/>
            <p:nvPr/>
          </p:nvCxnSpPr>
          <p:spPr>
            <a:xfrm>
              <a:off x="5233949" y="2685797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75" name="Straight Connector 274"/>
            <p:cNvCxnSpPr/>
            <p:nvPr/>
          </p:nvCxnSpPr>
          <p:spPr>
            <a:xfrm>
              <a:off x="5229750" y="2685797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76" name="Straight Connector 275"/>
            <p:cNvCxnSpPr/>
            <p:nvPr/>
          </p:nvCxnSpPr>
          <p:spPr>
            <a:xfrm>
              <a:off x="5229750" y="2891891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cxnSp>
        <p:nvCxnSpPr>
          <p:cNvPr id="277" name="Straight Connector 276"/>
          <p:cNvCxnSpPr/>
          <p:nvPr/>
        </p:nvCxnSpPr>
        <p:spPr>
          <a:xfrm flipH="1">
            <a:off x="2445679" y="4183247"/>
            <a:ext cx="196426" cy="45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78" name="Straight Connector 277"/>
          <p:cNvCxnSpPr/>
          <p:nvPr/>
        </p:nvCxnSpPr>
        <p:spPr>
          <a:xfrm>
            <a:off x="2539257" y="3995002"/>
            <a:ext cx="0" cy="19141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79" name="Straight Connector 278"/>
          <p:cNvCxnSpPr/>
          <p:nvPr/>
        </p:nvCxnSpPr>
        <p:spPr>
          <a:xfrm>
            <a:off x="2536082" y="3996250"/>
            <a:ext cx="107842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81" name="Straight Connector 280"/>
          <p:cNvCxnSpPr/>
          <p:nvPr/>
        </p:nvCxnSpPr>
        <p:spPr>
          <a:xfrm>
            <a:off x="2388394" y="3742361"/>
            <a:ext cx="0" cy="38058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83" name="Straight Connector 282"/>
          <p:cNvCxnSpPr/>
          <p:nvPr/>
        </p:nvCxnSpPr>
        <p:spPr>
          <a:xfrm>
            <a:off x="2705084" y="3742671"/>
            <a:ext cx="0" cy="140227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84" name="Straight Connector 283"/>
          <p:cNvCxnSpPr/>
          <p:nvPr/>
        </p:nvCxnSpPr>
        <p:spPr>
          <a:xfrm>
            <a:off x="2386482" y="3742361"/>
            <a:ext cx="320672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87" name="Straight Connector 286"/>
          <p:cNvCxnSpPr/>
          <p:nvPr/>
        </p:nvCxnSpPr>
        <p:spPr>
          <a:xfrm flipH="1">
            <a:off x="2542421" y="3563122"/>
            <a:ext cx="1" cy="17959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88" name="Straight Connector 287"/>
          <p:cNvCxnSpPr/>
          <p:nvPr/>
        </p:nvCxnSpPr>
        <p:spPr>
          <a:xfrm flipH="1">
            <a:off x="2128173" y="4183247"/>
            <a:ext cx="196426" cy="45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89" name="Text Box 670"/>
          <p:cNvSpPr txBox="1"/>
          <p:nvPr/>
        </p:nvSpPr>
        <p:spPr>
          <a:xfrm>
            <a:off x="1562260" y="4011556"/>
            <a:ext cx="628698" cy="287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kern="1200" dirty="0" err="1" smtClean="0">
                <a:solidFill>
                  <a:srgbClr val="FF0000"/>
                </a:solidFill>
                <a:effectLst/>
                <a:latin typeface="Cambria" charset="0"/>
                <a:ea typeface="Calibri" charset="0"/>
                <a:cs typeface="Cambria" charset="0"/>
              </a:rPr>
              <a:t>Inj_EN</a:t>
            </a:r>
            <a:endParaRPr lang="en-US" sz="1200" b="1" dirty="0">
              <a:solidFill>
                <a:srgbClr val="FF0000"/>
              </a:solidFill>
              <a:effectLst/>
              <a:latin typeface="Times New Roman" charset="0"/>
              <a:ea typeface="Calibri" charset="0"/>
            </a:endParaRPr>
          </a:p>
        </p:txBody>
      </p:sp>
      <p:grpSp>
        <p:nvGrpSpPr>
          <p:cNvPr id="290" name="Group 289"/>
          <p:cNvGrpSpPr/>
          <p:nvPr/>
        </p:nvGrpSpPr>
        <p:grpSpPr>
          <a:xfrm rot="5400000" flipH="1" flipV="1">
            <a:off x="5850094" y="2742129"/>
            <a:ext cx="72002" cy="124482"/>
            <a:chOff x="2836339" y="1756165"/>
            <a:chExt cx="121045" cy="209318"/>
          </a:xfrm>
        </p:grpSpPr>
        <p:cxnSp>
          <p:nvCxnSpPr>
            <p:cNvPr id="291" name="Straight Connector 290"/>
            <p:cNvCxnSpPr/>
            <p:nvPr/>
          </p:nvCxnSpPr>
          <p:spPr>
            <a:xfrm>
              <a:off x="2840538" y="1756165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92" name="Straight Connector 291"/>
            <p:cNvCxnSpPr/>
            <p:nvPr/>
          </p:nvCxnSpPr>
          <p:spPr>
            <a:xfrm>
              <a:off x="2836339" y="1756165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93" name="Straight Connector 292"/>
            <p:cNvCxnSpPr/>
            <p:nvPr/>
          </p:nvCxnSpPr>
          <p:spPr>
            <a:xfrm>
              <a:off x="2836339" y="1962259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  <p:cxnSp>
        <p:nvCxnSpPr>
          <p:cNvPr id="295" name="Straight Connector 294"/>
          <p:cNvCxnSpPr/>
          <p:nvPr/>
        </p:nvCxnSpPr>
        <p:spPr>
          <a:xfrm>
            <a:off x="5883693" y="2837873"/>
            <a:ext cx="0" cy="23039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96" name="Oval 295"/>
          <p:cNvSpPr/>
          <p:nvPr/>
        </p:nvSpPr>
        <p:spPr>
          <a:xfrm>
            <a:off x="2741896" y="4160612"/>
            <a:ext cx="45720" cy="4572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Isosceles Triangle 149"/>
          <p:cNvSpPr/>
          <p:nvPr/>
        </p:nvSpPr>
        <p:spPr>
          <a:xfrm rot="5400000">
            <a:off x="2978328" y="4130578"/>
            <a:ext cx="125595" cy="105788"/>
          </a:xfrm>
          <a:prstGeom prst="triangl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298" name="Oval 297"/>
          <p:cNvSpPr/>
          <p:nvPr/>
        </p:nvSpPr>
        <p:spPr>
          <a:xfrm>
            <a:off x="3091146" y="4160612"/>
            <a:ext cx="45720" cy="45720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1" name="Straight Connector 300"/>
          <p:cNvCxnSpPr/>
          <p:nvPr/>
        </p:nvCxnSpPr>
        <p:spPr>
          <a:xfrm>
            <a:off x="5472135" y="2768380"/>
            <a:ext cx="35132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03" name="Straight Connector 302"/>
          <p:cNvCxnSpPr/>
          <p:nvPr/>
        </p:nvCxnSpPr>
        <p:spPr>
          <a:xfrm flipH="1">
            <a:off x="5155957" y="2588556"/>
            <a:ext cx="1" cy="17959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304" name="Isosceles Triangle 90"/>
          <p:cNvSpPr/>
          <p:nvPr/>
        </p:nvSpPr>
        <p:spPr>
          <a:xfrm flipV="1">
            <a:off x="5118369" y="2548009"/>
            <a:ext cx="81526" cy="59768"/>
          </a:xfrm>
          <a:prstGeom prst="triangle">
            <a:avLst/>
          </a:prstGeom>
          <a:solidFill>
            <a:srgbClr val="00000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305" name="Text Box 670"/>
          <p:cNvSpPr txBox="1"/>
          <p:nvPr/>
        </p:nvSpPr>
        <p:spPr>
          <a:xfrm>
            <a:off x="4954358" y="2316253"/>
            <a:ext cx="402674" cy="287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2060"/>
                </a:solidFill>
                <a:latin typeface="Cambria" charset="0"/>
                <a:ea typeface="Calibri" charset="0"/>
                <a:cs typeface="Cambria" charset="0"/>
              </a:rPr>
              <a:t>3.3</a:t>
            </a:r>
          </a:p>
        </p:txBody>
      </p:sp>
      <p:cxnSp>
        <p:nvCxnSpPr>
          <p:cNvPr id="306" name="Straight Connector 305"/>
          <p:cNvCxnSpPr/>
          <p:nvPr/>
        </p:nvCxnSpPr>
        <p:spPr>
          <a:xfrm>
            <a:off x="5946020" y="2765883"/>
            <a:ext cx="197511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14" name="Straight Connector 313"/>
          <p:cNvCxnSpPr/>
          <p:nvPr/>
        </p:nvCxnSpPr>
        <p:spPr>
          <a:xfrm flipH="1">
            <a:off x="5687698" y="2961514"/>
            <a:ext cx="195995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315" name="Straight Connector 314"/>
          <p:cNvCxnSpPr/>
          <p:nvPr/>
        </p:nvCxnSpPr>
        <p:spPr>
          <a:xfrm>
            <a:off x="5687698" y="2765883"/>
            <a:ext cx="0" cy="19563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58" name="Straight Connector 257"/>
          <p:cNvCxnSpPr/>
          <p:nvPr/>
        </p:nvCxnSpPr>
        <p:spPr>
          <a:xfrm>
            <a:off x="6144804" y="2761213"/>
            <a:ext cx="0" cy="37368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grpSp>
        <p:nvGrpSpPr>
          <p:cNvPr id="260" name="Group 259"/>
          <p:cNvGrpSpPr/>
          <p:nvPr/>
        </p:nvGrpSpPr>
        <p:grpSpPr>
          <a:xfrm rot="16200000" flipH="1">
            <a:off x="5352641" y="2646290"/>
            <a:ext cx="118343" cy="124482"/>
            <a:chOff x="2758432" y="1756165"/>
            <a:chExt cx="198952" cy="209318"/>
          </a:xfrm>
        </p:grpSpPr>
        <p:cxnSp>
          <p:nvCxnSpPr>
            <p:cNvPr id="263" name="Straight Connector 262"/>
            <p:cNvCxnSpPr/>
            <p:nvPr/>
          </p:nvCxnSpPr>
          <p:spPr>
            <a:xfrm>
              <a:off x="2840538" y="1756165"/>
              <a:ext cx="0" cy="209318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64" name="Straight Connector 263"/>
            <p:cNvCxnSpPr/>
            <p:nvPr/>
          </p:nvCxnSpPr>
          <p:spPr>
            <a:xfrm>
              <a:off x="2836339" y="1756165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cxnSp>
          <p:nvCxnSpPr>
            <p:cNvPr id="267" name="Straight Connector 266"/>
            <p:cNvCxnSpPr/>
            <p:nvPr/>
          </p:nvCxnSpPr>
          <p:spPr>
            <a:xfrm>
              <a:off x="2836339" y="1962259"/>
              <a:ext cx="121045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  <p:sp>
          <p:nvSpPr>
            <p:cNvPr id="280" name="Oval 279"/>
            <p:cNvSpPr/>
            <p:nvPr/>
          </p:nvSpPr>
          <p:spPr>
            <a:xfrm>
              <a:off x="2758432" y="1822063"/>
              <a:ext cx="77753" cy="77521"/>
            </a:xfrm>
            <a:prstGeom prst="ellips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82" name="Straight Connector 281"/>
          <p:cNvCxnSpPr/>
          <p:nvPr/>
        </p:nvCxnSpPr>
        <p:spPr>
          <a:xfrm>
            <a:off x="5152060" y="2767703"/>
            <a:ext cx="197511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cxnSp>
        <p:nvCxnSpPr>
          <p:cNvPr id="285" name="Straight Connector 284"/>
          <p:cNvCxnSpPr/>
          <p:nvPr/>
        </p:nvCxnSpPr>
        <p:spPr>
          <a:xfrm rot="5400000">
            <a:off x="5357967" y="2590233"/>
            <a:ext cx="104122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3" name="Oval 2"/>
          <p:cNvSpPr/>
          <p:nvPr/>
        </p:nvSpPr>
        <p:spPr>
          <a:xfrm>
            <a:off x="4176681" y="4817395"/>
            <a:ext cx="152137" cy="142263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/>
          <p:nvPr/>
        </p:nvSpPr>
        <p:spPr>
          <a:xfrm>
            <a:off x="5310718" y="4153003"/>
            <a:ext cx="152137" cy="142263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Oval 256"/>
          <p:cNvSpPr/>
          <p:nvPr/>
        </p:nvSpPr>
        <p:spPr>
          <a:xfrm>
            <a:off x="6412165" y="4025144"/>
            <a:ext cx="152137" cy="142263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Oval 285"/>
          <p:cNvSpPr/>
          <p:nvPr/>
        </p:nvSpPr>
        <p:spPr>
          <a:xfrm>
            <a:off x="2465672" y="3662664"/>
            <a:ext cx="152137" cy="142263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Oval 293"/>
          <p:cNvSpPr/>
          <p:nvPr/>
        </p:nvSpPr>
        <p:spPr>
          <a:xfrm>
            <a:off x="7042600" y="4164135"/>
            <a:ext cx="152137" cy="142263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9" name="Oval 298"/>
          <p:cNvSpPr/>
          <p:nvPr/>
        </p:nvSpPr>
        <p:spPr>
          <a:xfrm>
            <a:off x="5606519" y="2699028"/>
            <a:ext cx="152137" cy="142263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/>
          <p:cNvSpPr/>
          <p:nvPr/>
        </p:nvSpPr>
        <p:spPr>
          <a:xfrm>
            <a:off x="5327180" y="2468669"/>
            <a:ext cx="152137" cy="142263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5400"/>
            <a:ext cx="12192000" cy="171718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FIBing</a:t>
            </a:r>
            <a:r>
              <a:rPr lang="en-US" dirty="0" smtClean="0"/>
              <a:t> points on the pixel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10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 injection behavior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</a:t>
            </a:r>
            <a:r>
              <a:rPr lang="en-US" dirty="0" err="1" smtClean="0"/>
              <a:t>pulser</a:t>
            </a:r>
            <a:r>
              <a:rPr lang="en-US" dirty="0" smtClean="0"/>
              <a:t> seems to emit ”chirps” when it is turned ON.</a:t>
            </a:r>
          </a:p>
          <a:p>
            <a:r>
              <a:rPr lang="en-US" dirty="0" smtClean="0"/>
              <a:t>Our amplifiers seems to respond to these ”chirps”.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759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90" y="1076594"/>
            <a:ext cx="10101943" cy="5142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27288" y="163161"/>
            <a:ext cx="10058400" cy="852840"/>
          </a:xfrm>
        </p:spPr>
        <p:txBody>
          <a:bodyPr/>
          <a:lstStyle/>
          <a:p>
            <a:pPr algn="ctr"/>
            <a:r>
              <a:rPr lang="en-US" dirty="0" smtClean="0"/>
              <a:t>Response of amplifier to </a:t>
            </a:r>
            <a:r>
              <a:rPr lang="en-US" dirty="0" err="1" smtClean="0"/>
              <a:t>pulser</a:t>
            </a:r>
            <a:r>
              <a:rPr lang="en-US" dirty="0" smtClean="0"/>
              <a:t> chirps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493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68" y="1076594"/>
            <a:ext cx="9952587" cy="5142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27288" y="163161"/>
            <a:ext cx="10058400" cy="852840"/>
          </a:xfrm>
        </p:spPr>
        <p:txBody>
          <a:bodyPr/>
          <a:lstStyle/>
          <a:p>
            <a:pPr algn="ctr"/>
            <a:r>
              <a:rPr lang="en-US" dirty="0" smtClean="0"/>
              <a:t>Detail of amplifier to </a:t>
            </a:r>
            <a:r>
              <a:rPr lang="en-US" dirty="0" err="1" smtClean="0"/>
              <a:t>pulser</a:t>
            </a:r>
            <a:r>
              <a:rPr lang="en-US" dirty="0" smtClean="0"/>
              <a:t> chirps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032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q"/>
            </a:pPr>
            <a:r>
              <a:rPr lang="en-US" dirty="0" smtClean="0"/>
              <a:t> When we enable or disable our </a:t>
            </a:r>
            <a:r>
              <a:rPr lang="en-US" dirty="0" err="1" smtClean="0"/>
              <a:t>pulser</a:t>
            </a:r>
            <a:r>
              <a:rPr lang="en-US" dirty="0" smtClean="0"/>
              <a:t> it has a feature of sending chirps of high frequency ripples ~1ns period.</a:t>
            </a:r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 smtClean="0"/>
              <a:t>The amplifier responds to the high frequencies</a:t>
            </a:r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 smtClean="0"/>
              <a:t>Adding a DC </a:t>
            </a:r>
            <a:r>
              <a:rPr lang="mr-IN" dirty="0" smtClean="0"/>
              <a:t>–</a:t>
            </a:r>
            <a:r>
              <a:rPr lang="en-US" dirty="0" smtClean="0"/>
              <a:t> to 48MHz to the </a:t>
            </a:r>
            <a:r>
              <a:rPr lang="en-US" dirty="0" err="1" smtClean="0"/>
              <a:t>ouput</a:t>
            </a:r>
            <a:r>
              <a:rPr lang="en-US" dirty="0" smtClean="0"/>
              <a:t> of the </a:t>
            </a:r>
            <a:r>
              <a:rPr lang="en-US" dirty="0" err="1" smtClean="0"/>
              <a:t>pulser</a:t>
            </a:r>
            <a:r>
              <a:rPr lang="en-US" dirty="0" smtClean="0"/>
              <a:t> remove the behavior.</a:t>
            </a:r>
          </a:p>
          <a:p>
            <a:pPr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 smtClean="0"/>
              <a:t>Will check is modifying the </a:t>
            </a:r>
            <a:r>
              <a:rPr lang="en-US" dirty="0" err="1" smtClean="0"/>
              <a:t>amplifer</a:t>
            </a:r>
            <a:r>
              <a:rPr lang="en-US" dirty="0" smtClean="0"/>
              <a:t> biases changes the behavior.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913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Leakage current during injection setup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45677" y="3092116"/>
            <a:ext cx="3140242" cy="637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8278024" y="3212432"/>
            <a:ext cx="685800" cy="39704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326106" y="3410952"/>
            <a:ext cx="96252" cy="9625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009829" y="2649991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Pulser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11201" y="3243328"/>
            <a:ext cx="3781777" cy="2117121"/>
          </a:xfrm>
          <a:prstGeom prst="rect">
            <a:avLst/>
          </a:prstGeom>
          <a:solidFill>
            <a:srgbClr val="D71C1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92978" y="3867266"/>
            <a:ext cx="1004711" cy="869244"/>
          </a:xfrm>
          <a:prstGeom prst="rect">
            <a:avLst/>
          </a:prstGeom>
          <a:solidFill>
            <a:srgbClr val="D71C1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61989" y="4172736"/>
            <a:ext cx="2197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CHESS2 motherboard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2957689" y="3465689"/>
            <a:ext cx="6423378" cy="2739956"/>
          </a:xfrm>
          <a:custGeom>
            <a:avLst/>
            <a:gdLst>
              <a:gd name="connsiteX0" fmla="*/ 6423378 w 6423378"/>
              <a:gd name="connsiteY0" fmla="*/ 0 h 2739956"/>
              <a:gd name="connsiteX1" fmla="*/ 5034844 w 6423378"/>
              <a:gd name="connsiteY1" fmla="*/ 2427111 h 2739956"/>
              <a:gd name="connsiteX2" fmla="*/ 936978 w 6423378"/>
              <a:gd name="connsiteY2" fmla="*/ 2652889 h 2739956"/>
              <a:gd name="connsiteX3" fmla="*/ 0 w 6423378"/>
              <a:gd name="connsiteY3" fmla="*/ 1907822 h 273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23378" h="2739956">
                <a:moveTo>
                  <a:pt x="6423378" y="0"/>
                </a:moveTo>
                <a:cubicBezTo>
                  <a:pt x="6186311" y="992481"/>
                  <a:pt x="5949244" y="1984963"/>
                  <a:pt x="5034844" y="2427111"/>
                </a:cubicBezTo>
                <a:cubicBezTo>
                  <a:pt x="4120444" y="2869259"/>
                  <a:pt x="1776119" y="2739437"/>
                  <a:pt x="936978" y="2652889"/>
                </a:cubicBezTo>
                <a:cubicBezTo>
                  <a:pt x="97837" y="2566341"/>
                  <a:pt x="0" y="1907822"/>
                  <a:pt x="0" y="190782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873022" y="5110386"/>
            <a:ext cx="169334" cy="304800"/>
          </a:xfrm>
          <a:prstGeom prst="roundRect">
            <a:avLst/>
          </a:prstGeom>
          <a:solidFill>
            <a:srgbClr val="D9BE1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009461" y="3160889"/>
            <a:ext cx="169334" cy="304800"/>
          </a:xfrm>
          <a:prstGeom prst="roundRect">
            <a:avLst/>
          </a:prstGeom>
          <a:solidFill>
            <a:srgbClr val="D9BE1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307721" y="3160889"/>
            <a:ext cx="169334" cy="304800"/>
          </a:xfrm>
          <a:prstGeom prst="roundRect">
            <a:avLst/>
          </a:prstGeom>
          <a:solidFill>
            <a:srgbClr val="D9BE1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913324" y="2027979"/>
            <a:ext cx="1394319" cy="869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141027" y="1705534"/>
            <a:ext cx="938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Keithley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457721" y="3171739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HV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18135" y="3188591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GND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2093495" y="2753418"/>
            <a:ext cx="96252" cy="9625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087655" y="2800952"/>
            <a:ext cx="1020278" cy="351322"/>
          </a:xfrm>
          <a:custGeom>
            <a:avLst/>
            <a:gdLst>
              <a:gd name="connsiteX0" fmla="*/ 1020278 w 1020278"/>
              <a:gd name="connsiteY0" fmla="*/ 0 h 351322"/>
              <a:gd name="connsiteX1" fmla="*/ 418699 w 1020278"/>
              <a:gd name="connsiteY1" fmla="*/ 110690 h 351322"/>
              <a:gd name="connsiteX2" fmla="*/ 0 w 1020278"/>
              <a:gd name="connsiteY2" fmla="*/ 351322 h 351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0278" h="351322">
                <a:moveTo>
                  <a:pt x="1020278" y="0"/>
                </a:moveTo>
                <a:cubicBezTo>
                  <a:pt x="804511" y="26068"/>
                  <a:pt x="588745" y="52136"/>
                  <a:pt x="418699" y="110690"/>
                </a:cubicBezTo>
                <a:cubicBezTo>
                  <a:pt x="248653" y="169244"/>
                  <a:pt x="48928" y="226194"/>
                  <a:pt x="0" y="35132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386038" y="2805764"/>
            <a:ext cx="798897" cy="356135"/>
          </a:xfrm>
          <a:custGeom>
            <a:avLst/>
            <a:gdLst>
              <a:gd name="connsiteX0" fmla="*/ 798897 w 798897"/>
              <a:gd name="connsiteY0" fmla="*/ 0 h 356135"/>
              <a:gd name="connsiteX1" fmla="*/ 178067 w 798897"/>
              <a:gd name="connsiteY1" fmla="*/ 192505 h 356135"/>
              <a:gd name="connsiteX2" fmla="*/ 0 w 798897"/>
              <a:gd name="connsiteY2" fmla="*/ 356135 h 35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8897" h="356135">
                <a:moveTo>
                  <a:pt x="798897" y="0"/>
                </a:moveTo>
                <a:cubicBezTo>
                  <a:pt x="555056" y="66574"/>
                  <a:pt x="311216" y="133149"/>
                  <a:pt x="178067" y="192505"/>
                </a:cubicBezTo>
                <a:cubicBezTo>
                  <a:pt x="44918" y="251861"/>
                  <a:pt x="34490" y="280737"/>
                  <a:pt x="0" y="35613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082279" y="2214512"/>
            <a:ext cx="875410" cy="39704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05231" y="50068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Inj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603935" y="3983051"/>
            <a:ext cx="757169" cy="637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015926" y="5614051"/>
            <a:ext cx="2716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Filtering DC- </a:t>
            </a:r>
            <a:r>
              <a:rPr lang="en-US" smtClean="0"/>
              <a:t>48MHz doesn’t make a difference</a:t>
            </a: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559770" y="1890179"/>
            <a:ext cx="2277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measurement on </a:t>
            </a:r>
            <a:r>
              <a:rPr lang="en-US" dirty="0" err="1"/>
              <a:t>K</a:t>
            </a:r>
            <a:r>
              <a:rPr lang="en-US" dirty="0" err="1" smtClean="0"/>
              <a:t>eithley</a:t>
            </a:r>
            <a:r>
              <a:rPr lang="en-US" dirty="0" smtClean="0"/>
              <a:t> with </a:t>
            </a:r>
            <a:r>
              <a:rPr lang="en-US" dirty="0" err="1" smtClean="0"/>
              <a:t>pulser</a:t>
            </a:r>
            <a:r>
              <a:rPr lang="en-US" dirty="0" smtClean="0"/>
              <a:t> 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0500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3515</TotalTime>
  <Words>421</Words>
  <Application>Microsoft Macintosh PowerPoint</Application>
  <PresentationFormat>Widescreen</PresentationFormat>
  <Paragraphs>86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Calibri Light</vt:lpstr>
      <vt:lpstr>Cambria</vt:lpstr>
      <vt:lpstr>Mangal</vt:lpstr>
      <vt:lpstr>Times New Roman</vt:lpstr>
      <vt:lpstr>Wingdings</vt:lpstr>
      <vt:lpstr>Retrospect</vt:lpstr>
      <vt:lpstr>Chess2 measurements</vt:lpstr>
      <vt:lpstr>Schematics</vt:lpstr>
      <vt:lpstr>Schematics – FIB points</vt:lpstr>
      <vt:lpstr>PowerPoint Presentation</vt:lpstr>
      <vt:lpstr>Charge injection behavior</vt:lpstr>
      <vt:lpstr>Response of amplifier to pulser chirps</vt:lpstr>
      <vt:lpstr>Detail of amplifier to pulser chirps</vt:lpstr>
      <vt:lpstr>Summary</vt:lpstr>
      <vt:lpstr>Leakage current during injection setup</vt:lpstr>
      <vt:lpstr>Description of leakage current observed</vt:lpstr>
      <vt:lpstr>Summary</vt:lpstr>
      <vt:lpstr>Separate observations</vt:lpstr>
      <vt:lpstr>HV node noise</vt:lpstr>
      <vt:lpstr>HV noise</vt:lpstr>
      <vt:lpstr>HV node noise</vt:lpstr>
      <vt:lpstr>Summary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Chess2 measurements</dc:title>
  <dc:subject/>
  <dc:creator>Microsoft Office User</dc:creator>
  <cp:keywords/>
  <dc:description/>
  <cp:lastModifiedBy>Herve Grabas</cp:lastModifiedBy>
  <cp:revision>36</cp:revision>
  <dcterms:created xsi:type="dcterms:W3CDTF">2017-02-14T04:55:55Z</dcterms:created>
  <dcterms:modified xsi:type="dcterms:W3CDTF">2017-04-11T13:40:09Z</dcterms:modified>
  <cp:category/>
</cp:coreProperties>
</file>