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  <p:sldMasterId id="2147484260" r:id="rId2"/>
  </p:sldMasterIdLst>
  <p:notesMasterIdLst>
    <p:notesMasterId r:id="rId49"/>
  </p:notesMasterIdLst>
  <p:sldIdLst>
    <p:sldId id="256" r:id="rId3"/>
    <p:sldId id="327" r:id="rId4"/>
    <p:sldId id="260" r:id="rId5"/>
    <p:sldId id="262" r:id="rId6"/>
    <p:sldId id="263" r:id="rId7"/>
    <p:sldId id="328" r:id="rId8"/>
    <p:sldId id="265" r:id="rId9"/>
    <p:sldId id="267" r:id="rId10"/>
    <p:sldId id="272" r:id="rId11"/>
    <p:sldId id="274" r:id="rId12"/>
    <p:sldId id="277" r:id="rId13"/>
    <p:sldId id="329" r:id="rId14"/>
    <p:sldId id="278" r:id="rId15"/>
    <p:sldId id="281" r:id="rId16"/>
    <p:sldId id="324" r:id="rId17"/>
    <p:sldId id="286" r:id="rId18"/>
    <p:sldId id="288" r:id="rId19"/>
    <p:sldId id="289" r:id="rId20"/>
    <p:sldId id="290" r:id="rId21"/>
    <p:sldId id="347" r:id="rId22"/>
    <p:sldId id="296" r:id="rId23"/>
    <p:sldId id="299" r:id="rId24"/>
    <p:sldId id="345" r:id="rId25"/>
    <p:sldId id="351" r:id="rId26"/>
    <p:sldId id="313" r:id="rId27"/>
    <p:sldId id="315" r:id="rId28"/>
    <p:sldId id="317" r:id="rId29"/>
    <p:sldId id="316" r:id="rId30"/>
    <p:sldId id="318" r:id="rId31"/>
    <p:sldId id="319" r:id="rId32"/>
    <p:sldId id="291" r:id="rId33"/>
    <p:sldId id="266" r:id="rId34"/>
    <p:sldId id="355" r:id="rId35"/>
    <p:sldId id="352" r:id="rId36"/>
    <p:sldId id="353" r:id="rId37"/>
    <p:sldId id="322" r:id="rId38"/>
    <p:sldId id="323" r:id="rId39"/>
    <p:sldId id="326" r:id="rId40"/>
    <p:sldId id="354" r:id="rId41"/>
    <p:sldId id="334" r:id="rId42"/>
    <p:sldId id="335" r:id="rId43"/>
    <p:sldId id="337" r:id="rId44"/>
    <p:sldId id="338" r:id="rId45"/>
    <p:sldId id="339" r:id="rId46"/>
    <p:sldId id="340" r:id="rId47"/>
    <p:sldId id="341" r:id="rId4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ADC2E-0D87-4343-BC57-8EF79B919525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F2DB4-E42B-4A01-B401-1D24941E4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D97E-4DFC-4B51-8C29-5D3648AB6850}" type="slidenum">
              <a:rPr lang="en-US"/>
              <a:pPr/>
              <a:t>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A7EFA-41A3-4DFE-8A23-594DC2EB1F84}" type="slidenum">
              <a:rPr lang="en-US"/>
              <a:pPr/>
              <a:t>18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D3023-354B-4B83-8F4C-2DAB2F0A9C80}" type="slidenum">
              <a:rPr lang="en-US"/>
              <a:pPr/>
              <a:t>19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F2DB4-E42B-4A01-B401-1D24941E491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BA6A0-35C7-4B76-BF10-50493681EDA9}" type="slidenum">
              <a:rPr lang="en-US">
                <a:latin typeface="Arial" pitchFamily="34" charset="0"/>
              </a:rPr>
              <a:pPr/>
              <a:t>36</a:t>
            </a:fld>
            <a:endParaRPr lang="en-US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8200" cy="34861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414199"/>
            <a:ext cx="5488889" cy="4186564"/>
          </a:xfrm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Arial" pitchFamily="34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F1939-4FCC-46AD-AD6D-CBF0102DE4B6}" type="slidenum">
              <a:rPr lang="en-US"/>
              <a:pPr/>
              <a:t>38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C6DE4-91BA-4335-A5F9-FE34C3C492CF}" type="slidenum">
              <a:rPr lang="en-US"/>
              <a:pPr/>
              <a:t>39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B2D87-F77C-4989-AB4F-16B673006165}" type="slidenum">
              <a:rPr lang="en-US">
                <a:latin typeface="Arial" pitchFamily="34" charset="0"/>
              </a:rPr>
              <a:pPr/>
              <a:t>41</a:t>
            </a:fld>
            <a:endParaRPr lang="en-US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C94B0-CB8C-4939-A04B-9F28CA672AFA}" type="slidenum">
              <a:rPr lang="en-US">
                <a:latin typeface="Arial" pitchFamily="34" charset="0"/>
              </a:rPr>
              <a:pPr/>
              <a:t>42</a:t>
            </a:fld>
            <a:endParaRPr lang="en-US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2C034-E80F-4B85-A5AF-CA8CA18E7379}" type="slidenum">
              <a:rPr lang="en-US">
                <a:latin typeface="Arial" pitchFamily="34" charset="0"/>
              </a:rPr>
              <a:pPr/>
              <a:t>43</a:t>
            </a:fld>
            <a:endParaRPr lang="en-US">
              <a:latin typeface="Arial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FAD61-6489-4154-B05E-F288A83B8E75}" type="slidenum">
              <a:rPr lang="en-US">
                <a:latin typeface="Arial" pitchFamily="34" charset="0"/>
              </a:rPr>
              <a:pPr/>
              <a:t>44</a:t>
            </a:fld>
            <a:endParaRPr lang="en-US">
              <a:latin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67596-9219-4399-ACA1-443B5C83EBD5}" type="slidenum">
              <a:rPr lang="en-US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8200" cy="34861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414199"/>
            <a:ext cx="5488889" cy="4186564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3D8F9-414F-452A-9CA2-E1373EE24E75}" type="slidenum">
              <a:rPr lang="en-US">
                <a:latin typeface="Arial" pitchFamily="34" charset="0"/>
              </a:rPr>
              <a:pPr/>
              <a:t>45</a:t>
            </a:fld>
            <a:endParaRPr lang="en-US">
              <a:latin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63166-1FC9-4488-AC49-9621B153F4F7}" type="slidenum">
              <a:rPr lang="en-US">
                <a:latin typeface="Arial" pitchFamily="34" charset="0"/>
              </a:rPr>
              <a:pPr/>
              <a:t>46</a:t>
            </a:fld>
            <a:endParaRPr lang="en-US">
              <a:latin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2FDF6-BC68-40A7-8ECF-0BCBA359ACAD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036A6-E402-4E2F-B7CE-2A2B0231AFF3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4FE46-2F8D-41E6-9433-AB722609FC26}" type="slidenum">
              <a:rPr lang="en-US"/>
              <a:pPr/>
              <a:t>13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5F071-3945-4947-99FA-1AAB3AB8FAD2}" type="slidenum">
              <a:rPr lang="en-US"/>
              <a:pPr/>
              <a:t>14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38731-D8B2-455B-ADD3-BC94D026A994}" type="slidenum">
              <a:rPr lang="en-US"/>
              <a:pPr/>
              <a:t>15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F3E6D-42D0-4029-BEBA-EFBE924980A0}" type="slidenum">
              <a:rPr lang="en-US"/>
              <a:pPr/>
              <a:t>16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EE597-04D8-4513-9285-24846F5FA87D}" type="slidenum">
              <a:rPr lang="en-US"/>
              <a:pPr/>
              <a:t>17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E8A8-FB10-4FCE-AC1F-B1BF1636DADD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C841-4AFE-4FB7-8CD7-160B9BE7AA8D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3ADB-657F-4429-A92F-9E33AB4DA35B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923710-E152-4C63-A9D5-CF817CA1E709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D5E0A-A705-4E4C-948A-D21E530A7810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E234A-6C0D-4A1D-A351-6493C88BE645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E75DB-6D17-4203-8A1A-E21594789BC2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959C4-B126-40E0-B655-3108CD99ABC1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9A42C-C46B-41DD-B1F5-33D5DE0D36B7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6202E-D490-4EA5-AE2B-B42EA98EE7EC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32DC1A-3F06-4587-8EAB-3BD08E3AD2CB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51D-2B05-4796-B1AF-C17A9D705EBF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9C0140-4D23-447B-8D49-509919132DF0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86DD7-FC85-4F74-8087-19841EF0F7DD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BDD3E-BF8D-459E-A399-DAE808FA5B2D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BD56-BE1C-4BA8-98ED-53BE9A1D72B6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42A-198A-4C0C-B015-189D5E95D2E5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0B0E-CCA7-4E95-8E6F-7E2B4D4BF0B9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43D-7A53-4D9B-AD74-876D5931C85C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359C-C924-45EA-A292-C7A27EA2390D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CE95-4126-4A10-8ACE-A66E234F0A73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9039DF9-1C50-4D12-8A99-21ABC8C6E461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8E5C76-2F1C-4893-8090-5575C24A277C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0E5808-DBF0-4E75-8FB3-22EBBE0906A2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Seth Hoedl -- University of Washington -- Leptons/Photons 2009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5D7FB4-A08B-4F38-89C0-67179359A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2057400"/>
          </a:xfrm>
        </p:spPr>
        <p:txBody>
          <a:bodyPr>
            <a:normAutofit fontScale="90000"/>
          </a:bodyPr>
          <a:lstStyle/>
          <a:p>
            <a:r>
              <a:rPr smtClean="0"/>
              <a:t>GravitY scale PartiCle Physics with torsion pendulums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6480048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Seth </a:t>
            </a:r>
            <a:r>
              <a:rPr lang="en-US" dirty="0" err="1" smtClean="0"/>
              <a:t>Hoedl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E</a:t>
            </a:r>
            <a:r>
              <a:rPr lang="en-US" dirty="0" err="1" smtClean="0">
                <a:cs typeface="Tahoma" charset="0"/>
              </a:rPr>
              <a:t>ö</a:t>
            </a:r>
            <a:r>
              <a:rPr lang="en-US" dirty="0" err="1" smtClean="0"/>
              <a:t>t</a:t>
            </a:r>
            <a:r>
              <a:rPr lang="en-US" dirty="0" smtClean="0"/>
              <a:t>-Wash Group</a:t>
            </a:r>
          </a:p>
          <a:p>
            <a:pPr algn="ctr"/>
            <a:r>
              <a:rPr lang="en-US" dirty="0" smtClean="0"/>
              <a:t>Center for Experimental Nuclear and Particle Astrophysics</a:t>
            </a:r>
          </a:p>
          <a:p>
            <a:pPr algn="ctr"/>
            <a:r>
              <a:rPr lang="en-US" dirty="0" smtClean="0"/>
              <a:t>University of Washington</a:t>
            </a:r>
          </a:p>
          <a:p>
            <a:endParaRPr lang="en-US" dirty="0"/>
          </a:p>
          <a:p>
            <a:pPr algn="ctr"/>
            <a:r>
              <a:rPr lang="en-US" dirty="0" smtClean="0"/>
              <a:t>Leptons/Photons 2009 -- Hamburg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2400" y="1524000"/>
            <a:ext cx="5181600" cy="4572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2-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 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exclusion plot for interactions coupled to B-L</a:t>
            </a:r>
            <a:endParaRPr lang="en-US" sz="1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803" y="1981200"/>
            <a:ext cx="598099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55562" y="2366962"/>
          <a:ext cx="3449638" cy="1138238"/>
        </p:xfrm>
        <a:graphic>
          <a:graphicData uri="http://schemas.openxmlformats.org/presentationml/2006/ole">
            <p:oleObj spid="_x0000_s9217" name="Equation" r:id="rId4" imgW="2158920" imgH="7110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24000" y="5253256"/>
          <a:ext cx="714375" cy="346075"/>
        </p:xfrm>
        <a:graphic>
          <a:graphicData uri="http://schemas.openxmlformats.org/presentationml/2006/ole">
            <p:oleObj spid="_x0000_s9218" name="Equation" r:id="rId5" imgW="419040" imgH="20304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4724400" y="51054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there weak forces coupled to B-L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04800" y="3716628"/>
          <a:ext cx="1676400" cy="779172"/>
        </p:xfrm>
        <a:graphic>
          <a:graphicData uri="http://schemas.openxmlformats.org/presentationml/2006/ole">
            <p:oleObj spid="_x0000_s9220" name="Equation" r:id="rId6" imgW="901440" imgH="4190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990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GUTs, B-L is exactly conserved, thus one expects </a:t>
            </a:r>
            <a:r>
              <a:rPr lang="en-US" dirty="0" err="1" smtClean="0"/>
              <a:t>yukawa</a:t>
            </a:r>
            <a:r>
              <a:rPr lang="en-US" dirty="0" smtClean="0"/>
              <a:t> couplings to B-L.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4648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electrically neutral matter, B-L coupling implies: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914400"/>
            <a:ext cx="57912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2-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exclusion limits on non-gravitational acceleration of hydrogen towards galactic dark matter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733800" y="5921514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ahoma" charset="0"/>
              </a:rPr>
              <a:t>A</a:t>
            </a:r>
            <a:r>
              <a:rPr lang="en-US" sz="2000" dirty="0" smtClean="0">
                <a:latin typeface="Tahoma" charset="0"/>
              </a:rPr>
              <a:t>t </a:t>
            </a:r>
            <a:r>
              <a:rPr lang="en-US" sz="2000" dirty="0">
                <a:latin typeface="Tahoma" charset="0"/>
              </a:rPr>
              <a:t>most 5% of the acceleration </a:t>
            </a:r>
            <a:r>
              <a:rPr lang="en-US" sz="2000" dirty="0" smtClean="0">
                <a:latin typeface="Tahoma" charset="0"/>
              </a:rPr>
              <a:t>towards dark matter can </a:t>
            </a:r>
            <a:r>
              <a:rPr lang="en-US" sz="2000" dirty="0">
                <a:latin typeface="Tahoma" charset="0"/>
              </a:rPr>
              <a:t>be non-gravitational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1447800"/>
            <a:ext cx="289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Most of the galaxy (90%) is thought to be dark matter.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At the Earth’s location,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gal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¾ a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matter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+¼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dm</a:t>
            </a:r>
            <a:endParaRPr lang="en-US" sz="1600" baseline="-25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dm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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5×10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-9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cm/s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By looking for an EP violation towards the center of the galaxy, we can constrain the differential acceleration of different elements to dark matter.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gravity the only long range force between luminous matter and dark matter?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3310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C.W. Stubbs, PRL 70, 119 (1993)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ark_matter_exclusion.png"/>
          <p:cNvPicPr>
            <a:picLocks noChangeAspect="1"/>
          </p:cNvPicPr>
          <p:nvPr/>
        </p:nvPicPr>
        <p:blipFill>
          <a:blip r:embed="rId4"/>
          <a:srcRect l="5000" t="8145" r="4000" b="3529"/>
          <a:stretch>
            <a:fillRect/>
          </a:stretch>
        </p:blipFill>
        <p:spPr>
          <a:xfrm>
            <a:off x="2976728" y="1733323"/>
            <a:ext cx="6167272" cy="413407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91000" y="4267200"/>
          <a:ext cx="1466850" cy="685800"/>
        </p:xfrm>
        <a:graphic>
          <a:graphicData uri="http://schemas.openxmlformats.org/presentationml/2006/ole">
            <p:oleObj spid="_x0000_s90113" name="Equation" r:id="rId5" imgW="9777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Tests of the gravitational Inverse Square Law can answer interesting questions: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799"/>
            <a:ext cx="8458200" cy="388620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Are there “large” extra dimensions?</a:t>
            </a:r>
          </a:p>
          <a:p>
            <a:r>
              <a:rPr lang="en-US" sz="2400" dirty="0" smtClean="0"/>
              <a:t>Does the chameleon mechanism hide forces weaker than gravity?</a:t>
            </a:r>
          </a:p>
          <a:p>
            <a:r>
              <a:rPr lang="en-US" sz="2400" dirty="0" smtClean="0"/>
              <a:t>Are there scalars that couple to two photons?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/>
          <a:srcRect t="15627" b="8376"/>
          <a:stretch>
            <a:fillRect/>
          </a:stretch>
        </p:blipFill>
        <p:spPr bwMode="auto">
          <a:xfrm>
            <a:off x="304800" y="914400"/>
            <a:ext cx="86106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78838" cy="685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Most recent published Inverse Square Law pendulum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6096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D.J. </a:t>
            </a:r>
            <a:r>
              <a:rPr lang="en-US" dirty="0" err="1" smtClean="0"/>
              <a:t>Kapner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PRL 98, 021101 (2007)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5867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Key features:     Planar geometry maximizes mass. Signal at high 	         multiple of disturbance frequency prevents spurious                                               	                               1-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  <a:sym typeface="Times New Roman" pitchFamily="18" charset="0"/>
              </a:rPr>
              <a:t> ω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signals and maximizes S/N.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shown: gold coated housing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381000"/>
          </a:xfrm>
          <a:solidFill>
            <a:schemeClr val="bg1"/>
          </a:solidFill>
          <a:ln/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rebuchet MS" pitchFamily="34" charset="0"/>
              </a:rPr>
              <a:t>Rotating attractor and its electrostatic shield</a:t>
            </a:r>
          </a:p>
        </p:txBody>
      </p:sp>
      <p:pic>
        <p:nvPicPr>
          <p:cNvPr id="320515" name="Picture 3" descr="sr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3810000" cy="2857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0516" name="Picture 4" descr="sr 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667000"/>
            <a:ext cx="3811588" cy="2859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0517" name="Picture 5" descr="sr 03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76800" y="3733800"/>
            <a:ext cx="3811588" cy="2859088"/>
          </a:xfrm>
          <a:noFill/>
          <a:ln w="28575">
            <a:solidFill>
              <a:schemeClr val="tx1"/>
            </a:solidFill>
          </a:ln>
        </p:spPr>
      </p:pic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4876800" y="1295400"/>
            <a:ext cx="4191000" cy="92333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Tightly </a:t>
            </a:r>
            <a:r>
              <a:rPr lang="en-US" dirty="0">
                <a:latin typeface="Arial" pitchFamily="34" charset="0"/>
                <a:cs typeface="Arial" pitchFamily="34" charset="0"/>
              </a:rPr>
              <a:t>stretched, 10- </a:t>
            </a:r>
            <a:r>
              <a:rPr lang="el-GR" dirty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>
                <a:latin typeface="Arial" pitchFamily="34" charset="0"/>
                <a:cs typeface="Arial" pitchFamily="34" charset="0"/>
              </a:rPr>
              <a:t>m thick, Au-coated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BeCu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foil, 12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 above rotating attractor, </a:t>
            </a:r>
            <a:r>
              <a:rPr lang="en-US" dirty="0">
                <a:latin typeface="Arial" pitchFamily="34" charset="0"/>
                <a:cs typeface="Arial" pitchFamily="34" charset="0"/>
              </a:rPr>
              <a:t>shields electrostatic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effects.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943600" y="31242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 descr="m6srt_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725" y="1143000"/>
            <a:ext cx="7394575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ISL pendulum with upper shield removed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5" name="Picture 5" descr="bunny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066800"/>
            <a:ext cx="5849938" cy="4387850"/>
          </a:xfrm>
          <a:prstGeom prst="rect">
            <a:avLst/>
          </a:prstGeom>
          <a:noFill/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533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Kapner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assembling the 42-hole instrument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191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piece of dust is deadly!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power spectral density of twist signal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838200" y="5334000"/>
            <a:ext cx="34740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/>
              <a:t>d = detector/foil separation 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0" y="1447800"/>
            <a:ext cx="8763000" cy="3657600"/>
            <a:chOff x="381000" y="1447800"/>
            <a:chExt cx="8763000" cy="3657600"/>
          </a:xfrm>
        </p:grpSpPr>
        <p:grpSp>
          <p:nvGrpSpPr>
            <p:cNvPr id="6" name="Group 5"/>
            <p:cNvGrpSpPr/>
            <p:nvPr/>
          </p:nvGrpSpPr>
          <p:grpSpPr>
            <a:xfrm>
              <a:off x="381000" y="1447800"/>
              <a:ext cx="8763000" cy="3657600"/>
              <a:chOff x="533400" y="2438400"/>
              <a:chExt cx="8763000" cy="3657600"/>
            </a:xfrm>
          </p:grpSpPr>
          <p:sp>
            <p:nvSpPr>
              <p:cNvPr id="63495" name="Rectangle 7"/>
              <p:cNvSpPr>
                <a:spLocks noChangeArrowheads="1"/>
              </p:cNvSpPr>
              <p:nvPr/>
            </p:nvSpPr>
            <p:spPr bwMode="auto">
              <a:xfrm>
                <a:off x="914400" y="2438400"/>
                <a:ext cx="7467600" cy="3657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3493" name="Picture 5" descr="FFTnois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" y="2590800"/>
                <a:ext cx="8763000" cy="3503613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953000" y="22098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resonance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943600" y="23622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58000" y="22860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calibration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rot="10800000">
              <a:off x="6553200" y="2438401"/>
              <a:ext cx="304800" cy="1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76600" y="21336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21</a:t>
              </a:r>
              <a:r>
                <a:rPr lang="en-US" sz="1400" dirty="0" smtClean="0">
                  <a:sym typeface="Symbol"/>
                </a:rPr>
                <a:t>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 flipH="1">
              <a:off x="3352800" y="26670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038600" y="2286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42</a:t>
              </a:r>
              <a:endParaRPr lang="en-US" sz="1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3886200" y="28194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-630238" y="0"/>
            <a:ext cx="7793038" cy="70008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 </a:t>
            </a:r>
            <a:r>
              <a:rPr lang="en-US" sz="2800" dirty="0">
                <a:solidFill>
                  <a:schemeClr val="tx1"/>
                </a:solidFill>
              </a:rPr>
              <a:t>from 42-hole experiment III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905000" y="258762"/>
            <a:ext cx="7315200" cy="6142038"/>
            <a:chOff x="1600200" y="258762"/>
            <a:chExt cx="7315200" cy="6142038"/>
          </a:xfrm>
        </p:grpSpPr>
        <p:grpSp>
          <p:nvGrpSpPr>
            <p:cNvPr id="11" name="Group 10"/>
            <p:cNvGrpSpPr/>
            <p:nvPr/>
          </p:nvGrpSpPr>
          <p:grpSpPr>
            <a:xfrm>
              <a:off x="1600200" y="258762"/>
              <a:ext cx="6483350" cy="6142038"/>
              <a:chOff x="1676400" y="258762"/>
              <a:chExt cx="6483350" cy="6142038"/>
            </a:xfrm>
          </p:grpSpPr>
          <p:sp>
            <p:nvSpPr>
              <p:cNvPr id="76805" name="Rectangle 5"/>
              <p:cNvSpPr>
                <a:spLocks noChangeArrowheads="1"/>
              </p:cNvSpPr>
              <p:nvPr/>
            </p:nvSpPr>
            <p:spPr bwMode="auto">
              <a:xfrm>
                <a:off x="2139950" y="533400"/>
                <a:ext cx="6019800" cy="58674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6804" name="Picture 4" descr="T2_BOTH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76400" y="258762"/>
                <a:ext cx="6407150" cy="6142038"/>
              </a:xfrm>
              <a:prstGeom prst="rect">
                <a:avLst/>
              </a:prstGeom>
              <a:noFill/>
            </p:spPr>
          </p:pic>
          <p:sp>
            <p:nvSpPr>
              <p:cNvPr id="76807" name="Text Box 7"/>
              <p:cNvSpPr txBox="1">
                <a:spLocks noChangeArrowheads="1"/>
              </p:cNvSpPr>
              <p:nvPr/>
            </p:nvSpPr>
            <p:spPr bwMode="auto">
              <a:xfrm>
                <a:off x="5264150" y="2360613"/>
                <a:ext cx="60007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000000"/>
                    </a:solidFill>
                  </a:rPr>
                  <a:t>21</a:t>
                </a:r>
                <a:r>
                  <a:rPr lang="el-GR" sz="1800" dirty="0">
                    <a:solidFill>
                      <a:srgbClr val="000000"/>
                    </a:solidFill>
                    <a:cs typeface="Tahoma" pitchFamily="34" charset="0"/>
                    <a:sym typeface="Times New Roman" pitchFamily="18" charset="0"/>
                  </a:rPr>
                  <a:t>ω</a:t>
                </a:r>
              </a:p>
            </p:txBody>
          </p:sp>
          <p:sp>
            <p:nvSpPr>
              <p:cNvPr id="76808" name="Text Box 8"/>
              <p:cNvSpPr txBox="1">
                <a:spLocks noChangeArrowheads="1"/>
              </p:cNvSpPr>
              <p:nvPr/>
            </p:nvSpPr>
            <p:spPr bwMode="auto">
              <a:xfrm>
                <a:off x="5035550" y="1004887"/>
                <a:ext cx="600075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0000FF"/>
                    </a:solidFill>
                  </a:rPr>
                  <a:t>42</a:t>
                </a:r>
                <a:r>
                  <a:rPr lang="el-GR" sz="1800" dirty="0">
                    <a:solidFill>
                      <a:srgbClr val="0000FF"/>
                    </a:solidFill>
                    <a:cs typeface="Tahoma" pitchFamily="34" charset="0"/>
                  </a:rPr>
                  <a:t>ω</a:t>
                </a:r>
                <a:endParaRPr lang="el-GR" sz="1800" dirty="0">
                  <a:solidFill>
                    <a:srgbClr val="0000FF"/>
                  </a:solidFill>
                  <a:cs typeface="Tahoma" pitchFamily="34" charset="0"/>
                  <a:sym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772400" y="1066800"/>
              <a:ext cx="114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21</a:t>
              </a:r>
              <a:r>
                <a:rPr lang="el-GR" dirty="0" smtClean="0">
                  <a:solidFill>
                    <a:srgbClr val="000000"/>
                  </a:solidFill>
                  <a:cs typeface="Tahoma" pitchFamily="34" charset="0"/>
                  <a:sym typeface="Times New Roman" pitchFamily="18" charset="0"/>
                </a:rPr>
                <a:t>ω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Upper attractor only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72400" y="2438400"/>
              <a:ext cx="114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21</a:t>
              </a:r>
              <a:r>
                <a:rPr lang="el-GR" dirty="0" smtClean="0">
                  <a:solidFill>
                    <a:srgbClr val="000000"/>
                  </a:solidFill>
                  <a:cs typeface="Tahoma" pitchFamily="34" charset="0"/>
                  <a:sym typeface="Times New Roman" pitchFamily="18" charset="0"/>
                </a:rPr>
                <a:t>ω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Lower attractor only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V="1">
              <a:off x="7010400" y="1219200"/>
              <a:ext cx="762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7239000" y="2438400"/>
              <a:ext cx="533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28600" y="2339876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experiments, anomalies at short distances are not reproducible.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304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recent published results from 42-hole ISL pendulum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200400" y="960557"/>
            <a:ext cx="5947743" cy="5282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7828" name="Picture 4" descr="M6ALLn"/>
          <p:cNvPicPr>
            <a:picLocks noChangeAspect="1" noChangeArrowheads="1"/>
          </p:cNvPicPr>
          <p:nvPr/>
        </p:nvPicPr>
        <p:blipFill>
          <a:blip r:embed="rId4"/>
          <a:srcRect l="9195" t="5401" r="1149"/>
          <a:stretch>
            <a:fillRect/>
          </a:stretch>
        </p:blipFill>
        <p:spPr bwMode="auto">
          <a:xfrm>
            <a:off x="3204543" y="1138237"/>
            <a:ext cx="5943600" cy="5338763"/>
          </a:xfrm>
          <a:prstGeom prst="rect">
            <a:avLst/>
          </a:prstGeom>
          <a:noFill/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757237"/>
            <a:ext cx="5334000" cy="700087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2-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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exclusion plot on non-gravitational forces</a:t>
            </a:r>
            <a:endParaRPr lang="en-US" sz="2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|</a:t>
            </a:r>
            <a:r>
              <a:rPr lang="en-US" dirty="0" smtClean="0">
                <a:sym typeface="Symbol"/>
              </a:rPr>
              <a:t>| = 1,  &lt; 56 m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30200" y="2667000"/>
          <a:ext cx="2641600" cy="1224291"/>
        </p:xfrm>
        <a:graphic>
          <a:graphicData uri="http://schemas.openxmlformats.org/presentationml/2006/ole">
            <p:oleObj spid="_x0000_s70657" name="Equation" r:id="rId5" imgW="1371600" imgH="63468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800" y="1600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Uses all data from all three experiments.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228600" y="4724400"/>
            <a:ext cx="3352800" cy="1143000"/>
          </a:xfrm>
        </p:spPr>
        <p:txBody>
          <a:bodyPr>
            <a:normAutofit fontScale="92500"/>
          </a:bodyPr>
          <a:lstStyle/>
          <a:p>
            <a:pPr marL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 thorough discussion of implications for particle physics see: </a:t>
            </a:r>
          </a:p>
          <a:p>
            <a:pPr marL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E.G.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Adelberger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., PRL 98, 131104 (2007)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696200" cy="4297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Are there forces much weaker than gravity?</a:t>
            </a:r>
          </a:p>
          <a:p>
            <a:r>
              <a:rPr lang="en-US" sz="2400" dirty="0" smtClean="0"/>
              <a:t>Is there a force that couples to B-L?</a:t>
            </a:r>
          </a:p>
          <a:p>
            <a:r>
              <a:rPr lang="en-US" sz="2400" dirty="0" smtClean="0"/>
              <a:t>Is there a non-gravitational force between luminous matter and dark matter?</a:t>
            </a:r>
          </a:p>
          <a:p>
            <a:r>
              <a:rPr lang="en-US" sz="2400" dirty="0" smtClean="0"/>
              <a:t>Are there “large” extra-dimensions?</a:t>
            </a:r>
          </a:p>
          <a:p>
            <a:r>
              <a:rPr lang="en-US" sz="2400" dirty="0" smtClean="0"/>
              <a:t>Are the light scalar particles of string theory hidden by a self-interaction process?</a:t>
            </a:r>
          </a:p>
          <a:p>
            <a:r>
              <a:rPr lang="en-US" sz="2400" dirty="0" smtClean="0"/>
              <a:t>Are there </a:t>
            </a:r>
            <a:r>
              <a:rPr lang="en-US" sz="2400" dirty="0" err="1" smtClean="0"/>
              <a:t>axions</a:t>
            </a:r>
            <a:r>
              <a:rPr lang="en-US" sz="2400" dirty="0" smtClean="0"/>
              <a:t> or </a:t>
            </a:r>
            <a:r>
              <a:rPr lang="en-US" sz="2400" dirty="0" err="1" smtClean="0"/>
              <a:t>axion</a:t>
            </a:r>
            <a:r>
              <a:rPr lang="en-US" sz="2400" dirty="0" smtClean="0"/>
              <a:t>-like particles?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417493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charset="0"/>
              </a:rPr>
              <a:t>ö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-Wash torsion pendulums probe profound questions in particle physics: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Could there be “large” extra dimensions?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30868"/>
            <a:ext cx="8305800" cy="320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Extra dimensions could solve the hierarchy problem. Gravity may be just as strong as the other forces –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in our 4 dimensional world it appears much weaker because most of its strength acts in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other dimensions.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N.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Arkani-Hamed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Phys.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B 436 p.257 (1998).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Expect that gravity strengthens at scales comparable to the largest extra dimension.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Our 2-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 exclusion bounds imply that the maximum size of any extra dimension must be less than 44m.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If there are two extra dimensions, our result implies that M*≥3.2TeV/c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3126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string theory, the size of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compactified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extra dimensions is dynamic, and stabilized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radions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that mediate additional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yukawa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forces.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33400" y="5334000"/>
            <a:ext cx="83058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noProof="0" dirty="0" smtClean="0">
                <a:latin typeface="Arial" pitchFamily="34" charset="0"/>
                <a:cs typeface="Arial" pitchFamily="34" charset="0"/>
                <a:sym typeface="Symbol"/>
              </a:rPr>
              <a:t>Ou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r limit implies that for 6 extra dimensions M*≥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6.4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TeV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/c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2728"/>
            <a:ext cx="8382000" cy="1338072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/>
              <a:t>String theory predicts gravitationally coupled low mass scalars.</a:t>
            </a:r>
          </a:p>
          <a:p>
            <a:r>
              <a:rPr lang="en-US" sz="1900" dirty="0" smtClean="0"/>
              <a:t>EP/ISL tests place very strong limits.</a:t>
            </a:r>
          </a:p>
          <a:p>
            <a:r>
              <a:rPr lang="en-US" sz="1900" dirty="0" smtClean="0"/>
              <a:t>These experimental bounds can be circumvented if scalars are self-interacting, i.e., chameleon’s:</a:t>
            </a:r>
          </a:p>
          <a:p>
            <a:endParaRPr lang="en-US" sz="1900" dirty="0" smtClean="0"/>
          </a:p>
          <a:p>
            <a:endParaRPr lang="en-US" sz="1900" dirty="0" smtClean="0">
              <a:sym typeface="Symbo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Can the strong bounds on </a:t>
            </a:r>
            <a:r>
              <a:rPr lang="en-US" sz="2800" dirty="0" err="1" smtClean="0">
                <a:solidFill>
                  <a:schemeClr val="tx1"/>
                </a:solidFill>
              </a:rPr>
              <a:t>gravitationaly</a:t>
            </a:r>
            <a:r>
              <a:rPr lang="en-US" sz="2800" dirty="0" smtClean="0">
                <a:solidFill>
                  <a:schemeClr val="tx1"/>
                </a:solidFill>
              </a:rPr>
              <a:t> coupled scalars be evaded?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7800" y="2819400"/>
            <a:ext cx="3429000" cy="3200400"/>
            <a:chOff x="5257800" y="2667000"/>
            <a:chExt cx="3429000" cy="3200400"/>
          </a:xfrm>
        </p:grpSpPr>
        <p:pic>
          <p:nvPicPr>
            <p:cNvPr id="22" name="Picture 21" descr="chameleon_exclusion.png"/>
            <p:cNvPicPr>
              <a:picLocks noChangeAspect="1"/>
            </p:cNvPicPr>
            <p:nvPr/>
          </p:nvPicPr>
          <p:blipFill>
            <a:blip r:embed="rId3"/>
            <a:srcRect l="4134" t="2261" r="2853" b="2767"/>
            <a:stretch>
              <a:fillRect/>
            </a:stretch>
          </p:blipFill>
          <p:spPr>
            <a:xfrm>
              <a:off x="5257800" y="2667000"/>
              <a:ext cx="3429000" cy="3200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Oval 6"/>
            <p:cNvSpPr/>
            <p:nvPr/>
          </p:nvSpPr>
          <p:spPr>
            <a:xfrm>
              <a:off x="8534400" y="3733800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44196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Natural Value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rot="5400000" flipH="1" flipV="1">
              <a:off x="7810500" y="3848100"/>
              <a:ext cx="533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324600" y="50292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Excluded by ISL</a:t>
              </a:r>
              <a:endParaRPr lang="en-US" i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3400" y="3200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 presence of matter, they acquire an effective mass: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Thus, only a thin skin of material,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can generate long-range fields. </a:t>
            </a:r>
          </a:p>
          <a:p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438400"/>
            <a:ext cx="459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767329"/>
            <a:ext cx="4105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2057400" y="5741789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Mo, </a:t>
            </a:r>
            <a:r>
              <a:rPr lang="en-US" dirty="0" smtClean="0">
                <a:sym typeface="Symbol"/>
              </a:rPr>
              <a:t>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~60m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371600" y="4891921"/>
          <a:ext cx="2112211" cy="501650"/>
        </p:xfrm>
        <a:graphic>
          <a:graphicData uri="http://schemas.openxmlformats.org/presentationml/2006/ole">
            <p:oleObj spid="_x0000_s6146" name="Equation" r:id="rId6" imgW="1015920" imgH="241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91200" y="2286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 bounds on Chameleon parameters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61061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J.Khoury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A.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Weltman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PRL 93, 171104 (2004)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Upadhye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PRD 74 104024 (2006)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2729"/>
            <a:ext cx="8458200" cy="1185671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An early version of the PVLAS experiment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observed a large </a:t>
            </a:r>
            <a:r>
              <a:rPr lang="en-US" sz="1800" dirty="0" err="1" smtClean="0"/>
              <a:t>dichroism</a:t>
            </a:r>
            <a:r>
              <a:rPr lang="en-US" sz="1800" dirty="0" smtClean="0"/>
              <a:t> and birefringence of the vacuum in the presence of a magnetic field.  This suggested the existence of a low mass scalar particle that couples to two photons with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Are there scalars that couple to two photons?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6400" y="2328333"/>
          <a:ext cx="4267200" cy="948267"/>
        </p:xfrm>
        <a:graphic>
          <a:graphicData uri="http://schemas.openxmlformats.org/presentationml/2006/ole">
            <p:oleObj spid="_x0000_s7170" name="Equation" r:id="rId3" imgW="2400120" imgH="5331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3352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 a second order interaction, the ISL pendulum is sensitive to a scalar/photon vertex:</a:t>
            </a:r>
            <a:endParaRPr lang="en-US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37176" y="4355068"/>
            <a:ext cx="3578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O</a:t>
            </a:r>
            <a:r>
              <a:rPr lang="en-US" dirty="0" smtClean="0">
                <a:solidFill>
                  <a:schemeClr val="tx1"/>
                </a:solidFill>
                <a:effectLst/>
              </a:rPr>
              <a:t>ur </a:t>
            </a:r>
            <a:r>
              <a:rPr lang="en-US" dirty="0">
                <a:solidFill>
                  <a:schemeClr val="tx1"/>
                </a:solidFill>
                <a:effectLst/>
              </a:rPr>
              <a:t>ISL result gives a 2</a:t>
            </a:r>
            <a:r>
              <a:rPr lang="el-GR" dirty="0">
                <a:solidFill>
                  <a:schemeClr val="tx1"/>
                </a:solidFill>
                <a:effectLst/>
                <a:cs typeface="Tahoma" pitchFamily="34" charset="0"/>
              </a:rPr>
              <a:t>σ</a:t>
            </a:r>
            <a:r>
              <a:rPr lang="en-US" dirty="0">
                <a:solidFill>
                  <a:schemeClr val="tx1"/>
                </a:solidFill>
                <a:effectLst/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limit:</a:t>
            </a:r>
            <a:endParaRPr lang="el-GR" dirty="0">
              <a:solidFill>
                <a:schemeClr val="tx1"/>
              </a:solidFill>
              <a:effectLst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511706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times smaller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than original PVLAS claim.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830887" y="4648200"/>
          <a:ext cx="2551113" cy="450850"/>
        </p:xfrm>
        <a:graphic>
          <a:graphicData uri="http://schemas.openxmlformats.org/presentationml/2006/ole">
            <p:oleObj spid="_x0000_s7171" name="Equation" r:id="rId4" imgW="1434960" imgH="2538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854235" y="4572000"/>
          <a:ext cx="2174965" cy="685800"/>
        </p:xfrm>
        <a:graphic>
          <a:graphicData uri="http://schemas.openxmlformats.org/presentationml/2006/ole">
            <p:oleObj spid="_x0000_s7172" name="Equation" r:id="rId5" imgW="1409400" imgH="444240" progId="Equation.3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5400000" flipH="1" flipV="1">
            <a:off x="304800" y="5257800"/>
            <a:ext cx="457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419894" y="4914900"/>
            <a:ext cx="685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266700" y="40767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782782" y="4957006"/>
            <a:ext cx="443345" cy="307721"/>
          </a:xfrm>
          <a:custGeom>
            <a:avLst/>
            <a:gdLst>
              <a:gd name="connsiteX0" fmla="*/ 0 w 443345"/>
              <a:gd name="connsiteY0" fmla="*/ 307721 h 307721"/>
              <a:gd name="connsiteX1" fmla="*/ 69273 w 443345"/>
              <a:gd name="connsiteY1" fmla="*/ 196885 h 307721"/>
              <a:gd name="connsiteX2" fmla="*/ 138545 w 443345"/>
              <a:gd name="connsiteY2" fmla="*/ 238449 h 307721"/>
              <a:gd name="connsiteX3" fmla="*/ 180109 w 443345"/>
              <a:gd name="connsiteY3" fmla="*/ 252303 h 307721"/>
              <a:gd name="connsiteX4" fmla="*/ 221673 w 443345"/>
              <a:gd name="connsiteY4" fmla="*/ 141467 h 307721"/>
              <a:gd name="connsiteX5" fmla="*/ 263236 w 443345"/>
              <a:gd name="connsiteY5" fmla="*/ 127612 h 307721"/>
              <a:gd name="connsiteX6" fmla="*/ 304800 w 443345"/>
              <a:gd name="connsiteY6" fmla="*/ 141467 h 307721"/>
              <a:gd name="connsiteX7" fmla="*/ 346363 w 443345"/>
              <a:gd name="connsiteY7" fmla="*/ 127612 h 307721"/>
              <a:gd name="connsiteX8" fmla="*/ 360218 w 443345"/>
              <a:gd name="connsiteY8" fmla="*/ 58339 h 307721"/>
              <a:gd name="connsiteX9" fmla="*/ 374073 w 443345"/>
              <a:gd name="connsiteY9" fmla="*/ 16776 h 307721"/>
              <a:gd name="connsiteX10" fmla="*/ 443345 w 443345"/>
              <a:gd name="connsiteY10" fmla="*/ 2921 h 30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345" h="307721">
                <a:moveTo>
                  <a:pt x="0" y="307721"/>
                </a:moveTo>
                <a:cubicBezTo>
                  <a:pt x="32975" y="208797"/>
                  <a:pt x="3407" y="240795"/>
                  <a:pt x="69273" y="196885"/>
                </a:cubicBezTo>
                <a:cubicBezTo>
                  <a:pt x="187016" y="236132"/>
                  <a:pt x="43455" y="181394"/>
                  <a:pt x="138545" y="238449"/>
                </a:cubicBezTo>
                <a:cubicBezTo>
                  <a:pt x="151068" y="245963"/>
                  <a:pt x="166254" y="247685"/>
                  <a:pt x="180109" y="252303"/>
                </a:cubicBezTo>
                <a:cubicBezTo>
                  <a:pt x="188533" y="201758"/>
                  <a:pt x="177623" y="167897"/>
                  <a:pt x="221673" y="141467"/>
                </a:cubicBezTo>
                <a:cubicBezTo>
                  <a:pt x="234196" y="133953"/>
                  <a:pt x="249382" y="132230"/>
                  <a:pt x="263236" y="127612"/>
                </a:cubicBezTo>
                <a:cubicBezTo>
                  <a:pt x="277091" y="132230"/>
                  <a:pt x="290196" y="141467"/>
                  <a:pt x="304800" y="141467"/>
                </a:cubicBezTo>
                <a:cubicBezTo>
                  <a:pt x="319404" y="141467"/>
                  <a:pt x="338262" y="139763"/>
                  <a:pt x="346363" y="127612"/>
                </a:cubicBezTo>
                <a:cubicBezTo>
                  <a:pt x="359425" y="108019"/>
                  <a:pt x="354506" y="81184"/>
                  <a:pt x="360218" y="58339"/>
                </a:cubicBezTo>
                <a:cubicBezTo>
                  <a:pt x="363760" y="44171"/>
                  <a:pt x="363747" y="27102"/>
                  <a:pt x="374073" y="16776"/>
                </a:cubicBezTo>
                <a:cubicBezTo>
                  <a:pt x="390849" y="0"/>
                  <a:pt x="422251" y="2921"/>
                  <a:pt x="443345" y="292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V="1">
            <a:off x="762000" y="4645279"/>
            <a:ext cx="443345" cy="307721"/>
          </a:xfrm>
          <a:custGeom>
            <a:avLst/>
            <a:gdLst>
              <a:gd name="connsiteX0" fmla="*/ 0 w 443345"/>
              <a:gd name="connsiteY0" fmla="*/ 307721 h 307721"/>
              <a:gd name="connsiteX1" fmla="*/ 69273 w 443345"/>
              <a:gd name="connsiteY1" fmla="*/ 196885 h 307721"/>
              <a:gd name="connsiteX2" fmla="*/ 138545 w 443345"/>
              <a:gd name="connsiteY2" fmla="*/ 238449 h 307721"/>
              <a:gd name="connsiteX3" fmla="*/ 180109 w 443345"/>
              <a:gd name="connsiteY3" fmla="*/ 252303 h 307721"/>
              <a:gd name="connsiteX4" fmla="*/ 221673 w 443345"/>
              <a:gd name="connsiteY4" fmla="*/ 141467 h 307721"/>
              <a:gd name="connsiteX5" fmla="*/ 263236 w 443345"/>
              <a:gd name="connsiteY5" fmla="*/ 127612 h 307721"/>
              <a:gd name="connsiteX6" fmla="*/ 304800 w 443345"/>
              <a:gd name="connsiteY6" fmla="*/ 141467 h 307721"/>
              <a:gd name="connsiteX7" fmla="*/ 346363 w 443345"/>
              <a:gd name="connsiteY7" fmla="*/ 127612 h 307721"/>
              <a:gd name="connsiteX8" fmla="*/ 360218 w 443345"/>
              <a:gd name="connsiteY8" fmla="*/ 58339 h 307721"/>
              <a:gd name="connsiteX9" fmla="*/ 374073 w 443345"/>
              <a:gd name="connsiteY9" fmla="*/ 16776 h 307721"/>
              <a:gd name="connsiteX10" fmla="*/ 443345 w 443345"/>
              <a:gd name="connsiteY10" fmla="*/ 2921 h 30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345" h="307721">
                <a:moveTo>
                  <a:pt x="0" y="307721"/>
                </a:moveTo>
                <a:cubicBezTo>
                  <a:pt x="32975" y="208797"/>
                  <a:pt x="3407" y="240795"/>
                  <a:pt x="69273" y="196885"/>
                </a:cubicBezTo>
                <a:cubicBezTo>
                  <a:pt x="187016" y="236132"/>
                  <a:pt x="43455" y="181394"/>
                  <a:pt x="138545" y="238449"/>
                </a:cubicBezTo>
                <a:cubicBezTo>
                  <a:pt x="151068" y="245963"/>
                  <a:pt x="166254" y="247685"/>
                  <a:pt x="180109" y="252303"/>
                </a:cubicBezTo>
                <a:cubicBezTo>
                  <a:pt x="188533" y="201758"/>
                  <a:pt x="177623" y="167897"/>
                  <a:pt x="221673" y="141467"/>
                </a:cubicBezTo>
                <a:cubicBezTo>
                  <a:pt x="234196" y="133953"/>
                  <a:pt x="249382" y="132230"/>
                  <a:pt x="263236" y="127612"/>
                </a:cubicBezTo>
                <a:cubicBezTo>
                  <a:pt x="277091" y="132230"/>
                  <a:pt x="290196" y="141467"/>
                  <a:pt x="304800" y="141467"/>
                </a:cubicBezTo>
                <a:cubicBezTo>
                  <a:pt x="319404" y="141467"/>
                  <a:pt x="338262" y="139763"/>
                  <a:pt x="346363" y="127612"/>
                </a:cubicBezTo>
                <a:cubicBezTo>
                  <a:pt x="359425" y="108019"/>
                  <a:pt x="354506" y="81184"/>
                  <a:pt x="360218" y="58339"/>
                </a:cubicBezTo>
                <a:cubicBezTo>
                  <a:pt x="363760" y="44171"/>
                  <a:pt x="363747" y="27102"/>
                  <a:pt x="374073" y="16776"/>
                </a:cubicBezTo>
                <a:cubicBezTo>
                  <a:pt x="390849" y="0"/>
                  <a:pt x="422251" y="2921"/>
                  <a:pt x="443345" y="292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219200" y="4953000"/>
            <a:ext cx="6096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2286000" y="5257800"/>
            <a:ext cx="457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1943894" y="4914900"/>
            <a:ext cx="685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247900" y="40767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 flipH="1">
            <a:off x="1849582" y="4957006"/>
            <a:ext cx="443345" cy="307721"/>
          </a:xfrm>
          <a:custGeom>
            <a:avLst/>
            <a:gdLst>
              <a:gd name="connsiteX0" fmla="*/ 0 w 443345"/>
              <a:gd name="connsiteY0" fmla="*/ 307721 h 307721"/>
              <a:gd name="connsiteX1" fmla="*/ 69273 w 443345"/>
              <a:gd name="connsiteY1" fmla="*/ 196885 h 307721"/>
              <a:gd name="connsiteX2" fmla="*/ 138545 w 443345"/>
              <a:gd name="connsiteY2" fmla="*/ 238449 h 307721"/>
              <a:gd name="connsiteX3" fmla="*/ 180109 w 443345"/>
              <a:gd name="connsiteY3" fmla="*/ 252303 h 307721"/>
              <a:gd name="connsiteX4" fmla="*/ 221673 w 443345"/>
              <a:gd name="connsiteY4" fmla="*/ 141467 h 307721"/>
              <a:gd name="connsiteX5" fmla="*/ 263236 w 443345"/>
              <a:gd name="connsiteY5" fmla="*/ 127612 h 307721"/>
              <a:gd name="connsiteX6" fmla="*/ 304800 w 443345"/>
              <a:gd name="connsiteY6" fmla="*/ 141467 h 307721"/>
              <a:gd name="connsiteX7" fmla="*/ 346363 w 443345"/>
              <a:gd name="connsiteY7" fmla="*/ 127612 h 307721"/>
              <a:gd name="connsiteX8" fmla="*/ 360218 w 443345"/>
              <a:gd name="connsiteY8" fmla="*/ 58339 h 307721"/>
              <a:gd name="connsiteX9" fmla="*/ 374073 w 443345"/>
              <a:gd name="connsiteY9" fmla="*/ 16776 h 307721"/>
              <a:gd name="connsiteX10" fmla="*/ 443345 w 443345"/>
              <a:gd name="connsiteY10" fmla="*/ 2921 h 30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345" h="307721">
                <a:moveTo>
                  <a:pt x="0" y="307721"/>
                </a:moveTo>
                <a:cubicBezTo>
                  <a:pt x="32975" y="208797"/>
                  <a:pt x="3407" y="240795"/>
                  <a:pt x="69273" y="196885"/>
                </a:cubicBezTo>
                <a:cubicBezTo>
                  <a:pt x="187016" y="236132"/>
                  <a:pt x="43455" y="181394"/>
                  <a:pt x="138545" y="238449"/>
                </a:cubicBezTo>
                <a:cubicBezTo>
                  <a:pt x="151068" y="245963"/>
                  <a:pt x="166254" y="247685"/>
                  <a:pt x="180109" y="252303"/>
                </a:cubicBezTo>
                <a:cubicBezTo>
                  <a:pt x="188533" y="201758"/>
                  <a:pt x="177623" y="167897"/>
                  <a:pt x="221673" y="141467"/>
                </a:cubicBezTo>
                <a:cubicBezTo>
                  <a:pt x="234196" y="133953"/>
                  <a:pt x="249382" y="132230"/>
                  <a:pt x="263236" y="127612"/>
                </a:cubicBezTo>
                <a:cubicBezTo>
                  <a:pt x="277091" y="132230"/>
                  <a:pt x="290196" y="141467"/>
                  <a:pt x="304800" y="141467"/>
                </a:cubicBezTo>
                <a:cubicBezTo>
                  <a:pt x="319404" y="141467"/>
                  <a:pt x="338262" y="139763"/>
                  <a:pt x="346363" y="127612"/>
                </a:cubicBezTo>
                <a:cubicBezTo>
                  <a:pt x="359425" y="108019"/>
                  <a:pt x="354506" y="81184"/>
                  <a:pt x="360218" y="58339"/>
                </a:cubicBezTo>
                <a:cubicBezTo>
                  <a:pt x="363760" y="44171"/>
                  <a:pt x="363747" y="27102"/>
                  <a:pt x="374073" y="16776"/>
                </a:cubicBezTo>
                <a:cubicBezTo>
                  <a:pt x="390849" y="0"/>
                  <a:pt x="422251" y="2921"/>
                  <a:pt x="443345" y="292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flipH="1" flipV="1">
            <a:off x="1828800" y="4645279"/>
            <a:ext cx="443345" cy="307721"/>
          </a:xfrm>
          <a:custGeom>
            <a:avLst/>
            <a:gdLst>
              <a:gd name="connsiteX0" fmla="*/ 0 w 443345"/>
              <a:gd name="connsiteY0" fmla="*/ 307721 h 307721"/>
              <a:gd name="connsiteX1" fmla="*/ 69273 w 443345"/>
              <a:gd name="connsiteY1" fmla="*/ 196885 h 307721"/>
              <a:gd name="connsiteX2" fmla="*/ 138545 w 443345"/>
              <a:gd name="connsiteY2" fmla="*/ 238449 h 307721"/>
              <a:gd name="connsiteX3" fmla="*/ 180109 w 443345"/>
              <a:gd name="connsiteY3" fmla="*/ 252303 h 307721"/>
              <a:gd name="connsiteX4" fmla="*/ 221673 w 443345"/>
              <a:gd name="connsiteY4" fmla="*/ 141467 h 307721"/>
              <a:gd name="connsiteX5" fmla="*/ 263236 w 443345"/>
              <a:gd name="connsiteY5" fmla="*/ 127612 h 307721"/>
              <a:gd name="connsiteX6" fmla="*/ 304800 w 443345"/>
              <a:gd name="connsiteY6" fmla="*/ 141467 h 307721"/>
              <a:gd name="connsiteX7" fmla="*/ 346363 w 443345"/>
              <a:gd name="connsiteY7" fmla="*/ 127612 h 307721"/>
              <a:gd name="connsiteX8" fmla="*/ 360218 w 443345"/>
              <a:gd name="connsiteY8" fmla="*/ 58339 h 307721"/>
              <a:gd name="connsiteX9" fmla="*/ 374073 w 443345"/>
              <a:gd name="connsiteY9" fmla="*/ 16776 h 307721"/>
              <a:gd name="connsiteX10" fmla="*/ 443345 w 443345"/>
              <a:gd name="connsiteY10" fmla="*/ 2921 h 30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345" h="307721">
                <a:moveTo>
                  <a:pt x="0" y="307721"/>
                </a:moveTo>
                <a:cubicBezTo>
                  <a:pt x="32975" y="208797"/>
                  <a:pt x="3407" y="240795"/>
                  <a:pt x="69273" y="196885"/>
                </a:cubicBezTo>
                <a:cubicBezTo>
                  <a:pt x="187016" y="236132"/>
                  <a:pt x="43455" y="181394"/>
                  <a:pt x="138545" y="238449"/>
                </a:cubicBezTo>
                <a:cubicBezTo>
                  <a:pt x="151068" y="245963"/>
                  <a:pt x="166254" y="247685"/>
                  <a:pt x="180109" y="252303"/>
                </a:cubicBezTo>
                <a:cubicBezTo>
                  <a:pt x="188533" y="201758"/>
                  <a:pt x="177623" y="167897"/>
                  <a:pt x="221673" y="141467"/>
                </a:cubicBezTo>
                <a:cubicBezTo>
                  <a:pt x="234196" y="133953"/>
                  <a:pt x="249382" y="132230"/>
                  <a:pt x="263236" y="127612"/>
                </a:cubicBezTo>
                <a:cubicBezTo>
                  <a:pt x="277091" y="132230"/>
                  <a:pt x="290196" y="141467"/>
                  <a:pt x="304800" y="141467"/>
                </a:cubicBezTo>
                <a:cubicBezTo>
                  <a:pt x="319404" y="141467"/>
                  <a:pt x="338262" y="139763"/>
                  <a:pt x="346363" y="127612"/>
                </a:cubicBezTo>
                <a:cubicBezTo>
                  <a:pt x="359425" y="108019"/>
                  <a:pt x="354506" y="81184"/>
                  <a:pt x="360218" y="58339"/>
                </a:cubicBezTo>
                <a:cubicBezTo>
                  <a:pt x="363760" y="44171"/>
                  <a:pt x="363747" y="27102"/>
                  <a:pt x="374073" y="16776"/>
                </a:cubicBezTo>
                <a:cubicBezTo>
                  <a:pt x="390849" y="0"/>
                  <a:pt x="422251" y="2921"/>
                  <a:pt x="443345" y="292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7200" y="5410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09800" y="5421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371600" y="4964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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553200" y="3352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Dupays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PRL 98 131802 (2007)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33800" y="593467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Zavattini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et 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PRL 96, 110406 (2006)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E.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Zavattini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et 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PRD 77, 032006 (2007)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685800"/>
          </a:xfrm>
        </p:spPr>
        <p:txBody>
          <a:bodyPr/>
          <a:lstStyle/>
          <a:p>
            <a:r>
              <a:rPr lang="en-US" dirty="0" smtClean="0"/>
              <a:t>Are there </a:t>
            </a:r>
            <a:r>
              <a:rPr lang="en-US" dirty="0" err="1" smtClean="0"/>
              <a:t>axions</a:t>
            </a:r>
            <a:r>
              <a:rPr lang="en-US" dirty="0" smtClean="0"/>
              <a:t> or </a:t>
            </a:r>
            <a:r>
              <a:rPr lang="en-US" dirty="0" err="1" smtClean="0"/>
              <a:t>axion</a:t>
            </a:r>
            <a:r>
              <a:rPr lang="en-US" dirty="0" smtClean="0"/>
              <a:t>-like particles?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9ED0-5DAF-4C13-9217-AF81EEEA0648}" type="slidenum">
              <a:rPr lang="en-US"/>
              <a:pPr/>
              <a:t>24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Low mass </a:t>
            </a:r>
            <a:r>
              <a:rPr lang="en-US" sz="2800" dirty="0" err="1" smtClean="0">
                <a:solidFill>
                  <a:schemeClr val="tx1"/>
                </a:solidFill>
              </a:rPr>
              <a:t>pseudoscalars</a:t>
            </a:r>
            <a:r>
              <a:rPr lang="en-US" sz="2800" dirty="0" smtClean="0">
                <a:solidFill>
                  <a:schemeClr val="tx1"/>
                </a:solidFill>
              </a:rPr>
              <a:t> will mediate a macroscopic P,T violating force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0" y="6324600"/>
            <a:ext cx="3505200" cy="30777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Moody and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Wilczek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PRD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30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130 (1984)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181350" y="4402860"/>
          <a:ext cx="5786438" cy="935038"/>
        </p:xfrm>
        <a:graphic>
          <a:graphicData uri="http://schemas.openxmlformats.org/presentationml/2006/ole">
            <p:oleObj spid="_x0000_s182274" name="Equation" r:id="rId3" imgW="2984400" imgH="482400" progId="Equation.3">
              <p:embed/>
            </p:oleObj>
          </a:graphicData>
        </a:graphic>
      </p:graphicFrame>
      <p:sp>
        <p:nvSpPr>
          <p:cNvPr id="33808" name="AutoShape 16"/>
          <p:cNvSpPr>
            <a:spLocks/>
          </p:cNvSpPr>
          <p:nvPr/>
        </p:nvSpPr>
        <p:spPr bwMode="auto">
          <a:xfrm rot="16200000">
            <a:off x="4991100" y="3467100"/>
            <a:ext cx="304800" cy="1752600"/>
          </a:xfrm>
          <a:prstGeom prst="rightBrace">
            <a:avLst>
              <a:gd name="adj1" fmla="val 479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4953000" y="3657600"/>
          <a:ext cx="762000" cy="536575"/>
        </p:xfrm>
        <a:graphic>
          <a:graphicData uri="http://schemas.openxmlformats.org/presentationml/2006/ole">
            <p:oleObj spid="_x0000_s182275" name="Equation" r:id="rId4" imgW="342720" imgH="241200" progId="Equation.3">
              <p:embed/>
            </p:oleObj>
          </a:graphicData>
        </a:graphic>
      </p:graphicFrame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3200400" y="2362200"/>
            <a:ext cx="11430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352800" y="2514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3352800" y="3124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6858000" y="2514600"/>
            <a:ext cx="533400" cy="533400"/>
          </a:xfrm>
          <a:prstGeom prst="ellipse">
            <a:avLst/>
          </a:prstGeom>
          <a:solidFill>
            <a:srgbClr val="3366FF"/>
          </a:solidFill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7543800" y="2743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2667000" y="3429000"/>
            <a:ext cx="2286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Polarized Matter (Magnetized Iron)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6324600" y="3276600"/>
            <a:ext cx="16764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Unpolarized Matter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696200" y="2971800"/>
            <a:ext cx="11430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</a:t>
            </a:r>
            <a:r>
              <a:rPr lang="en-US" sz="2400" b="1" i="1" baseline="-25000"/>
              <a:t>axion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3429000" y="2590800"/>
            <a:ext cx="5334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</a:t>
            </a:r>
            <a:r>
              <a:rPr lang="en-US" sz="2400" b="1" baseline="-25000">
                <a:sym typeface="Symbol" pitchFamily="18" charset="2"/>
              </a:rPr>
              <a:t>e</a:t>
            </a:r>
            <a:endParaRPr lang="en-US" sz="2400" b="1" baseline="-25000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V="1">
            <a:off x="4419600" y="2860675"/>
            <a:ext cx="22098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lg" len="lg"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4648200" y="2403475"/>
            <a:ext cx="1676400" cy="8064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1" i="1" dirty="0"/>
              <a:t>Virtual </a:t>
            </a:r>
            <a:r>
              <a:rPr lang="en-US" b="1" i="1" dirty="0" err="1"/>
              <a:t>Axion</a:t>
            </a:r>
            <a:r>
              <a:rPr lang="en-US" b="1" i="1" dirty="0"/>
              <a:t> Exchange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3124200" y="5410200"/>
            <a:ext cx="5715000" cy="70326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Advantage: Does not depend on cosmology or astrophysics.</a:t>
            </a:r>
          </a:p>
          <a:p>
            <a:pPr algn="l"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Disadvantage: Coupling proportional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  <a:sym typeface="Symbol"/>
              </a:rPr>
              <a:t>QCD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209550" y="3048000"/>
            <a:ext cx="2381250" cy="2590800"/>
            <a:chOff x="438150" y="3962400"/>
            <a:chExt cx="2381250" cy="2590800"/>
          </a:xfrm>
        </p:grpSpPr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 flipV="1">
              <a:off x="533400" y="5410200"/>
              <a:ext cx="60960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 flipH="1" flipV="1">
              <a:off x="685800" y="4038600"/>
              <a:ext cx="45720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2057400" y="5410200"/>
              <a:ext cx="45720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 flipV="1">
              <a:off x="2057400" y="3962400"/>
              <a:ext cx="609600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1143000" y="5410200"/>
              <a:ext cx="9144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1600200" y="5334000"/>
              <a:ext cx="31115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438150" y="5829300"/>
              <a:ext cx="38100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N</a:t>
              </a:r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523875" y="4572000"/>
              <a:ext cx="45720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2333625" y="5934075"/>
              <a:ext cx="485775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e</a:t>
              </a:r>
              <a:r>
                <a:rPr lang="en-US" baseline="30000" dirty="0"/>
                <a:t>-</a:t>
              </a:r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2362200" y="4486275"/>
              <a:ext cx="45720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e</a:t>
              </a:r>
              <a:r>
                <a:rPr lang="en-US" baseline="30000" dirty="0"/>
                <a:t>-</a:t>
              </a:r>
            </a:p>
          </p:txBody>
        </p:sp>
        <p:sp>
          <p:nvSpPr>
            <p:cNvPr id="33823" name="Text Box 31"/>
            <p:cNvSpPr txBox="1">
              <a:spLocks noChangeArrowheads="1"/>
            </p:cNvSpPr>
            <p:nvPr/>
          </p:nvSpPr>
          <p:spPr bwMode="auto">
            <a:xfrm>
              <a:off x="609600" y="5105400"/>
              <a:ext cx="60960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  <a:r>
                <a:rPr lang="en-US" baseline="-25000"/>
                <a:t>s</a:t>
              </a:r>
            </a:p>
          </p:txBody>
        </p:sp>
        <p:sp>
          <p:nvSpPr>
            <p:cNvPr id="33824" name="Text Box 32"/>
            <p:cNvSpPr txBox="1">
              <a:spLocks noChangeArrowheads="1"/>
            </p:cNvSpPr>
            <p:nvPr/>
          </p:nvSpPr>
          <p:spPr bwMode="auto">
            <a:xfrm>
              <a:off x="2133600" y="5195887"/>
              <a:ext cx="60960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  <a:r>
                <a:rPr lang="en-US" baseline="-25000"/>
                <a:t>p</a:t>
              </a:r>
            </a:p>
          </p:txBody>
        </p:sp>
      </p:grp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3200400" y="1143000"/>
            <a:ext cx="11430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 flipH="1">
            <a:off x="3352800" y="1295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 flipH="1">
            <a:off x="3352800" y="1905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8" name="Oval 46"/>
          <p:cNvSpPr>
            <a:spLocks noChangeArrowheads="1"/>
          </p:cNvSpPr>
          <p:nvPr/>
        </p:nvSpPr>
        <p:spPr bwMode="auto">
          <a:xfrm>
            <a:off x="6858000" y="1295400"/>
            <a:ext cx="533400" cy="533400"/>
          </a:xfrm>
          <a:prstGeom prst="ellipse">
            <a:avLst/>
          </a:prstGeom>
          <a:solidFill>
            <a:srgbClr val="3366FF"/>
          </a:solidFill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39" name="Line 47"/>
          <p:cNvSpPr>
            <a:spLocks noChangeShapeType="1"/>
          </p:cNvSpPr>
          <p:nvPr/>
        </p:nvSpPr>
        <p:spPr bwMode="auto">
          <a:xfrm flipH="1">
            <a:off x="7543800" y="1524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7696200" y="1752600"/>
            <a:ext cx="11430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</a:t>
            </a:r>
            <a:r>
              <a:rPr lang="en-US" sz="2400" b="1" i="1" baseline="-25000"/>
              <a:t>axion</a:t>
            </a: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3429000" y="1371600"/>
            <a:ext cx="5334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</a:t>
            </a:r>
            <a:r>
              <a:rPr lang="en-US" sz="2400" b="1" baseline="-25000">
                <a:sym typeface="Symbol" pitchFamily="18" charset="2"/>
              </a:rPr>
              <a:t>e</a:t>
            </a:r>
            <a:endParaRPr lang="en-US" sz="2400" b="1" baseline="-25000"/>
          </a:p>
        </p:txBody>
      </p:sp>
      <p:sp>
        <p:nvSpPr>
          <p:cNvPr id="33842" name="Line 50"/>
          <p:cNvSpPr>
            <a:spLocks noChangeShapeType="1"/>
          </p:cNvSpPr>
          <p:nvPr/>
        </p:nvSpPr>
        <p:spPr bwMode="auto">
          <a:xfrm flipV="1">
            <a:off x="4419600" y="1641475"/>
            <a:ext cx="22098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lg" len="lg"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4648200" y="1184275"/>
            <a:ext cx="1676400" cy="8064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1" i="1" dirty="0"/>
              <a:t>Virtual </a:t>
            </a:r>
            <a:r>
              <a:rPr lang="en-US" b="1" i="1" dirty="0" err="1"/>
              <a:t>Axion</a:t>
            </a:r>
            <a:r>
              <a:rPr lang="en-US" b="1" i="1" dirty="0"/>
              <a:t> Exchange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1688068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02920"/>
            <a:r>
              <a:rPr lang="en-US" dirty="0" smtClean="0"/>
              <a:t>Example: QCD </a:t>
            </a:r>
            <a:r>
              <a:rPr lang="en-US" dirty="0" err="1" smtClean="0"/>
              <a:t>axions</a:t>
            </a:r>
            <a:r>
              <a:rPr lang="en-US" dirty="0" smtClean="0"/>
              <a:t> or </a:t>
            </a:r>
            <a:r>
              <a:rPr lang="en-US" dirty="0" err="1" smtClean="0"/>
              <a:t>axion</a:t>
            </a:r>
            <a:r>
              <a:rPr lang="en-US" dirty="0" smtClean="0"/>
              <a:t>-like particles (ALPs).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B50D-D25F-42A2-BD38-EDB1CE6B584A}" type="slidenum">
              <a:rPr lang="en-US"/>
              <a:pPr/>
              <a:t>25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334000" cy="56356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Our </a:t>
            </a:r>
            <a:r>
              <a:rPr lang="en-US" sz="2800" dirty="0" smtClean="0">
                <a:solidFill>
                  <a:schemeClr val="tx1"/>
                </a:solidFill>
              </a:rPr>
              <a:t>ALP </a:t>
            </a:r>
            <a:r>
              <a:rPr lang="en-US" sz="2800" dirty="0">
                <a:solidFill>
                  <a:schemeClr val="tx1"/>
                </a:solidFill>
              </a:rPr>
              <a:t>Detector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38544" y="4944323"/>
            <a:ext cx="5576455" cy="1685077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329184" indent="-292608">
              <a:spcBef>
                <a:spcPct val="50000"/>
              </a:spcBef>
            </a:pPr>
            <a:r>
              <a:rPr lang="en-US" dirty="0"/>
              <a:t>Strategy:</a:t>
            </a:r>
          </a:p>
          <a:p>
            <a:pPr marL="329184" indent="-292608">
              <a:spcBef>
                <a:spcPct val="25000"/>
              </a:spcBef>
              <a:buFont typeface="Wingdings" pitchFamily="2" charset="2"/>
              <a:buChar char="è"/>
            </a:pPr>
            <a:r>
              <a:rPr lang="en-US" dirty="0"/>
              <a:t>Modulate </a:t>
            </a:r>
            <a:r>
              <a:rPr lang="en-US" dirty="0" smtClean="0"/>
              <a:t>magnet polarization</a:t>
            </a:r>
            <a:r>
              <a:rPr lang="en-US" dirty="0"/>
              <a:t>.</a:t>
            </a:r>
          </a:p>
          <a:p>
            <a:pPr marL="329184" indent="-292608">
              <a:spcBef>
                <a:spcPct val="25000"/>
              </a:spcBef>
              <a:buFont typeface="Wingdings" pitchFamily="2" charset="2"/>
              <a:buChar char="è"/>
            </a:pPr>
            <a:r>
              <a:rPr lang="en-US" dirty="0" smtClean="0"/>
              <a:t>Record pendulum angle </a:t>
            </a:r>
            <a:r>
              <a:rPr lang="en-US" dirty="0"/>
              <a:t>signal</a:t>
            </a:r>
            <a:r>
              <a:rPr lang="en-US" dirty="0" smtClean="0"/>
              <a:t>.</a:t>
            </a:r>
          </a:p>
          <a:p>
            <a:pPr marL="329184" indent="-292608">
              <a:spcBef>
                <a:spcPct val="25000"/>
              </a:spcBef>
              <a:buFont typeface="Wingdings" pitchFamily="2" charset="2"/>
              <a:buChar char="è"/>
            </a:pPr>
            <a:r>
              <a:rPr lang="en-US" dirty="0" smtClean="0"/>
              <a:t>Move pendulum with respect to pole faces to exclude systematic errors or measure mass.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95800" y="3581400"/>
            <a:ext cx="4495800" cy="2743200"/>
            <a:chOff x="4495800" y="3733800"/>
            <a:chExt cx="4495800" cy="2743200"/>
          </a:xfrm>
        </p:grpSpPr>
        <p:pic>
          <p:nvPicPr>
            <p:cNvPr id="34862" name="Picture 46" descr="sine"/>
            <p:cNvPicPr>
              <a:picLocks noChangeAspect="1" noChangeArrowheads="1"/>
            </p:cNvPicPr>
            <p:nvPr/>
          </p:nvPicPr>
          <p:blipFill>
            <a:blip r:embed="rId3"/>
            <a:srcRect l="14285" t="7651" r="8929" b="3082"/>
            <a:stretch>
              <a:fillRect/>
            </a:stretch>
          </p:blipFill>
          <p:spPr bwMode="auto">
            <a:xfrm>
              <a:off x="5715000" y="3810000"/>
              <a:ext cx="3276600" cy="2667000"/>
            </a:xfrm>
            <a:prstGeom prst="rect">
              <a:avLst/>
            </a:prstGeom>
            <a:noFill/>
          </p:spPr>
        </p:pic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4800600" y="3733800"/>
              <a:ext cx="609600" cy="336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B(t)</a:t>
              </a:r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5486400" y="4267200"/>
              <a:ext cx="609600" cy="533400"/>
            </a:xfrm>
            <a:prstGeom prst="line">
              <a:avLst/>
            </a:prstGeom>
            <a:noFill/>
            <a:ln w="28575">
              <a:solidFill>
                <a:srgbClr val="0106D5"/>
              </a:solidFill>
              <a:round/>
              <a:headEnd/>
              <a:tailEnd type="triangle" w="lg" len="lg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>
              <a:off x="5334000" y="3962400"/>
              <a:ext cx="68580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4495800" y="4081046"/>
              <a:ext cx="990600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ym typeface="Symbol" pitchFamily="18" charset="2"/>
                </a:rPr>
                <a:t>Angle(t</a:t>
              </a:r>
              <a:r>
                <a:rPr lang="en-US" sz="1600" b="1" dirty="0">
                  <a:sym typeface="Symbol" pitchFamily="18" charset="2"/>
                </a:rPr>
                <a:t>)</a:t>
              </a:r>
              <a:endParaRPr lang="en-US" sz="1600" b="1" dirty="0"/>
            </a:p>
          </p:txBody>
        </p:sp>
      </p:grpSp>
      <p:pic>
        <p:nvPicPr>
          <p:cNvPr id="34866" name="Picture 50" descr="magnet_pendulum_diagra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115888"/>
            <a:ext cx="3829050" cy="3527425"/>
          </a:xfrm>
          <a:noFill/>
          <a:ln/>
        </p:spPr>
      </p:pic>
      <p:graphicFrame>
        <p:nvGraphicFramePr>
          <p:cNvPr id="34878" name="Object 62"/>
          <p:cNvGraphicFramePr>
            <a:graphicFrameLocks noChangeAspect="1"/>
          </p:cNvGraphicFramePr>
          <p:nvPr/>
        </p:nvGraphicFramePr>
        <p:xfrm>
          <a:off x="126999" y="4332287"/>
          <a:ext cx="4978401" cy="544513"/>
        </p:xfrm>
        <a:graphic>
          <a:graphicData uri="http://schemas.openxmlformats.org/presentationml/2006/ole">
            <p:oleObj spid="_x0000_s116738" name="Equation" r:id="rId5" imgW="2323800" imgH="253800" progId="Equation.3">
              <p:embed/>
            </p:oleObj>
          </a:graphicData>
        </a:graphic>
      </p:graphicFrame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50813" y="457200"/>
            <a:ext cx="4573587" cy="3744913"/>
            <a:chOff x="95" y="288"/>
            <a:chExt cx="2881" cy="2359"/>
          </a:xfrm>
        </p:grpSpPr>
        <p:sp>
          <p:nvSpPr>
            <p:cNvPr id="34835" name="AutoShape 19"/>
            <p:cNvSpPr>
              <a:spLocks noChangeArrowheads="1"/>
            </p:cNvSpPr>
            <p:nvPr/>
          </p:nvSpPr>
          <p:spPr bwMode="auto">
            <a:xfrm>
              <a:off x="288" y="576"/>
              <a:ext cx="1392" cy="12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 flipV="1">
              <a:off x="480" y="8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>
              <a:off x="1440" y="8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39" name="AutoShape 23"/>
            <p:cNvSpPr>
              <a:spLocks noChangeArrowheads="1"/>
            </p:cNvSpPr>
            <p:nvPr/>
          </p:nvSpPr>
          <p:spPr bwMode="auto">
            <a:xfrm flipV="1">
              <a:off x="288" y="1008"/>
              <a:ext cx="1392" cy="12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40" name="Line 24"/>
            <p:cNvSpPr>
              <a:spLocks noChangeShapeType="1"/>
            </p:cNvSpPr>
            <p:nvPr/>
          </p:nvSpPr>
          <p:spPr bwMode="auto">
            <a:xfrm flipV="1">
              <a:off x="480" y="16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1" name="Line 25"/>
            <p:cNvSpPr>
              <a:spLocks noChangeShapeType="1"/>
            </p:cNvSpPr>
            <p:nvPr/>
          </p:nvSpPr>
          <p:spPr bwMode="auto">
            <a:xfrm>
              <a:off x="1440" y="16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2" name="Rectangle 26"/>
            <p:cNvSpPr>
              <a:spLocks noChangeArrowheads="1"/>
            </p:cNvSpPr>
            <p:nvPr/>
          </p:nvSpPr>
          <p:spPr bwMode="auto">
            <a:xfrm rot="408826">
              <a:off x="144" y="1344"/>
              <a:ext cx="1728" cy="144"/>
            </a:xfrm>
            <a:prstGeom prst="rect">
              <a:avLst/>
            </a:prstGeom>
            <a:solidFill>
              <a:srgbClr val="FB6BD5"/>
            </a:solidFill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843" name="Oval 27"/>
            <p:cNvSpPr>
              <a:spLocks noChangeArrowheads="1"/>
            </p:cNvSpPr>
            <p:nvPr/>
          </p:nvSpPr>
          <p:spPr bwMode="auto">
            <a:xfrm>
              <a:off x="912" y="1344"/>
              <a:ext cx="144" cy="14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2729" y="1419"/>
              <a:ext cx="24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ym typeface="Symbol" pitchFamily="18" charset="2"/>
                </a:rPr>
                <a:t></a:t>
              </a:r>
              <a:endParaRPr lang="en-US" b="1"/>
            </a:p>
          </p:txBody>
        </p:sp>
        <p:sp>
          <p:nvSpPr>
            <p:cNvPr id="34847" name="Line 31"/>
            <p:cNvSpPr>
              <a:spLocks noChangeShapeType="1"/>
            </p:cNvSpPr>
            <p:nvPr/>
          </p:nvSpPr>
          <p:spPr bwMode="auto">
            <a:xfrm flipV="1">
              <a:off x="987" y="1412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8" name="Line 32"/>
            <p:cNvSpPr>
              <a:spLocks noChangeShapeType="1"/>
            </p:cNvSpPr>
            <p:nvPr/>
          </p:nvSpPr>
          <p:spPr bwMode="auto">
            <a:xfrm>
              <a:off x="1865" y="1515"/>
              <a:ext cx="96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9" name="Line 33"/>
            <p:cNvSpPr>
              <a:spLocks noChangeShapeType="1"/>
            </p:cNvSpPr>
            <p:nvPr/>
          </p:nvSpPr>
          <p:spPr bwMode="auto">
            <a:xfrm flipV="1">
              <a:off x="2729" y="1611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50" name="Line 34"/>
            <p:cNvSpPr>
              <a:spLocks noChangeShapeType="1"/>
            </p:cNvSpPr>
            <p:nvPr/>
          </p:nvSpPr>
          <p:spPr bwMode="auto">
            <a:xfrm>
              <a:off x="2777" y="1131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52" name="Text Box 36"/>
            <p:cNvSpPr txBox="1">
              <a:spLocks noChangeArrowheads="1"/>
            </p:cNvSpPr>
            <p:nvPr/>
          </p:nvSpPr>
          <p:spPr bwMode="auto">
            <a:xfrm>
              <a:off x="144" y="288"/>
              <a:ext cx="912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Top View</a:t>
              </a:r>
            </a:p>
          </p:txBody>
        </p:sp>
        <p:sp>
          <p:nvSpPr>
            <p:cNvPr id="34853" name="Text Box 37"/>
            <p:cNvSpPr txBox="1">
              <a:spLocks noChangeArrowheads="1"/>
            </p:cNvSpPr>
            <p:nvPr/>
          </p:nvSpPr>
          <p:spPr bwMode="auto">
            <a:xfrm>
              <a:off x="2016" y="816"/>
              <a:ext cx="72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Magnet</a:t>
              </a:r>
            </a:p>
          </p:txBody>
        </p:sp>
        <p:sp>
          <p:nvSpPr>
            <p:cNvPr id="34854" name="Line 38"/>
            <p:cNvSpPr>
              <a:spLocks noChangeShapeType="1"/>
            </p:cNvSpPr>
            <p:nvPr/>
          </p:nvSpPr>
          <p:spPr bwMode="auto">
            <a:xfrm flipH="1">
              <a:off x="1680" y="912"/>
              <a:ext cx="38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55" name="Text Box 39"/>
            <p:cNvSpPr txBox="1">
              <a:spLocks noChangeArrowheads="1"/>
            </p:cNvSpPr>
            <p:nvPr/>
          </p:nvSpPr>
          <p:spPr bwMode="auto">
            <a:xfrm>
              <a:off x="1872" y="2064"/>
              <a:ext cx="912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Pendulum</a:t>
              </a:r>
            </a:p>
          </p:txBody>
        </p:sp>
        <p:sp>
          <p:nvSpPr>
            <p:cNvPr id="34856" name="Line 40"/>
            <p:cNvSpPr>
              <a:spLocks noChangeShapeType="1"/>
            </p:cNvSpPr>
            <p:nvPr/>
          </p:nvSpPr>
          <p:spPr bwMode="auto">
            <a:xfrm flipH="1" flipV="1">
              <a:off x="1824" y="1632"/>
              <a:ext cx="19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57" name="Line 41"/>
            <p:cNvSpPr>
              <a:spLocks noChangeShapeType="1"/>
            </p:cNvSpPr>
            <p:nvPr/>
          </p:nvSpPr>
          <p:spPr bwMode="auto">
            <a:xfrm>
              <a:off x="336" y="1440"/>
              <a:ext cx="0" cy="19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58" name="Line 42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59" name="Line 43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60" name="Text Box 44"/>
            <p:cNvSpPr txBox="1">
              <a:spLocks noChangeArrowheads="1"/>
            </p:cNvSpPr>
            <p:nvPr/>
          </p:nvSpPr>
          <p:spPr bwMode="auto">
            <a:xfrm>
              <a:off x="624" y="2455"/>
              <a:ext cx="192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/>
                <a:t>Virtual</a:t>
              </a:r>
              <a:r>
                <a:rPr lang="en-US" sz="1400" i="1" dirty="0"/>
                <a:t> </a:t>
              </a:r>
              <a:r>
                <a:rPr lang="en-US" sz="1400" i="1" dirty="0" smtClean="0"/>
                <a:t> </a:t>
              </a:r>
              <a:r>
                <a:rPr lang="en-US" sz="1400" dirty="0" smtClean="0"/>
                <a:t>ALP </a:t>
              </a:r>
              <a:r>
                <a:rPr lang="en-US" sz="1400" dirty="0"/>
                <a:t>exchange</a:t>
              </a:r>
            </a:p>
          </p:txBody>
        </p:sp>
        <p:sp>
          <p:nvSpPr>
            <p:cNvPr id="34861" name="Freeform 45"/>
            <p:cNvSpPr>
              <a:spLocks/>
            </p:cNvSpPr>
            <p:nvPr/>
          </p:nvSpPr>
          <p:spPr bwMode="auto">
            <a:xfrm>
              <a:off x="95" y="1543"/>
              <a:ext cx="524" cy="1011"/>
            </a:xfrm>
            <a:custGeom>
              <a:avLst/>
              <a:gdLst/>
              <a:ahLst/>
              <a:cxnLst>
                <a:cxn ang="0">
                  <a:pos x="524" y="1011"/>
                </a:cxn>
                <a:cxn ang="0">
                  <a:pos x="340" y="946"/>
                </a:cxn>
                <a:cxn ang="0">
                  <a:pos x="275" y="902"/>
                </a:cxn>
                <a:cxn ang="0">
                  <a:pos x="177" y="761"/>
                </a:cxn>
                <a:cxn ang="0">
                  <a:pos x="144" y="696"/>
                </a:cxn>
                <a:cxn ang="0">
                  <a:pos x="101" y="620"/>
                </a:cxn>
                <a:cxn ang="0">
                  <a:pos x="35" y="435"/>
                </a:cxn>
                <a:cxn ang="0">
                  <a:pos x="3" y="185"/>
                </a:cxn>
                <a:cxn ang="0">
                  <a:pos x="35" y="65"/>
                </a:cxn>
                <a:cxn ang="0">
                  <a:pos x="101" y="0"/>
                </a:cxn>
              </a:cxnLst>
              <a:rect l="0" t="0" r="r" b="b"/>
              <a:pathLst>
                <a:path w="524" h="1011">
                  <a:moveTo>
                    <a:pt x="524" y="1011"/>
                  </a:moveTo>
                  <a:cubicBezTo>
                    <a:pt x="459" y="998"/>
                    <a:pt x="397" y="978"/>
                    <a:pt x="340" y="946"/>
                  </a:cubicBezTo>
                  <a:cubicBezTo>
                    <a:pt x="317" y="933"/>
                    <a:pt x="275" y="902"/>
                    <a:pt x="275" y="902"/>
                  </a:cubicBezTo>
                  <a:cubicBezTo>
                    <a:pt x="245" y="858"/>
                    <a:pt x="200" y="809"/>
                    <a:pt x="177" y="761"/>
                  </a:cubicBezTo>
                  <a:cubicBezTo>
                    <a:pt x="139" y="682"/>
                    <a:pt x="199" y="775"/>
                    <a:pt x="144" y="696"/>
                  </a:cubicBezTo>
                  <a:cubicBezTo>
                    <a:pt x="111" y="596"/>
                    <a:pt x="165" y="749"/>
                    <a:pt x="101" y="620"/>
                  </a:cubicBezTo>
                  <a:cubicBezTo>
                    <a:pt x="75" y="567"/>
                    <a:pt x="54" y="492"/>
                    <a:pt x="35" y="435"/>
                  </a:cubicBezTo>
                  <a:cubicBezTo>
                    <a:pt x="10" y="357"/>
                    <a:pt x="10" y="264"/>
                    <a:pt x="3" y="185"/>
                  </a:cubicBezTo>
                  <a:cubicBezTo>
                    <a:pt x="11" y="121"/>
                    <a:pt x="0" y="107"/>
                    <a:pt x="35" y="65"/>
                  </a:cubicBezTo>
                  <a:cubicBezTo>
                    <a:pt x="49" y="48"/>
                    <a:pt x="101" y="21"/>
                    <a:pt x="101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65" name="Text Box 49"/>
            <p:cNvSpPr txBox="1">
              <a:spLocks noChangeArrowheads="1"/>
            </p:cNvSpPr>
            <p:nvPr/>
          </p:nvSpPr>
          <p:spPr bwMode="auto">
            <a:xfrm>
              <a:off x="432" y="1824"/>
              <a:ext cx="336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ym typeface="Symbol" pitchFamily="18" charset="2"/>
                </a:rPr>
                <a:t></a:t>
              </a:r>
              <a:r>
                <a:rPr lang="en-US" sz="2400" b="1" baseline="-25000">
                  <a:sym typeface="Symbol" pitchFamily="18" charset="2"/>
                </a:rPr>
                <a:t>e</a:t>
              </a:r>
              <a:endParaRPr lang="en-US" sz="2400" b="1" baseline="-25000"/>
            </a:p>
          </p:txBody>
        </p:sp>
        <p:sp>
          <p:nvSpPr>
            <p:cNvPr id="34868" name="Rectangle 52"/>
            <p:cNvSpPr>
              <a:spLocks noChangeArrowheads="1"/>
            </p:cNvSpPr>
            <p:nvPr/>
          </p:nvSpPr>
          <p:spPr bwMode="auto">
            <a:xfrm>
              <a:off x="720" y="1632"/>
              <a:ext cx="192" cy="48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69" name="Rectangle 53"/>
            <p:cNvSpPr>
              <a:spLocks noChangeArrowheads="1"/>
            </p:cNvSpPr>
            <p:nvPr/>
          </p:nvSpPr>
          <p:spPr bwMode="auto">
            <a:xfrm>
              <a:off x="1056" y="1632"/>
              <a:ext cx="192" cy="48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70" name="Rectangle 54"/>
            <p:cNvSpPr>
              <a:spLocks noChangeArrowheads="1"/>
            </p:cNvSpPr>
            <p:nvPr/>
          </p:nvSpPr>
          <p:spPr bwMode="auto">
            <a:xfrm>
              <a:off x="720" y="1152"/>
              <a:ext cx="192" cy="48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71" name="Rectangle 55"/>
            <p:cNvSpPr>
              <a:spLocks noChangeArrowheads="1"/>
            </p:cNvSpPr>
            <p:nvPr/>
          </p:nvSpPr>
          <p:spPr bwMode="auto">
            <a:xfrm>
              <a:off x="1056" y="1152"/>
              <a:ext cx="192" cy="48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73" name="Line 57"/>
            <p:cNvSpPr>
              <a:spLocks noChangeShapeType="1"/>
            </p:cNvSpPr>
            <p:nvPr/>
          </p:nvSpPr>
          <p:spPr bwMode="auto">
            <a:xfrm flipH="1">
              <a:off x="1152" y="432"/>
              <a:ext cx="144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74" name="Text Box 58"/>
            <p:cNvSpPr txBox="1">
              <a:spLocks noChangeArrowheads="1"/>
            </p:cNvSpPr>
            <p:nvPr/>
          </p:nvSpPr>
          <p:spPr bwMode="auto">
            <a:xfrm>
              <a:off x="1680" y="336"/>
              <a:ext cx="1296" cy="32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Conductive Plates for Electrostatic Feedback</a:t>
              </a:r>
            </a:p>
          </p:txBody>
        </p:sp>
        <p:sp>
          <p:nvSpPr>
            <p:cNvPr id="34875" name="Line 59"/>
            <p:cNvSpPr>
              <a:spLocks noChangeShapeType="1"/>
            </p:cNvSpPr>
            <p:nvPr/>
          </p:nvSpPr>
          <p:spPr bwMode="auto">
            <a:xfrm>
              <a:off x="1296" y="43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79" name="Line 63"/>
            <p:cNvSpPr>
              <a:spLocks noChangeShapeType="1"/>
            </p:cNvSpPr>
            <p:nvPr/>
          </p:nvSpPr>
          <p:spPr bwMode="auto">
            <a:xfrm>
              <a:off x="1968" y="1248"/>
              <a:ext cx="0" cy="14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sm" len="med"/>
              <a:tailEnd type="triangle" w="sm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80" name="Text Box 64"/>
            <p:cNvSpPr txBox="1">
              <a:spLocks noChangeArrowheads="1"/>
            </p:cNvSpPr>
            <p:nvPr/>
          </p:nvSpPr>
          <p:spPr bwMode="auto">
            <a:xfrm>
              <a:off x="1968" y="1186"/>
              <a:ext cx="336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d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</p:grp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2667000" y="1981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E87-F17B-40E7-9423-AB6EE26C4B94}" type="slidenum">
              <a:rPr lang="en-US"/>
              <a:pPr/>
              <a:t>26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5250"/>
            <a:ext cx="8229600" cy="5635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Systematic Errors are hard…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28600" y="777875"/>
            <a:ext cx="2667000" cy="77946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G</a:t>
            </a:r>
            <a:r>
              <a:rPr lang="en-US" i="1" baseline="-25000" dirty="0" smtClean="0"/>
              <a:t>QCD </a:t>
            </a:r>
            <a:r>
              <a:rPr lang="en-US" i="1" baseline="-25000" dirty="0" err="1" smtClean="0"/>
              <a:t>axion</a:t>
            </a:r>
            <a:r>
              <a:rPr lang="en-US" dirty="0" smtClean="0"/>
              <a:t> </a:t>
            </a:r>
            <a:r>
              <a:rPr lang="en-US" dirty="0">
                <a:sym typeface="Symbol" pitchFamily="18" charset="2"/>
              </a:rPr>
              <a:t> </a:t>
            </a:r>
            <a:r>
              <a:rPr lang="en-US" i="1" dirty="0" smtClean="0">
                <a:latin typeface="Brush Script MT" pitchFamily="66" charset="0"/>
                <a:sym typeface="Symbol" pitchFamily="18" charset="2"/>
              </a:rPr>
              <a:t>O 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>
                <a:sym typeface="Symbol" pitchFamily="18" charset="2"/>
              </a:rPr>
              <a:t>10</a:t>
            </a:r>
            <a:r>
              <a:rPr lang="en-US" baseline="30000" dirty="0">
                <a:sym typeface="Symbol" pitchFamily="18" charset="2"/>
              </a:rPr>
              <a:t>-44</a:t>
            </a:r>
            <a:r>
              <a:rPr lang="en-US" dirty="0">
                <a:sym typeface="Symbol" pitchFamily="18" charset="2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sym typeface="Symbol" pitchFamily="18" charset="2"/>
              </a:rPr>
              <a:t>G</a:t>
            </a:r>
            <a:r>
              <a:rPr lang="en-US" i="1" baseline="-25000" dirty="0" err="1">
                <a:sym typeface="Symbol" pitchFamily="18" charset="2"/>
              </a:rPr>
              <a:t>magnetism</a:t>
            </a:r>
            <a:r>
              <a:rPr lang="en-US" dirty="0">
                <a:sym typeface="Symbol" pitchFamily="18" charset="2"/>
              </a:rPr>
              <a:t> </a:t>
            </a:r>
            <a:r>
              <a:rPr lang="en-US" i="1" dirty="0" smtClean="0">
                <a:latin typeface="Brush Script MT" pitchFamily="66" charset="0"/>
                <a:sym typeface="Symbol" pitchFamily="18" charset="2"/>
              </a:rPr>
              <a:t>O 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>
                <a:sym typeface="Symbol" pitchFamily="18" charset="2"/>
              </a:rPr>
              <a:t>10</a:t>
            </a:r>
            <a:r>
              <a:rPr lang="en-US" baseline="30000" dirty="0">
                <a:sym typeface="Symbol" pitchFamily="18" charset="2"/>
              </a:rPr>
              <a:t>-20</a:t>
            </a:r>
            <a:r>
              <a:rPr lang="en-US" dirty="0">
                <a:sym typeface="Symbol" pitchFamily="18" charset="2"/>
              </a:rPr>
              <a:t>) </a:t>
            </a:r>
            <a:endParaRPr lang="en-US" dirty="0"/>
          </a:p>
        </p:txBody>
      </p:sp>
      <p:sp>
        <p:nvSpPr>
          <p:cNvPr id="133124" name="AutoShape 4"/>
          <p:cNvSpPr>
            <a:spLocks/>
          </p:cNvSpPr>
          <p:nvPr/>
        </p:nvSpPr>
        <p:spPr bwMode="auto">
          <a:xfrm>
            <a:off x="2438400" y="777875"/>
            <a:ext cx="533400" cy="838200"/>
          </a:xfrm>
          <a:prstGeom prst="rightBrace">
            <a:avLst>
              <a:gd name="adj1" fmla="val 1309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048000" y="1066800"/>
            <a:ext cx="3200400" cy="36671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Can we really beat that?</a:t>
            </a:r>
          </a:p>
        </p:txBody>
      </p:sp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1752600" y="1785938"/>
          <a:ext cx="5526088" cy="793750"/>
        </p:xfrm>
        <a:graphic>
          <a:graphicData uri="http://schemas.openxmlformats.org/presentationml/2006/ole">
            <p:oleObj spid="_x0000_s118786" name="Equation" r:id="rId3" imgW="2743200" imgH="393480" progId="Equation.3">
              <p:embed/>
            </p:oleObj>
          </a:graphicData>
        </a:graphic>
      </p:graphicFrame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04800" y="2819400"/>
            <a:ext cx="4343400" cy="36671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Expect spurious 1-</a:t>
            </a:r>
            <a:r>
              <a:rPr lang="en-US" b="1" i="1" dirty="0">
                <a:sym typeface="Symbol" pitchFamily="18" charset="2"/>
              </a:rPr>
              <a:t> signal from…</a:t>
            </a:r>
            <a:endParaRPr lang="en-US" b="1" i="1" dirty="0"/>
          </a:p>
        </p:txBody>
      </p:sp>
      <p:graphicFrame>
        <p:nvGraphicFramePr>
          <p:cNvPr id="133128" name="Object 8"/>
          <p:cNvGraphicFramePr>
            <a:graphicFrameLocks noChangeAspect="1"/>
          </p:cNvGraphicFramePr>
          <p:nvPr/>
        </p:nvGraphicFramePr>
        <p:xfrm>
          <a:off x="2555875" y="3425825"/>
          <a:ext cx="1330325" cy="536575"/>
        </p:xfrm>
        <a:graphic>
          <a:graphicData uri="http://schemas.openxmlformats.org/presentationml/2006/ole">
            <p:oleObj spid="_x0000_s118787" name="Equation" r:id="rId4" imgW="660240" imgH="266400" progId="Equation.3">
              <p:embed/>
            </p:oleObj>
          </a:graphicData>
        </a:graphic>
      </p:graphicFrame>
      <p:sp>
        <p:nvSpPr>
          <p:cNvPr id="133131" name="AutoShape 11"/>
          <p:cNvSpPr>
            <a:spLocks noChangeArrowheads="1"/>
          </p:cNvSpPr>
          <p:nvPr/>
        </p:nvSpPr>
        <p:spPr bwMode="auto">
          <a:xfrm>
            <a:off x="4191000" y="3497263"/>
            <a:ext cx="533400" cy="319087"/>
          </a:xfrm>
          <a:prstGeom prst="rightArrow">
            <a:avLst>
              <a:gd name="adj1" fmla="val 50000"/>
              <a:gd name="adj2" fmla="val 41791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4876800" y="3259138"/>
            <a:ext cx="4114800" cy="95410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237744" indent="-201168"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Pendulum made of zone </a:t>
            </a:r>
            <a:r>
              <a:rPr lang="en-US" sz="1600" dirty="0" smtClean="0"/>
              <a:t>refined  silicon (</a:t>
            </a:r>
            <a:r>
              <a:rPr lang="en-US" sz="1600" dirty="0"/>
              <a:t>pure to better than 10</a:t>
            </a:r>
            <a:r>
              <a:rPr lang="en-US" sz="1600" baseline="30000" dirty="0"/>
              <a:t>-10</a:t>
            </a:r>
            <a:r>
              <a:rPr lang="en-US" sz="1600" dirty="0" smtClean="0"/>
              <a:t>).</a:t>
            </a:r>
          </a:p>
          <a:p>
            <a:pPr marL="237744" indent="-201168" algn="l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Extra effort to clean surface</a:t>
            </a:r>
            <a:endParaRPr lang="en-US" sz="1600" dirty="0"/>
          </a:p>
        </p:txBody>
      </p:sp>
      <p:graphicFrame>
        <p:nvGraphicFramePr>
          <p:cNvPr id="133133" name="Object 13"/>
          <p:cNvGraphicFramePr>
            <a:graphicFrameLocks noChangeAspect="1"/>
          </p:cNvGraphicFramePr>
          <p:nvPr/>
        </p:nvGraphicFramePr>
        <p:xfrm>
          <a:off x="220663" y="4308475"/>
          <a:ext cx="3844925" cy="796925"/>
        </p:xfrm>
        <a:graphic>
          <a:graphicData uri="http://schemas.openxmlformats.org/presentationml/2006/ole">
            <p:oleObj spid="_x0000_s118789" name="Equation" r:id="rId5" imgW="2145960" imgH="444240" progId="Equation.3">
              <p:embed/>
            </p:oleObj>
          </a:graphicData>
        </a:graphic>
      </p:graphicFrame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5029200" y="4402138"/>
            <a:ext cx="3962400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2</a:t>
            </a:r>
            <a:r>
              <a:rPr lang="en-US" sz="1600" dirty="0" smtClean="0"/>
              <a:t> </a:t>
            </a:r>
            <a:r>
              <a:rPr lang="en-US" sz="1600" dirty="0"/>
              <a:t>Layer </a:t>
            </a:r>
            <a:r>
              <a:rPr lang="en-US" sz="1600" dirty="0" smtClean="0"/>
              <a:t>magnetic </a:t>
            </a:r>
            <a:r>
              <a:rPr lang="en-US" sz="1600" dirty="0"/>
              <a:t>s</a:t>
            </a:r>
            <a:r>
              <a:rPr lang="en-US" sz="1600" dirty="0" smtClean="0"/>
              <a:t>hield</a:t>
            </a:r>
            <a:endParaRPr lang="en-US" sz="16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/>
              <a:t>Null </a:t>
            </a:r>
            <a:r>
              <a:rPr lang="en-US" sz="1600" dirty="0">
                <a:sym typeface="Symbol" pitchFamily="18" charset="2"/>
              </a:rPr>
              <a:t> with </a:t>
            </a:r>
            <a:r>
              <a:rPr lang="en-US" sz="1600" dirty="0" smtClean="0">
                <a:sym typeface="Symbol" pitchFamily="18" charset="2"/>
              </a:rPr>
              <a:t>paramagnetic Terbium.</a:t>
            </a:r>
            <a:endParaRPr lang="en-US" sz="1600" dirty="0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1905000" y="5334000"/>
            <a:ext cx="7162800" cy="92333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can distinguish a true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axion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signal from these effects: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axion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torque depends on the distance to the pole faces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Magnetic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systematics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depend only on B.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1" name="AutoShape 21"/>
          <p:cNvSpPr>
            <a:spLocks noChangeArrowheads="1"/>
          </p:cNvSpPr>
          <p:nvPr/>
        </p:nvSpPr>
        <p:spPr bwMode="auto">
          <a:xfrm>
            <a:off x="4191000" y="4557713"/>
            <a:ext cx="533400" cy="319087"/>
          </a:xfrm>
          <a:prstGeom prst="rightArrow">
            <a:avLst>
              <a:gd name="adj1" fmla="val 50000"/>
              <a:gd name="adj2" fmla="val 41791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EAA-1AAE-4122-B9F0-11763B10C63C}" type="slidenum">
              <a:rPr lang="en-US"/>
              <a:pPr/>
              <a:t>27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Magnets without electrostatic shield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8003" name="Picture 3" descr="magnets_before_gold_coat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4638" y="1600200"/>
            <a:ext cx="60531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79E-A97A-4756-A437-F91BB3330DE8}" type="slidenum">
              <a:rPr lang="en-US"/>
              <a:pPr/>
              <a:t>28</a:t>
            </a:fld>
            <a:endParaRPr lang="en-US"/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Installing the </a:t>
            </a:r>
            <a:r>
              <a:rPr lang="en-US" sz="2800" dirty="0" smtClean="0">
                <a:solidFill>
                  <a:schemeClr val="tx1"/>
                </a:solidFill>
              </a:rPr>
              <a:t>Pendulum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3429000" y="776287"/>
            <a:ext cx="1447800" cy="36671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Pendulum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533400" y="776287"/>
            <a:ext cx="2300630" cy="369332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Electrostatic Shield</a:t>
            </a:r>
            <a:endParaRPr lang="en-US" dirty="0"/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1965325" y="5903913"/>
            <a:ext cx="184150" cy="366712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46459" name="Picture 27" descr="100_0303"/>
          <p:cNvPicPr>
            <a:picLocks noChangeAspect="1" noChangeArrowheads="1"/>
          </p:cNvPicPr>
          <p:nvPr/>
        </p:nvPicPr>
        <p:blipFill>
          <a:blip r:embed="rId2"/>
          <a:srcRect l="18716" r="28876" b="32623"/>
          <a:stretch>
            <a:fillRect/>
          </a:stretch>
        </p:blipFill>
        <p:spPr bwMode="auto">
          <a:xfrm>
            <a:off x="4419600" y="1233487"/>
            <a:ext cx="4267200" cy="4114800"/>
          </a:xfrm>
          <a:prstGeom prst="rect">
            <a:avLst/>
          </a:prstGeom>
          <a:noFill/>
        </p:spPr>
      </p:pic>
      <p:sp>
        <p:nvSpPr>
          <p:cNvPr id="146460" name="Text Box 28"/>
          <p:cNvSpPr txBox="1">
            <a:spLocks noChangeArrowheads="1"/>
          </p:cNvSpPr>
          <p:nvPr/>
        </p:nvSpPr>
        <p:spPr bwMode="auto">
          <a:xfrm>
            <a:off x="4175125" y="5827713"/>
            <a:ext cx="184150" cy="366712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6461" name="Text Box 29"/>
          <p:cNvSpPr txBox="1">
            <a:spLocks noChangeArrowheads="1"/>
          </p:cNvSpPr>
          <p:nvPr/>
        </p:nvSpPr>
        <p:spPr bwMode="auto">
          <a:xfrm>
            <a:off x="4953000" y="5576887"/>
            <a:ext cx="2438400" cy="36671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Mirrors</a:t>
            </a:r>
          </a:p>
        </p:txBody>
      </p:sp>
      <p:sp>
        <p:nvSpPr>
          <p:cNvPr id="146463" name="Line 31"/>
          <p:cNvSpPr>
            <a:spLocks noChangeShapeType="1"/>
          </p:cNvSpPr>
          <p:nvPr/>
        </p:nvSpPr>
        <p:spPr bwMode="auto">
          <a:xfrm flipH="1" flipV="1">
            <a:off x="5029200" y="2757487"/>
            <a:ext cx="228600" cy="281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6464" name="Line 32"/>
          <p:cNvSpPr>
            <a:spLocks noChangeShapeType="1"/>
          </p:cNvSpPr>
          <p:nvPr/>
        </p:nvSpPr>
        <p:spPr bwMode="auto">
          <a:xfrm flipV="1">
            <a:off x="5638800" y="3138487"/>
            <a:ext cx="838200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" name="Picture 14" descr="100_0343.JPG"/>
          <p:cNvPicPr>
            <a:picLocks noChangeAspect="1"/>
          </p:cNvPicPr>
          <p:nvPr/>
        </p:nvPicPr>
        <p:blipFill>
          <a:blip r:embed="rId3"/>
          <a:srcRect l="20988" r="20052" b="23796"/>
          <a:stretch>
            <a:fillRect/>
          </a:stretch>
        </p:blipFill>
        <p:spPr>
          <a:xfrm>
            <a:off x="228600" y="1309687"/>
            <a:ext cx="4038600" cy="3914850"/>
          </a:xfrm>
          <a:prstGeom prst="rect">
            <a:avLst/>
          </a:prstGeom>
        </p:spPr>
      </p:pic>
      <p:sp>
        <p:nvSpPr>
          <p:cNvPr id="146443" name="Line 11"/>
          <p:cNvSpPr>
            <a:spLocks noChangeShapeType="1"/>
          </p:cNvSpPr>
          <p:nvPr/>
        </p:nvSpPr>
        <p:spPr bwMode="auto">
          <a:xfrm flipH="1">
            <a:off x="2743200" y="1157287"/>
            <a:ext cx="8382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457" name="Line 25"/>
          <p:cNvSpPr>
            <a:spLocks noChangeShapeType="1"/>
          </p:cNvSpPr>
          <p:nvPr/>
        </p:nvSpPr>
        <p:spPr bwMode="auto">
          <a:xfrm flipH="1">
            <a:off x="1447800" y="1157287"/>
            <a:ext cx="152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5334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 electrodes hidden behind Pendulum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E0E-69BA-4CA5-8262-147694794BF9}" type="slidenum">
              <a:rPr lang="en-US"/>
              <a:pPr/>
              <a:t>29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The measurement strategy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228600" y="1371600"/>
            <a:ext cx="3886200" cy="1200329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 each magnet state, we fit for the </a:t>
            </a:r>
            <a:r>
              <a:rPr lang="en-US" dirty="0" smtClean="0"/>
              <a:t>equilibrium angle, amplitude, frequency, and </a:t>
            </a:r>
            <a:r>
              <a:rPr lang="en-US" dirty="0"/>
              <a:t>phase.</a:t>
            </a:r>
          </a:p>
        </p:txBody>
      </p:sp>
      <p:sp>
        <p:nvSpPr>
          <p:cNvPr id="174098" name="Text Box 18"/>
          <p:cNvSpPr txBox="1">
            <a:spLocks noChangeArrowheads="1"/>
          </p:cNvSpPr>
          <p:nvPr/>
        </p:nvSpPr>
        <p:spPr bwMode="auto">
          <a:xfrm>
            <a:off x="1066800" y="2743200"/>
            <a:ext cx="2514600" cy="132343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/>
              <a:t>Axion</a:t>
            </a:r>
            <a:r>
              <a:rPr lang="en-US" sz="1600" dirty="0" smtClean="0"/>
              <a:t> signal </a:t>
            </a:r>
            <a:r>
              <a:rPr lang="en-US" sz="1600" dirty="0"/>
              <a:t>is </a:t>
            </a:r>
            <a:r>
              <a:rPr lang="en-US" sz="1600" dirty="0" smtClean="0"/>
              <a:t>equilibrium angle </a:t>
            </a:r>
            <a:r>
              <a:rPr lang="en-US" sz="1600" dirty="0"/>
              <a:t>difference between positive and negative magnet states</a:t>
            </a:r>
          </a:p>
        </p:txBody>
      </p:sp>
      <p:sp>
        <p:nvSpPr>
          <p:cNvPr id="174104" name="Line 24"/>
          <p:cNvSpPr>
            <a:spLocks noChangeShapeType="1"/>
          </p:cNvSpPr>
          <p:nvPr/>
        </p:nvSpPr>
        <p:spPr bwMode="auto">
          <a:xfrm>
            <a:off x="4800600" y="3168650"/>
            <a:ext cx="106680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09" name="Line 29"/>
          <p:cNvSpPr>
            <a:spLocks noChangeShapeType="1"/>
          </p:cNvSpPr>
          <p:nvPr/>
        </p:nvSpPr>
        <p:spPr bwMode="auto">
          <a:xfrm flipH="1" flipV="1">
            <a:off x="6477000" y="3886200"/>
            <a:ext cx="304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4390072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diamagnetic silicon seeks a magnetic field minimum. </a:t>
            </a:r>
          </a:p>
          <a:p>
            <a:endParaRPr lang="en-US" dirty="0" smtClean="0"/>
          </a:p>
          <a:p>
            <a:r>
              <a:rPr lang="en-US" dirty="0" smtClean="0"/>
              <a:t>Thus, the B field acts as a strong torsion spring.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10000" y="838200"/>
            <a:ext cx="5486400" cy="4800600"/>
            <a:chOff x="3429000" y="674132"/>
            <a:chExt cx="5486400" cy="4800600"/>
          </a:xfrm>
        </p:grpSpPr>
        <p:pic>
          <p:nvPicPr>
            <p:cNvPr id="174099" name="Picture 19" descr="screen_shot_taking_data_0"/>
            <p:cNvPicPr>
              <a:picLocks noChangeAspect="1" noChangeArrowheads="1"/>
            </p:cNvPicPr>
            <p:nvPr/>
          </p:nvPicPr>
          <p:blipFill>
            <a:blip r:embed="rId2"/>
            <a:srcRect r="21249" b="32813"/>
            <a:stretch>
              <a:fillRect/>
            </a:stretch>
          </p:blipFill>
          <p:spPr bwMode="auto">
            <a:xfrm>
              <a:off x="3733800" y="1676400"/>
              <a:ext cx="4800600" cy="3276600"/>
            </a:xfrm>
            <a:prstGeom prst="rect">
              <a:avLst/>
            </a:prstGeom>
            <a:noFill/>
          </p:spPr>
        </p:pic>
        <p:sp>
          <p:nvSpPr>
            <p:cNvPr id="174100" name="Text Box 20"/>
            <p:cNvSpPr txBox="1">
              <a:spLocks noChangeArrowheads="1"/>
            </p:cNvSpPr>
            <p:nvPr/>
          </p:nvSpPr>
          <p:spPr bwMode="auto">
            <a:xfrm>
              <a:off x="6019800" y="674132"/>
              <a:ext cx="289560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Magnet Current (Amps/10)</a:t>
              </a:r>
            </a:p>
          </p:txBody>
        </p:sp>
        <p:sp>
          <p:nvSpPr>
            <p:cNvPr id="174101" name="Line 21"/>
            <p:cNvSpPr>
              <a:spLocks noChangeShapeType="1"/>
            </p:cNvSpPr>
            <p:nvPr/>
          </p:nvSpPr>
          <p:spPr bwMode="auto">
            <a:xfrm>
              <a:off x="6248400" y="1295400"/>
              <a:ext cx="762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102" name="Text Box 22"/>
            <p:cNvSpPr txBox="1">
              <a:spLocks noChangeArrowheads="1"/>
            </p:cNvSpPr>
            <p:nvPr/>
          </p:nvSpPr>
          <p:spPr bwMode="auto">
            <a:xfrm>
              <a:off x="5105400" y="5105400"/>
              <a:ext cx="3276600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Pendulum Angle </a:t>
              </a:r>
              <a:r>
                <a:rPr lang="en-US" dirty="0" smtClean="0"/>
                <a:t>(</a:t>
              </a:r>
              <a:r>
                <a:rPr lang="en-US" dirty="0" err="1" smtClean="0"/>
                <a:t>mrad</a:t>
              </a:r>
              <a:r>
                <a:rPr lang="en-US" dirty="0" smtClean="0"/>
                <a:t>/10</a:t>
              </a:r>
              <a:r>
                <a:rPr lang="en-US" dirty="0"/>
                <a:t>)</a:t>
              </a:r>
            </a:p>
          </p:txBody>
        </p:sp>
        <p:sp>
          <p:nvSpPr>
            <p:cNvPr id="174105" name="Line 25"/>
            <p:cNvSpPr>
              <a:spLocks noChangeShapeType="1"/>
            </p:cNvSpPr>
            <p:nvPr/>
          </p:nvSpPr>
          <p:spPr bwMode="auto">
            <a:xfrm>
              <a:off x="6172200" y="3429000"/>
              <a:ext cx="990600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106" name="Line 26"/>
            <p:cNvSpPr>
              <a:spLocks noChangeShapeType="1"/>
            </p:cNvSpPr>
            <p:nvPr/>
          </p:nvSpPr>
          <p:spPr bwMode="auto">
            <a:xfrm>
              <a:off x="3429000" y="3124200"/>
              <a:ext cx="0" cy="304800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107" name="Line 27"/>
            <p:cNvSpPr>
              <a:spLocks noChangeShapeType="1"/>
            </p:cNvSpPr>
            <p:nvPr/>
          </p:nvSpPr>
          <p:spPr bwMode="auto">
            <a:xfrm flipH="1">
              <a:off x="3581400" y="3157538"/>
              <a:ext cx="11430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108" name="Line 28"/>
            <p:cNvSpPr>
              <a:spLocks noChangeShapeType="1"/>
            </p:cNvSpPr>
            <p:nvPr/>
          </p:nvSpPr>
          <p:spPr bwMode="auto">
            <a:xfrm flipH="1">
              <a:off x="3581400" y="3429000"/>
              <a:ext cx="25146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7200" y="762000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Feedback on during transitions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H="1">
              <a:off x="5181600" y="1981200"/>
              <a:ext cx="1143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267200" y="5715000"/>
            <a:ext cx="45720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Nevertheless, by moving the pendulum we can still impose a strong constraint.</a:t>
            </a:r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5216240" y="3325090"/>
            <a:ext cx="99060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24" name="Straight Arrow Connector 23"/>
          <p:cNvCxnSpPr>
            <a:stCxn id="174102" idx="0"/>
          </p:cNvCxnSpPr>
          <p:nvPr/>
        </p:nvCxnSpPr>
        <p:spPr>
          <a:xfrm rot="16200000" flipV="1">
            <a:off x="6375916" y="4520684"/>
            <a:ext cx="1154668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102475" cy="8651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 err="1" smtClean="0">
                <a:solidFill>
                  <a:schemeClr val="tx1"/>
                </a:solidFill>
              </a:rPr>
              <a:t>E</a:t>
            </a:r>
            <a:r>
              <a:rPr lang="en-US" sz="2800" dirty="0" err="1" smtClean="0">
                <a:solidFill>
                  <a:schemeClr val="tx1"/>
                </a:solidFill>
                <a:cs typeface="Tahoma" charset="0"/>
              </a:rPr>
              <a:t>öt</a:t>
            </a:r>
            <a:r>
              <a:rPr lang="en-US" sz="2800" dirty="0" smtClean="0">
                <a:solidFill>
                  <a:schemeClr val="tx1"/>
                </a:solidFill>
                <a:cs typeface="Tahoma" charset="0"/>
              </a:rPr>
              <a:t>-Wash</a:t>
            </a:r>
            <a:r>
              <a:rPr lang="en-US" sz="2800" baseline="30000" dirty="0" smtClean="0">
                <a:solidFill>
                  <a:schemeClr val="tx1"/>
                </a:solidFill>
                <a:cs typeface="Tahoma" charset="0"/>
              </a:rPr>
              <a:t>®</a:t>
            </a:r>
            <a:r>
              <a:rPr lang="en-US" sz="2800" dirty="0" smtClean="0">
                <a:solidFill>
                  <a:schemeClr val="tx1"/>
                </a:solidFill>
                <a:cs typeface="Tahoma" charset="0"/>
              </a:rPr>
              <a:t> Group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884680"/>
          <a:ext cx="67817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436"/>
                <a:gridCol w="2005839"/>
                <a:gridCol w="27465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Postdocs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 Students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Adelberger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Frank Fleischer*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Ted Cook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Jens </a:t>
                      </a:r>
                      <a:r>
                        <a:rPr lang="en-US" dirty="0" err="1" smtClean="0"/>
                        <a:t>Gundlach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Hoedl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Charlie </a:t>
                      </a:r>
                      <a:r>
                        <a:rPr lang="en-US" dirty="0" err="1" smtClean="0"/>
                        <a:t>Hagedorn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Blayne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Heckel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Schlamminger</a:t>
                      </a:r>
                      <a:r>
                        <a:rPr lang="en-US" baseline="0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 Turner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Todd Wagner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 </a:t>
                      </a:r>
                      <a:r>
                        <a:rPr lang="en-US" dirty="0" err="1" smtClean="0"/>
                        <a:t>Terrano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990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 instruments devoted to probing gravitational strength physics.</a:t>
            </a:r>
          </a:p>
          <a:p>
            <a:r>
              <a:rPr lang="en-US" dirty="0" smtClean="0"/>
              <a:t>One instrument devoted to technology development.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5486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support from NSF Grant PHY0653863 with supplements from the DOE Office of Science and to a lesser extent NASA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4953000"/>
            <a:ext cx="708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*Ph.D. from German institutions.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xion_exclusion_plot_mass_sol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7181692" cy="5030376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BEF1-E5F5-4BCB-A9BA-886B405F63C8}" type="slidenum">
              <a:rPr lang="en-US"/>
              <a:pPr/>
              <a:t>30</a:t>
            </a:fld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Preliminary exclusion plot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62600" y="1856510"/>
            <a:ext cx="1737360" cy="1588"/>
          </a:xfrm>
          <a:prstGeom prst="line">
            <a:avLst/>
          </a:prstGeom>
          <a:ln w="25400" cmpd="sng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62600" y="3122612"/>
            <a:ext cx="1737360" cy="1588"/>
          </a:xfrm>
          <a:prstGeom prst="line">
            <a:avLst/>
          </a:prstGeom>
          <a:ln w="25400" cmpd="sng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742906" y="2461851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203461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of 10</a:t>
            </a:r>
            <a:r>
              <a:rPr lang="en-US" baseline="30000" dirty="0" smtClean="0"/>
              <a:t>10</a:t>
            </a:r>
            <a:r>
              <a:rPr lang="en-US" dirty="0" smtClean="0"/>
              <a:t> improvement at m</a:t>
            </a:r>
            <a:r>
              <a:rPr lang="en-US" baseline="-25000" dirty="0" smtClean="0"/>
              <a:t>a</a:t>
            </a:r>
            <a:r>
              <a:rPr lang="en-US" dirty="0" smtClean="0"/>
              <a:t> = 1meV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Torsion pendulum based experiments provide some of the most stringent constraints on new particle theories.</a:t>
            </a:r>
          </a:p>
          <a:p>
            <a:r>
              <a:rPr lang="en-US" sz="2400" dirty="0" smtClean="0"/>
              <a:t>Impressive numbers from </a:t>
            </a:r>
            <a:r>
              <a:rPr lang="en-US" sz="2400" dirty="0" err="1" smtClean="0"/>
              <a:t>E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charset="0"/>
              </a:rPr>
              <a:t>ö</a:t>
            </a:r>
            <a:r>
              <a:rPr lang="en-US" sz="2400" dirty="0" err="1" smtClean="0"/>
              <a:t>t</a:t>
            </a:r>
            <a:r>
              <a:rPr lang="en-US" sz="2400" dirty="0" smtClean="0"/>
              <a:t>-Wash instruments:</a:t>
            </a:r>
          </a:p>
          <a:p>
            <a:pPr lvl="1"/>
            <a:r>
              <a:rPr lang="en-US" sz="2000" dirty="0" smtClean="0"/>
              <a:t>Any infinite-range interaction which couples to B-L must be 2</a:t>
            </a:r>
            <a:r>
              <a:rPr lang="en-US" sz="2000" dirty="0" smtClean="0">
                <a:latin typeface="Lucida Sans Unicode"/>
                <a:cs typeface="Lucida Sans Unicode"/>
              </a:rPr>
              <a:t>×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-11</a:t>
            </a:r>
            <a:r>
              <a:rPr lang="en-US" sz="2000" dirty="0" smtClean="0"/>
              <a:t> times weaker than gravity.</a:t>
            </a:r>
          </a:p>
          <a:p>
            <a:pPr lvl="1"/>
            <a:r>
              <a:rPr lang="en-US" sz="2000" dirty="0" smtClean="0"/>
              <a:t>At most 5% of the acceleration of hydrogen towards the center of the galaxy could be due to a non-gravitational force between luminous matter and dark matter. </a:t>
            </a:r>
          </a:p>
          <a:p>
            <a:pPr lvl="1"/>
            <a:r>
              <a:rPr lang="en-US" sz="2000" dirty="0" smtClean="0"/>
              <a:t>Any extra dimension must have size less than 44</a:t>
            </a:r>
            <a:r>
              <a:rPr lang="en-US" sz="2000" dirty="0" smtClean="0">
                <a:sym typeface="Symbol"/>
              </a:rPr>
              <a:t></a:t>
            </a:r>
            <a:r>
              <a:rPr lang="en-US" sz="2000" dirty="0" smtClean="0"/>
              <a:t>m.</a:t>
            </a:r>
          </a:p>
          <a:p>
            <a:pPr lvl="1"/>
            <a:r>
              <a:rPr lang="en-US" sz="2000" dirty="0" smtClean="0"/>
              <a:t>A pendulum with 10</a:t>
            </a:r>
            <a:r>
              <a:rPr lang="en-US" sz="2000" baseline="30000" dirty="0" smtClean="0"/>
              <a:t>23</a:t>
            </a:r>
            <a:r>
              <a:rPr lang="en-US" sz="2000" dirty="0" smtClean="0"/>
              <a:t> polarized electrons reveals that the energy scale in a non-commutative geometry must be greater than 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</a:t>
            </a:r>
            <a:r>
              <a:rPr lang="en-US" sz="2000" dirty="0" err="1" smtClean="0"/>
              <a:t>GeV</a:t>
            </a:r>
            <a:r>
              <a:rPr lang="en-US" sz="2000" dirty="0" smtClean="0"/>
              <a:t>.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53250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Recent review article: </a:t>
            </a:r>
          </a:p>
          <a:p>
            <a:pPr lvl="1"/>
            <a:r>
              <a:rPr lang="en-US" i="1" dirty="0" smtClean="0"/>
              <a:t>Torsion balance experiments: A low-energy frontier of particle physics.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Adelberger</a:t>
            </a:r>
            <a:r>
              <a:rPr lang="en-US" dirty="0" smtClean="0"/>
              <a:t>, J.H. </a:t>
            </a:r>
            <a:r>
              <a:rPr lang="en-US" dirty="0" err="1" smtClean="0"/>
              <a:t>Gundlach</a:t>
            </a:r>
            <a:r>
              <a:rPr lang="en-US" dirty="0" smtClean="0"/>
              <a:t>, B.R. </a:t>
            </a:r>
            <a:r>
              <a:rPr lang="en-US" dirty="0" err="1" smtClean="0"/>
              <a:t>Heckel</a:t>
            </a:r>
            <a:r>
              <a:rPr lang="en-US" dirty="0" smtClean="0"/>
              <a:t>, S. </a:t>
            </a:r>
            <a:r>
              <a:rPr lang="en-US" dirty="0" err="1" smtClean="0"/>
              <a:t>Hoedl</a:t>
            </a:r>
            <a:r>
              <a:rPr lang="en-US" dirty="0" smtClean="0"/>
              <a:t>, S. </a:t>
            </a:r>
            <a:r>
              <a:rPr lang="en-US" dirty="0" err="1" smtClean="0"/>
              <a:t>Schlamminger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We are constructing two new ISL test pendulums.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48768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groups use different techniques. </a:t>
            </a:r>
          </a:p>
          <a:p>
            <a:r>
              <a:rPr lang="en-US" dirty="0" smtClean="0"/>
              <a:t>See:</a:t>
            </a:r>
          </a:p>
          <a:p>
            <a:pPr marL="640080" lvl="1" indent="-182880"/>
            <a:endParaRPr lang="en-US" dirty="0" smtClean="0"/>
          </a:p>
          <a:p>
            <a:pPr marL="640080" lvl="2" indent="-182880">
              <a:buFont typeface="Arial" pitchFamily="34" charset="0"/>
              <a:buChar char="•"/>
            </a:pPr>
            <a:r>
              <a:rPr lang="en-US" dirty="0" smtClean="0"/>
              <a:t>L.-C.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i="1" dirty="0" smtClean="0"/>
              <a:t>et al  </a:t>
            </a:r>
            <a:r>
              <a:rPr lang="en-US" dirty="0" smtClean="0"/>
              <a:t>PRL 98, 201101 (2007)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US" dirty="0" smtClean="0"/>
              <a:t>A.A. </a:t>
            </a:r>
            <a:r>
              <a:rPr lang="en-US" dirty="0" err="1" smtClean="0"/>
              <a:t>Geraci</a:t>
            </a:r>
            <a:r>
              <a:rPr lang="en-US" dirty="0" smtClean="0"/>
              <a:t> </a:t>
            </a:r>
            <a:r>
              <a:rPr lang="en-US" i="1" dirty="0" smtClean="0"/>
              <a:t>et al  </a:t>
            </a:r>
            <a:r>
              <a:rPr lang="en-US" dirty="0" smtClean="0"/>
              <a:t>PRD 78 022002 (2007)</a:t>
            </a:r>
            <a:endParaRPr lang="en-US" dirty="0"/>
          </a:p>
        </p:txBody>
      </p:sp>
      <p:pic>
        <p:nvPicPr>
          <p:cNvPr id="6" name="Picture 3" descr="a 07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758" y="1828800"/>
            <a:ext cx="3428642" cy="4572000"/>
          </a:xfrm>
          <a:noFill/>
          <a:ln w="19050">
            <a:solidFill>
              <a:srgbClr val="BBE0E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" y="121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Ted Cook’s Ph.D. Thesis:</a:t>
            </a:r>
          </a:p>
          <a:p>
            <a:r>
              <a:rPr lang="en-US" dirty="0" smtClean="0"/>
              <a:t>120-fold symmetry</a:t>
            </a:r>
            <a:endParaRPr lang="en-US" dirty="0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575" y="1828800"/>
            <a:ext cx="52292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67200" y="1295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Charlie </a:t>
            </a:r>
            <a:r>
              <a:rPr lang="en-US" dirty="0" err="1" smtClean="0"/>
              <a:t>Hagedorn’s</a:t>
            </a:r>
            <a:r>
              <a:rPr lang="en-US" dirty="0" smtClean="0"/>
              <a:t> Ph.D. Thesis:</a:t>
            </a:r>
          </a:p>
          <a:p>
            <a:r>
              <a:rPr lang="en-US" dirty="0" smtClean="0"/>
              <a:t>“Plate-Wash”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3745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4AE1-1D76-4130-8296-3043C48E62A9}" type="slidenum">
              <a:rPr lang="en-US"/>
              <a:pPr/>
              <a:t>34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QCD </a:t>
            </a:r>
            <a:r>
              <a:rPr lang="en-US" sz="2800" dirty="0" err="1" smtClean="0">
                <a:solidFill>
                  <a:schemeClr val="tx1"/>
                </a:solidFill>
              </a:rPr>
              <a:t>Axions</a:t>
            </a:r>
            <a:r>
              <a:rPr lang="en-US" sz="2800" dirty="0" smtClean="0">
                <a:solidFill>
                  <a:schemeClr val="tx1"/>
                </a:solidFill>
              </a:rPr>
              <a:t> and the PQ symmetry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457200" y="4819471"/>
            <a:ext cx="4419600" cy="1200329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/>
              <a:t>Axions</a:t>
            </a:r>
            <a:r>
              <a:rPr lang="en-US" dirty="0"/>
              <a:t> would be copiously produced in the early Universe. </a:t>
            </a:r>
            <a:r>
              <a:rPr lang="en-US" dirty="0" smtClean="0"/>
              <a:t> They </a:t>
            </a:r>
            <a:r>
              <a:rPr lang="en-US" dirty="0"/>
              <a:t>are: </a:t>
            </a:r>
          </a:p>
          <a:p>
            <a:pPr lvl="2" algn="l">
              <a:buFontTx/>
              <a:buChar char="•"/>
            </a:pPr>
            <a:r>
              <a:rPr lang="en-US" dirty="0" smtClean="0"/>
              <a:t>Non-baryonic.</a:t>
            </a:r>
          </a:p>
          <a:p>
            <a:pPr lvl="2" algn="l">
              <a:buFontTx/>
              <a:buChar char="•"/>
            </a:pPr>
            <a:r>
              <a:rPr lang="en-US" dirty="0" smtClean="0"/>
              <a:t>Very weakly interacting.</a:t>
            </a:r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1981200" y="3634770"/>
            <a:ext cx="5257800" cy="78483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 dirty="0"/>
              <a:t>Virtual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axions</a:t>
            </a:r>
            <a:r>
              <a:rPr lang="en-US" dirty="0" smtClean="0"/>
              <a:t> </a:t>
            </a:r>
            <a:r>
              <a:rPr lang="en-US" dirty="0"/>
              <a:t>mediate macroscopic forces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Maybe accessible with a torsion pendulum.</a:t>
            </a:r>
            <a:endParaRPr lang="en-US" dirty="0"/>
          </a:p>
        </p:txBody>
      </p:sp>
      <p:sp>
        <p:nvSpPr>
          <p:cNvPr id="196624" name="Rectangle 16"/>
          <p:cNvSpPr>
            <a:spLocks noChangeArrowheads="1"/>
          </p:cNvSpPr>
          <p:nvPr/>
        </p:nvSpPr>
        <p:spPr bwMode="auto">
          <a:xfrm>
            <a:off x="5562600" y="5152072"/>
            <a:ext cx="3276600" cy="64633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Axions</a:t>
            </a:r>
            <a:r>
              <a:rPr lang="en-US" dirty="0"/>
              <a:t> could be most, if not all of the dark matter.</a:t>
            </a:r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304800" y="3124200"/>
            <a:ext cx="4876800" cy="366712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Axions</a:t>
            </a:r>
            <a:r>
              <a:rPr lang="en-US" dirty="0"/>
              <a:t>, if they exist, are very light.</a:t>
            </a:r>
          </a:p>
        </p:txBody>
      </p:sp>
      <p:sp>
        <p:nvSpPr>
          <p:cNvPr id="196628" name="AutoShape 20"/>
          <p:cNvSpPr>
            <a:spLocks noChangeArrowheads="1"/>
          </p:cNvSpPr>
          <p:nvPr/>
        </p:nvSpPr>
        <p:spPr bwMode="auto">
          <a:xfrm>
            <a:off x="4876800" y="5380672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29" name="AutoShape 21"/>
          <p:cNvSpPr>
            <a:spLocks noChangeArrowheads="1"/>
          </p:cNvSpPr>
          <p:nvPr/>
        </p:nvSpPr>
        <p:spPr bwMode="auto">
          <a:xfrm>
            <a:off x="1295400" y="386337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381000" y="4572000"/>
            <a:ext cx="8382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>
            <a:off x="304800" y="3048000"/>
            <a:ext cx="8382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04800" y="2057400"/>
            <a:ext cx="8610600" cy="646331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237744" indent="-201168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In addition, the PQ symmetry is spontaneously </a:t>
            </a:r>
            <a:r>
              <a:rPr lang="en-US" dirty="0"/>
              <a:t>broken at a very high energy scale </a:t>
            </a:r>
            <a:r>
              <a:rPr lang="en-US" dirty="0" err="1"/>
              <a:t>f</a:t>
            </a:r>
            <a:r>
              <a:rPr lang="en-US" baseline="-25000" dirty="0" err="1"/>
              <a:t>a</a:t>
            </a:r>
            <a:r>
              <a:rPr lang="en-US" dirty="0"/>
              <a:t>, </a:t>
            </a:r>
            <a:r>
              <a:rPr lang="en-US" dirty="0" smtClean="0"/>
              <a:t>and generates a new particle, the </a:t>
            </a:r>
            <a:r>
              <a:rPr lang="en-US" dirty="0" err="1" smtClean="0"/>
              <a:t>axion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04800" y="1066800"/>
            <a:ext cx="8610600" cy="646331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237744" indent="-201168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Recall that the PQ mechanism makes </a:t>
            </a:r>
            <a:r>
              <a:rPr lang="en-US" i="1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QCD  </a:t>
            </a:r>
            <a:r>
              <a:rPr lang="en-US" dirty="0" smtClean="0"/>
              <a:t>a dynamic variable in the QCD </a:t>
            </a:r>
            <a:r>
              <a:rPr lang="en-US" dirty="0" err="1" smtClean="0"/>
              <a:t>Lagrangian</a:t>
            </a:r>
            <a:r>
              <a:rPr lang="en-US" dirty="0" smtClean="0"/>
              <a:t> and explains why </a:t>
            </a:r>
            <a:r>
              <a:rPr lang="en-US" i="1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QCD </a:t>
            </a:r>
            <a:r>
              <a:rPr lang="en-US" dirty="0" smtClean="0">
                <a:sym typeface="Symbol"/>
              </a:rPr>
              <a:t>≤3</a:t>
            </a:r>
            <a:r>
              <a:rPr lang="en-US" dirty="0" smtClean="0">
                <a:latin typeface="Lucida Sans Unicode"/>
                <a:cs typeface="Lucida Sans Unicode"/>
                <a:sym typeface="Symbol"/>
              </a:rPr>
              <a:t>×10</a:t>
            </a:r>
            <a:r>
              <a:rPr lang="en-US" baseline="30000" dirty="0" smtClean="0">
                <a:latin typeface="Lucida Sans Unicode"/>
                <a:cs typeface="Lucida Sans Unicode"/>
                <a:sym typeface="Symbol"/>
              </a:rPr>
              <a:t>-10</a:t>
            </a:r>
            <a:r>
              <a:rPr lang="en-US" dirty="0" smtClean="0">
                <a:latin typeface="Lucida Sans Unicode"/>
                <a:cs typeface="Lucida Sans Unicode"/>
                <a:sym typeface="Symbol"/>
              </a:rPr>
              <a:t>.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1077-3E38-4B79-A3F4-A6C5FDB75CD3}" type="slidenum">
              <a:rPr lang="en-US"/>
              <a:pPr/>
              <a:t>35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QCD </a:t>
            </a:r>
            <a:r>
              <a:rPr lang="en-US" sz="2800" dirty="0" err="1" smtClean="0">
                <a:solidFill>
                  <a:schemeClr val="tx1"/>
                </a:solidFill>
              </a:rPr>
              <a:t>Axion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Window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114800" y="5334000"/>
            <a:ext cx="5029200" cy="646331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Our experiment is one of few efforts underway which may be sensitive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heavy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axions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152400" y="838200"/>
            <a:ext cx="8991600" cy="4416425"/>
            <a:chOff x="152400" y="1412875"/>
            <a:chExt cx="8991600" cy="4416425"/>
          </a:xfrm>
        </p:grpSpPr>
        <p:sp>
          <p:nvSpPr>
            <p:cNvPr id="96260" name="Text Box 4"/>
            <p:cNvSpPr txBox="1">
              <a:spLocks noChangeArrowheads="1"/>
            </p:cNvSpPr>
            <p:nvPr/>
          </p:nvSpPr>
          <p:spPr bwMode="auto">
            <a:xfrm>
              <a:off x="7543800" y="1412875"/>
              <a:ext cx="1600200" cy="27238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Excluded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by understanding: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Supernova 1987A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HB Lifetime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White Dwarf cooling rate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Hot Dark Matter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b="1" baseline="30000" dirty="0"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b="1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</a:t>
              </a:r>
              <a:r>
                <a:rPr lang="en-US" b="1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</a:t>
              </a:r>
              <a:r>
                <a:rPr lang="en-US" b="1" baseline="30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+</a:t>
              </a:r>
              <a:r>
                <a:rPr lang="en-US" b="1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+a</a:t>
              </a:r>
            </a:p>
          </p:txBody>
        </p:sp>
        <p:sp>
          <p:nvSpPr>
            <p:cNvPr id="96261" name="Line 5"/>
            <p:cNvSpPr>
              <a:spLocks noChangeShapeType="1"/>
            </p:cNvSpPr>
            <p:nvPr/>
          </p:nvSpPr>
          <p:spPr bwMode="auto">
            <a:xfrm flipV="1">
              <a:off x="762000" y="4114800"/>
              <a:ext cx="678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 flipV="1">
              <a:off x="7543800" y="1600200"/>
              <a:ext cx="0" cy="2209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63" name="Line 7"/>
            <p:cNvSpPr>
              <a:spLocks noChangeShapeType="1"/>
            </p:cNvSpPr>
            <p:nvPr/>
          </p:nvSpPr>
          <p:spPr bwMode="auto">
            <a:xfrm>
              <a:off x="2438400" y="41148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64" name="Line 8"/>
            <p:cNvSpPr>
              <a:spLocks noChangeShapeType="1"/>
            </p:cNvSpPr>
            <p:nvPr/>
          </p:nvSpPr>
          <p:spPr bwMode="auto">
            <a:xfrm>
              <a:off x="4191000" y="41148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65" name="Line 9"/>
            <p:cNvSpPr>
              <a:spLocks noChangeShapeType="1"/>
            </p:cNvSpPr>
            <p:nvPr/>
          </p:nvSpPr>
          <p:spPr bwMode="auto">
            <a:xfrm>
              <a:off x="5867400" y="41148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66" name="Line 10"/>
            <p:cNvSpPr>
              <a:spLocks noChangeShapeType="1"/>
            </p:cNvSpPr>
            <p:nvPr/>
          </p:nvSpPr>
          <p:spPr bwMode="auto">
            <a:xfrm>
              <a:off x="762000" y="38100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67" name="Line 11"/>
            <p:cNvSpPr>
              <a:spLocks noChangeShapeType="1"/>
            </p:cNvSpPr>
            <p:nvPr/>
          </p:nvSpPr>
          <p:spPr bwMode="auto">
            <a:xfrm>
              <a:off x="7543800" y="38100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70" name="Text Box 14"/>
            <p:cNvSpPr txBox="1">
              <a:spLocks noChangeArrowheads="1"/>
            </p:cNvSpPr>
            <p:nvPr/>
          </p:nvSpPr>
          <p:spPr bwMode="auto">
            <a:xfrm>
              <a:off x="1828800" y="4267200"/>
              <a:ext cx="137160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10 </a:t>
              </a:r>
              <a:r>
                <a:rPr lang="en-US">
                  <a:latin typeface="Arial" pitchFamily="34" charset="0"/>
                  <a:cs typeface="Arial" pitchFamily="34" charset="0"/>
                  <a:sym typeface="Symbol" pitchFamily="18" charset="2"/>
                </a:rPr>
                <a:t></a:t>
              </a:r>
              <a:r>
                <a:rPr lang="en-US">
                  <a:latin typeface="Arial" pitchFamily="34" charset="0"/>
                  <a:cs typeface="Arial" pitchFamily="34" charset="0"/>
                </a:rPr>
                <a:t>eV</a:t>
              </a:r>
            </a:p>
          </p:txBody>
        </p:sp>
        <p:sp>
          <p:nvSpPr>
            <p:cNvPr id="96271" name="Text Box 15"/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137160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1000 </a:t>
              </a:r>
              <a:r>
                <a:rPr lang="en-US">
                  <a:latin typeface="Arial" pitchFamily="34" charset="0"/>
                  <a:cs typeface="Arial" pitchFamily="34" charset="0"/>
                  <a:sym typeface="Symbol" pitchFamily="18" charset="2"/>
                </a:rPr>
                <a:t></a:t>
              </a:r>
              <a:r>
                <a:rPr lang="en-US">
                  <a:latin typeface="Arial" pitchFamily="34" charset="0"/>
                  <a:cs typeface="Arial" pitchFamily="34" charset="0"/>
                </a:rPr>
                <a:t>eV</a:t>
              </a:r>
            </a:p>
          </p:txBody>
        </p:sp>
        <p:sp>
          <p:nvSpPr>
            <p:cNvPr id="96272" name="Line 16"/>
            <p:cNvSpPr>
              <a:spLocks noChangeShapeType="1"/>
            </p:cNvSpPr>
            <p:nvPr/>
          </p:nvSpPr>
          <p:spPr bwMode="auto">
            <a:xfrm>
              <a:off x="762000" y="5070475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73" name="Line 17"/>
            <p:cNvSpPr>
              <a:spLocks noChangeShapeType="1"/>
            </p:cNvSpPr>
            <p:nvPr/>
          </p:nvSpPr>
          <p:spPr bwMode="auto">
            <a:xfrm>
              <a:off x="3505200" y="5070475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74" name="Text Box 18"/>
            <p:cNvSpPr txBox="1">
              <a:spLocks noChangeArrowheads="1"/>
            </p:cNvSpPr>
            <p:nvPr/>
          </p:nvSpPr>
          <p:spPr bwMode="auto">
            <a:xfrm>
              <a:off x="1219200" y="5019100"/>
              <a:ext cx="1981200" cy="5847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Microwave Cavity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Experiments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75" name="Line 19"/>
            <p:cNvSpPr>
              <a:spLocks noChangeShapeType="1"/>
            </p:cNvSpPr>
            <p:nvPr/>
          </p:nvSpPr>
          <p:spPr bwMode="auto">
            <a:xfrm flipH="1">
              <a:off x="800100" y="5299075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76" name="Line 20"/>
            <p:cNvSpPr>
              <a:spLocks noChangeShapeType="1"/>
            </p:cNvSpPr>
            <p:nvPr/>
          </p:nvSpPr>
          <p:spPr bwMode="auto">
            <a:xfrm>
              <a:off x="3076575" y="5299075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77" name="Line 21"/>
            <p:cNvSpPr>
              <a:spLocks noChangeShapeType="1"/>
            </p:cNvSpPr>
            <p:nvPr/>
          </p:nvSpPr>
          <p:spPr bwMode="auto">
            <a:xfrm>
              <a:off x="7467600" y="508635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78" name="Text Box 22"/>
            <p:cNvSpPr txBox="1">
              <a:spLocks noChangeArrowheads="1"/>
            </p:cNvSpPr>
            <p:nvPr/>
          </p:nvSpPr>
          <p:spPr bwMode="auto">
            <a:xfrm>
              <a:off x="4191000" y="5160962"/>
              <a:ext cx="274320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/>
                <a:t>What if </a:t>
              </a:r>
              <a:r>
                <a:rPr lang="en-US" b="1" i="1" dirty="0" err="1"/>
                <a:t>axion</a:t>
              </a:r>
              <a:r>
                <a:rPr lang="en-US" b="1" i="1" dirty="0"/>
                <a:t> is here?</a:t>
              </a:r>
            </a:p>
          </p:txBody>
        </p:sp>
        <p:sp>
          <p:nvSpPr>
            <p:cNvPr id="96279" name="Line 23"/>
            <p:cNvSpPr>
              <a:spLocks noChangeShapeType="1"/>
            </p:cNvSpPr>
            <p:nvPr/>
          </p:nvSpPr>
          <p:spPr bwMode="auto">
            <a:xfrm flipH="1">
              <a:off x="3657600" y="5314950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80" name="Line 24"/>
            <p:cNvSpPr>
              <a:spLocks noChangeShapeType="1"/>
            </p:cNvSpPr>
            <p:nvPr/>
          </p:nvSpPr>
          <p:spPr bwMode="auto">
            <a:xfrm>
              <a:off x="6781800" y="5314950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281" name="Rectangle 25"/>
            <p:cNvSpPr>
              <a:spLocks noChangeArrowheads="1"/>
            </p:cNvSpPr>
            <p:nvPr/>
          </p:nvSpPr>
          <p:spPr bwMode="auto">
            <a:xfrm>
              <a:off x="228600" y="3429000"/>
              <a:ext cx="7315200" cy="68580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6282" name="Rectangle 26"/>
            <p:cNvSpPr>
              <a:spLocks noChangeArrowheads="1"/>
            </p:cNvSpPr>
            <p:nvPr/>
          </p:nvSpPr>
          <p:spPr bwMode="auto">
            <a:xfrm>
              <a:off x="2438400" y="2743200"/>
              <a:ext cx="5105400" cy="685800"/>
            </a:xfrm>
            <a:prstGeom prst="rect">
              <a:avLst/>
            </a:prstGeom>
            <a:gradFill rotWithShape="0">
              <a:gsLst>
                <a:gs pos="0">
                  <a:srgbClr val="77FD8D"/>
                </a:gs>
                <a:gs pos="100000">
                  <a:srgbClr val="77FD8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6284" name="Rectangle 28"/>
            <p:cNvSpPr>
              <a:spLocks noChangeArrowheads="1"/>
            </p:cNvSpPr>
            <p:nvPr/>
          </p:nvSpPr>
          <p:spPr bwMode="auto">
            <a:xfrm>
              <a:off x="4572000" y="2133600"/>
              <a:ext cx="2971800" cy="609600"/>
            </a:xfrm>
            <a:prstGeom prst="rect">
              <a:avLst/>
            </a:prstGeom>
            <a:gradFill rotWithShape="0">
              <a:gsLst>
                <a:gs pos="0">
                  <a:srgbClr val="FBA3EA"/>
                </a:gs>
                <a:gs pos="100000">
                  <a:srgbClr val="FBA3E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6291" name="AutoShape 35"/>
            <p:cNvSpPr>
              <a:spLocks noChangeArrowheads="1"/>
            </p:cNvSpPr>
            <p:nvPr/>
          </p:nvSpPr>
          <p:spPr bwMode="auto">
            <a:xfrm rot="5400000">
              <a:off x="5295900" y="5372100"/>
              <a:ext cx="342900" cy="5715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2" name="Text Box 36"/>
            <p:cNvSpPr txBox="1">
              <a:spLocks noChangeArrowheads="1"/>
            </p:cNvSpPr>
            <p:nvPr/>
          </p:nvSpPr>
          <p:spPr bwMode="auto">
            <a:xfrm>
              <a:off x="2971800" y="3581400"/>
              <a:ext cx="1905000" cy="3048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Fine Tuned Inflation</a:t>
              </a:r>
            </a:p>
          </p:txBody>
        </p:sp>
        <p:sp>
          <p:nvSpPr>
            <p:cNvPr id="96293" name="Text Box 37"/>
            <p:cNvSpPr txBox="1">
              <a:spLocks noChangeArrowheads="1"/>
            </p:cNvSpPr>
            <p:nvPr/>
          </p:nvSpPr>
          <p:spPr bwMode="auto">
            <a:xfrm>
              <a:off x="5410200" y="2178050"/>
              <a:ext cx="2057400" cy="52322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Battye and Shellard Axion “Strings”</a:t>
              </a:r>
            </a:p>
          </p:txBody>
        </p:sp>
        <p:sp>
          <p:nvSpPr>
            <p:cNvPr id="96294" name="Text Box 38"/>
            <p:cNvSpPr txBox="1">
              <a:spLocks noChangeArrowheads="1"/>
            </p:cNvSpPr>
            <p:nvPr/>
          </p:nvSpPr>
          <p:spPr bwMode="auto">
            <a:xfrm>
              <a:off x="4724400" y="2819400"/>
              <a:ext cx="2209800" cy="52322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</a:pPr>
              <a:r>
                <a:rPr lang="en-US" sz="1400" b="1" dirty="0" err="1">
                  <a:latin typeface="Arial" pitchFamily="34" charset="0"/>
                  <a:cs typeface="Arial" pitchFamily="34" charset="0"/>
                </a:rPr>
                <a:t>Hagmann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US" sz="1400" b="1" dirty="0" err="1">
                  <a:latin typeface="Arial" pitchFamily="34" charset="0"/>
                  <a:cs typeface="Arial" pitchFamily="34" charset="0"/>
                </a:rPr>
                <a:t>Sikivie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err="1">
                  <a:latin typeface="Arial" pitchFamily="34" charset="0"/>
                  <a:cs typeface="Arial" pitchFamily="34" charset="0"/>
                </a:rPr>
                <a:t>Axion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 “Strings”</a:t>
              </a:r>
            </a:p>
          </p:txBody>
        </p:sp>
        <p:sp>
          <p:nvSpPr>
            <p:cNvPr id="96295" name="Text Box 39"/>
            <p:cNvSpPr txBox="1">
              <a:spLocks noChangeArrowheads="1"/>
            </p:cNvSpPr>
            <p:nvPr/>
          </p:nvSpPr>
          <p:spPr bwMode="auto">
            <a:xfrm>
              <a:off x="6886575" y="4257675"/>
              <a:ext cx="1371600" cy="7794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10,000 </a:t>
              </a:r>
              <a:r>
                <a:rPr lang="en-US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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eV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20 </a:t>
              </a:r>
              <a:r>
                <a:rPr lang="en-US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m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381000" y="1524000"/>
              <a:ext cx="1828800" cy="914400"/>
              <a:chOff x="240" y="1104"/>
              <a:chExt cx="1152" cy="576"/>
            </a:xfrm>
          </p:grpSpPr>
          <p:graphicFrame>
            <p:nvGraphicFramePr>
              <p:cNvPr id="96297" name="Object 41"/>
              <p:cNvGraphicFramePr>
                <a:graphicFrameLocks noChangeAspect="1"/>
              </p:cNvGraphicFramePr>
              <p:nvPr/>
            </p:nvGraphicFramePr>
            <p:xfrm>
              <a:off x="384" y="1344"/>
              <a:ext cx="864" cy="318"/>
            </p:xfrm>
            <a:graphic>
              <a:graphicData uri="http://schemas.openxmlformats.org/presentationml/2006/ole">
                <p:oleObj spid="_x0000_s224258" name="Equation" r:id="rId3" imgW="622080" imgH="228600" progId="Equation.3">
                  <p:embed/>
                </p:oleObj>
              </a:graphicData>
            </a:graphic>
          </p:graphicFrame>
          <p:sp>
            <p:nvSpPr>
              <p:cNvPr id="96298" name="Text Box 42"/>
              <p:cNvSpPr txBox="1">
                <a:spLocks noChangeArrowheads="1"/>
              </p:cNvSpPr>
              <p:nvPr/>
            </p:nvSpPr>
            <p:spPr bwMode="auto">
              <a:xfrm>
                <a:off x="240" y="1152"/>
                <a:ext cx="1152" cy="49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 type="none" w="lg" len="lg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Inclusion </a:t>
                </a:r>
                <a:r>
                  <a:rPr lang="en-US" dirty="0" smtClean="0"/>
                  <a:t>Plot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96299" name="Rectangle 43"/>
              <p:cNvSpPr>
                <a:spLocks noChangeArrowheads="1"/>
              </p:cNvSpPr>
              <p:nvPr/>
            </p:nvSpPr>
            <p:spPr bwMode="auto">
              <a:xfrm>
                <a:off x="240" y="1104"/>
                <a:ext cx="1104" cy="576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6301" name="Line 45"/>
            <p:cNvSpPr>
              <a:spLocks noChangeShapeType="1"/>
            </p:cNvSpPr>
            <p:nvPr/>
          </p:nvSpPr>
          <p:spPr bwMode="auto">
            <a:xfrm>
              <a:off x="762000" y="41148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302" name="Line 46"/>
            <p:cNvSpPr>
              <a:spLocks noChangeShapeType="1"/>
            </p:cNvSpPr>
            <p:nvPr/>
          </p:nvSpPr>
          <p:spPr bwMode="auto">
            <a:xfrm>
              <a:off x="7543800" y="413385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303" name="Text Box 47"/>
            <p:cNvSpPr txBox="1">
              <a:spLocks noChangeArrowheads="1"/>
            </p:cNvSpPr>
            <p:nvPr/>
          </p:nvSpPr>
          <p:spPr bwMode="auto">
            <a:xfrm>
              <a:off x="152400" y="4267200"/>
              <a:ext cx="1371600" cy="7794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baseline="-25000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= 1</a:t>
              </a:r>
              <a:r>
                <a:rPr lang="en-US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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eV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</a:t>
              </a:r>
              <a:r>
                <a:rPr lang="en-US" baseline="-25000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= 20cm</a:t>
              </a:r>
            </a:p>
          </p:txBody>
        </p:sp>
        <p:sp>
          <p:nvSpPr>
            <p:cNvPr id="96304" name="Text Box 48"/>
            <p:cNvSpPr txBox="1">
              <a:spLocks noChangeArrowheads="1"/>
            </p:cNvSpPr>
            <p:nvPr/>
          </p:nvSpPr>
          <p:spPr bwMode="auto">
            <a:xfrm>
              <a:off x="3429000" y="4268788"/>
              <a:ext cx="1371600" cy="7794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100 </a:t>
              </a:r>
              <a:r>
                <a:rPr lang="en-US" dirty="0">
                  <a:sym typeface="Symbol" pitchFamily="18" charset="2"/>
                </a:rPr>
                <a:t></a:t>
              </a:r>
              <a:r>
                <a:rPr lang="en-US" dirty="0" err="1"/>
                <a:t>eV</a:t>
              </a:r>
              <a:endParaRPr lang="en-US" dirty="0"/>
            </a:p>
            <a:p>
              <a:pPr>
                <a:spcBef>
                  <a:spcPct val="50000"/>
                </a:spcBef>
              </a:pPr>
              <a:r>
                <a:rPr lang="en-US" dirty="0"/>
                <a:t>2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urn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" y="981075"/>
            <a:ext cx="4210050" cy="5616575"/>
          </a:xfr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turntable of the new EP balance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508625" y="4191000"/>
            <a:ext cx="33845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en-US" altLang="ko-KR">
                <a:effectLst/>
                <a:latin typeface="Arial" pitchFamily="34" charset="0"/>
                <a:ea typeface="Gulim" pitchFamily="34" charset="-127"/>
              </a:rPr>
              <a:t>thermal expansion feet fedback to keep turntable rotation axis level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486400" y="2667000"/>
            <a:ext cx="31670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en-US" altLang="ko-KR">
                <a:effectLst/>
                <a:latin typeface="Arial" pitchFamily="34" charset="0"/>
                <a:ea typeface="Gulim" pitchFamily="34" charset="-127"/>
              </a:rPr>
              <a:t>air-bearing turntable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2771775" y="2895600"/>
            <a:ext cx="2638425" cy="6778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2051050" y="4652963"/>
            <a:ext cx="3384550" cy="15128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200400" y="3810000"/>
            <a:ext cx="2209800" cy="2968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486400" y="3505200"/>
            <a:ext cx="403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en-US" altLang="ko-KR">
                <a:effectLst/>
                <a:latin typeface="Arial" pitchFamily="34" charset="0"/>
                <a:ea typeface="Gulim" pitchFamily="34" charset="-127"/>
              </a:rPr>
              <a:t>angle encoder electronics</a:t>
            </a:r>
            <a:r>
              <a:rPr kumimoji="1" lang="en-US" altLang="ko-KR" sz="2400">
                <a:effectLst/>
                <a:latin typeface="Arial" pitchFamily="34" charset="0"/>
                <a:ea typeface="Gulim" pitchFamily="34" charset="-127"/>
              </a:rPr>
              <a:t> 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2619375" y="1143000"/>
            <a:ext cx="2714625" cy="754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443538" y="822325"/>
            <a:ext cx="31670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en-US" altLang="ko-KR">
                <a:effectLst/>
                <a:latin typeface="Arial" pitchFamily="34" charset="0"/>
                <a:ea typeface="Gulim" pitchFamily="34" charset="-127"/>
              </a:rPr>
              <a:t>servoed rotary contactor for electric signals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 flipV="1">
            <a:off x="4038600" y="1981200"/>
            <a:ext cx="129540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410200" y="1981200"/>
            <a:ext cx="31670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en-US" altLang="ko-KR">
                <a:effectLst/>
                <a:latin typeface="Arial" pitchFamily="34" charset="0"/>
                <a:ea typeface="Gulim" pitchFamily="34" charset="-127"/>
              </a:rPr>
              <a:t>thermal insulation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486400" y="5257800"/>
            <a:ext cx="25827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effectLst/>
                <a:latin typeface="Arial" pitchFamily="34" charset="0"/>
              </a:rPr>
              <a:t>torsion balance hangs </a:t>
            </a:r>
          </a:p>
          <a:p>
            <a:pPr eaLnBrk="1" hangingPunct="1"/>
            <a:r>
              <a:rPr lang="en-US" dirty="0">
                <a:effectLst/>
                <a:latin typeface="Arial" pitchFamily="34" charset="0"/>
              </a:rPr>
              <a:t>from the bearing which </a:t>
            </a:r>
          </a:p>
          <a:p>
            <a:pPr eaLnBrk="1" hangingPunct="1"/>
            <a:r>
              <a:rPr lang="en-US" dirty="0">
                <a:effectLst/>
                <a:latin typeface="Arial" pitchFamily="34" charset="0"/>
              </a:rPr>
              <a:t>rotates at 0.833 </a:t>
            </a:r>
            <a:r>
              <a:rPr lang="en-US" dirty="0" err="1">
                <a:effectLst/>
                <a:latin typeface="Arial" pitchFamily="34" charset="0"/>
              </a:rPr>
              <a:t>mHz</a:t>
            </a:r>
            <a:endParaRPr lang="en-US" dirty="0">
              <a:effectLst/>
              <a:latin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Most recent EP test results to galactic center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066800"/>
            <a:ext cx="52768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3505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fit, </a:t>
            </a:r>
          </a:p>
          <a:p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a = -2.1±3.1 ×10</a:t>
            </a:r>
            <a:r>
              <a:rPr lang="en-US" baseline="30000" dirty="0" smtClean="0"/>
              <a:t>-15 </a:t>
            </a:r>
            <a:r>
              <a:rPr lang="en-US" dirty="0" smtClean="0"/>
              <a:t>m/s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334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Hypothetical, </a:t>
            </a:r>
          </a:p>
          <a:p>
            <a:r>
              <a:rPr lang="en-US" dirty="0" smtClean="0"/>
              <a:t>20×10</a:t>
            </a:r>
            <a:r>
              <a:rPr lang="en-US" baseline="30000" dirty="0" smtClean="0"/>
              <a:t>-15 </a:t>
            </a:r>
            <a:r>
              <a:rPr lang="en-US" dirty="0" smtClean="0"/>
              <a:t>m/s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43200" y="2362200"/>
            <a:ext cx="2209800" cy="11430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29000" y="4876801"/>
            <a:ext cx="1143000" cy="761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93038" cy="8382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signal processing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7223125" y="1860550"/>
            <a:ext cx="120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raw signal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7086600" y="3276600"/>
            <a:ext cx="1803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2-pt digital filter</a:t>
            </a:r>
          </a:p>
          <a:p>
            <a:pPr algn="l"/>
            <a:r>
              <a:rPr lang="en-US" sz="1800"/>
              <a:t>used in our </a:t>
            </a:r>
          </a:p>
          <a:p>
            <a:pPr algn="l"/>
            <a:r>
              <a:rPr lang="en-US" sz="1800"/>
              <a:t>10-hole work 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010400" y="51816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5-pt digital filer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88925" y="3536950"/>
            <a:ext cx="15007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/>
              <a:t>these data </a:t>
            </a:r>
          </a:p>
          <a:p>
            <a:pPr algn="l"/>
            <a:r>
              <a:rPr lang="en-US" sz="1800" dirty="0"/>
              <a:t>Were taken </a:t>
            </a:r>
          </a:p>
          <a:p>
            <a:pPr algn="l"/>
            <a:r>
              <a:rPr lang="en-US" sz="1800" dirty="0"/>
              <a:t>with</a:t>
            </a:r>
          </a:p>
          <a:p>
            <a:pPr algn="l"/>
            <a:r>
              <a:rPr lang="en-US" sz="1800" dirty="0"/>
              <a:t>calibration </a:t>
            </a:r>
          </a:p>
          <a:p>
            <a:pPr algn="l"/>
            <a:r>
              <a:rPr lang="en-US" sz="1800" dirty="0"/>
              <a:t>turn-table </a:t>
            </a:r>
          </a:p>
          <a:p>
            <a:pPr algn="l"/>
            <a:r>
              <a:rPr lang="en-US" sz="1800" dirty="0"/>
              <a:t>stationary </a:t>
            </a:r>
          </a:p>
          <a:p>
            <a:pPr algn="l"/>
            <a:endParaRPr lang="en-US" sz="1800" dirty="0"/>
          </a:p>
        </p:txBody>
      </p:sp>
      <p:grpSp>
        <p:nvGrpSpPr>
          <p:cNvPr id="2" name="Group 8"/>
          <p:cNvGrpSpPr/>
          <p:nvPr/>
        </p:nvGrpSpPr>
        <p:grpSpPr>
          <a:xfrm>
            <a:off x="2209800" y="1066800"/>
            <a:ext cx="4495800" cy="5715000"/>
            <a:chOff x="2209800" y="1066800"/>
            <a:chExt cx="4495800" cy="5715000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2286000" y="1143000"/>
              <a:ext cx="4419600" cy="5638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213" name="Picture 13" descr="266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1066800"/>
              <a:ext cx="4238625" cy="5657850"/>
            </a:xfrm>
            <a:prstGeom prst="rect">
              <a:avLst/>
            </a:prstGeom>
            <a:noFill/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3"/>
          <a:srcRect l="1504" t="1909" r="3773" b="2639"/>
          <a:stretch>
            <a:fillRect/>
          </a:stretch>
        </p:blipFill>
        <p:spPr>
          <a:xfrm>
            <a:off x="0" y="2362200"/>
            <a:ext cx="4800600" cy="3810000"/>
          </a:xfrm>
          <a:prstGeom prst="rect">
            <a:avLst/>
          </a:prstGeom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488238" cy="1371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Constraints on Yukawa </a:t>
            </a:r>
            <a:r>
              <a:rPr lang="en-US" sz="3200" dirty="0">
                <a:solidFill>
                  <a:schemeClr val="tx1"/>
                </a:solidFill>
              </a:rPr>
              <a:t>interactions </a:t>
            </a:r>
            <a:r>
              <a:rPr lang="en-US" sz="3200" dirty="0" smtClean="0">
                <a:solidFill>
                  <a:schemeClr val="tx1"/>
                </a:solidFill>
              </a:rPr>
              <a:t>from scalar </a:t>
            </a:r>
            <a:r>
              <a:rPr lang="en-US" sz="3200" dirty="0">
                <a:solidFill>
                  <a:schemeClr val="tx1"/>
                </a:solidFill>
              </a:rPr>
              <a:t>or vector boson exchange </a:t>
            </a:r>
          </a:p>
        </p:txBody>
      </p:sp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3995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3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371600"/>
            <a:ext cx="33988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1203022" y="2873514"/>
            <a:ext cx="1311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Excluded</a:t>
            </a:r>
          </a:p>
          <a:p>
            <a:pPr algn="l"/>
            <a:r>
              <a:rPr lang="en-US" sz="2000" dirty="0" smtClean="0"/>
              <a:t>q</a:t>
            </a:r>
            <a:r>
              <a:rPr lang="en-US" sz="2000" dirty="0"/>
              <a:t>= B-L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6629400" y="2057400"/>
            <a:ext cx="1561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/>
              <a:t>m</a:t>
            </a:r>
            <a:r>
              <a:rPr lang="el-GR" sz="1800" baseline="-25000" dirty="0">
                <a:cs typeface="Tahoma" pitchFamily="34" charset="0"/>
              </a:rPr>
              <a:t>φ</a:t>
            </a:r>
            <a:r>
              <a:rPr lang="en-US" sz="1800" dirty="0">
                <a:cs typeface="Tahoma" pitchFamily="34" charset="0"/>
              </a:rPr>
              <a:t> = 1 </a:t>
            </a:r>
            <a:r>
              <a:rPr lang="en-US" sz="1800" dirty="0" err="1">
                <a:cs typeface="Tahoma" pitchFamily="34" charset="0"/>
              </a:rPr>
              <a:t>meV</a:t>
            </a:r>
            <a:endParaRPr lang="el-GR" sz="1800" dirty="0">
              <a:cs typeface="Tahom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2" name="Picture 11" descr="Pictur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794" y="2418837"/>
            <a:ext cx="4163006" cy="3677163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375222" y="3025914"/>
            <a:ext cx="1311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Excluded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229600" cy="639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Toy model of a torsion balance</a:t>
            </a:r>
            <a:endParaRPr lang="en-US" sz="2800" dirty="0" smtClean="0">
              <a:solidFill>
                <a:schemeClr val="tx1"/>
              </a:solidFill>
              <a:cs typeface="Tahoma" charset="0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D1B1-69D8-4822-8069-14B221FD09F4}" type="slidenum">
              <a:rPr lang="en-US"/>
              <a:pPr/>
              <a:t>4</a:t>
            </a:fld>
            <a:endParaRPr lang="en-US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3276600" cy="240065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/>
              <a:t>Converts a differential acceleration of A and B towards M into an oscillating twist angle…</a:t>
            </a:r>
            <a:endParaRPr lang="en-US" sz="2000" dirty="0"/>
          </a:p>
          <a:p>
            <a:pPr algn="l">
              <a:spcBef>
                <a:spcPct val="50000"/>
              </a:spcBef>
            </a:pPr>
            <a:r>
              <a:rPr lang="en-US" sz="2000" dirty="0" smtClean="0"/>
              <a:t>Confine </a:t>
            </a:r>
            <a:r>
              <a:rPr lang="en-US" sz="2000" dirty="0"/>
              <a:t>the motion of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atoms </a:t>
            </a:r>
            <a:r>
              <a:rPr lang="en-US" sz="2000" dirty="0"/>
              <a:t>to one degree of freedom…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5029200" y="685800"/>
            <a:ext cx="0" cy="2438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 flipH="1">
            <a:off x="4191000" y="2438400"/>
            <a:ext cx="1752600" cy="1295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3948545" y="3373580"/>
            <a:ext cx="609600" cy="60960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5638800" y="2133600"/>
            <a:ext cx="609600" cy="609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7772400" y="2789237"/>
            <a:ext cx="1219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IR Laser Diode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5410200" y="4694237"/>
            <a:ext cx="1600200" cy="944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IR Position Sensitive Detector</a:t>
            </a:r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5181600" y="838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6096000" y="700087"/>
            <a:ext cx="2667000" cy="36671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20</a:t>
            </a:r>
            <a:r>
              <a:rPr lang="en-US" dirty="0">
                <a:sym typeface="Symbol" pitchFamily="18" charset="2"/>
              </a:rPr>
              <a:t></a:t>
            </a:r>
            <a:r>
              <a:rPr lang="en-US" dirty="0"/>
              <a:t>m Tungsten Fiber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4100945" y="3068780"/>
            <a:ext cx="533400" cy="36671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5943600" y="1828800"/>
            <a:ext cx="381000" cy="36671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 rot="-1717715">
            <a:off x="2743200" y="1676400"/>
            <a:ext cx="4572000" cy="2790825"/>
          </a:xfrm>
          <a:prstGeom prst="ellips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082" name="Oval 18"/>
          <p:cNvSpPr>
            <a:spLocks noChangeArrowheads="1"/>
          </p:cNvSpPr>
          <p:nvPr/>
        </p:nvSpPr>
        <p:spPr bwMode="auto">
          <a:xfrm>
            <a:off x="6096000" y="3429000"/>
            <a:ext cx="6096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6629400" y="3900487"/>
            <a:ext cx="533400" cy="36671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</a:t>
            </a:r>
          </a:p>
        </p:txBody>
      </p:sp>
      <p:sp>
        <p:nvSpPr>
          <p:cNvPr id="88086" name="Freeform 22"/>
          <p:cNvSpPr>
            <a:spLocks/>
          </p:cNvSpPr>
          <p:nvPr/>
        </p:nvSpPr>
        <p:spPr bwMode="auto">
          <a:xfrm rot="16417825">
            <a:off x="6438858" y="2680252"/>
            <a:ext cx="1219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384" y="432"/>
              </a:cxn>
            </a:cxnLst>
            <a:rect l="0" t="0" r="r" b="b"/>
            <a:pathLst>
              <a:path w="384" h="432">
                <a:moveTo>
                  <a:pt x="0" y="0"/>
                </a:moveTo>
                <a:cubicBezTo>
                  <a:pt x="16" y="108"/>
                  <a:pt x="32" y="216"/>
                  <a:pt x="96" y="288"/>
                </a:cubicBezTo>
                <a:cubicBezTo>
                  <a:pt x="160" y="360"/>
                  <a:pt x="328" y="408"/>
                  <a:pt x="384" y="43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228600" y="4953000"/>
            <a:ext cx="4204997" cy="1200329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/>
              <a:t>Unprecedented sensitivity</a:t>
            </a:r>
            <a:endParaRPr lang="en-US" sz="2400" i="1" dirty="0"/>
          </a:p>
          <a:p>
            <a:r>
              <a:rPr lang="en-US" sz="2400" i="1" dirty="0"/>
              <a:t> to small </a:t>
            </a:r>
            <a:r>
              <a:rPr lang="en-US" sz="2400" i="1" dirty="0" smtClean="0"/>
              <a:t>forces…</a:t>
            </a:r>
          </a:p>
          <a:p>
            <a:r>
              <a:rPr lang="en-US" sz="2400" i="1" dirty="0" smtClean="0"/>
              <a:t>               and new physics.</a:t>
            </a:r>
            <a:endParaRPr lang="en-US" sz="2400" i="1" dirty="0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 rot="16195779" flipV="1">
            <a:off x="4192587" y="2744460"/>
            <a:ext cx="1749425" cy="533400"/>
          </a:xfrm>
          <a:prstGeom prst="parallelogram">
            <a:avLst>
              <a:gd name="adj" fmla="val 81994"/>
            </a:avLst>
          </a:prstGeom>
          <a:solidFill>
            <a:srgbClr val="F9E78F"/>
          </a:solidFill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H="1">
            <a:off x="5105400" y="3094037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5105400" y="3094037"/>
            <a:ext cx="7620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914400" y="3352800"/>
            <a:ext cx="381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Constraints on </a:t>
            </a:r>
            <a:r>
              <a:rPr lang="en-US" sz="2800" dirty="0" err="1" smtClean="0">
                <a:solidFill>
                  <a:schemeClr val="tx1"/>
                </a:solidFill>
              </a:rPr>
              <a:t>pseudoscalars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57800" y="5562600"/>
            <a:ext cx="3164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SN1987A constraint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4937" y="1789113"/>
            <a:ext cx="5288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1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en-US" sz="2000" dirty="0" smtClean="0">
                <a:cs typeface="Tahoma" pitchFamily="34" charset="0"/>
              </a:rPr>
              <a:t> </a:t>
            </a:r>
            <a:r>
              <a:rPr lang="en-US" sz="2000" dirty="0">
                <a:cs typeface="Tahoma" pitchFamily="34" charset="0"/>
              </a:rPr>
              <a:t>constraint on </a:t>
            </a:r>
            <a:r>
              <a:rPr lang="en-US" sz="2000" dirty="0" smtClean="0">
                <a:sym typeface="Symbol"/>
              </a:rPr>
              <a:t></a:t>
            </a:r>
            <a:r>
              <a:rPr lang="en-US" sz="2000" baseline="-25000" dirty="0" smtClean="0">
                <a:sym typeface="Mathematica1" pitchFamily="2" charset="2"/>
              </a:rPr>
              <a:t>5</a:t>
            </a:r>
            <a:r>
              <a:rPr lang="en-US" sz="2000" dirty="0" smtClean="0">
                <a:sym typeface="Mathematica1" pitchFamily="2" charset="2"/>
              </a:rPr>
              <a:t> </a:t>
            </a:r>
            <a:r>
              <a:rPr lang="en-US" sz="2000" dirty="0">
                <a:cs typeface="Tahoma" pitchFamily="34" charset="0"/>
              </a:rPr>
              <a:t>coupling to neutrons</a:t>
            </a:r>
            <a:endParaRPr lang="el-GR" sz="2000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2860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First order force by exchange of </a:t>
            </a:r>
            <a:r>
              <a:rPr lang="en-US" dirty="0" err="1" smtClean="0"/>
              <a:t>psuedoscalars</a:t>
            </a:r>
            <a:r>
              <a:rPr lang="en-US" dirty="0" smtClean="0"/>
              <a:t> vanishes for </a:t>
            </a:r>
            <a:r>
              <a:rPr lang="en-US" dirty="0" err="1" smtClean="0"/>
              <a:t>unpolarized</a:t>
            </a:r>
            <a:r>
              <a:rPr lang="en-US" dirty="0" smtClean="0"/>
              <a:t> bodies.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But, 2</a:t>
            </a:r>
            <a:r>
              <a:rPr lang="en-US" baseline="30000" dirty="0" smtClean="0"/>
              <a:t>nd</a:t>
            </a:r>
            <a:r>
              <a:rPr lang="en-US" dirty="0" smtClean="0"/>
              <a:t>-order exchange generates a spin independent force.</a:t>
            </a:r>
            <a:endParaRPr lang="en-US" dirty="0"/>
          </a:p>
        </p:txBody>
      </p:sp>
      <p:pic>
        <p:nvPicPr>
          <p:cNvPr id="11" name="Picture 10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4427124" cy="3962740"/>
          </a:xfrm>
          <a:prstGeom prst="rect">
            <a:avLst/>
          </a:prstGeom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 rot="2214871">
            <a:off x="4616230" y="5268767"/>
            <a:ext cx="841274" cy="130466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12622" y="3025914"/>
            <a:ext cx="1311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 smtClean="0"/>
              <a:t>Excluded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-7620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ö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-Wash spin pendulum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62400" y="1143000"/>
            <a:ext cx="50292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Tx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Key point: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66FF66"/>
              </a:buClr>
              <a:buSzPct val="65000"/>
              <a:buFontTx/>
              <a:buChar char="•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AlNiCo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: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almost all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B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generated by electron spin. 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66FF66"/>
              </a:buClr>
              <a:buSzPct val="65000"/>
              <a:buFontTx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SmCo</a:t>
            </a:r>
            <a:r>
              <a:rPr lang="en-US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5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: half of B generated by net spin, half by orbital motion.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66FF66"/>
              </a:buClr>
              <a:buSzPct val="65000"/>
              <a:buFontTx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66FF66"/>
              </a:buClr>
              <a:buSzPct val="65000"/>
              <a:buFontTx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Net spin (9.8 x 10</a:t>
            </a:r>
            <a:r>
              <a:rPr lang="en-US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22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polarized electrons)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66FF66"/>
              </a:buClr>
              <a:buSzPct val="65000"/>
              <a:buFontTx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Tx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Negligible mass asymmetry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Tx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Negligible composition asymmetry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Tx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Flux of B confined within octagons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Tx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Negligible external B field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66FF66"/>
              </a:buClr>
              <a:buSzPct val="65000"/>
              <a:buFontTx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66FF66"/>
              </a:buClr>
              <a:buSzPct val="65000"/>
              <a:buFontTx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Sensitive to preferred frames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66FF66"/>
              </a:buClr>
              <a:buSzPct val="65000"/>
              <a:buFontTx/>
              <a:buChar char="•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Pseudoscalar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exchange (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axion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-like particles).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Clr>
                <a:srgbClr val="66FF66"/>
              </a:buClr>
              <a:buSzPct val="65000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pic>
        <p:nvPicPr>
          <p:cNvPr id="56324" name="Picture 4" descr="spinpe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887" y="1219200"/>
            <a:ext cx="32623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AlNiCo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SmCo</a:t>
            </a:r>
            <a:r>
              <a:rPr lang="en-US" sz="1400" baseline="-25000" dirty="0" smtClean="0"/>
              <a:t>5</a:t>
            </a:r>
            <a:endParaRPr lang="en-US" sz="1400" baseline="-25000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990600" y="1144489"/>
            <a:ext cx="228600" cy="303311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8200" y="2590800"/>
            <a:ext cx="381000" cy="76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981200" y="992088"/>
            <a:ext cx="152400" cy="37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1627915" y="1981200"/>
            <a:ext cx="304800" cy="76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4876800" y="5638800"/>
          <a:ext cx="3570287" cy="935037"/>
        </p:xfrm>
        <a:graphic>
          <a:graphicData uri="http://schemas.openxmlformats.org/presentationml/2006/ole">
            <p:oleObj spid="_x0000_s133122" name="Equation" r:id="rId5" imgW="1841400" imgH="4824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4600" y="1066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Net Spin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685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Electron Spin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 flipV="1">
            <a:off x="1882378" y="1196577"/>
            <a:ext cx="685800" cy="7310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10175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Non-commutative space-time geometry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2266950" y="5715000"/>
            <a:ext cx="7486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Hinchliffe</a:t>
            </a:r>
            <a:r>
              <a:rPr lang="en-US" dirty="0">
                <a:effectLst/>
              </a:rPr>
              <a:t>, N </a:t>
            </a:r>
            <a:r>
              <a:rPr lang="en-US" dirty="0" err="1">
                <a:effectLst/>
              </a:rPr>
              <a:t>Kersting</a:t>
            </a:r>
            <a:r>
              <a:rPr lang="en-US" dirty="0">
                <a:effectLst/>
              </a:rPr>
              <a:t> and Y.L. </a:t>
            </a:r>
            <a:r>
              <a:rPr lang="en-US" dirty="0" smtClean="0">
                <a:effectLst/>
              </a:rPr>
              <a:t>Ma  </a:t>
            </a:r>
            <a:r>
              <a:rPr lang="en-US" dirty="0" err="1" smtClean="0">
                <a:effectLst/>
              </a:rPr>
              <a:t>hep</a:t>
            </a:r>
            <a:r>
              <a:rPr lang="en-US" dirty="0" smtClean="0">
                <a:effectLst/>
              </a:rPr>
              <a:t>-ph/0205040</a:t>
            </a:r>
          </a:p>
          <a:p>
            <a:pPr>
              <a:buFont typeface="Mathematica1" pitchFamily="2" charset="2"/>
              <a:buNone/>
            </a:pPr>
            <a:r>
              <a:rPr lang="en-US" dirty="0" err="1" smtClean="0">
                <a:sym typeface="Mathematica1" pitchFamily="2" charset="2"/>
              </a:rPr>
              <a:t>Anisimov</a:t>
            </a:r>
            <a:r>
              <a:rPr lang="en-US" dirty="0" smtClean="0">
                <a:sym typeface="Mathematica1" pitchFamily="2" charset="2"/>
              </a:rPr>
              <a:t>, Dine, Banks and </a:t>
            </a:r>
            <a:r>
              <a:rPr lang="en-US" dirty="0" err="1" smtClean="0">
                <a:sym typeface="Mathematica1" pitchFamily="2" charset="2"/>
              </a:rPr>
              <a:t>Graesser</a:t>
            </a:r>
            <a:r>
              <a:rPr lang="en-US" dirty="0" smtClean="0">
                <a:sym typeface="Mathematica1" pitchFamily="2" charset="2"/>
              </a:rPr>
              <a:t> PRD 65, 085032 (2002)</a:t>
            </a:r>
          </a:p>
          <a:p>
            <a:pPr algn="ctr"/>
            <a:endParaRPr lang="en-US" dirty="0">
              <a:effectLst/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533400" y="609600"/>
            <a:ext cx="83010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string theorists have suggested that the space-time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coordinates </a:t>
            </a:r>
            <a:r>
              <a:rPr lang="en-US" dirty="0">
                <a:solidFill>
                  <a:schemeClr val="tx1"/>
                </a:solidFill>
                <a:effectLst/>
              </a:rPr>
              <a:t>may not commute, i.e. that</a:t>
            </a:r>
          </a:p>
          <a:p>
            <a:endParaRPr lang="en-US" dirty="0">
              <a:solidFill>
                <a:schemeClr val="tx1"/>
              </a:solidFill>
              <a:effectLst/>
            </a:endParaRPr>
          </a:p>
          <a:p>
            <a:endParaRPr lang="en-US" dirty="0">
              <a:solidFill>
                <a:schemeClr val="tx1"/>
              </a:solidFill>
              <a:effectLst/>
            </a:endParaRPr>
          </a:p>
          <a:p>
            <a:r>
              <a:rPr lang="en-US" dirty="0">
                <a:solidFill>
                  <a:schemeClr val="tx1"/>
                </a:solidFill>
                <a:effectLst/>
              </a:rPr>
              <a:t>where </a:t>
            </a:r>
            <a:r>
              <a:rPr lang="el-GR" dirty="0">
                <a:solidFill>
                  <a:schemeClr val="tx1"/>
                </a:solidFill>
                <a:effectLst/>
                <a:cs typeface="Tahoma" pitchFamily="34" charset="0"/>
              </a:rPr>
              <a:t>Θ</a:t>
            </a:r>
            <a:r>
              <a:rPr lang="en-US" baseline="-10000" dirty="0" err="1">
                <a:solidFill>
                  <a:schemeClr val="tx1"/>
                </a:solidFill>
                <a:effectLst/>
                <a:cs typeface="Tahoma" pitchFamily="34" charset="0"/>
              </a:rPr>
              <a:t>ij</a:t>
            </a:r>
            <a:r>
              <a:rPr lang="en-US" b="1" baseline="-10000" dirty="0">
                <a:solidFill>
                  <a:schemeClr val="tx1"/>
                </a:solidFill>
                <a:effectLst/>
                <a:cs typeface="Tahoma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</a:rPr>
              <a:t>has units of area and represents the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minimum </a:t>
            </a:r>
            <a:r>
              <a:rPr lang="en-US" dirty="0">
                <a:solidFill>
                  <a:schemeClr val="tx1"/>
                </a:solidFill>
                <a:effectLst/>
              </a:rPr>
              <a:t>observable patch of area, just as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commutator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</a:rPr>
              <a:t>of x and </a:t>
            </a:r>
            <a:r>
              <a:rPr lang="en-US" dirty="0" err="1">
                <a:solidFill>
                  <a:schemeClr val="tx1"/>
                </a:solidFill>
                <a:effectLst/>
              </a:rPr>
              <a:t>p</a:t>
            </a:r>
            <a:r>
              <a:rPr lang="en-US" baseline="-10000" dirty="0" err="1">
                <a:solidFill>
                  <a:schemeClr val="tx1"/>
                </a:solidFill>
                <a:effectLst/>
              </a:rPr>
              <a:t>x</a:t>
            </a:r>
            <a:r>
              <a:rPr lang="en-US" dirty="0">
                <a:solidFill>
                  <a:schemeClr val="tx1"/>
                </a:solidFill>
                <a:effectLst/>
              </a:rPr>
              <a:t> represents the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minimum observable </a:t>
            </a:r>
            <a:r>
              <a:rPr lang="en-US" dirty="0">
                <a:solidFill>
                  <a:schemeClr val="tx1"/>
                </a:solidFill>
                <a:effectLst/>
              </a:rPr>
              <a:t>product of </a:t>
            </a:r>
            <a:r>
              <a:rPr lang="el-GR" dirty="0">
                <a:solidFill>
                  <a:schemeClr val="tx1"/>
                </a:solidFill>
                <a:effectLst/>
                <a:cs typeface="Tahoma" pitchFamily="34" charset="0"/>
              </a:rPr>
              <a:t>Δ</a:t>
            </a:r>
            <a:r>
              <a:rPr lang="en-US" dirty="0">
                <a:solidFill>
                  <a:schemeClr val="tx1"/>
                </a:solidFill>
                <a:effectLst/>
                <a:cs typeface="Tahoma" pitchFamily="34" charset="0"/>
              </a:rPr>
              <a:t>x </a:t>
            </a:r>
            <a:r>
              <a:rPr lang="el-GR" dirty="0">
                <a:solidFill>
                  <a:schemeClr val="tx1"/>
                </a:solidFill>
                <a:effectLst/>
                <a:cs typeface="Tahoma" pitchFamily="34" charset="0"/>
              </a:rPr>
              <a:t>Δ</a:t>
            </a:r>
            <a:r>
              <a:rPr lang="en-US" dirty="0" err="1">
                <a:solidFill>
                  <a:schemeClr val="tx1"/>
                </a:solidFill>
                <a:effectLst/>
                <a:cs typeface="Tahoma" pitchFamily="34" charset="0"/>
              </a:rPr>
              <a:t>p</a:t>
            </a:r>
            <a:r>
              <a:rPr lang="en-US" baseline="-10000" dirty="0" err="1">
                <a:solidFill>
                  <a:schemeClr val="tx1"/>
                </a:solidFill>
                <a:effectLst/>
                <a:cs typeface="Tahoma" pitchFamily="34" charset="0"/>
              </a:rPr>
              <a:t>x</a:t>
            </a:r>
            <a:r>
              <a:rPr lang="en-US" dirty="0">
                <a:solidFill>
                  <a:schemeClr val="tx1"/>
                </a:solidFill>
                <a:effectLst/>
                <a:cs typeface="Tahoma" pitchFamily="34" charset="0"/>
              </a:rPr>
              <a:t> 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990600"/>
            <a:ext cx="2438400" cy="72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81000" y="27432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on-commutative </a:t>
            </a:r>
            <a:r>
              <a:rPr lang="en-US" dirty="0">
                <a:solidFill>
                  <a:schemeClr val="tx1"/>
                </a:solidFill>
                <a:effectLst/>
              </a:rPr>
              <a:t>geometry is equivalent to a “pseudo-magnetic” field and thus couples to spins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3429000"/>
            <a:ext cx="4483669" cy="103505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3352800"/>
            <a:ext cx="1920875" cy="1509713"/>
            <a:chOff x="662" y="1892"/>
            <a:chExt cx="1210" cy="951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1632" y="2064"/>
              <a:ext cx="0" cy="624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912" y="2064"/>
              <a:ext cx="720" cy="0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62" y="189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ffectLst/>
                </a:rPr>
                <a:t>B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670" y="2612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ffectLst/>
                </a:rPr>
                <a:t>A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912" y="2688"/>
              <a:ext cx="720" cy="0"/>
            </a:xfrm>
            <a:prstGeom prst="line">
              <a:avLst/>
            </a:prstGeom>
            <a:noFill/>
            <a:ln w="57150">
              <a:solidFill>
                <a:srgbClr val="66FF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912" y="2064"/>
              <a:ext cx="0" cy="624"/>
            </a:xfrm>
            <a:prstGeom prst="line">
              <a:avLst/>
            </a:prstGeom>
            <a:noFill/>
            <a:ln w="57150">
              <a:solidFill>
                <a:srgbClr val="66FF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43000" y="4572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~</a:t>
            </a:r>
            <a:r>
              <a:rPr lang="en-US" dirty="0" err="1" smtClean="0">
                <a:sym typeface="Symbol"/>
              </a:rPr>
              <a:t>TeV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4953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commutator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same over the space/time of the experiment, then this effect also defines a preferred frame for the spin pendulum.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pin 00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04863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2388" y="101600"/>
            <a:ext cx="901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Arial" charset="0"/>
              </a:rPr>
              <a:t>measuring the stray magnetic field of the spin pendulum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087437" y="5562600"/>
            <a:ext cx="805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B inside = 9.6</a:t>
            </a:r>
            <a:r>
              <a:rPr lang="en-US" sz="2400" dirty="0">
                <a:solidFill>
                  <a:schemeClr val="tx1"/>
                </a:solidFill>
                <a:effectLst/>
                <a:cs typeface="Tahoma" pitchFamily="34" charset="0"/>
              </a:rPr>
              <a:t>±0.2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kG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</a:rPr>
              <a:t>B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outside </a:t>
            </a:r>
            <a:r>
              <a:rPr lang="en-US" sz="2400" dirty="0">
                <a:solidFill>
                  <a:schemeClr val="tx1"/>
                </a:solidFill>
                <a:effectLst/>
                <a:cs typeface="Tahoma" pitchFamily="34" charset="0"/>
              </a:rPr>
              <a:t>≈ few </a:t>
            </a:r>
            <a:r>
              <a:rPr lang="en-US" sz="2400" dirty="0" err="1">
                <a:solidFill>
                  <a:schemeClr val="tx1"/>
                </a:solidFill>
                <a:effectLst/>
                <a:cs typeface="Tahoma" pitchFamily="34" charset="0"/>
              </a:rPr>
              <a:t>mG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Lorentz-symmetry violating rotation parameters 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381000" y="914400"/>
            <a:ext cx="8456167" cy="4343400"/>
            <a:chOff x="381000" y="1371600"/>
            <a:chExt cx="8456167" cy="4343400"/>
          </a:xfrm>
        </p:grpSpPr>
        <p:pic>
          <p:nvPicPr>
            <p:cNvPr id="63491" name="Picture 5"/>
            <p:cNvPicPr>
              <a:picLocks noChangeAspect="1" noChangeArrowheads="1"/>
            </p:cNvPicPr>
            <p:nvPr/>
          </p:nvPicPr>
          <p:blipFill>
            <a:blip r:embed="rId3"/>
            <a:srcRect l="4202" t="6301" r="4202" b="79521"/>
            <a:stretch>
              <a:fillRect/>
            </a:stretch>
          </p:blipFill>
          <p:spPr bwMode="auto">
            <a:xfrm>
              <a:off x="381000" y="1371600"/>
              <a:ext cx="830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3" name="Text Box 8"/>
            <p:cNvSpPr txBox="1">
              <a:spLocks noChangeArrowheads="1"/>
            </p:cNvSpPr>
            <p:nvPr/>
          </p:nvSpPr>
          <p:spPr bwMode="auto">
            <a:xfrm>
              <a:off x="1717675" y="4343400"/>
              <a:ext cx="3895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6566FF"/>
                  </a:solidFill>
                  <a:effectLst/>
                </a:rPr>
                <a:t>Cane et al, PRL 93(2004) </a:t>
              </a:r>
              <a:r>
                <a:rPr lang="en-US" sz="1800" dirty="0" smtClean="0">
                  <a:solidFill>
                    <a:srgbClr val="6566FF"/>
                  </a:solidFill>
                  <a:effectLst/>
                </a:rPr>
                <a:t>230801</a:t>
              </a:r>
              <a:endParaRPr lang="en-US" sz="1800" dirty="0">
                <a:solidFill>
                  <a:srgbClr val="6566FF"/>
                </a:solidFill>
                <a:effectLst/>
              </a:endParaRPr>
            </a:p>
          </p:txBody>
        </p:sp>
        <p:pic>
          <p:nvPicPr>
            <p:cNvPr id="63494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2057400"/>
              <a:ext cx="7824788" cy="216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 flipV="1">
              <a:off x="4495800" y="3657600"/>
              <a:ext cx="914400" cy="609600"/>
            </a:xfrm>
            <a:prstGeom prst="line">
              <a:avLst/>
            </a:prstGeom>
            <a:noFill/>
            <a:ln w="38100">
              <a:solidFill>
                <a:srgbClr val="65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 flipV="1">
              <a:off x="7239000" y="3657600"/>
              <a:ext cx="76200" cy="914400"/>
            </a:xfrm>
            <a:prstGeom prst="line">
              <a:avLst/>
            </a:prstGeom>
            <a:noFill/>
            <a:ln w="38100">
              <a:solidFill>
                <a:srgbClr val="65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2959" name="Line 15"/>
            <p:cNvSpPr>
              <a:spLocks noChangeShapeType="1"/>
            </p:cNvSpPr>
            <p:nvPr/>
          </p:nvSpPr>
          <p:spPr bwMode="auto">
            <a:xfrm flipV="1">
              <a:off x="1295400" y="4191000"/>
              <a:ext cx="76200" cy="762000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2960" name="Line 16"/>
            <p:cNvSpPr>
              <a:spLocks noChangeShapeType="1"/>
            </p:cNvSpPr>
            <p:nvPr/>
          </p:nvSpPr>
          <p:spPr bwMode="auto">
            <a:xfrm>
              <a:off x="1371600" y="4191000"/>
              <a:ext cx="2133600" cy="0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2961" name="Line 17"/>
            <p:cNvSpPr>
              <a:spLocks noChangeShapeType="1"/>
            </p:cNvSpPr>
            <p:nvPr/>
          </p:nvSpPr>
          <p:spPr bwMode="auto">
            <a:xfrm flipV="1">
              <a:off x="3505200" y="3962400"/>
              <a:ext cx="0" cy="228600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3503" name="Text Box 19"/>
            <p:cNvSpPr txBox="1">
              <a:spLocks noChangeArrowheads="1"/>
            </p:cNvSpPr>
            <p:nvPr/>
          </p:nvSpPr>
          <p:spPr bwMode="auto">
            <a:xfrm>
              <a:off x="2879725" y="2574925"/>
              <a:ext cx="11811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6566FF"/>
                  </a:solidFill>
                  <a:effectLst/>
                </a:rPr>
                <a:t>our work</a:t>
              </a:r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/>
            <a:srcRect l="5042" t="75615" r="4202" b="8632"/>
            <a:stretch>
              <a:fillRect/>
            </a:stretch>
          </p:blipFill>
          <p:spPr bwMode="auto">
            <a:xfrm>
              <a:off x="457200" y="4953000"/>
              <a:ext cx="82296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4648200" y="4648200"/>
              <a:ext cx="41889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6566FF"/>
                  </a:solidFill>
                </a:rPr>
                <a:t>Phillips et al, PRD 63(2001) 111101</a:t>
              </a:r>
              <a:endParaRPr lang="en-US" dirty="0">
                <a:solidFill>
                  <a:srgbClr val="6566FF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667000" y="54102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Our limit is comparable to the electrostatic energy of two electrons separated by </a:t>
            </a:r>
            <a:r>
              <a:rPr lang="en-US" dirty="0" smtClean="0">
                <a:cs typeface="Tahoma" charset="0"/>
              </a:rPr>
              <a:t>~ 90 astronomical units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81000" y="533400"/>
            <a:ext cx="72220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Tahoma" charset="0"/>
              </a:rPr>
              <a:t>Minimum </a:t>
            </a:r>
            <a:r>
              <a:rPr lang="en-US" sz="3600" dirty="0">
                <a:latin typeface="Tahoma" charset="0"/>
              </a:rPr>
              <a:t>observable patch of area</a:t>
            </a:r>
          </a:p>
          <a:p>
            <a:pPr>
              <a:defRPr/>
            </a:pPr>
            <a:r>
              <a:rPr lang="en-US" sz="3600" dirty="0">
                <a:latin typeface="Tahoma" charset="0"/>
              </a:rPr>
              <a:t>implied by our results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905000" y="2208088"/>
          <a:ext cx="2895600" cy="715766"/>
        </p:xfrm>
        <a:graphic>
          <a:graphicData uri="http://schemas.openxmlformats.org/presentationml/2006/ole">
            <p:oleObj spid="_x0000_s134146" name="Equation" r:id="rId4" imgW="1130040" imgH="27936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38200" y="3352800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Equivalent to: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 (10</a:t>
            </a:r>
            <a:r>
              <a:rPr lang="en-US" sz="2000" baseline="30000" dirty="0" smtClean="0"/>
              <a:t>6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where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is the plank length: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(10</a:t>
            </a:r>
            <a:r>
              <a:rPr lang="en-US" sz="2000" baseline="30000" dirty="0" smtClean="0"/>
              <a:t>3 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u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where L</a:t>
            </a:r>
            <a:r>
              <a:rPr lang="en-US" sz="2000" baseline="-25000" dirty="0" smtClean="0"/>
              <a:t>u </a:t>
            </a:r>
            <a:r>
              <a:rPr lang="en-US" sz="2000" dirty="0" smtClean="0"/>
              <a:t>is the Grand Unification Length: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971800" y="5638800"/>
          <a:ext cx="2349834" cy="501650"/>
        </p:xfrm>
        <a:graphic>
          <a:graphicData uri="http://schemas.openxmlformats.org/presentationml/2006/ole">
            <p:oleObj spid="_x0000_s134147" name="Equation" r:id="rId5" imgW="113004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95600" y="4495800"/>
          <a:ext cx="2057400" cy="676003"/>
        </p:xfrm>
        <a:graphic>
          <a:graphicData uri="http://schemas.openxmlformats.org/presentationml/2006/ole">
            <p:oleObj spid="_x0000_s134148" name="Equation" r:id="rId6" imgW="888840" imgH="29196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774700" y="1333500"/>
            <a:ext cx="7226300" cy="5372100"/>
            <a:chOff x="774700" y="1333500"/>
            <a:chExt cx="7226300" cy="5372100"/>
          </a:xfrm>
        </p:grpSpPr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1066800" y="1371600"/>
              <a:ext cx="6934200" cy="533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pic>
          <p:nvPicPr>
            <p:cNvPr id="65540" name="Picture 7" descr="gpgsP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4700" y="1333500"/>
              <a:ext cx="7073900" cy="537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95% confidence upper limits on monopole-dipole interactions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B778-48B8-4284-B384-76F0303A5437}" type="slidenum">
              <a:rPr lang="en-US"/>
              <a:pPr/>
              <a:t>5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7"/>
            <a:ext cx="8229600" cy="1020763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E</a:t>
            </a:r>
            <a:r>
              <a:rPr lang="en-US" sz="2800" dirty="0" err="1" smtClean="0">
                <a:solidFill>
                  <a:schemeClr val="tx1"/>
                </a:solidFill>
                <a:cs typeface="Tahoma" charset="0"/>
              </a:rPr>
              <a:t>ö</a:t>
            </a:r>
            <a:r>
              <a:rPr lang="en-US" sz="2800" dirty="0" err="1" smtClean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-Wash </a:t>
            </a:r>
            <a:r>
              <a:rPr lang="en-US" sz="2800" dirty="0">
                <a:solidFill>
                  <a:schemeClr val="tx1"/>
                </a:solidFill>
              </a:rPr>
              <a:t>torsion pendulums operate at the thermal (300K) noise limit.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86200" y="990600"/>
            <a:ext cx="5257800" cy="4343400"/>
            <a:chOff x="2448" y="528"/>
            <a:chExt cx="3312" cy="2736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2448" y="528"/>
              <a:ext cx="3312" cy="2736"/>
              <a:chOff x="2448" y="528"/>
              <a:chExt cx="3312" cy="2736"/>
            </a:xfrm>
          </p:grpSpPr>
          <p:pic>
            <p:nvPicPr>
              <p:cNvPr id="77827" name="Picture 3" descr="noise"/>
              <p:cNvPicPr>
                <a:picLocks noChangeAspect="1" noChangeArrowheads="1"/>
              </p:cNvPicPr>
              <p:nvPr/>
            </p:nvPicPr>
            <p:blipFill>
              <a:blip r:embed="rId2"/>
              <a:srcRect l="8861" r="3797"/>
              <a:stretch>
                <a:fillRect/>
              </a:stretch>
            </p:blipFill>
            <p:spPr bwMode="auto">
              <a:xfrm>
                <a:off x="2448" y="610"/>
                <a:ext cx="3312" cy="2654"/>
              </a:xfrm>
              <a:prstGeom prst="rect">
                <a:avLst/>
              </a:prstGeom>
              <a:noFill/>
            </p:spPr>
          </p:pic>
          <p:sp>
            <p:nvSpPr>
              <p:cNvPr id="77828" name="Text Box 4"/>
              <p:cNvSpPr txBox="1">
                <a:spLocks noChangeArrowheads="1"/>
              </p:cNvSpPr>
              <p:nvPr/>
            </p:nvSpPr>
            <p:spPr bwMode="auto">
              <a:xfrm>
                <a:off x="4896" y="1330"/>
                <a:ext cx="52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Data</a:t>
                </a:r>
              </a:p>
            </p:txBody>
          </p:sp>
          <p:sp>
            <p:nvSpPr>
              <p:cNvPr id="77829" name="Line 5"/>
              <p:cNvSpPr>
                <a:spLocks noChangeShapeType="1"/>
              </p:cNvSpPr>
              <p:nvPr/>
            </p:nvSpPr>
            <p:spPr bwMode="auto">
              <a:xfrm flipH="1">
                <a:off x="4896" y="1522"/>
                <a:ext cx="240" cy="4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830" name="Text Box 6"/>
              <p:cNvSpPr txBox="1">
                <a:spLocks noChangeArrowheads="1"/>
              </p:cNvSpPr>
              <p:nvPr/>
            </p:nvSpPr>
            <p:spPr bwMode="auto">
              <a:xfrm>
                <a:off x="3137" y="898"/>
                <a:ext cx="1296" cy="40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 type="none" w="lg" len="lg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Thermal Noise Theory (Not a fit!)</a:t>
                </a:r>
              </a:p>
            </p:txBody>
          </p:sp>
          <p:sp>
            <p:nvSpPr>
              <p:cNvPr id="77831" name="Line 7"/>
              <p:cNvSpPr>
                <a:spLocks noChangeShapeType="1"/>
              </p:cNvSpPr>
              <p:nvPr/>
            </p:nvSpPr>
            <p:spPr bwMode="auto">
              <a:xfrm>
                <a:off x="3696" y="1282"/>
                <a:ext cx="576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853" name="Text Box 29"/>
              <p:cNvSpPr txBox="1">
                <a:spLocks noChangeArrowheads="1"/>
              </p:cNvSpPr>
              <p:nvPr/>
            </p:nvSpPr>
            <p:spPr bwMode="auto">
              <a:xfrm>
                <a:off x="2928" y="528"/>
                <a:ext cx="2784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 smtClean="0"/>
                  <a:t>Power Spectral density in twist signal</a:t>
                </a:r>
                <a:endParaRPr lang="en-US" b="1" dirty="0"/>
              </a:p>
            </p:txBody>
          </p:sp>
        </p:grpSp>
        <p:sp>
          <p:nvSpPr>
            <p:cNvPr id="77855" name="Rectangle 31"/>
            <p:cNvSpPr>
              <a:spLocks noChangeArrowheads="1"/>
            </p:cNvSpPr>
            <p:nvPr/>
          </p:nvSpPr>
          <p:spPr bwMode="auto">
            <a:xfrm>
              <a:off x="2496" y="1680"/>
              <a:ext cx="144" cy="8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3657600" y="2667000"/>
            <a:ext cx="304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3810000" y="2705100"/>
            <a:ext cx="76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76200" y="1219200"/>
            <a:ext cx="4191000" cy="3554819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Angular Resolution: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~1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en-US" dirty="0">
                <a:latin typeface="Arial" pitchFamily="34" charset="0"/>
                <a:cs typeface="Arial" pitchFamily="34" charset="0"/>
              </a:rPr>
              <a:t>-radian/√day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mm deflection over distance between Seattle 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Hamburg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Torque :  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2×10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-11</a:t>
            </a:r>
            <a:r>
              <a:rPr lang="en-US" dirty="0">
                <a:latin typeface="Arial" pitchFamily="34" charset="0"/>
                <a:cs typeface="Arial" pitchFamily="34" charset="0"/>
              </a:rPr>
              <a:t> ergs or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10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eV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/√day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Force: 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0.1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femto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-N  or </a:t>
            </a:r>
          </a:p>
          <a:p>
            <a:pPr lvl="3"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dirty="0">
                <a:latin typeface="Arial" pitchFamily="34" charset="0"/>
                <a:cs typeface="Arial" pitchFamily="34" charset="0"/>
              </a:rPr>
              <a:t>postage stamp /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48200" y="5334000"/>
            <a:ext cx="2895600" cy="976313"/>
            <a:chOff x="4953000" y="5410200"/>
            <a:chExt cx="2895600" cy="976313"/>
          </a:xfrm>
        </p:grpSpPr>
        <p:sp>
          <p:nvSpPr>
            <p:cNvPr id="77833" name="Oval 9"/>
            <p:cNvSpPr>
              <a:spLocks noChangeArrowheads="1"/>
            </p:cNvSpPr>
            <p:nvPr/>
          </p:nvSpPr>
          <p:spPr bwMode="auto">
            <a:xfrm>
              <a:off x="4953000" y="5653088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834" name="Text Box 10"/>
            <p:cNvSpPr txBox="1">
              <a:spLocks noChangeArrowheads="1"/>
            </p:cNvSpPr>
            <p:nvPr/>
          </p:nvSpPr>
          <p:spPr bwMode="auto">
            <a:xfrm>
              <a:off x="5029200" y="5729288"/>
              <a:ext cx="361950" cy="3667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  <a:r>
                <a:rPr lang="en-US" baseline="30000"/>
                <a:t>-</a:t>
              </a:r>
            </a:p>
          </p:txBody>
        </p:sp>
        <p:sp>
          <p:nvSpPr>
            <p:cNvPr id="77835" name="Oval 11"/>
            <p:cNvSpPr>
              <a:spLocks noChangeArrowheads="1"/>
            </p:cNvSpPr>
            <p:nvPr/>
          </p:nvSpPr>
          <p:spPr bwMode="auto">
            <a:xfrm>
              <a:off x="7315200" y="5653088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7391400" y="5729288"/>
              <a:ext cx="361950" cy="3667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/>
                <a:t>-</a:t>
              </a:r>
            </a:p>
          </p:txBody>
        </p:sp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>
              <a:off x="5638800" y="5881688"/>
              <a:ext cx="1447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5486400" y="6019800"/>
              <a:ext cx="190500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~ 100 light-years</a:t>
              </a:r>
            </a:p>
          </p:txBody>
        </p:sp>
        <p:sp>
          <p:nvSpPr>
            <p:cNvPr id="77852" name="Text Box 28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143000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  <a:r>
                <a:rPr lang="en-US" baseline="-25000"/>
                <a:t>electric</a:t>
              </a:r>
              <a:r>
                <a:rPr lang="en-US"/>
                <a:t> :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76400" y="480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Force / Atom : 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0.1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femto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-N /(N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or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74367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 or M theory provides a promising framework to unify gravity with other forces in nature. Predicts 100’s of </a:t>
            </a:r>
            <a:r>
              <a:rPr lang="en-US" dirty="0" err="1" smtClean="0"/>
              <a:t>massless</a:t>
            </a:r>
            <a:r>
              <a:rPr lang="en-US" dirty="0" smtClean="0"/>
              <a:t> scalar particles with composition dependent gravitational strength couplings.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04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forces weaker than gravity?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198674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Equivalence Principle,  </a:t>
            </a:r>
          </a:p>
          <a:p>
            <a:endParaRPr lang="en-US" dirty="0" smtClean="0"/>
          </a:p>
          <a:p>
            <a:r>
              <a:rPr lang="en-US" dirty="0" smtClean="0"/>
              <a:t>	All objects, independent of composition, fall at the 	same rate in a </a:t>
            </a:r>
            <a:r>
              <a:rPr lang="en-US" b="1" i="1" u="sng" dirty="0" smtClean="0"/>
              <a:t>uniform</a:t>
            </a:r>
            <a:r>
              <a:rPr lang="en-US" dirty="0" smtClean="0"/>
              <a:t> gravitational field. 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is an ideal test of such forces.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Recent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charset="0"/>
              </a:rPr>
              <a:t>ö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-Wash Equivalence Principle Test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66850"/>
            <a:ext cx="44481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3195697"/>
            <a:ext cx="4038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Rotation provided by</a:t>
            </a:r>
          </a:p>
          <a:p>
            <a:pPr marL="694944" lvl="2" indent="-201168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Earth. </a:t>
            </a:r>
          </a:p>
          <a:p>
            <a:pPr algn="ctr">
              <a:spcBef>
                <a:spcPts val="600"/>
              </a:spcBef>
            </a:pPr>
            <a:r>
              <a:rPr lang="en-US" i="1" dirty="0" smtClean="0"/>
              <a:t>And, most importantly,</a:t>
            </a:r>
          </a:p>
          <a:p>
            <a:pPr marL="694944" lvl="2" indent="-201168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Air bearing </a:t>
            </a:r>
            <a:r>
              <a:rPr lang="en-US" dirty="0" smtClean="0"/>
              <a:t>turntable with 20 </a:t>
            </a:r>
            <a:r>
              <a:rPr lang="en-US" dirty="0" smtClean="0"/>
              <a:t>min rotation period.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733800" y="822325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ahoma" charset="0"/>
              </a:rPr>
              <a:t>S. </a:t>
            </a:r>
            <a:r>
              <a:rPr lang="en-US" dirty="0" err="1">
                <a:solidFill>
                  <a:schemeClr val="tx1"/>
                </a:solidFill>
                <a:latin typeface="Tahoma" charset="0"/>
              </a:rPr>
              <a:t>Schlamminger</a:t>
            </a:r>
            <a:r>
              <a:rPr 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ahoma" charset="0"/>
              </a:rPr>
              <a:t>et </a:t>
            </a:r>
            <a:r>
              <a:rPr lang="en-US" i="1" dirty="0" smtClean="0">
                <a:solidFill>
                  <a:schemeClr val="tx1"/>
                </a:solidFill>
                <a:latin typeface="Tahoma" charset="0"/>
              </a:rPr>
              <a:t>.al</a:t>
            </a:r>
            <a:r>
              <a:rPr lang="en-US" dirty="0">
                <a:solidFill>
                  <a:schemeClr val="tx1"/>
                </a:solidFill>
                <a:latin typeface="Tahoma" charset="0"/>
              </a:rPr>
              <a:t>., PRL 100, 041101 (2008)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case we rotate instrument instead of attractor.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ood_pen_pi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093788"/>
            <a:ext cx="4130675" cy="5505450"/>
          </a:xfrm>
          <a:noFill/>
        </p:spPr>
      </p:pic>
      <p:sp>
        <p:nvSpPr>
          <p:cNvPr id="33795" name="Line 3"/>
          <p:cNvSpPr>
            <a:spLocks noChangeShapeType="1"/>
          </p:cNvSpPr>
          <p:nvPr/>
        </p:nvSpPr>
        <p:spPr bwMode="auto">
          <a:xfrm flipH="1" flipV="1">
            <a:off x="2389187" y="1354138"/>
            <a:ext cx="2473325" cy="17462"/>
          </a:xfrm>
          <a:prstGeom prst="line">
            <a:avLst/>
          </a:prstGeom>
          <a:noFill/>
          <a:ln w="38100" cmpd="sng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62945" y="1184565"/>
            <a:ext cx="313805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10000"/>
              </a:lnSpc>
            </a:pPr>
            <a:r>
              <a:rPr lang="en-US" altLang="ko-KR" dirty="0"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20 </a:t>
            </a:r>
            <a:r>
              <a:rPr lang="en-US" altLang="ko-KR" dirty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Symbol" pitchFamily="18" charset="2"/>
              </a:rPr>
              <a:t>m diameter </a:t>
            </a:r>
            <a:endParaRPr lang="en-US" altLang="ko-KR" dirty="0" smtClean="0">
              <a:effectLst/>
              <a:latin typeface="Arial" pitchFamily="34" charset="0"/>
              <a:ea typeface="Gulim" pitchFamily="34" charset="-127"/>
              <a:cs typeface="Arial" pitchFamily="34" charset="0"/>
              <a:sym typeface="Symbol" pitchFamily="18" charset="2"/>
            </a:endParaRPr>
          </a:p>
          <a:p>
            <a:pPr eaLnBrk="1" latinLnBrk="1" hangingPunct="1">
              <a:lnSpc>
                <a:spcPct val="110000"/>
              </a:lnSpc>
            </a:pPr>
            <a:r>
              <a:rPr lang="en-US" altLang="ko-KR" dirty="0" smtClean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Symbol" pitchFamily="18" charset="2"/>
              </a:rPr>
              <a:t>108 </a:t>
            </a:r>
            <a:r>
              <a:rPr lang="en-US" altLang="ko-KR" dirty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Symbol" pitchFamily="18" charset="2"/>
              </a:rPr>
              <a:t>cm long tungsten fiber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992687" y="3703637"/>
            <a:ext cx="3467616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110000"/>
              </a:lnSpc>
            </a:pPr>
            <a:r>
              <a:rPr lang="en-US" altLang="ko-KR" dirty="0" smtClean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4 tuning </a:t>
            </a:r>
            <a:r>
              <a:rPr lang="en-US" altLang="ko-KR" dirty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screws adjust the mass</a:t>
            </a:r>
          </a:p>
          <a:p>
            <a:pPr eaLnBrk="1" latinLnBrk="1" hangingPunct="1">
              <a:lnSpc>
                <a:spcPct val="110000"/>
              </a:lnSpc>
            </a:pPr>
            <a:r>
              <a:rPr lang="en-US" altLang="ko-KR" dirty="0" err="1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multipole</a:t>
            </a:r>
            <a:r>
              <a:rPr lang="en-US" altLang="ko-KR" dirty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 moments &amp; minimize</a:t>
            </a:r>
          </a:p>
          <a:p>
            <a:pPr eaLnBrk="1" latinLnBrk="1" hangingPunct="1">
              <a:lnSpc>
                <a:spcPct val="110000"/>
              </a:lnSpc>
            </a:pPr>
            <a:r>
              <a:rPr lang="en-US" altLang="ko-KR" dirty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sensitivity to gravity gradients </a:t>
            </a:r>
            <a:endParaRPr lang="en-US" altLang="ko-KR" dirty="0">
              <a:effectLst/>
              <a:latin typeface="Arial" pitchFamily="34" charset="0"/>
              <a:ea typeface="Gulim" pitchFamily="34" charset="-127"/>
              <a:cs typeface="Arial" pitchFamily="34" charset="0"/>
              <a:sym typeface="Symbol" pitchFamily="18" charset="2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>
            <a:off x="2317750" y="2636838"/>
            <a:ext cx="2808287" cy="215900"/>
          </a:xfrm>
          <a:prstGeom prst="line">
            <a:avLst/>
          </a:prstGeom>
          <a:noFill/>
          <a:ln w="38100" cmpd="sng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167312" y="2133600"/>
            <a:ext cx="4038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 </a:t>
            </a:r>
            <a:r>
              <a:rPr lang="en-US" altLang="ko-KR" dirty="0"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E</a:t>
            </a:r>
            <a:r>
              <a:rPr lang="en-US" altLang="ko-KR" dirty="0" smtClean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ight 4.84 g </a:t>
            </a:r>
            <a:r>
              <a:rPr lang="en-US" altLang="ko-KR" dirty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test masses </a:t>
            </a:r>
          </a:p>
          <a:p>
            <a:pPr eaLnBrk="1" latinLnBrk="1" hangingPunct="1"/>
            <a:r>
              <a:rPr lang="en-US" altLang="ko-KR" dirty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(4 Be &amp; 4 Ti) </a:t>
            </a:r>
            <a:r>
              <a:rPr lang="en-US" altLang="ko-KR" dirty="0" smtClean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or </a:t>
            </a:r>
            <a:r>
              <a:rPr lang="en-US" altLang="ko-KR" dirty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(4 Be &amp; 4 Al</a:t>
            </a:r>
            <a:r>
              <a:rPr lang="en-US" altLang="ko-KR" dirty="0" smtClean="0">
                <a:effectLst/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)</a:t>
            </a:r>
          </a:p>
          <a:p>
            <a:pPr eaLnBrk="1" latinLnBrk="1" hangingPunct="1"/>
            <a:r>
              <a:rPr lang="en-US" altLang="ko-KR" dirty="0" smtClean="0"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Mass matched to within 1 part in 10</a:t>
            </a:r>
            <a:r>
              <a:rPr lang="en-US" altLang="ko-KR" baseline="30000" dirty="0" smtClean="0"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5</a:t>
            </a:r>
            <a:r>
              <a:rPr lang="en-US" altLang="ko-KR" dirty="0" smtClean="0"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.</a:t>
            </a:r>
          </a:p>
          <a:p>
            <a:pPr eaLnBrk="1" latinLnBrk="1" hangingPunct="1"/>
            <a:r>
              <a:rPr lang="en-US" altLang="ko-KR" dirty="0" smtClean="0"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Mass moments minimized to </a:t>
            </a:r>
            <a:r>
              <a:rPr lang="en-US" altLang="ko-KR" i="1" dirty="0" smtClean="0"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l </a:t>
            </a:r>
            <a:r>
              <a:rPr lang="en-US" altLang="ko-KR" dirty="0" smtClean="0">
                <a:latin typeface="Arial" pitchFamily="34" charset="0"/>
                <a:ea typeface="Gulim" pitchFamily="34" charset="-127"/>
                <a:cs typeface="Arial" pitchFamily="34" charset="0"/>
                <a:sym typeface="Math1" pitchFamily="2" charset="2"/>
              </a:rPr>
              <a:t>= 6.</a:t>
            </a:r>
            <a:endParaRPr lang="en-US" altLang="ko-KR" dirty="0">
              <a:effectLst/>
              <a:latin typeface="Arial" pitchFamily="34" charset="0"/>
              <a:ea typeface="Gulim" pitchFamily="34" charset="-127"/>
              <a:cs typeface="Arial" pitchFamily="34" charset="0"/>
              <a:sym typeface="Math1" pitchFamily="2" charset="2"/>
            </a:endParaRPr>
          </a:p>
          <a:p>
            <a:pPr eaLnBrk="1" latinLnBrk="1" hangingPunct="1"/>
            <a:endParaRPr lang="en-US" altLang="ko-KR" dirty="0">
              <a:effectLst/>
              <a:latin typeface="Arial" pitchFamily="34" charset="0"/>
              <a:ea typeface="Gulim" pitchFamily="34" charset="-127"/>
              <a:cs typeface="Arial" pitchFamily="34" charset="0"/>
              <a:sym typeface="Math1" pitchFamily="2" charset="2"/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381125" y="6094413"/>
            <a:ext cx="2087562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101850" y="60880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en-US" altLang="ko-KR" sz="1800" b="1">
                <a:solidFill>
                  <a:srgbClr val="000000"/>
                </a:solidFill>
                <a:effectLst/>
                <a:latin typeface="Trebuchet MS" pitchFamily="34" charset="0"/>
                <a:ea typeface="Gulim" pitchFamily="34" charset="-127"/>
              </a:rPr>
              <a:t>5 cm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 flipV="1">
            <a:off x="3468687" y="2565400"/>
            <a:ext cx="1657350" cy="71438"/>
          </a:xfrm>
          <a:prstGeom prst="line">
            <a:avLst/>
          </a:prstGeom>
          <a:noFill/>
          <a:ln w="38100" cmpd="sng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 flipV="1">
            <a:off x="2822575" y="3284538"/>
            <a:ext cx="2206625" cy="220662"/>
          </a:xfrm>
          <a:prstGeom prst="line">
            <a:avLst/>
          </a:prstGeom>
          <a:noFill/>
          <a:ln w="38100" cmpd="sng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987635" y="3364468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en-US" altLang="ko-KR" dirty="0"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4 mirrors 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57200" y="0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Recent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Eöt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-Wash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 EP 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test torsion pendulum 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pitchFamily="50" charset="-127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2389186" y="3962400"/>
            <a:ext cx="2563813" cy="330200"/>
          </a:xfrm>
          <a:prstGeom prst="line">
            <a:avLst/>
          </a:prstGeom>
          <a:noFill/>
          <a:ln w="38100" cmpd="sng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724400" y="4860925"/>
            <a:ext cx="4267200" cy="16160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effectLst/>
                <a:latin typeface="Trebuchet MS" pitchFamily="34" charset="0"/>
              </a:rPr>
              <a:t>free </a:t>
            </a:r>
            <a:r>
              <a:rPr lang="en-US" dirty="0" err="1">
                <a:solidFill>
                  <a:srgbClr val="000000"/>
                </a:solidFill>
                <a:effectLst/>
                <a:latin typeface="Trebuchet MS" pitchFamily="34" charset="0"/>
              </a:rPr>
              <a:t>osc</a:t>
            </a:r>
            <a:r>
              <a:rPr lang="en-US" dirty="0">
                <a:solidFill>
                  <a:srgbClr val="000000"/>
                </a:solidFill>
                <a:effectLst/>
                <a:latin typeface="Trebuchet MS" pitchFamily="34" charset="0"/>
              </a:rPr>
              <a:t> freq:		1.261 </a:t>
            </a:r>
            <a:r>
              <a:rPr lang="en-US" dirty="0" err="1">
                <a:solidFill>
                  <a:srgbClr val="000000"/>
                </a:solidFill>
                <a:effectLst/>
                <a:latin typeface="Trebuchet MS" pitchFamily="34" charset="0"/>
              </a:rPr>
              <a:t>mHz</a:t>
            </a:r>
            <a:endParaRPr lang="en-US" dirty="0">
              <a:solidFill>
                <a:srgbClr val="000000"/>
              </a:solidFill>
              <a:effectLst/>
              <a:latin typeface="Trebuchet MS" pitchFamily="34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effectLst/>
                <a:latin typeface="Trebuchet MS" pitchFamily="34" charset="0"/>
              </a:rPr>
              <a:t>quality factor:		4000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effectLst/>
                <a:latin typeface="Trebuchet MS" pitchFamily="34" charset="0"/>
              </a:rPr>
              <a:t>decay time:		11d 6.5 hrs</a:t>
            </a:r>
          </a:p>
          <a:p>
            <a:pPr eaLnBrk="1" latinLnBrk="1" hangingPunct="1"/>
            <a:r>
              <a:rPr kumimoji="1" lang="en-US" altLang="ko-KR" dirty="0">
                <a:solidFill>
                  <a:srgbClr val="000000"/>
                </a:solidFill>
                <a:effectLst/>
                <a:latin typeface="Trebuchet MS" pitchFamily="34" charset="0"/>
                <a:ea typeface="Gulim" pitchFamily="34" charset="-127"/>
              </a:rPr>
              <a:t>machining tolerance: 	5 </a:t>
            </a:r>
            <a:r>
              <a:rPr kumimoji="1" lang="en-US" altLang="ko-KR" dirty="0">
                <a:solidFill>
                  <a:srgbClr val="000000"/>
                </a:solidFill>
                <a:effectLst/>
                <a:latin typeface="Trebuchet MS" pitchFamily="34" charset="0"/>
                <a:ea typeface="Gulim" pitchFamily="34" charset="-127"/>
                <a:sym typeface="Symbol" pitchFamily="18" charset="2"/>
              </a:rPr>
              <a:t>m</a:t>
            </a:r>
          </a:p>
          <a:p>
            <a:pPr eaLnBrk="1" latinLnBrk="1" hangingPunct="1"/>
            <a:r>
              <a:rPr kumimoji="1" lang="en-US" altLang="ko-KR" dirty="0">
                <a:solidFill>
                  <a:srgbClr val="000000"/>
                </a:solidFill>
                <a:effectLst/>
                <a:latin typeface="Trebuchet MS" pitchFamily="34" charset="0"/>
                <a:ea typeface="Gulim" pitchFamily="34" charset="-127"/>
              </a:rPr>
              <a:t>total mass :		70 g</a:t>
            </a:r>
            <a:endParaRPr lang="en-US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54" name="Group 38"/>
          <p:cNvGraphicFramePr>
            <a:graphicFrameLocks noGrp="1"/>
          </p:cNvGraphicFramePr>
          <p:nvPr/>
        </p:nvGraphicFramePr>
        <p:xfrm>
          <a:off x="228600" y="1122363"/>
          <a:ext cx="8763000" cy="2306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516313"/>
                <a:gridCol w="32654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(cm/s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77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Earth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(+0.6 ± 3.1)×10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-13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(+0.3 ± 1.8)×10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-13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(-2.4 ± 2.8)×10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-13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(-4.0 ± 4.7)×10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-13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Milky Way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(-2.1 ± 3.1)×10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-13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(-1.1 ± 1.6)×10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-5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(-2.9 ± 2.7)×10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-13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(-2.1 ± 1.9)×10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-3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228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Recent EP test results for Ti/Be materials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581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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uncertainties dominated by thermal noise in fiber (statistical) and residual gravity gradients (systematic).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FB4-A08B-4F38-89C0-67179359A5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66800" y="4343400"/>
            <a:ext cx="79248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7744" marR="0" lvl="0" indent="-20116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Our differential acceleration resolution is comparable to the difference in g between 2 spots in this room separated vertically by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 nm </a:t>
            </a:r>
          </a:p>
          <a:p>
            <a:pPr marL="237744" marR="0" lvl="0" indent="-20116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37744" marR="0" lvl="0" indent="-20116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If an object had been given this steady acceleration starting in the time of Pericles (450 BC) it would now be moving as fast as the end of the hour hand on a typical wall clock.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6498</TotalTime>
  <Words>2568</Words>
  <Application>Microsoft Office PowerPoint</Application>
  <PresentationFormat>On-screen Show (4:3)</PresentationFormat>
  <Paragraphs>479</Paragraphs>
  <Slides>46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Technic</vt:lpstr>
      <vt:lpstr>Concourse</vt:lpstr>
      <vt:lpstr>Equation</vt:lpstr>
      <vt:lpstr>GravitY scale PartiCle Physics with torsion pendulums  </vt:lpstr>
      <vt:lpstr>Slide 2</vt:lpstr>
      <vt:lpstr>The Eöt-Wash® Group</vt:lpstr>
      <vt:lpstr>Toy model of a torsion balance</vt:lpstr>
      <vt:lpstr>Eöt-Wash torsion pendulums operate at the thermal (300K) noise limit.</vt:lpstr>
      <vt:lpstr>Slide 6</vt:lpstr>
      <vt:lpstr>The Recent Eöt-Wash Equivalence Principle Test</vt:lpstr>
      <vt:lpstr>Slide 8</vt:lpstr>
      <vt:lpstr>Slide 9</vt:lpstr>
      <vt:lpstr>2- exclusion plot for interactions coupled to B-L</vt:lpstr>
      <vt:lpstr>2- exclusion limits on non-gravitational acceleration of hydrogen towards galactic dark matter</vt:lpstr>
      <vt:lpstr>Tests of the gravitational Inverse Square Law can answer interesting questions: </vt:lpstr>
      <vt:lpstr>Most recent published Inverse Square Law pendulum</vt:lpstr>
      <vt:lpstr>Rotating attractor and its electrostatic shield</vt:lpstr>
      <vt:lpstr>Slide 15</vt:lpstr>
      <vt:lpstr>Slide 16</vt:lpstr>
      <vt:lpstr>power spectral density of twist signal</vt:lpstr>
      <vt:lpstr>Data from 42-hole experiment III</vt:lpstr>
      <vt:lpstr>2- exclusion plot on non-gravitational forces</vt:lpstr>
      <vt:lpstr>Could there be “large” extra dimensions?</vt:lpstr>
      <vt:lpstr>Can the strong bounds on gravitationaly coupled scalars be evaded?</vt:lpstr>
      <vt:lpstr>Are there scalars that couple to two photons?</vt:lpstr>
      <vt:lpstr>Slide 23</vt:lpstr>
      <vt:lpstr>Low mass pseudoscalars will mediate a macroscopic P,T violating force</vt:lpstr>
      <vt:lpstr>Our ALP Detector</vt:lpstr>
      <vt:lpstr>Systematic Errors are hard…</vt:lpstr>
      <vt:lpstr>Magnets without electrostatic shield</vt:lpstr>
      <vt:lpstr>Installing the Pendulum</vt:lpstr>
      <vt:lpstr>The measurement strategy</vt:lpstr>
      <vt:lpstr>Preliminary exclusion plot</vt:lpstr>
      <vt:lpstr>Summary</vt:lpstr>
      <vt:lpstr>Extra Slides</vt:lpstr>
      <vt:lpstr>We are constructing two new ISL test pendulums.</vt:lpstr>
      <vt:lpstr>QCD Axions and the PQ symmetry</vt:lpstr>
      <vt:lpstr>The QCD Axion Window</vt:lpstr>
      <vt:lpstr>Slide 36</vt:lpstr>
      <vt:lpstr>Most recent EP test results to galactic center</vt:lpstr>
      <vt:lpstr>signal processing</vt:lpstr>
      <vt:lpstr>Constraints on Yukawa interactions from scalar or vector boson exchange </vt:lpstr>
      <vt:lpstr>Constraints on pseudoscalars</vt:lpstr>
      <vt:lpstr>Slide 41</vt:lpstr>
      <vt:lpstr>Non-commutative space-time geometry</vt:lpstr>
      <vt:lpstr>Slide 43</vt:lpstr>
      <vt:lpstr>Lorentz-symmetry violating rotation parameters </vt:lpstr>
      <vt:lpstr>Slide 45</vt:lpstr>
      <vt:lpstr>95% confidence upper limits on monopole-dipole interactions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Tests of Gravity and other particle physics with Torsion Pendulums</dc:title>
  <dc:creator>Seth</dc:creator>
  <cp:lastModifiedBy>Seth</cp:lastModifiedBy>
  <cp:revision>228</cp:revision>
  <dcterms:created xsi:type="dcterms:W3CDTF">2009-08-06T06:11:03Z</dcterms:created>
  <dcterms:modified xsi:type="dcterms:W3CDTF">2009-08-18T13:51:12Z</dcterms:modified>
</cp:coreProperties>
</file>