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9" r:id="rId2"/>
    <p:sldId id="293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1614" y="-1398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howGuides="1">
      <p:cViewPr varScale="1">
        <p:scale>
          <a:sx n="102" d="100"/>
          <a:sy n="102" d="100"/>
        </p:scale>
        <p:origin x="-32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13.04.2017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000" y="1120776"/>
            <a:ext cx="8039624" cy="1050925"/>
          </a:xfrm>
        </p:spPr>
        <p:txBody>
          <a:bodyPr anchor="b"/>
          <a:lstStyle>
            <a:lvl1pPr algn="l">
              <a:defRPr sz="2800"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9" y="2583180"/>
            <a:ext cx="8039624" cy="3330258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pic>
        <p:nvPicPr>
          <p:cNvPr id="7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4125" y="771527"/>
            <a:ext cx="1423988" cy="1422341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37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,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4"/>
            <a:ext cx="8101013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7" y="5913438"/>
            <a:ext cx="8101013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8934451" y="2033590"/>
            <a:ext cx="2633662" cy="3879847"/>
          </a:xfrm>
        </p:spPr>
        <p:txBody>
          <a:bodyPr/>
          <a:lstStyle>
            <a:lvl1pPr marL="266700" indent="-266700">
              <a:defRPr sz="1400"/>
            </a:lvl1pPr>
            <a:lvl2pPr marL="542925" indent="-276225">
              <a:defRPr sz="1400"/>
            </a:lvl2pPr>
            <a:lvl3pPr marL="809625" indent="-266700">
              <a:defRPr sz="1400"/>
            </a:lvl3pPr>
            <a:lvl4pPr marL="990600" indent="-180975">
              <a:defRPr sz="1400"/>
            </a:lvl4pPr>
            <a:lvl5pPr marL="1162050" indent="-171450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02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635" y="1552576"/>
            <a:ext cx="10961477" cy="3814764"/>
          </a:xfrm>
        </p:spPr>
        <p:txBody>
          <a:bodyPr anchor="ctr"/>
          <a:lstStyle>
            <a:lvl1pPr>
              <a:defRPr sz="6300">
                <a:solidFill>
                  <a:schemeClr val="tx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5448300"/>
            <a:ext cx="10944225" cy="57467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24229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1166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861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5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2024063"/>
            <a:ext cx="10944224" cy="3889375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350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8" y="828675"/>
            <a:ext cx="10944224" cy="50847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3887" y="5913438"/>
            <a:ext cx="10944225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124035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9" y="1196976"/>
            <a:ext cx="5292723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8" y="1196976"/>
            <a:ext cx="5292725" cy="4716463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913438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913438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1700034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623887" y="2024063"/>
            <a:ext cx="5292725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275389" y="2024063"/>
            <a:ext cx="5292724" cy="3062288"/>
          </a:xfrm>
          <a:noFill/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extplatzhalt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3888" y="5086351"/>
            <a:ext cx="5292726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  <p:sp>
        <p:nvSpPr>
          <p:cNvPr id="9" name="Textplatzhalt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275385" y="5086351"/>
            <a:ext cx="5292727" cy="241299"/>
          </a:xfrm>
        </p:spPr>
        <p:txBody>
          <a:bodyPr tIns="36000" rIns="0"/>
          <a:lstStyle>
            <a:lvl1pPr marL="0" indent="0">
              <a:buFont typeface="Arial" panose="020B0604020202020204" pitchFamily="34" charset="0"/>
              <a:buNone/>
              <a:defRPr sz="900"/>
            </a:lvl1pPr>
          </a:lstStyle>
          <a:p>
            <a:pPr lvl="0"/>
            <a:r>
              <a:rPr lang="de-DE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008234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388937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2</a:t>
            </a:r>
          </a:p>
          <a:p>
            <a:pPr lvl="2"/>
            <a:r>
              <a:rPr lang="en-US" noProof="0" dirty="0"/>
              <a:t>Level 3</a:t>
            </a:r>
          </a:p>
          <a:p>
            <a:pPr lvl="3"/>
            <a:r>
              <a:rPr lang="en-US" noProof="0" dirty="0"/>
              <a:t>Level 4</a:t>
            </a:r>
          </a:p>
          <a:p>
            <a:pPr lvl="4"/>
            <a:r>
              <a:rPr lang="en-US" noProof="0" dirty="0"/>
              <a:t>Level 5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Progress on Imagers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dirty="0" smtClean="0"/>
              <a:t>Andreas Koch, </a:t>
            </a:r>
            <a:r>
              <a:rPr lang="en-US" sz="900" dirty="0" smtClean="0"/>
              <a:t>13.4.2017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7" r:id="rId5"/>
    <p:sldLayoutId id="2147483673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1800"/>
        </a:spcBef>
        <a:buClr>
          <a:schemeClr val="bg2"/>
        </a:buClr>
        <a:buFontTx/>
        <a:buBlip>
          <a:blip r:embed="rId13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1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17303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47788" indent="-1809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Progress on Imager installations in SASE 1/3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Andreas Koch</a:t>
            </a:r>
            <a:endParaRPr lang="en-GB" dirty="0"/>
          </a:p>
          <a:p>
            <a:r>
              <a:rPr lang="en-GB" dirty="0" smtClean="0"/>
              <a:t>WP74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13</a:t>
            </a:r>
            <a:r>
              <a:rPr lang="en-GB" dirty="0" smtClean="0"/>
              <a:t>.4.2017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9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6813" y="558800"/>
            <a:ext cx="10956924" cy="489472"/>
          </a:xfrm>
        </p:spPr>
        <p:txBody>
          <a:bodyPr/>
          <a:lstStyle/>
          <a:p>
            <a:r>
              <a:rPr lang="en-GB" dirty="0" smtClean="0"/>
              <a:t>Status installation of Imagers SASE1, 3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08211" y="2873827"/>
            <a:ext cx="11580589" cy="353967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449263" indent="-449263">
              <a:lnSpc>
                <a:spcPct val="112000"/>
              </a:lnSpc>
              <a:buBlip>
                <a:blip r:embed="rId2"/>
              </a:buBlip>
            </a:pPr>
            <a:r>
              <a:rPr lang="en-US" sz="2000" dirty="0" smtClean="0"/>
              <a:t>Status XTD2/9: </a:t>
            </a:r>
            <a:endParaRPr lang="en-US" sz="2000" dirty="0"/>
          </a:p>
          <a:p>
            <a:pPr marL="714375" lvl="1" indent="-357188" defTabSz="914400">
              <a:lnSpc>
                <a:spcPct val="114000"/>
              </a:lnSpc>
              <a:buClr>
                <a:schemeClr val="accent2"/>
              </a:buClr>
              <a:buBlip>
                <a:blip r:embed="rId3"/>
              </a:buBlip>
            </a:pPr>
            <a:r>
              <a:rPr lang="en-US" dirty="0" smtClean="0"/>
              <a:t>All </a:t>
            </a:r>
            <a:r>
              <a:rPr lang="en-US" dirty="0"/>
              <a:t>imagers tested, motors and cameras, motion loop, EPS loop, for 3 imagers XTD2, and 3 imagers XTD9.</a:t>
            </a:r>
          </a:p>
          <a:p>
            <a:pPr marL="714375" lvl="1" indent="-357188" defTabSz="914400">
              <a:lnSpc>
                <a:spcPct val="114000"/>
              </a:lnSpc>
              <a:buClr>
                <a:schemeClr val="accent2"/>
              </a:buClr>
              <a:buBlip>
                <a:blip r:embed="rId3"/>
              </a:buBlip>
            </a:pPr>
            <a:r>
              <a:rPr lang="en-US" dirty="0" smtClean="0"/>
              <a:t>All </a:t>
            </a:r>
            <a:r>
              <a:rPr lang="en-US" dirty="0"/>
              <a:t>blocking issues concerning tunnel closure solved.</a:t>
            </a:r>
          </a:p>
          <a:p>
            <a:pPr marL="714375" lvl="1" indent="-357188" defTabSz="914400">
              <a:lnSpc>
                <a:spcPct val="114000"/>
              </a:lnSpc>
              <a:buClr>
                <a:schemeClr val="accent2"/>
              </a:buClr>
              <a:buBlip>
                <a:blip r:embed="rId3"/>
              </a:buBlip>
            </a:pPr>
            <a:r>
              <a:rPr lang="en-US" dirty="0" smtClean="0"/>
              <a:t>Some remaining points that can be treated remotely: Trigger, camera driver, software delays, others.</a:t>
            </a:r>
            <a:br>
              <a:rPr lang="en-US" dirty="0" smtClean="0"/>
            </a:br>
            <a:endParaRPr lang="en-US" dirty="0" smtClean="0">
              <a:sym typeface="Wingdings" panose="05000000000000000000" pitchFamily="2" charset="2"/>
            </a:endParaRPr>
          </a:p>
          <a:p>
            <a:pPr marL="449263" indent="-449263">
              <a:lnSpc>
                <a:spcPct val="112000"/>
              </a:lnSpc>
              <a:buBlip>
                <a:blip r:embed="rId2"/>
              </a:buBlip>
            </a:pPr>
            <a:r>
              <a:rPr lang="en-US" sz="2000" dirty="0"/>
              <a:t>Status </a:t>
            </a:r>
            <a:r>
              <a:rPr lang="en-US" sz="2000" dirty="0" smtClean="0"/>
              <a:t>XTD10: </a:t>
            </a:r>
            <a:endParaRPr lang="en-US" sz="2000" dirty="0" smtClean="0"/>
          </a:p>
          <a:p>
            <a:pPr marL="714375" lvl="1" indent="-357188" defTabSz="914400">
              <a:lnSpc>
                <a:spcPct val="114000"/>
              </a:lnSpc>
              <a:buClr>
                <a:schemeClr val="accent2"/>
              </a:buClr>
              <a:buBlip>
                <a:blip r:embed="rId3"/>
              </a:buBlip>
            </a:pPr>
            <a:r>
              <a:rPr lang="en-US" dirty="0" smtClean="0">
                <a:sym typeface="Wingdings" panose="05000000000000000000" pitchFamily="2" charset="2"/>
              </a:rPr>
              <a:t>10 </a:t>
            </a:r>
            <a:r>
              <a:rPr lang="en-US" dirty="0">
                <a:sym typeface="Wingdings" panose="05000000000000000000" pitchFamily="2" charset="2"/>
              </a:rPr>
              <a:t>(of 11) imagers </a:t>
            </a:r>
            <a:r>
              <a:rPr lang="en-US" dirty="0" smtClean="0">
                <a:sym typeface="Wingdings" panose="05000000000000000000" pitchFamily="2" charset="2"/>
              </a:rPr>
              <a:t>in </a:t>
            </a:r>
            <a:r>
              <a:rPr lang="en-US" dirty="0" err="1" smtClean="0">
                <a:sym typeface="Wingdings" panose="05000000000000000000" pitchFamily="2" charset="2"/>
              </a:rPr>
              <a:t>tunneI</a:t>
            </a:r>
            <a:r>
              <a:rPr lang="en-US" dirty="0">
                <a:sym typeface="Wingdings" panose="05000000000000000000" pitchFamily="2" charset="2"/>
              </a:rPr>
              <a:t>. Imager </a:t>
            </a:r>
            <a:r>
              <a:rPr lang="en-US" dirty="0" smtClean="0">
                <a:sym typeface="Wingdings" panose="05000000000000000000" pitchFamily="2" charset="2"/>
              </a:rPr>
              <a:t>SQS2 </a:t>
            </a:r>
            <a:r>
              <a:rPr lang="en-US" dirty="0">
                <a:sym typeface="Wingdings" panose="05000000000000000000" pitchFamily="2" charset="2"/>
              </a:rPr>
              <a:t>later. </a:t>
            </a:r>
            <a:endParaRPr lang="en-US" dirty="0" smtClean="0">
              <a:sym typeface="Wingdings" panose="05000000000000000000" pitchFamily="2" charset="2"/>
            </a:endParaRPr>
          </a:p>
          <a:p>
            <a:pPr marL="714375" lvl="1" indent="-357188" defTabSz="914400">
              <a:lnSpc>
                <a:spcPct val="114000"/>
              </a:lnSpc>
              <a:buClr>
                <a:schemeClr val="accent2"/>
              </a:buClr>
              <a:buBlip>
                <a:blip r:embed="rId3"/>
              </a:buBlip>
            </a:pPr>
            <a:r>
              <a:rPr lang="en-US" dirty="0" smtClean="0">
                <a:sym typeface="Wingdings" panose="05000000000000000000" pitchFamily="2" charset="2"/>
              </a:rPr>
              <a:t>All imagers aligned.</a:t>
            </a:r>
          </a:p>
          <a:p>
            <a:pPr marL="714375" lvl="1" indent="-357188" defTabSz="914400">
              <a:lnSpc>
                <a:spcPct val="114000"/>
              </a:lnSpc>
              <a:buClr>
                <a:schemeClr val="accent2"/>
              </a:buClr>
              <a:buBlip>
                <a:blip r:embed="rId3"/>
              </a:buBlip>
            </a:pPr>
            <a:r>
              <a:rPr lang="en-US" dirty="0" smtClean="0">
                <a:sym typeface="Wingdings" panose="05000000000000000000" pitchFamily="2" charset="2"/>
              </a:rPr>
              <a:t>To be done: </a:t>
            </a:r>
            <a:br>
              <a:rPr lang="en-US" dirty="0" smtClean="0">
                <a:sym typeface="Wingdings" panose="05000000000000000000" pitchFamily="2" charset="2"/>
              </a:rPr>
            </a:br>
            <a:r>
              <a:rPr lang="en-US" dirty="0" smtClean="0">
                <a:sym typeface="Wingdings" panose="05000000000000000000" pitchFamily="2" charset="2"/>
              </a:rPr>
              <a:t>Cabling (2-3 FTE-days/imager), </a:t>
            </a:r>
            <a:r>
              <a:rPr lang="en-US" dirty="0" err="1" smtClean="0">
                <a:sym typeface="Wingdings" panose="05000000000000000000" pitchFamily="2" charset="2"/>
              </a:rPr>
              <a:t>Beckhoff</a:t>
            </a:r>
            <a:r>
              <a:rPr lang="en-US" dirty="0" smtClean="0">
                <a:sym typeface="Wingdings" panose="05000000000000000000" pitchFamily="2" charset="2"/>
              </a:rPr>
              <a:t> tests (1 FTE-day/imager), </a:t>
            </a:r>
            <a:r>
              <a:rPr lang="en-US" dirty="0" err="1" smtClean="0">
                <a:sym typeface="Wingdings" panose="05000000000000000000" pitchFamily="2" charset="2"/>
              </a:rPr>
              <a:t>Karabo</a:t>
            </a:r>
            <a:r>
              <a:rPr lang="en-US" dirty="0" smtClean="0">
                <a:sym typeface="Wingdings" panose="05000000000000000000" pitchFamily="2" charset="2"/>
              </a:rPr>
              <a:t> tests (1FTE-day/imager).</a:t>
            </a:r>
            <a:r>
              <a:rPr lang="en-US" dirty="0">
                <a:sym typeface="Wingdings" panose="05000000000000000000" pitchFamily="2" charset="2"/>
              </a:rPr>
              <a:t/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/>
            </a:r>
            <a:br>
              <a:rPr lang="en-US" dirty="0">
                <a:sym typeface="Wingdings" panose="05000000000000000000" pitchFamily="2" charset="2"/>
              </a:rPr>
            </a:br>
            <a:endParaRPr lang="de-DE" dirty="0" err="1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1137884"/>
            <a:ext cx="12001332" cy="1313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133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European_XFEL_Template_Presentation_16x9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European_XFEL_Template_Presentation_16x9</Template>
  <TotalTime>0</TotalTime>
  <Words>72</Words>
  <Application>Microsoft Office PowerPoint</Application>
  <PresentationFormat>Custom</PresentationFormat>
  <Paragraphs>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European_XFEL_Template_Presentation_16x9</vt:lpstr>
      <vt:lpstr>Progress on Imager installations in SASE 1/3</vt:lpstr>
      <vt:lpstr>Status installation of Imagers SASE1, 3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kocha</dc:creator>
  <cp:lastModifiedBy>kocha</cp:lastModifiedBy>
  <cp:revision>49</cp:revision>
  <dcterms:created xsi:type="dcterms:W3CDTF">2017-01-26T12:40:52Z</dcterms:created>
  <dcterms:modified xsi:type="dcterms:W3CDTF">2017-04-13T06:52:18Z</dcterms:modified>
</cp:coreProperties>
</file>