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9" r:id="rId2"/>
    <p:sldId id="282" r:id="rId3"/>
    <p:sldId id="289" r:id="rId4"/>
    <p:sldId id="290" r:id="rId5"/>
    <p:sldId id="274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-1326" y="-108"/>
      </p:cViewPr>
      <p:guideLst>
        <p:guide orient="horz" pos="1275"/>
        <p:guide orient="horz" pos="3725"/>
        <p:guide pos="2767"/>
        <p:guide pos="2993"/>
        <p:guide pos="5375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XGM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Dr.</a:t>
            </a:r>
            <a:r>
              <a:rPr lang="en-US" sz="900" baseline="0" dirty="0" smtClean="0"/>
              <a:t> </a:t>
            </a:r>
            <a:r>
              <a:rPr lang="en-US" sz="900" dirty="0" smtClean="0"/>
              <a:t>Jan Grünert,  Group Leader X-ray Photon Diagnostics</a:t>
            </a:r>
            <a:endParaRPr lang="en-US" sz="9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XGM </a:t>
            </a:r>
            <a:r>
              <a:rPr lang="en-GB" dirty="0" smtClean="0"/>
              <a:t>/ MCP – </a:t>
            </a:r>
            <a:r>
              <a:rPr lang="en-GB" dirty="0" smtClean="0"/>
              <a:t>progress week </a:t>
            </a:r>
            <a:r>
              <a:rPr lang="en-GB" dirty="0" smtClean="0"/>
              <a:t>15 </a:t>
            </a:r>
            <a:r>
              <a:rPr lang="en-GB" dirty="0" smtClean="0"/>
              <a:t>/ 2017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7982206" cy="3330258"/>
          </a:xfrm>
        </p:spPr>
        <p:txBody>
          <a:bodyPr/>
          <a:lstStyle/>
          <a:p>
            <a:r>
              <a:rPr lang="en-GB" dirty="0" err="1" smtClean="0"/>
              <a:t>Dr.</a:t>
            </a:r>
            <a:r>
              <a:rPr lang="en-GB" dirty="0" smtClean="0"/>
              <a:t> Jan Grünert</a:t>
            </a:r>
            <a:endParaRPr lang="en-GB" dirty="0"/>
          </a:p>
          <a:p>
            <a:r>
              <a:rPr lang="en-GB" dirty="0" smtClean="0"/>
              <a:t>X-ray Photon Diagnostics</a:t>
            </a:r>
            <a:endParaRPr lang="en-GB" dirty="0"/>
          </a:p>
          <a:p>
            <a:r>
              <a:rPr lang="en-GB" dirty="0" smtClean="0"/>
              <a:t>Group Leader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Hamburg, </a:t>
            </a:r>
            <a:r>
              <a:rPr lang="en-GB" dirty="0" smtClean="0"/>
              <a:t>April</a:t>
            </a:r>
            <a:r>
              <a:rPr lang="en-GB" dirty="0" smtClean="0"/>
              <a:t> </a:t>
            </a:r>
            <a:r>
              <a:rPr lang="en-GB" dirty="0" smtClean="0"/>
              <a:t>13</a:t>
            </a:r>
            <a:r>
              <a:rPr lang="en-GB" dirty="0" smtClean="0"/>
              <a:t>, </a:t>
            </a:r>
            <a:r>
              <a:rPr lang="en-GB" dirty="0" smtClean="0"/>
              <a:t>2017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b="1" dirty="0" smtClean="0"/>
              <a:t>Contains information </a:t>
            </a:r>
            <a:r>
              <a:rPr lang="en-GB" b="1" dirty="0"/>
              <a:t>from WP74 team</a:t>
            </a:r>
          </a:p>
          <a:p>
            <a:r>
              <a:rPr lang="en-GB" b="1" dirty="0"/>
              <a:t>a</a:t>
            </a:r>
            <a:r>
              <a:rPr lang="en-GB" b="1" dirty="0" smtClean="0"/>
              <a:t>nd </a:t>
            </a:r>
            <a:r>
              <a:rPr lang="en-GB" b="1" dirty="0" err="1" smtClean="0"/>
              <a:t>F.Jastrow</a:t>
            </a:r>
            <a:r>
              <a:rPr lang="en-GB" b="1" dirty="0" smtClean="0"/>
              <a:t> </a:t>
            </a:r>
            <a:r>
              <a:rPr lang="en-GB" b="1" dirty="0" smtClean="0"/>
              <a:t>from DESY-FS-FL-D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XGM - Progress (</a:t>
            </a:r>
            <a:r>
              <a:rPr lang="en-GB" dirty="0" smtClean="0"/>
              <a:t>w15)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648153"/>
            <a:ext cx="8113427" cy="3216527"/>
          </a:xfrm>
        </p:spPr>
        <p:txBody>
          <a:bodyPr/>
          <a:lstStyle/>
          <a:p>
            <a:r>
              <a:rPr lang="en-US" b="1" dirty="0"/>
              <a:t>Achievements: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sz="1200" dirty="0" smtClean="0"/>
              <a:t>SRGs </a:t>
            </a:r>
            <a:r>
              <a:rPr lang="en-US" sz="1200" dirty="0"/>
              <a:t>at XTD2 and XTD9 in DOOCS (</a:t>
            </a:r>
            <a:r>
              <a:rPr lang="en-US" sz="1200" dirty="0" smtClean="0"/>
              <a:t>Fini)</a:t>
            </a:r>
          </a:p>
          <a:p>
            <a:pPr lvl="1"/>
            <a:r>
              <a:rPr lang="en-US" sz="1200" b="1" u="sng" dirty="0" smtClean="0"/>
              <a:t>Remote control </a:t>
            </a:r>
            <a:r>
              <a:rPr lang="en-US" sz="1200" b="1" u="sng" dirty="0"/>
              <a:t>of </a:t>
            </a:r>
            <a:r>
              <a:rPr lang="en-US" sz="1200" b="1" u="sng" dirty="0" smtClean="0"/>
              <a:t>HV </a:t>
            </a:r>
            <a:r>
              <a:rPr lang="en-US" sz="1200" b="1" u="sng" dirty="0"/>
              <a:t>crate</a:t>
            </a:r>
            <a:r>
              <a:rPr lang="en-US" sz="1200" u="sng" dirty="0"/>
              <a:t> </a:t>
            </a:r>
            <a:r>
              <a:rPr lang="en-US" sz="1200" dirty="0" smtClean="0"/>
              <a:t>by </a:t>
            </a:r>
            <a:r>
              <a:rPr lang="en-US" sz="1200" dirty="0"/>
              <a:t>ISEG software and </a:t>
            </a:r>
            <a:r>
              <a:rPr lang="en-US" sz="1200" dirty="0" smtClean="0"/>
              <a:t>Telnet (in XTD9)</a:t>
            </a:r>
          </a:p>
          <a:p>
            <a:pPr lvl="1"/>
            <a:r>
              <a:rPr lang="en-US" sz="1200" dirty="0" smtClean="0"/>
              <a:t>Grounding completed in XTD2+XTD9 (power </a:t>
            </a:r>
            <a:r>
              <a:rPr lang="en-US" sz="1200" dirty="0"/>
              <a:t>cycle of rack </a:t>
            </a:r>
            <a:r>
              <a:rPr lang="en-US" sz="1200" dirty="0" smtClean="0"/>
              <a:t>was needed)</a:t>
            </a:r>
          </a:p>
          <a:p>
            <a:pPr lvl="1"/>
            <a:r>
              <a:rPr lang="en-US" sz="1200" dirty="0" smtClean="0"/>
              <a:t>Connected </a:t>
            </a:r>
            <a:r>
              <a:rPr lang="en-US" sz="1200" dirty="0"/>
              <a:t>XGM@XTD10 on UPS </a:t>
            </a:r>
            <a:r>
              <a:rPr lang="en-US" sz="1200" dirty="0" smtClean="0"/>
              <a:t>(and activated network connectivity for alarm notifications)</a:t>
            </a:r>
          </a:p>
          <a:p>
            <a:pPr lvl="1"/>
            <a:r>
              <a:rPr lang="en-US" sz="1200" dirty="0" smtClean="0"/>
              <a:t>Gas supply:</a:t>
            </a:r>
          </a:p>
          <a:p>
            <a:pPr lvl="2"/>
            <a:r>
              <a:rPr lang="en-US" sz="1200" dirty="0" smtClean="0"/>
              <a:t>Calibration </a:t>
            </a:r>
            <a:r>
              <a:rPr lang="en-US" sz="1200" dirty="0"/>
              <a:t>of </a:t>
            </a:r>
            <a:r>
              <a:rPr lang="en-US" sz="1200" dirty="0" smtClean="0"/>
              <a:t>gas supply pressure </a:t>
            </a:r>
            <a:r>
              <a:rPr lang="en-US" sz="1200" dirty="0"/>
              <a:t>sensors at XS3 and </a:t>
            </a:r>
            <a:r>
              <a:rPr lang="en-US" sz="1200" dirty="0" smtClean="0"/>
              <a:t>XTD2</a:t>
            </a:r>
          </a:p>
          <a:p>
            <a:pPr lvl="2"/>
            <a:r>
              <a:rPr lang="en-US" sz="1200" dirty="0" smtClean="0"/>
              <a:t>Installation </a:t>
            </a:r>
            <a:r>
              <a:rPr lang="en-US" sz="1200" dirty="0"/>
              <a:t>of T-parts in Nitrogen gas line for future turbo </a:t>
            </a:r>
            <a:r>
              <a:rPr lang="en-US" sz="1200" dirty="0" smtClean="0"/>
              <a:t>venting in </a:t>
            </a:r>
            <a:r>
              <a:rPr lang="en-US" sz="1200" dirty="0"/>
              <a:t>XTD1, XTD2, XTD6, XTD9, and XTD10 </a:t>
            </a:r>
            <a:endParaRPr lang="en-US" sz="1200" dirty="0" smtClean="0"/>
          </a:p>
          <a:p>
            <a:pPr lvl="2"/>
            <a:r>
              <a:rPr lang="en-US" sz="1200" dirty="0" smtClean="0"/>
              <a:t>Power </a:t>
            </a:r>
            <a:r>
              <a:rPr lang="en-US" sz="1200" dirty="0"/>
              <a:t>connection of pressure sensors in </a:t>
            </a:r>
            <a:r>
              <a:rPr lang="en-US" sz="1200" dirty="0" smtClean="0"/>
              <a:t>XTD2</a:t>
            </a:r>
          </a:p>
          <a:p>
            <a:pPr lvl="2"/>
            <a:r>
              <a:rPr lang="en-US" sz="1200" dirty="0" smtClean="0"/>
              <a:t>Gas Supply Flushing </a:t>
            </a:r>
            <a:r>
              <a:rPr lang="en-US" sz="1200" dirty="0"/>
              <a:t>with N2, </a:t>
            </a:r>
            <a:r>
              <a:rPr lang="en-US" sz="1200" dirty="0" err="1"/>
              <a:t>Ar</a:t>
            </a:r>
            <a:r>
              <a:rPr lang="en-US" sz="1200" dirty="0"/>
              <a:t>, Kr, and </a:t>
            </a:r>
            <a:r>
              <a:rPr lang="en-US" sz="1200" dirty="0" err="1"/>
              <a:t>Xe</a:t>
            </a:r>
            <a:r>
              <a:rPr lang="en-US" sz="1200" dirty="0"/>
              <a:t> at </a:t>
            </a:r>
            <a:r>
              <a:rPr lang="en-US" sz="1200" dirty="0" smtClean="0"/>
              <a:t>XTD2</a:t>
            </a:r>
          </a:p>
          <a:p>
            <a:pPr lvl="2"/>
            <a:r>
              <a:rPr lang="en-US" sz="1200" b="1" u="sng" dirty="0" smtClean="0"/>
              <a:t>Gases </a:t>
            </a:r>
            <a:r>
              <a:rPr lang="en-US" sz="1200" b="1" u="sng" dirty="0"/>
              <a:t>ready to be </a:t>
            </a:r>
            <a:r>
              <a:rPr lang="en-US" sz="1200" b="1" u="sng" dirty="0" smtClean="0"/>
              <a:t>used in XTD2</a:t>
            </a:r>
          </a:p>
          <a:p>
            <a:pPr lvl="1"/>
            <a:r>
              <a:rPr lang="en-US" sz="1200" b="1" u="sng" dirty="0" smtClean="0"/>
              <a:t>XGM inserted into vacuum loop and interlock</a:t>
            </a:r>
            <a:r>
              <a:rPr lang="en-US" sz="1200" dirty="0" smtClean="0"/>
              <a:t> (in </a:t>
            </a:r>
            <a:r>
              <a:rPr lang="en-US" sz="1200" dirty="0"/>
              <a:t>XTD2 and XTD9</a:t>
            </a:r>
            <a:r>
              <a:rPr lang="en-US" sz="1200" dirty="0" smtClean="0"/>
              <a:t>)</a:t>
            </a:r>
          </a:p>
          <a:p>
            <a:pPr lvl="1"/>
            <a:r>
              <a:rPr lang="en-US" sz="1200" b="1" u="sng" dirty="0" smtClean="0">
                <a:ln w="9525">
                  <a:solidFill>
                    <a:schemeClr val="tx1"/>
                  </a:solidFill>
                </a:ln>
              </a:rPr>
              <a:t>XGM @ XTD2 ready for beam</a:t>
            </a:r>
            <a:r>
              <a:rPr lang="en-US" sz="1200" dirty="0" smtClean="0"/>
              <a:t>         (need DOOCS middle-layer servers activated) </a:t>
            </a:r>
            <a:endParaRPr lang="en-US" sz="1200" b="1" u="sng" dirty="0" smtClean="0">
              <a:ln w="9525">
                <a:solidFill>
                  <a:schemeClr val="tx1"/>
                </a:solidFill>
              </a:ln>
            </a:endParaRPr>
          </a:p>
          <a:p>
            <a:r>
              <a:rPr lang="en-US" b="1" dirty="0" smtClean="0"/>
              <a:t>Open tasks:</a:t>
            </a:r>
            <a:r>
              <a:rPr lang="en-US" dirty="0" smtClean="0"/>
              <a:t> </a:t>
            </a:r>
          </a:p>
          <a:p>
            <a:pPr lvl="1"/>
            <a:r>
              <a:rPr lang="en-US" sz="1200" dirty="0" smtClean="0"/>
              <a:t>Establish HV </a:t>
            </a:r>
            <a:r>
              <a:rPr lang="en-US" sz="1200" dirty="0"/>
              <a:t>inhibit </a:t>
            </a:r>
            <a:r>
              <a:rPr lang="en-US" sz="1200" dirty="0" smtClean="0"/>
              <a:t>(didn’t work)</a:t>
            </a:r>
          </a:p>
          <a:p>
            <a:pPr lvl="1"/>
            <a:r>
              <a:rPr lang="en-US" sz="1200" dirty="0" smtClean="0"/>
              <a:t>Power </a:t>
            </a:r>
            <a:r>
              <a:rPr lang="en-US" sz="1200" dirty="0"/>
              <a:t>connection of pressure sensors in </a:t>
            </a:r>
            <a:r>
              <a:rPr lang="en-US" sz="1200" dirty="0" smtClean="0"/>
              <a:t>XS3</a:t>
            </a:r>
          </a:p>
          <a:p>
            <a:pPr lvl="1"/>
            <a:r>
              <a:rPr lang="en-US" sz="1200" dirty="0" smtClean="0"/>
              <a:t>Finish </a:t>
            </a:r>
            <a:r>
              <a:rPr lang="en-US" sz="1200" dirty="0"/>
              <a:t>local tests at </a:t>
            </a:r>
            <a:r>
              <a:rPr lang="en-US" sz="1200" dirty="0" smtClean="0"/>
              <a:t>XTD9</a:t>
            </a:r>
          </a:p>
          <a:p>
            <a:pPr lvl="1"/>
            <a:r>
              <a:rPr lang="en-US" sz="1200" dirty="0" smtClean="0"/>
              <a:t>Get all required DOOCS servers running for operation</a:t>
            </a:r>
            <a:endParaRPr lang="en-US" sz="1200" dirty="0"/>
          </a:p>
          <a:p>
            <a:r>
              <a:rPr lang="en-US" dirty="0"/>
              <a:t> </a:t>
            </a:r>
            <a:r>
              <a:rPr lang="en-US" b="1" dirty="0" smtClean="0"/>
              <a:t>Problems</a:t>
            </a:r>
            <a:r>
              <a:rPr lang="en-US" b="1" dirty="0"/>
              <a:t>:</a:t>
            </a: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b="1" dirty="0" smtClean="0"/>
              <a:t>Turbo </a:t>
            </a:r>
            <a:r>
              <a:rPr lang="en-US" b="1" dirty="0"/>
              <a:t>failure at XTD2 (2 turbos) and XTD9 (1 turbo</a:t>
            </a:r>
            <a:r>
              <a:rPr lang="en-US" b="1" dirty="0" smtClean="0"/>
              <a:t>)</a:t>
            </a:r>
            <a:r>
              <a:rPr lang="en-US" dirty="0" smtClean="0"/>
              <a:t> – vacuum control software bugs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188" y="2722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 </a:t>
            </a:r>
            <a:r>
              <a:rPr kumimoji="0" lang="de-DE" altLang="de-DE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5231" y="4206244"/>
            <a:ext cx="2202512" cy="206734"/>
          </a:xfrm>
          <a:prstGeom prst="rect">
            <a:avLst/>
          </a:prstGeom>
          <a:noFill/>
          <a:ln w="25400">
            <a:solidFill>
              <a:schemeClr val="bg2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6976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r>
              <a:rPr lang="de-DE" dirty="0" smtClean="0"/>
              <a:t>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issue</a:t>
            </a:r>
            <a:r>
              <a:rPr lang="de-DE" dirty="0" smtClean="0"/>
              <a:t> XTD9 (12.4.2017)</a:t>
            </a:r>
            <a:endParaRPr lang="de-DE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64" y="1873858"/>
            <a:ext cx="7712244" cy="42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1987826" y="4317558"/>
            <a:ext cx="0" cy="938254"/>
          </a:xfrm>
          <a:prstGeom prst="straightConnector1">
            <a:avLst/>
          </a:prstGeom>
          <a:ln w="190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05554" y="3978658"/>
            <a:ext cx="564543" cy="2941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9h06</a:t>
            </a:r>
            <a:endParaRPr lang="de-DE" sz="1400" dirty="0" err="1" smtClean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137868" y="2339008"/>
            <a:ext cx="626828" cy="0"/>
          </a:xfrm>
          <a:prstGeom prst="straightConnector1">
            <a:avLst/>
          </a:prstGeom>
          <a:ln w="190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89414" y="2142259"/>
            <a:ext cx="564543" cy="2941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3E-5 mbar</a:t>
            </a:r>
            <a:endParaRPr lang="de-DE" sz="1400" dirty="0" err="1" smtClean="0">
              <a:solidFill>
                <a:schemeClr val="bg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127129" y="5080083"/>
            <a:ext cx="626828" cy="0"/>
          </a:xfrm>
          <a:prstGeom prst="straightConnector1">
            <a:avLst/>
          </a:prstGeom>
          <a:ln w="190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78675" y="4883334"/>
            <a:ext cx="564543" cy="2941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5E-6 mbar</a:t>
            </a:r>
            <a:endParaRPr lang="de-DE" sz="1400" dirty="0" err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1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1648301"/>
            <a:ext cx="6120765" cy="4590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r>
              <a:rPr lang="de-DE" dirty="0" smtClean="0"/>
              <a:t>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issue</a:t>
            </a:r>
            <a:r>
              <a:rPr lang="de-DE" dirty="0" smtClean="0"/>
              <a:t> XTD9 (12.4.2017)</a:t>
            </a:r>
            <a:endParaRPr lang="de-DE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471686" y="2918129"/>
            <a:ext cx="333090" cy="787179"/>
          </a:xfrm>
          <a:prstGeom prst="straightConnector1">
            <a:avLst/>
          </a:prstGeom>
          <a:ln w="190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04776" y="2623931"/>
            <a:ext cx="564543" cy="2941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open </a:t>
            </a:r>
            <a:r>
              <a:rPr lang="en-US" sz="1400" dirty="0" err="1" smtClean="0">
                <a:solidFill>
                  <a:schemeClr val="bg1"/>
                </a:solidFill>
              </a:rPr>
              <a:t>vatterfly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12000"/>
              </a:lnSpc>
            </a:pPr>
            <a:r>
              <a:rPr lang="en-US" sz="1400" dirty="0">
                <a:solidFill>
                  <a:schemeClr val="bg1"/>
                </a:solidFill>
              </a:rPr>
              <a:t>o</a:t>
            </a:r>
            <a:r>
              <a:rPr lang="en-US" sz="1400" dirty="0" smtClean="0">
                <a:solidFill>
                  <a:schemeClr val="bg1"/>
                </a:solidFill>
              </a:rPr>
              <a:t>nly 1 TP pumping</a:t>
            </a:r>
            <a:endParaRPr lang="de-DE" sz="1400" dirty="0" err="1" smtClean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73144" y="4125757"/>
            <a:ext cx="231453" cy="660928"/>
          </a:xfrm>
          <a:prstGeom prst="straightConnector1">
            <a:avLst/>
          </a:prstGeom>
          <a:ln w="1905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4775" y="3796489"/>
            <a:ext cx="564543" cy="2941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err="1" smtClean="0">
                <a:solidFill>
                  <a:schemeClr val="bg1"/>
                </a:solidFill>
              </a:rPr>
              <a:t>Vatterflies</a:t>
            </a:r>
            <a:r>
              <a:rPr lang="en-US" sz="1400" dirty="0" smtClean="0">
                <a:solidFill>
                  <a:schemeClr val="bg1"/>
                </a:solidFill>
              </a:rPr>
              <a:t> closed</a:t>
            </a:r>
            <a:endParaRPr lang="de-DE" sz="1400" dirty="0" err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87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XGM - Plan week </a:t>
            </a:r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03" y="1640837"/>
            <a:ext cx="7921625" cy="3889375"/>
          </a:xfrm>
        </p:spPr>
        <p:txBody>
          <a:bodyPr/>
          <a:lstStyle/>
          <a:p>
            <a:r>
              <a:rPr lang="de-DE" b="1" dirty="0" smtClean="0"/>
              <a:t>XTD </a:t>
            </a:r>
            <a:r>
              <a:rPr lang="de-DE" b="1" dirty="0"/>
              <a:t>2:</a:t>
            </a:r>
            <a:endParaRPr lang="de-DE" dirty="0"/>
          </a:p>
          <a:p>
            <a:pPr lvl="1"/>
            <a:r>
              <a:rPr lang="de-DE" dirty="0" smtClean="0"/>
              <a:t>Test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solve</a:t>
            </a:r>
            <a:r>
              <a:rPr lang="de-DE" dirty="0" smtClean="0"/>
              <a:t> / </a:t>
            </a:r>
            <a:r>
              <a:rPr lang="de-DE" dirty="0" err="1" smtClean="0"/>
              <a:t>remove</a:t>
            </a:r>
            <a:r>
              <a:rPr lang="de-DE" dirty="0" smtClean="0"/>
              <a:t> </a:t>
            </a:r>
            <a:r>
              <a:rPr lang="de-DE" dirty="0" err="1" smtClean="0"/>
              <a:t>failure</a:t>
            </a:r>
            <a:r>
              <a:rPr lang="de-DE" dirty="0" smtClean="0"/>
              <a:t> </a:t>
            </a:r>
            <a:r>
              <a:rPr lang="de-DE" dirty="0" err="1" smtClean="0"/>
              <a:t>causing</a:t>
            </a:r>
            <a:r>
              <a:rPr lang="de-DE" dirty="0" smtClean="0"/>
              <a:t> </a:t>
            </a:r>
            <a:r>
              <a:rPr lang="de-DE" dirty="0" err="1" smtClean="0"/>
              <a:t>communication</a:t>
            </a:r>
            <a:r>
              <a:rPr lang="de-DE" dirty="0" smtClean="0"/>
              <a:t> </a:t>
            </a:r>
            <a:r>
              <a:rPr lang="de-DE" dirty="0" err="1" smtClean="0"/>
              <a:t>issue</a:t>
            </a:r>
            <a:r>
              <a:rPr lang="de-DE" dirty="0" smtClean="0"/>
              <a:t> </a:t>
            </a:r>
            <a:r>
              <a:rPr lang="de-DE" dirty="0"/>
              <a:t>for XGM-</a:t>
            </a:r>
            <a:r>
              <a:rPr lang="de-DE" dirty="0" err="1"/>
              <a:t>vacuum</a:t>
            </a:r>
            <a:endParaRPr lang="de-DE" dirty="0" smtClean="0"/>
          </a:p>
          <a:p>
            <a:pPr lvl="1"/>
            <a:r>
              <a:rPr lang="de-DE" dirty="0" err="1" smtClean="0"/>
              <a:t>Put</a:t>
            </a:r>
            <a:r>
              <a:rPr lang="de-DE" dirty="0" smtClean="0"/>
              <a:t> </a:t>
            </a:r>
            <a:r>
              <a:rPr lang="de-DE" dirty="0" smtClean="0"/>
              <a:t>XGM-</a:t>
            </a:r>
            <a:r>
              <a:rPr lang="de-DE" dirty="0" err="1" smtClean="0"/>
              <a:t>vacuum</a:t>
            </a:r>
            <a:r>
              <a:rPr lang="de-DE" dirty="0" smtClean="0"/>
              <a:t> back </a:t>
            </a:r>
            <a:r>
              <a:rPr lang="de-DE" dirty="0" err="1" smtClean="0"/>
              <a:t>into</a:t>
            </a:r>
            <a:r>
              <a:rPr lang="de-DE" dirty="0" smtClean="0"/>
              <a:t> LOOP</a:t>
            </a:r>
          </a:p>
          <a:p>
            <a:pPr lvl="1"/>
            <a:r>
              <a:rPr lang="en-US" b="1" dirty="0" smtClean="0"/>
              <a:t>Ready for final tunnel closure</a:t>
            </a:r>
            <a:endParaRPr lang="de-DE" b="1" dirty="0"/>
          </a:p>
          <a:p>
            <a:r>
              <a:rPr lang="de-DE" b="1" dirty="0" smtClean="0"/>
              <a:t>XTD </a:t>
            </a:r>
            <a:r>
              <a:rPr lang="de-DE" b="1" dirty="0"/>
              <a:t>10:</a:t>
            </a:r>
            <a:endParaRPr lang="de-DE" dirty="0"/>
          </a:p>
          <a:p>
            <a:pPr lvl="1"/>
            <a:r>
              <a:rPr lang="de-DE" dirty="0" err="1"/>
              <a:t>Vacuum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/>
              <a:t>Gas Panel </a:t>
            </a:r>
            <a:r>
              <a:rPr lang="de-DE" dirty="0" err="1" smtClean="0"/>
              <a:t>wiring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smtClean="0"/>
              <a:t>XGM </a:t>
            </a:r>
            <a:endParaRPr lang="de-DE" dirty="0" smtClean="0"/>
          </a:p>
          <a:p>
            <a:pPr lvl="1"/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/>
              <a:t>wiring</a:t>
            </a:r>
            <a:r>
              <a:rPr lang="de-DE" dirty="0"/>
              <a:t> </a:t>
            </a:r>
            <a:r>
              <a:rPr lang="de-DE" dirty="0" smtClean="0"/>
              <a:t>on XGM </a:t>
            </a:r>
            <a:r>
              <a:rPr lang="de-DE" dirty="0" err="1" smtClean="0"/>
              <a:t>chambers</a:t>
            </a:r>
            <a:r>
              <a:rPr lang="de-DE" dirty="0"/>
              <a:t>;</a:t>
            </a:r>
            <a:r>
              <a:rPr lang="de-DE" dirty="0" smtClean="0"/>
              <a:t> </a:t>
            </a:r>
            <a:r>
              <a:rPr lang="de-DE" dirty="0" err="1" smtClean="0"/>
              <a:t>installation</a:t>
            </a:r>
            <a:r>
              <a:rPr lang="de-DE" dirty="0" smtClean="0"/>
              <a:t> </a:t>
            </a:r>
            <a:r>
              <a:rPr lang="de-DE" dirty="0"/>
              <a:t>ADAM &amp; </a:t>
            </a:r>
            <a:r>
              <a:rPr lang="de-DE" dirty="0" err="1"/>
              <a:t>Femto</a:t>
            </a:r>
            <a:r>
              <a:rPr lang="de-DE" dirty="0"/>
              <a:t> </a:t>
            </a:r>
            <a:r>
              <a:rPr lang="de-DE" dirty="0" err="1" smtClean="0"/>
              <a:t>crate</a:t>
            </a:r>
            <a:endParaRPr lang="de-DE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534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MCP -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03" y="1640837"/>
            <a:ext cx="7921625" cy="3889375"/>
          </a:xfrm>
        </p:spPr>
        <p:txBody>
          <a:bodyPr/>
          <a:lstStyle/>
          <a:p>
            <a:endParaRPr lang="de-DE" dirty="0" smtClean="0"/>
          </a:p>
          <a:p>
            <a:r>
              <a:rPr lang="de-DE" b="1" dirty="0" err="1" smtClean="0"/>
              <a:t>Added</a:t>
            </a:r>
            <a:r>
              <a:rPr lang="de-DE" b="1" dirty="0" smtClean="0"/>
              <a:t> UVLAMP remote </a:t>
            </a:r>
            <a:r>
              <a:rPr lang="de-DE" b="1" dirty="0" err="1" smtClean="0"/>
              <a:t>control</a:t>
            </a:r>
            <a:endParaRPr lang="de-DE" b="1" dirty="0" smtClean="0"/>
          </a:p>
          <a:p>
            <a:pPr lvl="1"/>
            <a:r>
              <a:rPr lang="en-US" dirty="0" smtClean="0"/>
              <a:t>Inserted additional </a:t>
            </a:r>
            <a:r>
              <a:rPr lang="en-US" dirty="0" err="1" smtClean="0"/>
              <a:t>Beckhoff</a:t>
            </a:r>
            <a:r>
              <a:rPr lang="en-US" dirty="0" smtClean="0"/>
              <a:t> terminals</a:t>
            </a:r>
          </a:p>
          <a:p>
            <a:pPr lvl="1"/>
            <a:r>
              <a:rPr lang="en-US" dirty="0" smtClean="0"/>
              <a:t>Inserted into LOOP firmware and </a:t>
            </a:r>
            <a:r>
              <a:rPr lang="en-US" dirty="0" err="1" smtClean="0"/>
              <a:t>karabo</a:t>
            </a:r>
            <a:r>
              <a:rPr lang="en-US" dirty="0" smtClean="0"/>
              <a:t> name list</a:t>
            </a:r>
          </a:p>
          <a:p>
            <a:pPr lvl="1"/>
            <a:r>
              <a:rPr lang="en-US" dirty="0" smtClean="0"/>
              <a:t>Tested hardware in tunnel using </a:t>
            </a:r>
            <a:r>
              <a:rPr lang="en-US" dirty="0" err="1" smtClean="0"/>
              <a:t>karabo</a:t>
            </a:r>
            <a:endParaRPr lang="en-US" dirty="0" smtClean="0"/>
          </a:p>
          <a:p>
            <a:pPr lvl="1"/>
            <a:r>
              <a:rPr lang="en-US" dirty="0" smtClean="0"/>
              <a:t>Detected wiring problem (5V lines switched), rewired</a:t>
            </a:r>
          </a:p>
          <a:p>
            <a:pPr lvl="1"/>
            <a:r>
              <a:rPr lang="en-US" dirty="0" smtClean="0"/>
              <a:t>Detected trigger issue (trigger cable had again been unplugged inside rack by somebody !)</a:t>
            </a:r>
          </a:p>
          <a:p>
            <a:pPr lvl="1"/>
            <a:r>
              <a:rPr lang="en-US" u="sng" dirty="0" smtClean="0"/>
              <a:t>Successful triggered operation of UVLAMP by remote enabling</a:t>
            </a:r>
            <a:endParaRPr lang="de-DE" b="1" u="sng" dirty="0" smtClean="0"/>
          </a:p>
          <a:p>
            <a:r>
              <a:rPr lang="de-DE" b="1" dirty="0" smtClean="0"/>
              <a:t>MCP </a:t>
            </a:r>
            <a:r>
              <a:rPr lang="de-DE" b="1" dirty="0" smtClean="0"/>
              <a:t>s/w </a:t>
            </a:r>
            <a:r>
              <a:rPr lang="de-DE" b="1" dirty="0" err="1" smtClean="0"/>
              <a:t>commissioning</a:t>
            </a:r>
            <a:r>
              <a:rPr lang="de-DE" b="1" dirty="0" smtClean="0"/>
              <a:t> (</a:t>
            </a:r>
            <a:r>
              <a:rPr lang="de-DE" b="1" dirty="0" err="1" smtClean="0"/>
              <a:t>Beckhoff</a:t>
            </a:r>
            <a:r>
              <a:rPr lang="de-DE" b="1" dirty="0" smtClean="0"/>
              <a:t>):</a:t>
            </a:r>
            <a:endParaRPr lang="de-DE" b="1" dirty="0"/>
          </a:p>
          <a:p>
            <a:pPr lvl="1"/>
            <a:r>
              <a:rPr lang="de-DE" dirty="0" smtClean="0"/>
              <a:t>Motor </a:t>
            </a:r>
            <a:r>
              <a:rPr lang="de-DE" dirty="0" err="1" smtClean="0"/>
              <a:t>movement</a:t>
            </a:r>
            <a:r>
              <a:rPr lang="de-DE" dirty="0" smtClean="0"/>
              <a:t> </a:t>
            </a:r>
            <a:r>
              <a:rPr lang="de-DE" dirty="0" smtClean="0"/>
              <a:t>w/ Technosoft </a:t>
            </a:r>
            <a:r>
              <a:rPr lang="de-DE" dirty="0" err="1" smtClean="0"/>
              <a:t>controller</a:t>
            </a:r>
            <a:r>
              <a:rPr lang="de-DE" dirty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put</a:t>
            </a:r>
            <a:r>
              <a:rPr lang="de-DE" dirty="0" smtClean="0"/>
              <a:t> </a:t>
            </a:r>
            <a:r>
              <a:rPr lang="de-DE" dirty="0" smtClean="0"/>
              <a:t>in LOOP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whenever</a:t>
            </a:r>
            <a:r>
              <a:rPr lang="de-DE" dirty="0" smtClean="0"/>
              <a:t> mc2lib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deployed</a:t>
            </a:r>
            <a:r>
              <a:rPr lang="de-DE" dirty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smtClean="0"/>
              <a:t>AE </a:t>
            </a:r>
            <a:r>
              <a:rPr lang="de-DE" dirty="0" smtClean="0"/>
              <a:t>(</a:t>
            </a:r>
            <a:r>
              <a:rPr lang="de-DE" dirty="0" smtClean="0"/>
              <a:t>will </a:t>
            </a:r>
            <a:r>
              <a:rPr lang="de-DE" dirty="0" err="1" smtClean="0"/>
              <a:t>require</a:t>
            </a:r>
            <a:r>
              <a:rPr lang="de-DE" dirty="0" smtClean="0"/>
              <a:t> ZZ </a:t>
            </a:r>
            <a:r>
              <a:rPr lang="de-DE" dirty="0" err="1" smtClean="0"/>
              <a:t>to</a:t>
            </a:r>
            <a:r>
              <a:rPr lang="de-DE" dirty="0" smtClean="0"/>
              <a:t> XTD2 for </a:t>
            </a:r>
            <a:r>
              <a:rPr lang="de-DE" dirty="0" err="1" smtClean="0"/>
              <a:t>test</a:t>
            </a:r>
            <a:r>
              <a:rPr lang="de-DE" dirty="0" smtClean="0"/>
              <a:t> !</a:t>
            </a:r>
            <a:r>
              <a:rPr lang="de-DE" dirty="0" smtClean="0"/>
              <a:t>)</a:t>
            </a:r>
            <a:endParaRPr lang="de-DE" dirty="0"/>
          </a:p>
          <a:p>
            <a:r>
              <a:rPr lang="de-DE" b="1" dirty="0"/>
              <a:t>MCP </a:t>
            </a:r>
            <a:r>
              <a:rPr lang="de-DE" b="1" dirty="0" smtClean="0"/>
              <a:t>s/w </a:t>
            </a:r>
            <a:r>
              <a:rPr lang="de-DE" b="1" dirty="0" err="1"/>
              <a:t>commissioning</a:t>
            </a:r>
            <a:r>
              <a:rPr lang="de-DE" b="1" dirty="0"/>
              <a:t> (</a:t>
            </a:r>
            <a:r>
              <a:rPr lang="de-DE" b="1" dirty="0" err="1"/>
              <a:t>karabo</a:t>
            </a:r>
            <a:r>
              <a:rPr lang="de-DE" b="1" dirty="0"/>
              <a:t>):</a:t>
            </a:r>
          </a:p>
          <a:p>
            <a:pPr lvl="1"/>
            <a:r>
              <a:rPr lang="en-US" u="sng" dirty="0" smtClean="0"/>
              <a:t>HV interlock is now operational </a:t>
            </a:r>
            <a:r>
              <a:rPr lang="en-US" dirty="0" smtClean="0"/>
              <a:t>(thanks Chris !)</a:t>
            </a:r>
            <a:endParaRPr lang="de-DE" dirty="0" smtClean="0"/>
          </a:p>
          <a:p>
            <a:pPr lvl="1"/>
            <a:r>
              <a:rPr lang="de-DE" dirty="0" err="1" smtClean="0"/>
              <a:t>h</a:t>
            </a:r>
            <a:r>
              <a:rPr lang="de-DE" dirty="0" err="1" smtClean="0"/>
              <a:t>ad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mpod</a:t>
            </a:r>
            <a:r>
              <a:rPr lang="de-DE" dirty="0" smtClean="0"/>
              <a:t> </a:t>
            </a:r>
            <a:r>
              <a:rPr lang="de-DE" dirty="0" err="1" smtClean="0"/>
              <a:t>panels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/>
              <a:t>followed</a:t>
            </a:r>
            <a:r>
              <a:rPr lang="de-DE" dirty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93011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4x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European_XFEL_Template_Presentation_4x3</Template>
  <TotalTime>0</TotalTime>
  <Words>193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European_XFEL_Template_Presentation_4x3</vt:lpstr>
      <vt:lpstr>XGM / MCP – progress week 15 / 2017</vt:lpstr>
      <vt:lpstr>XGM - Progress (w15)</vt:lpstr>
      <vt:lpstr>Vacuum control issue XTD9 (12.4.2017)</vt:lpstr>
      <vt:lpstr>Vacuum control issue XTD9 (12.4.2017)</vt:lpstr>
      <vt:lpstr>XGM - Plan week 16</vt:lpstr>
      <vt:lpstr>MCP - status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gruenert</dc:creator>
  <cp:lastModifiedBy>gruenert</cp:lastModifiedBy>
  <cp:revision>52</cp:revision>
  <dcterms:created xsi:type="dcterms:W3CDTF">2016-12-02T16:24:22Z</dcterms:created>
  <dcterms:modified xsi:type="dcterms:W3CDTF">2017-04-13T00:19:14Z</dcterms:modified>
</cp:coreProperties>
</file>