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817" r:id="rId2"/>
    <p:sldId id="822" r:id="rId3"/>
    <p:sldId id="830" r:id="rId4"/>
    <p:sldId id="782" r:id="rId5"/>
    <p:sldId id="783" r:id="rId6"/>
    <p:sldId id="784" r:id="rId7"/>
    <p:sldId id="786" r:id="rId8"/>
    <p:sldId id="787" r:id="rId9"/>
    <p:sldId id="832" r:id="rId10"/>
    <p:sldId id="788" r:id="rId11"/>
    <p:sldId id="789" r:id="rId12"/>
    <p:sldId id="834" r:id="rId13"/>
    <p:sldId id="790" r:id="rId14"/>
    <p:sldId id="808" r:id="rId15"/>
    <p:sldId id="802" r:id="rId16"/>
    <p:sldId id="797" r:id="rId17"/>
    <p:sldId id="821" r:id="rId18"/>
    <p:sldId id="806" r:id="rId19"/>
    <p:sldId id="807" r:id="rId20"/>
    <p:sldId id="829" r:id="rId21"/>
    <p:sldId id="828" r:id="rId22"/>
    <p:sldId id="812" r:id="rId23"/>
    <p:sldId id="813" r:id="rId24"/>
    <p:sldId id="814" r:id="rId25"/>
    <p:sldId id="833" r:id="rId26"/>
    <p:sldId id="819" r:id="rId2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BFDCC"/>
    <a:srgbClr val="33CC33"/>
    <a:srgbClr val="FF0000"/>
    <a:srgbClr val="FFCCFF"/>
    <a:srgbClr val="CC00FF"/>
    <a:srgbClr val="3399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801" autoAdjust="0"/>
  </p:normalViewPr>
  <p:slideViewPr>
    <p:cSldViewPr>
      <p:cViewPr varScale="1">
        <p:scale>
          <a:sx n="70" d="100"/>
          <a:sy n="70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 userDrawn="1"/>
        </p:nvSpPr>
        <p:spPr bwMode="auto">
          <a:xfrm>
            <a:off x="34925" y="188913"/>
            <a:ext cx="3240088" cy="144462"/>
          </a:xfrm>
          <a:custGeom>
            <a:avLst/>
            <a:gdLst/>
            <a:ahLst/>
            <a:cxnLst>
              <a:cxn ang="0">
                <a:pos x="0" y="434"/>
              </a:cxn>
              <a:cxn ang="0">
                <a:pos x="174" y="854"/>
              </a:cxn>
              <a:cxn ang="0">
                <a:pos x="417" y="8"/>
              </a:cxn>
              <a:cxn ang="0">
                <a:pos x="720" y="857"/>
              </a:cxn>
              <a:cxn ang="0">
                <a:pos x="996" y="2"/>
              </a:cxn>
              <a:cxn ang="0">
                <a:pos x="1272" y="848"/>
              </a:cxn>
              <a:cxn ang="0">
                <a:pos x="1437" y="431"/>
              </a:cxn>
            </a:cxnLst>
            <a:rect l="0" t="0" r="r" b="b"/>
            <a:pathLst>
              <a:path w="1437" h="925">
                <a:moveTo>
                  <a:pt x="0" y="434"/>
                </a:moveTo>
                <a:cubicBezTo>
                  <a:pt x="29" y="504"/>
                  <a:pt x="104" y="925"/>
                  <a:pt x="174" y="854"/>
                </a:cubicBezTo>
                <a:cubicBezTo>
                  <a:pt x="244" y="783"/>
                  <a:pt x="326" y="8"/>
                  <a:pt x="417" y="8"/>
                </a:cubicBezTo>
                <a:cubicBezTo>
                  <a:pt x="508" y="8"/>
                  <a:pt x="624" y="858"/>
                  <a:pt x="720" y="857"/>
                </a:cubicBezTo>
                <a:cubicBezTo>
                  <a:pt x="816" y="856"/>
                  <a:pt x="904" y="4"/>
                  <a:pt x="996" y="2"/>
                </a:cubicBezTo>
                <a:cubicBezTo>
                  <a:pt x="1088" y="0"/>
                  <a:pt x="1198" y="776"/>
                  <a:pt x="1272" y="848"/>
                </a:cubicBezTo>
                <a:cubicBezTo>
                  <a:pt x="1346" y="920"/>
                  <a:pt x="1403" y="518"/>
                  <a:pt x="1437" y="431"/>
                </a:cubicBezTo>
              </a:path>
            </a:pathLst>
          </a:custGeom>
          <a:noFill/>
          <a:ln w="76200" cmpd="sng">
            <a:solidFill>
              <a:srgbClr val="E8B6D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 userDrawn="1"/>
        </p:nvSpPr>
        <p:spPr bwMode="auto">
          <a:xfrm>
            <a:off x="34925" y="333375"/>
            <a:ext cx="3240088" cy="144463"/>
          </a:xfrm>
          <a:custGeom>
            <a:avLst/>
            <a:gdLst/>
            <a:ahLst/>
            <a:cxnLst>
              <a:cxn ang="0">
                <a:pos x="0" y="434"/>
              </a:cxn>
              <a:cxn ang="0">
                <a:pos x="174" y="854"/>
              </a:cxn>
              <a:cxn ang="0">
                <a:pos x="417" y="8"/>
              </a:cxn>
              <a:cxn ang="0">
                <a:pos x="720" y="857"/>
              </a:cxn>
              <a:cxn ang="0">
                <a:pos x="996" y="2"/>
              </a:cxn>
              <a:cxn ang="0">
                <a:pos x="1272" y="848"/>
              </a:cxn>
              <a:cxn ang="0">
                <a:pos x="1437" y="431"/>
              </a:cxn>
            </a:cxnLst>
            <a:rect l="0" t="0" r="r" b="b"/>
            <a:pathLst>
              <a:path w="1437" h="925">
                <a:moveTo>
                  <a:pt x="0" y="434"/>
                </a:moveTo>
                <a:cubicBezTo>
                  <a:pt x="29" y="504"/>
                  <a:pt x="104" y="925"/>
                  <a:pt x="174" y="854"/>
                </a:cubicBezTo>
                <a:cubicBezTo>
                  <a:pt x="244" y="783"/>
                  <a:pt x="326" y="8"/>
                  <a:pt x="417" y="8"/>
                </a:cubicBezTo>
                <a:cubicBezTo>
                  <a:pt x="508" y="8"/>
                  <a:pt x="624" y="858"/>
                  <a:pt x="720" y="857"/>
                </a:cubicBezTo>
                <a:cubicBezTo>
                  <a:pt x="816" y="856"/>
                  <a:pt x="904" y="4"/>
                  <a:pt x="996" y="2"/>
                </a:cubicBezTo>
                <a:cubicBezTo>
                  <a:pt x="1088" y="0"/>
                  <a:pt x="1198" y="776"/>
                  <a:pt x="1272" y="848"/>
                </a:cubicBezTo>
                <a:cubicBezTo>
                  <a:pt x="1346" y="920"/>
                  <a:pt x="1403" y="518"/>
                  <a:pt x="1437" y="431"/>
                </a:cubicBezTo>
              </a:path>
            </a:pathLst>
          </a:custGeom>
          <a:noFill/>
          <a:ln w="76200" cmpd="sng">
            <a:solidFill>
              <a:srgbClr val="E8B6D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Freeform 11"/>
          <p:cNvSpPr>
            <a:spLocks/>
          </p:cNvSpPr>
          <p:nvPr userDrawn="1"/>
        </p:nvSpPr>
        <p:spPr bwMode="auto">
          <a:xfrm>
            <a:off x="34925" y="476250"/>
            <a:ext cx="3240088" cy="144463"/>
          </a:xfrm>
          <a:custGeom>
            <a:avLst/>
            <a:gdLst/>
            <a:ahLst/>
            <a:cxnLst>
              <a:cxn ang="0">
                <a:pos x="0" y="434"/>
              </a:cxn>
              <a:cxn ang="0">
                <a:pos x="174" y="854"/>
              </a:cxn>
              <a:cxn ang="0">
                <a:pos x="417" y="8"/>
              </a:cxn>
              <a:cxn ang="0">
                <a:pos x="720" y="857"/>
              </a:cxn>
              <a:cxn ang="0">
                <a:pos x="996" y="2"/>
              </a:cxn>
              <a:cxn ang="0">
                <a:pos x="1272" y="848"/>
              </a:cxn>
              <a:cxn ang="0">
                <a:pos x="1437" y="431"/>
              </a:cxn>
            </a:cxnLst>
            <a:rect l="0" t="0" r="r" b="b"/>
            <a:pathLst>
              <a:path w="1437" h="925">
                <a:moveTo>
                  <a:pt x="0" y="434"/>
                </a:moveTo>
                <a:cubicBezTo>
                  <a:pt x="29" y="504"/>
                  <a:pt x="104" y="925"/>
                  <a:pt x="174" y="854"/>
                </a:cubicBezTo>
                <a:cubicBezTo>
                  <a:pt x="244" y="783"/>
                  <a:pt x="326" y="8"/>
                  <a:pt x="417" y="8"/>
                </a:cubicBezTo>
                <a:cubicBezTo>
                  <a:pt x="508" y="8"/>
                  <a:pt x="624" y="858"/>
                  <a:pt x="720" y="857"/>
                </a:cubicBezTo>
                <a:cubicBezTo>
                  <a:pt x="816" y="856"/>
                  <a:pt x="904" y="4"/>
                  <a:pt x="996" y="2"/>
                </a:cubicBezTo>
                <a:cubicBezTo>
                  <a:pt x="1088" y="0"/>
                  <a:pt x="1198" y="776"/>
                  <a:pt x="1272" y="848"/>
                </a:cubicBezTo>
                <a:cubicBezTo>
                  <a:pt x="1346" y="920"/>
                  <a:pt x="1403" y="518"/>
                  <a:pt x="1437" y="431"/>
                </a:cubicBezTo>
              </a:path>
            </a:pathLst>
          </a:custGeom>
          <a:noFill/>
          <a:ln w="76200" cmpd="sng">
            <a:solidFill>
              <a:srgbClr val="E8B6D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Oval 16"/>
          <p:cNvSpPr>
            <a:spLocks noChangeArrowheads="1"/>
          </p:cNvSpPr>
          <p:nvPr userDrawn="1"/>
        </p:nvSpPr>
        <p:spPr bwMode="auto">
          <a:xfrm>
            <a:off x="3492500" y="260350"/>
            <a:ext cx="287338" cy="2889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E8B6D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7" name="Group 33"/>
          <p:cNvGrpSpPr>
            <a:grpSpLocks/>
          </p:cNvGrpSpPr>
          <p:nvPr userDrawn="1"/>
        </p:nvGrpSpPr>
        <p:grpSpPr bwMode="auto">
          <a:xfrm rot="-353454">
            <a:off x="7740650" y="115888"/>
            <a:ext cx="1296988" cy="1081087"/>
            <a:chOff x="4059" y="482"/>
            <a:chExt cx="817" cy="817"/>
          </a:xfrm>
        </p:grpSpPr>
        <p:sp>
          <p:nvSpPr>
            <p:cNvPr id="1042" name="Line 18"/>
            <p:cNvSpPr>
              <a:spLocks noChangeShapeType="1"/>
            </p:cNvSpPr>
            <p:nvPr userDrawn="1"/>
          </p:nvSpPr>
          <p:spPr bwMode="auto">
            <a:xfrm>
              <a:off x="4059" y="663"/>
              <a:ext cx="817" cy="0"/>
            </a:xfrm>
            <a:prstGeom prst="line">
              <a:avLst/>
            </a:prstGeom>
            <a:noFill/>
            <a:ln w="9525">
              <a:solidFill>
                <a:srgbClr val="D884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6" name="Group 32"/>
            <p:cNvGrpSpPr>
              <a:grpSpLocks/>
            </p:cNvGrpSpPr>
            <p:nvPr userDrawn="1"/>
          </p:nvGrpSpPr>
          <p:grpSpPr bwMode="auto">
            <a:xfrm>
              <a:off x="4059" y="482"/>
              <a:ext cx="817" cy="817"/>
              <a:chOff x="3560" y="482"/>
              <a:chExt cx="817" cy="817"/>
            </a:xfrm>
          </p:grpSpPr>
          <p:sp>
            <p:nvSpPr>
              <p:cNvPr id="1041" name="Line 17"/>
              <p:cNvSpPr>
                <a:spLocks noChangeShapeType="1"/>
              </p:cNvSpPr>
              <p:nvPr userDrawn="1"/>
            </p:nvSpPr>
            <p:spPr bwMode="auto">
              <a:xfrm>
                <a:off x="3560" y="754"/>
                <a:ext cx="817" cy="0"/>
              </a:xfrm>
              <a:prstGeom prst="line">
                <a:avLst/>
              </a:prstGeom>
              <a:noFill/>
              <a:ln w="9525">
                <a:solidFill>
                  <a:srgbClr val="D884B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 userDrawn="1"/>
            </p:nvSpPr>
            <p:spPr bwMode="auto">
              <a:xfrm>
                <a:off x="3560" y="844"/>
                <a:ext cx="817" cy="0"/>
              </a:xfrm>
              <a:prstGeom prst="line">
                <a:avLst/>
              </a:prstGeom>
              <a:noFill/>
              <a:ln w="9525">
                <a:solidFill>
                  <a:srgbClr val="D884B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 userDrawn="1"/>
            </p:nvSpPr>
            <p:spPr bwMode="auto">
              <a:xfrm>
                <a:off x="3560" y="935"/>
                <a:ext cx="817" cy="0"/>
              </a:xfrm>
              <a:prstGeom prst="line">
                <a:avLst/>
              </a:prstGeom>
              <a:noFill/>
              <a:ln w="9525">
                <a:solidFill>
                  <a:srgbClr val="D884B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 userDrawn="1"/>
            </p:nvSpPr>
            <p:spPr bwMode="auto">
              <a:xfrm>
                <a:off x="3560" y="1026"/>
                <a:ext cx="817" cy="0"/>
              </a:xfrm>
              <a:prstGeom prst="line">
                <a:avLst/>
              </a:prstGeom>
              <a:noFill/>
              <a:ln w="9525">
                <a:solidFill>
                  <a:srgbClr val="D884B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 userDrawn="1"/>
            </p:nvSpPr>
            <p:spPr bwMode="auto">
              <a:xfrm>
                <a:off x="3560" y="1117"/>
                <a:ext cx="817" cy="0"/>
              </a:xfrm>
              <a:prstGeom prst="line">
                <a:avLst/>
              </a:prstGeom>
              <a:noFill/>
              <a:ln w="9525">
                <a:solidFill>
                  <a:srgbClr val="D884B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9" name="Group 25"/>
              <p:cNvGrpSpPr>
                <a:grpSpLocks/>
              </p:cNvGrpSpPr>
              <p:nvPr userDrawn="1"/>
            </p:nvGrpSpPr>
            <p:grpSpPr bwMode="auto">
              <a:xfrm rot="16200000">
                <a:off x="3379" y="845"/>
                <a:ext cx="817" cy="91"/>
                <a:chOff x="4467" y="1162"/>
                <a:chExt cx="817" cy="91"/>
              </a:xfrm>
            </p:grpSpPr>
            <p:sp>
              <p:nvSpPr>
                <p:cNvPr id="1047" name="Line 23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162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253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0" name="Group 26"/>
              <p:cNvGrpSpPr>
                <a:grpSpLocks/>
              </p:cNvGrpSpPr>
              <p:nvPr userDrawn="1"/>
            </p:nvGrpSpPr>
            <p:grpSpPr bwMode="auto">
              <a:xfrm rot="16200000">
                <a:off x="3560" y="845"/>
                <a:ext cx="817" cy="91"/>
                <a:chOff x="4467" y="1162"/>
                <a:chExt cx="817" cy="91"/>
              </a:xfrm>
            </p:grpSpPr>
            <p:sp>
              <p:nvSpPr>
                <p:cNvPr id="1051" name="Line 27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162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2" name="Line 28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253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3" name="Group 29"/>
              <p:cNvGrpSpPr>
                <a:grpSpLocks/>
              </p:cNvGrpSpPr>
              <p:nvPr userDrawn="1"/>
            </p:nvGrpSpPr>
            <p:grpSpPr bwMode="auto">
              <a:xfrm rot="16200000">
                <a:off x="3742" y="845"/>
                <a:ext cx="817" cy="91"/>
                <a:chOff x="4467" y="1162"/>
                <a:chExt cx="817" cy="91"/>
              </a:xfrm>
            </p:grpSpPr>
            <p:sp>
              <p:nvSpPr>
                <p:cNvPr id="1054" name="Line 30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162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 userDrawn="1"/>
              </p:nvSpPr>
              <p:spPr bwMode="auto">
                <a:xfrm>
                  <a:off x="4467" y="1253"/>
                  <a:ext cx="817" cy="0"/>
                </a:xfrm>
                <a:prstGeom prst="line">
                  <a:avLst/>
                </a:prstGeom>
                <a:noFill/>
                <a:ln w="9525">
                  <a:solidFill>
                    <a:srgbClr val="D884B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WordArt 2"/>
          <p:cNvSpPr>
            <a:spLocks noChangeArrowheads="1" noChangeShapeType="1" noTextEdit="1"/>
          </p:cNvSpPr>
          <p:nvPr/>
        </p:nvSpPr>
        <p:spPr bwMode="auto">
          <a:xfrm>
            <a:off x="1116013" y="3606800"/>
            <a:ext cx="6624637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8B122"/>
                </a:solidFill>
                <a:latin typeface="Arial Black"/>
              </a:rPr>
              <a:t>DETERTMINISTIC</a:t>
            </a:r>
          </a:p>
          <a:p>
            <a:pPr algn="ctr"/>
            <a:r>
              <a:rPr lang="en-US" sz="3600" kern="10" spc="72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8B122"/>
                </a:solidFill>
                <a:latin typeface="Arial Black"/>
              </a:rPr>
              <a:t>THEORIES</a:t>
            </a:r>
            <a:endParaRPr lang="en-US" sz="3600" kern="10" spc="72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D8B122"/>
              </a:solidFill>
              <a:latin typeface="Arial Black"/>
            </a:endParaRPr>
          </a:p>
        </p:txBody>
      </p:sp>
      <p:sp>
        <p:nvSpPr>
          <p:cNvPr id="625667" name="WordArt 3"/>
          <p:cNvSpPr>
            <a:spLocks noChangeArrowheads="1" noChangeShapeType="1" noTextEdit="1"/>
          </p:cNvSpPr>
          <p:nvPr/>
        </p:nvSpPr>
        <p:spPr bwMode="auto">
          <a:xfrm>
            <a:off x="1677988" y="1735138"/>
            <a:ext cx="5500687" cy="10080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66"/>
                    </a:gs>
                    <a:gs pos="50000">
                      <a:srgbClr val="CC0000"/>
                    </a:gs>
                    <a:gs pos="100000">
                      <a:srgbClr val="66FF66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Hilbert  Space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FF66"/>
                  </a:gs>
                  <a:gs pos="50000">
                    <a:srgbClr val="CC0000"/>
                  </a:gs>
                  <a:gs pos="100000">
                    <a:srgbClr val="66FF66"/>
                  </a:gs>
                </a:gsLst>
                <a:lin ang="189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4048125" y="2887663"/>
            <a:ext cx="4251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625669" name="Text Box 5"/>
          <p:cNvSpPr txBox="1">
            <a:spLocks noChangeArrowheads="1"/>
          </p:cNvSpPr>
          <p:nvPr/>
        </p:nvSpPr>
        <p:spPr bwMode="auto">
          <a:xfrm>
            <a:off x="1990725" y="6056313"/>
            <a:ext cx="499046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Gerard  ’t </a:t>
            </a:r>
            <a:r>
              <a:rPr lang="en-US" sz="2000" dirty="0" smtClean="0"/>
              <a:t>Hooft,  Berlin,  October  5,  </a:t>
            </a:r>
            <a:r>
              <a:rPr lang="en-US" sz="2000" dirty="0"/>
              <a:t>2009</a:t>
            </a:r>
          </a:p>
        </p:txBody>
      </p:sp>
      <p:pic>
        <p:nvPicPr>
          <p:cNvPr id="625670" name="Picture 6" descr="soldraaik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14749"/>
            <a:ext cx="974725" cy="974725"/>
          </a:xfrm>
          <a:prstGeom prst="rect">
            <a:avLst/>
          </a:prstGeom>
          <a:noFill/>
        </p:spPr>
      </p:pic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6588125" y="685800"/>
            <a:ext cx="22701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Utrecht  University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2900" name="Group 4"/>
          <p:cNvGrpSpPr>
            <a:grpSpLocks/>
          </p:cNvGrpSpPr>
          <p:nvPr/>
        </p:nvGrpSpPr>
        <p:grpSpPr bwMode="auto">
          <a:xfrm>
            <a:off x="755650" y="214290"/>
            <a:ext cx="7334250" cy="1187450"/>
            <a:chOff x="476" y="542"/>
            <a:chExt cx="4620" cy="748"/>
          </a:xfrm>
        </p:grpSpPr>
        <p:sp>
          <p:nvSpPr>
            <p:cNvPr id="592899" name="Text Box 3"/>
            <p:cNvSpPr txBox="1">
              <a:spLocks noChangeArrowheads="1"/>
            </p:cNvSpPr>
            <p:nvPr/>
          </p:nvSpPr>
          <p:spPr bwMode="auto">
            <a:xfrm>
              <a:off x="476" y="542"/>
              <a:ext cx="4620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              appears  to  be  a  perfectly  local,  bounded</a:t>
              </a:r>
            </a:p>
            <a:p>
              <a:r>
                <a:rPr lang="en-US" i="1" dirty="0"/>
                <a:t>quantum  operator</a:t>
              </a:r>
              <a:r>
                <a:rPr lang="en-US" dirty="0"/>
                <a:t>,  similar  to  the  Hamilton  density</a:t>
              </a:r>
            </a:p>
            <a:p>
              <a:r>
                <a:rPr lang="en-US" dirty="0"/>
                <a:t>operator  of  a  QFT.</a:t>
              </a:r>
            </a:p>
          </p:txBody>
        </p:sp>
        <p:graphicFrame>
          <p:nvGraphicFramePr>
            <p:cNvPr id="592898" name="Object 2"/>
            <p:cNvGraphicFramePr>
              <a:graphicFrameLocks noChangeAspect="1"/>
            </p:cNvGraphicFramePr>
            <p:nvPr/>
          </p:nvGraphicFramePr>
          <p:xfrm>
            <a:off x="567" y="563"/>
            <a:ext cx="589" cy="276"/>
          </p:xfrm>
          <a:graphic>
            <a:graphicData uri="http://schemas.openxmlformats.org/presentationml/2006/ole">
              <p:oleObj spid="_x0000_s592898" name="Equation" r:id="rId3" imgW="406080" imgH="190440" progId="Equation.DSMT4">
                <p:embed/>
              </p:oleObj>
            </a:graphicData>
          </a:graphic>
        </p:graphicFrame>
      </p:grpSp>
      <p:graphicFrame>
        <p:nvGraphicFramePr>
          <p:cNvPr id="592901" name="Object 5"/>
          <p:cNvGraphicFramePr>
            <a:graphicFrameLocks noChangeAspect="1"/>
          </p:cNvGraphicFramePr>
          <p:nvPr/>
        </p:nvGraphicFramePr>
        <p:xfrm>
          <a:off x="1476375" y="1566840"/>
          <a:ext cx="6170613" cy="639763"/>
        </p:xfrm>
        <a:graphic>
          <a:graphicData uri="http://schemas.openxmlformats.org/presentationml/2006/ole">
            <p:oleObj spid="_x0000_s592901" name="Equation" r:id="rId4" imgW="2450880" imgH="253800" progId="Equation.DSMT4">
              <p:embed/>
            </p:oleObj>
          </a:graphicData>
        </a:graphic>
      </p:graphicFrame>
      <p:grpSp>
        <p:nvGrpSpPr>
          <p:cNvPr id="592904" name="Group 8"/>
          <p:cNvGrpSpPr>
            <a:grpSpLocks/>
          </p:cNvGrpSpPr>
          <p:nvPr/>
        </p:nvGrpSpPr>
        <p:grpSpPr bwMode="auto">
          <a:xfrm>
            <a:off x="879475" y="2214554"/>
            <a:ext cx="7383463" cy="1235075"/>
            <a:chOff x="554" y="1873"/>
            <a:chExt cx="4651" cy="778"/>
          </a:xfrm>
        </p:grpSpPr>
        <p:sp>
          <p:nvSpPr>
            <p:cNvPr id="592902" name="Text Box 6"/>
            <p:cNvSpPr txBox="1">
              <a:spLocks noChangeArrowheads="1"/>
            </p:cNvSpPr>
            <p:nvPr/>
          </p:nvSpPr>
          <p:spPr bwMode="auto">
            <a:xfrm>
              <a:off x="554" y="1903"/>
              <a:ext cx="4651" cy="74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similarly:                                                              stays </a:t>
              </a:r>
            </a:p>
            <a:p>
              <a:r>
                <a:rPr lang="en-US"/>
                <a:t>outside  the  “light cone”:   information  does  not</a:t>
              </a:r>
            </a:p>
            <a:p>
              <a:r>
                <a:rPr lang="en-US"/>
                <a:t>spread  faster  than  velocity  </a:t>
              </a:r>
              <a:r>
                <a:rPr lang="en-US" i="1"/>
                <a:t>v </a:t>
              </a:r>
              <a:r>
                <a:rPr lang="en-US"/>
                <a:t>=1=</a:t>
              </a:r>
              <a:r>
                <a:rPr lang="en-US" i="1"/>
                <a:t>c</a:t>
              </a:r>
              <a:r>
                <a:rPr lang="en-US"/>
                <a:t> </a:t>
              </a:r>
            </a:p>
          </p:txBody>
        </p:sp>
        <p:graphicFrame>
          <p:nvGraphicFramePr>
            <p:cNvPr id="592903" name="Object 7"/>
            <p:cNvGraphicFramePr>
              <a:graphicFrameLocks noChangeAspect="1"/>
            </p:cNvGraphicFramePr>
            <p:nvPr/>
          </p:nvGraphicFramePr>
          <p:xfrm>
            <a:off x="1419" y="1873"/>
            <a:ext cx="3121" cy="381"/>
          </p:xfrm>
          <a:graphic>
            <a:graphicData uri="http://schemas.openxmlformats.org/presentationml/2006/ole">
              <p:oleObj spid="_x0000_s592903" name="Equation" r:id="rId5" imgW="2082600" imgH="253800" progId="Equation.DSMT4">
                <p:embed/>
              </p:oleObj>
            </a:graphicData>
          </a:graphic>
        </p:graphicFrame>
      </p:grpSp>
      <p:grpSp>
        <p:nvGrpSpPr>
          <p:cNvPr id="592909" name="Group 13"/>
          <p:cNvGrpSpPr>
            <a:grpSpLocks/>
          </p:cNvGrpSpPr>
          <p:nvPr/>
        </p:nvGrpSpPr>
        <p:grpSpPr bwMode="auto">
          <a:xfrm>
            <a:off x="971550" y="3643314"/>
            <a:ext cx="7038975" cy="1570038"/>
            <a:chOff x="476" y="158"/>
            <a:chExt cx="4434" cy="989"/>
          </a:xfrm>
        </p:grpSpPr>
        <p:sp>
          <p:nvSpPr>
            <p:cNvPr id="592910" name="Text Box 14"/>
            <p:cNvSpPr txBox="1">
              <a:spLocks noChangeArrowheads="1"/>
            </p:cNvSpPr>
            <p:nvPr/>
          </p:nvSpPr>
          <p:spPr bwMode="auto">
            <a:xfrm>
              <a:off x="476" y="158"/>
              <a:ext cx="4434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            </a:t>
              </a:r>
              <a:r>
                <a:rPr lang="en-US" dirty="0" smtClean="0"/>
                <a:t> </a:t>
              </a:r>
              <a:r>
                <a:rPr lang="en-US" dirty="0"/>
                <a:t>as  an  operator,  is </a:t>
              </a:r>
              <a:r>
                <a:rPr lang="en-US" dirty="0">
                  <a:solidFill>
                    <a:srgbClr val="FF0000"/>
                  </a:solidFill>
                </a:rPr>
                <a:t> (practically) </a:t>
              </a:r>
              <a:r>
                <a:rPr lang="en-US" dirty="0"/>
                <a:t> bounded</a:t>
              </a:r>
            </a:p>
            <a:p>
              <a:r>
                <a:rPr lang="en-US" dirty="0"/>
                <a:t>(from  below  and  above),  so  </a:t>
              </a:r>
              <a:r>
                <a:rPr lang="en-US" i="1" dirty="0"/>
                <a:t>H</a:t>
              </a:r>
              <a:r>
                <a:rPr lang="en-US" dirty="0"/>
                <a:t>   should  have  a</a:t>
              </a:r>
            </a:p>
            <a:p>
              <a:r>
                <a:rPr lang="en-US" dirty="0"/>
                <a:t>lowest  </a:t>
              </a:r>
              <a:r>
                <a:rPr lang="en-US" dirty="0" err="1"/>
                <a:t>eigenstate</a:t>
              </a:r>
              <a:r>
                <a:rPr lang="en-US" dirty="0"/>
                <a:t>.  This  is  the  vacuum  state  of</a:t>
              </a:r>
            </a:p>
            <a:p>
              <a:r>
                <a:rPr lang="en-US" dirty="0"/>
                <a:t>the  cellular  automaton.</a:t>
              </a:r>
            </a:p>
          </p:txBody>
        </p:sp>
        <p:graphicFrame>
          <p:nvGraphicFramePr>
            <p:cNvPr id="592911" name="Object 15"/>
            <p:cNvGraphicFramePr>
              <a:graphicFrameLocks noChangeAspect="1"/>
            </p:cNvGraphicFramePr>
            <p:nvPr/>
          </p:nvGraphicFramePr>
          <p:xfrm>
            <a:off x="539" y="158"/>
            <a:ext cx="589" cy="276"/>
          </p:xfrm>
          <a:graphic>
            <a:graphicData uri="http://schemas.openxmlformats.org/presentationml/2006/ole">
              <p:oleObj spid="_x0000_s592911" name="Equation" r:id="rId6" imgW="406080" imgH="190440" progId="Equation.DSMT4">
                <p:embed/>
              </p:oleObj>
            </a:graphicData>
          </a:graphic>
        </p:graphicFrame>
      </p:grpSp>
      <p:sp>
        <p:nvSpPr>
          <p:cNvPr id="592912" name="AutoShape 16"/>
          <p:cNvSpPr>
            <a:spLocks noChangeArrowheads="1"/>
          </p:cNvSpPr>
          <p:nvPr/>
        </p:nvSpPr>
        <p:spPr bwMode="auto">
          <a:xfrm>
            <a:off x="428596" y="5348310"/>
            <a:ext cx="2949577" cy="1295400"/>
          </a:xfrm>
          <a:prstGeom prst="wedgeRoundRectCallout">
            <a:avLst>
              <a:gd name="adj1" fmla="val 157645"/>
              <a:gd name="adj2" fmla="val -154564"/>
              <a:gd name="adj3" fmla="val 16667"/>
            </a:avLst>
          </a:prstGeom>
          <a:solidFill>
            <a:srgbClr val="FFCCFF">
              <a:alpha val="12000"/>
            </a:srgbClr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dirty="0"/>
              <a:t>only  if  one  may  </a:t>
            </a:r>
            <a:r>
              <a:rPr lang="en-US" i="1" dirty="0"/>
              <a:t>terminate</a:t>
            </a:r>
            <a:r>
              <a:rPr lang="en-US" dirty="0"/>
              <a:t>  the  BCH  </a:t>
            </a:r>
            <a:r>
              <a:rPr lang="en-US" dirty="0" smtClean="0"/>
              <a:t>series!</a:t>
            </a:r>
            <a:endParaRPr lang="en-US" dirty="0"/>
          </a:p>
        </p:txBody>
      </p:sp>
      <p:sp>
        <p:nvSpPr>
          <p:cNvPr id="592913" name="AutoShape 17"/>
          <p:cNvSpPr>
            <a:spLocks noChangeArrowheads="1"/>
          </p:cNvSpPr>
          <p:nvPr/>
        </p:nvSpPr>
        <p:spPr bwMode="auto">
          <a:xfrm>
            <a:off x="4286248" y="5315687"/>
            <a:ext cx="4500594" cy="1328023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b="1" dirty="0"/>
              <a:t>But  does  the  Baker-Campbell-</a:t>
            </a:r>
            <a:r>
              <a:rPr lang="en-US" b="1" dirty="0" err="1"/>
              <a:t>Hausdorff</a:t>
            </a:r>
            <a:endParaRPr lang="en-US" b="1" dirty="0"/>
          </a:p>
          <a:p>
            <a:pPr algn="ctr"/>
            <a:r>
              <a:rPr lang="en-US" b="1" dirty="0"/>
              <a:t>expansion  converge  ?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2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12" grpId="0" animBg="1"/>
      <p:bldP spid="5929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1874" name="Object 2"/>
          <p:cNvGraphicFramePr>
            <a:graphicFrameLocks noChangeAspect="1"/>
          </p:cNvGraphicFramePr>
          <p:nvPr/>
        </p:nvGraphicFramePr>
        <p:xfrm>
          <a:off x="4016375" y="768350"/>
          <a:ext cx="2763838" cy="571500"/>
        </p:xfrm>
        <a:graphic>
          <a:graphicData uri="http://schemas.openxmlformats.org/presentationml/2006/ole">
            <p:oleObj spid="_x0000_s591874" name="Equation" r:id="rId3" imgW="1104840" imgH="228600" progId="Equation.DSMT4">
              <p:embed/>
            </p:oleObj>
          </a:graphicData>
        </a:graphic>
      </p:graphicFrame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876300" y="1462088"/>
            <a:ext cx="47037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Expand  in  powers  of </a:t>
            </a:r>
            <a:r>
              <a:rPr lang="en-US" i="1"/>
              <a:t> s</a:t>
            </a:r>
            <a:r>
              <a:rPr lang="en-US"/>
              <a:t>   and  </a:t>
            </a:r>
            <a:r>
              <a:rPr lang="en-US" i="1"/>
              <a:t>t</a:t>
            </a:r>
            <a:r>
              <a:rPr lang="en-US"/>
              <a:t> .</a:t>
            </a:r>
          </a:p>
        </p:txBody>
      </p:sp>
      <p:grpSp>
        <p:nvGrpSpPr>
          <p:cNvPr id="591882" name="Group 10"/>
          <p:cNvGrpSpPr>
            <a:grpSpLocks/>
          </p:cNvGrpSpPr>
          <p:nvPr/>
        </p:nvGrpSpPr>
        <p:grpSpPr bwMode="auto">
          <a:xfrm>
            <a:off x="804863" y="2084388"/>
            <a:ext cx="7583487" cy="2149475"/>
            <a:chOff x="431" y="1039"/>
            <a:chExt cx="4777" cy="1354"/>
          </a:xfrm>
        </p:grpSpPr>
        <p:sp>
          <p:nvSpPr>
            <p:cNvPr id="591876" name="Text Box 4"/>
            <p:cNvSpPr txBox="1">
              <a:spLocks noChangeArrowheads="1"/>
            </p:cNvSpPr>
            <p:nvPr/>
          </p:nvSpPr>
          <p:spPr bwMode="auto">
            <a:xfrm>
              <a:off x="431" y="1185"/>
              <a:ext cx="4777" cy="12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                               and           converge  well</a:t>
              </a:r>
            </a:p>
            <a:p>
              <a:r>
                <a:rPr lang="en-US"/>
                <a:t>                                   But  writing  their  product  as  an</a:t>
              </a:r>
            </a:p>
            <a:p>
              <a:r>
                <a:rPr lang="en-US"/>
                <a:t>exponent,                , will  lead  to  singularities,  if  at</a:t>
              </a:r>
            </a:p>
            <a:p>
              <a:r>
                <a:rPr lang="en-US"/>
                <a:t>some  values  of  </a:t>
              </a:r>
              <a:r>
                <a:rPr lang="en-US" i="1"/>
                <a:t>s </a:t>
              </a:r>
              <a:r>
                <a:rPr lang="en-US"/>
                <a:t>  and  </a:t>
              </a:r>
              <a:r>
                <a:rPr lang="en-US" i="1"/>
                <a:t>t</a:t>
              </a:r>
              <a:r>
                <a:rPr lang="en-US"/>
                <a:t> ,  two  eigenvalues  of  the</a:t>
              </a:r>
            </a:p>
            <a:p>
              <a:r>
                <a:rPr lang="en-US"/>
                <a:t>product  are  exactly          apart.</a:t>
              </a:r>
              <a:endParaRPr lang="en-US" i="1"/>
            </a:p>
          </p:txBody>
        </p:sp>
        <p:graphicFrame>
          <p:nvGraphicFramePr>
            <p:cNvPr id="591877" name="Object 5"/>
            <p:cNvGraphicFramePr>
              <a:graphicFrameLocks noChangeAspect="1"/>
            </p:cNvGraphicFramePr>
            <p:nvPr/>
          </p:nvGraphicFramePr>
          <p:xfrm>
            <a:off x="476" y="1039"/>
            <a:ext cx="1630" cy="605"/>
          </p:xfrm>
          <a:graphic>
            <a:graphicData uri="http://schemas.openxmlformats.org/presentationml/2006/ole">
              <p:oleObj spid="_x0000_s591877" name="Equation" r:id="rId4" imgW="1231560" imgH="457200" progId="Equation.DSMT4">
                <p:embed/>
              </p:oleObj>
            </a:graphicData>
          </a:graphic>
        </p:graphicFrame>
        <p:graphicFrame>
          <p:nvGraphicFramePr>
            <p:cNvPr id="591878" name="Object 6"/>
            <p:cNvGraphicFramePr>
              <a:graphicFrameLocks noChangeAspect="1"/>
            </p:cNvGraphicFramePr>
            <p:nvPr/>
          </p:nvGraphicFramePr>
          <p:xfrm>
            <a:off x="2767" y="1162"/>
            <a:ext cx="364" cy="281"/>
          </p:xfrm>
          <a:graphic>
            <a:graphicData uri="http://schemas.openxmlformats.org/presentationml/2006/ole">
              <p:oleObj spid="_x0000_s591878" name="Equation" r:id="rId5" imgW="279360" imgH="215640" progId="Equation.DSMT4">
                <p:embed/>
              </p:oleObj>
            </a:graphicData>
          </a:graphic>
        </p:graphicFrame>
        <p:graphicFrame>
          <p:nvGraphicFramePr>
            <p:cNvPr id="591880" name="Object 8"/>
            <p:cNvGraphicFramePr>
              <a:graphicFrameLocks noChangeAspect="1"/>
            </p:cNvGraphicFramePr>
            <p:nvPr/>
          </p:nvGraphicFramePr>
          <p:xfrm>
            <a:off x="1497" y="1608"/>
            <a:ext cx="612" cy="297"/>
          </p:xfrm>
          <a:graphic>
            <a:graphicData uri="http://schemas.openxmlformats.org/presentationml/2006/ole">
              <p:oleObj spid="_x0000_s591880" name="Equation" r:id="rId6" imgW="469800" imgH="228600" progId="Equation.DSMT4">
                <p:embed/>
              </p:oleObj>
            </a:graphicData>
          </a:graphic>
        </p:graphicFrame>
        <p:graphicFrame>
          <p:nvGraphicFramePr>
            <p:cNvPr id="591881" name="Object 9"/>
            <p:cNvGraphicFramePr>
              <a:graphicFrameLocks noChangeAspect="1"/>
            </p:cNvGraphicFramePr>
            <p:nvPr/>
          </p:nvGraphicFramePr>
          <p:xfrm>
            <a:off x="2320" y="2128"/>
            <a:ext cx="386" cy="235"/>
          </p:xfrm>
          <a:graphic>
            <a:graphicData uri="http://schemas.openxmlformats.org/presentationml/2006/ole">
              <p:oleObj spid="_x0000_s591881" name="Equation" r:id="rId7" imgW="291960" imgH="177480" progId="Equation.DSMT4">
                <p:embed/>
              </p:oleObj>
            </a:graphicData>
          </a:graphic>
        </p:graphicFrame>
      </p:grpSp>
      <p:grpSp>
        <p:nvGrpSpPr>
          <p:cNvPr id="591885" name="Group 13"/>
          <p:cNvGrpSpPr>
            <a:grpSpLocks/>
          </p:cNvGrpSpPr>
          <p:nvPr/>
        </p:nvGrpSpPr>
        <p:grpSpPr bwMode="auto">
          <a:xfrm>
            <a:off x="792163" y="4354513"/>
            <a:ext cx="7369175" cy="1238250"/>
            <a:chOff x="463" y="2402"/>
            <a:chExt cx="4642" cy="780"/>
          </a:xfrm>
        </p:grpSpPr>
        <p:sp>
          <p:nvSpPr>
            <p:cNvPr id="591883" name="Text Box 11"/>
            <p:cNvSpPr txBox="1">
              <a:spLocks noChangeArrowheads="1"/>
            </p:cNvSpPr>
            <p:nvPr/>
          </p:nvSpPr>
          <p:spPr bwMode="auto">
            <a:xfrm>
              <a:off x="463" y="2402"/>
              <a:ext cx="4642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This  means  that  divergence  occurs  when  two</a:t>
              </a:r>
            </a:p>
            <a:p>
              <a:r>
                <a:rPr lang="en-US"/>
                <a:t>energy  eigenvalues  of  </a:t>
              </a:r>
              <a:r>
                <a:rPr lang="en-US" i="1"/>
                <a:t>H</a:t>
              </a:r>
              <a:r>
                <a:rPr lang="en-US"/>
                <a:t>   are  considered  that  are</a:t>
              </a:r>
            </a:p>
            <a:p>
              <a:r>
                <a:rPr lang="en-US"/>
                <a:t>                   apart.</a:t>
              </a:r>
            </a:p>
          </p:txBody>
        </p:sp>
        <p:graphicFrame>
          <p:nvGraphicFramePr>
            <p:cNvPr id="591884" name="Object 12"/>
            <p:cNvGraphicFramePr>
              <a:graphicFrameLocks noChangeAspect="1"/>
            </p:cNvGraphicFramePr>
            <p:nvPr/>
          </p:nvGraphicFramePr>
          <p:xfrm>
            <a:off x="588" y="2894"/>
            <a:ext cx="795" cy="288"/>
          </p:xfrm>
          <a:graphic>
            <a:graphicData uri="http://schemas.openxmlformats.org/presentationml/2006/ole">
              <p:oleObj spid="_x0000_s591884" name="Equation" r:id="rId8" imgW="596880" imgH="215640" progId="Equation.DSMT4">
                <p:embed/>
              </p:oleObj>
            </a:graphicData>
          </a:graphic>
        </p:graphicFrame>
      </p:grpSp>
      <p:sp>
        <p:nvSpPr>
          <p:cNvPr id="591886" name="Text Box 14"/>
          <p:cNvSpPr txBox="1">
            <a:spLocks noChangeArrowheads="1"/>
          </p:cNvSpPr>
          <p:nvPr/>
        </p:nvSpPr>
        <p:spPr bwMode="auto">
          <a:xfrm rot="-916496">
            <a:off x="3176588" y="5626100"/>
            <a:ext cx="2668587" cy="466725"/>
          </a:xfrm>
          <a:prstGeom prst="rect">
            <a:avLst/>
          </a:prstGeom>
          <a:solidFill>
            <a:srgbClr val="FFCCFF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“Planck  energy” ?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1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1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785786" y="1714488"/>
            <a:ext cx="7429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 long  as  we  restrict  ourselves  to  energy  scales  much  lower  than  the  “Planck  energy”,  our  theory  appears  to  behave  as  a  quantized  field  theory,  with  a  genuine  Hilbert  space,  and  the  correct  “Copenhagen  interpretation”</a:t>
            </a: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785786" y="399033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 problem  will  be  to  generate  a  “realistic”  QFT:  approximate  Lorentz  invariance !!</a:t>
            </a:r>
            <a:endParaRPr 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879475" y="788988"/>
            <a:ext cx="7285969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/>
              <a:t>Qu</a:t>
            </a:r>
            <a:r>
              <a:rPr lang="en-US" b="1" i="1" dirty="0"/>
              <a:t>:  </a:t>
            </a:r>
            <a:r>
              <a:rPr lang="en-US" b="1" dirty="0"/>
              <a:t>time  translation  invariance  </a:t>
            </a:r>
            <a:r>
              <a:rPr lang="en-US" dirty="0"/>
              <a:t>only  strictly  holds</a:t>
            </a:r>
          </a:p>
          <a:p>
            <a:r>
              <a:rPr lang="en-US" dirty="0"/>
              <a:t>for  time  </a:t>
            </a:r>
            <a:r>
              <a:rPr lang="en-US" dirty="0" err="1"/>
              <a:t>tranlations</a:t>
            </a:r>
            <a:r>
              <a:rPr lang="en-US" dirty="0"/>
              <a:t>  over  integral  multiples  of  </a:t>
            </a:r>
            <a:r>
              <a:rPr lang="el-GR" dirty="0"/>
              <a:t>Δ</a:t>
            </a:r>
            <a:r>
              <a:rPr lang="en-US" i="1" dirty="0"/>
              <a:t>t </a:t>
            </a:r>
            <a:r>
              <a:rPr lang="en-US" dirty="0"/>
              <a:t>,</a:t>
            </a:r>
          </a:p>
          <a:p>
            <a:r>
              <a:rPr lang="en-US" dirty="0">
                <a:ea typeface="Arial Unicode MS" pitchFamily="34" charset="-128"/>
                <a:cs typeface="Arial Unicode MS" pitchFamily="34" charset="-128"/>
              </a:rPr>
              <a:t>the  lattice  time  unit.  Is  conservation  of  energy</a:t>
            </a:r>
          </a:p>
          <a:p>
            <a:r>
              <a:rPr lang="en-US" dirty="0">
                <a:ea typeface="Arial Unicode MS" pitchFamily="34" charset="-128"/>
                <a:cs typeface="Arial Unicode MS" pitchFamily="34" charset="-128"/>
              </a:rPr>
              <a:t>violated  by  multiples  of           ? </a:t>
            </a:r>
            <a:endParaRPr lang="el-GR" dirty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90851" name="Object 3"/>
          <p:cNvGraphicFramePr>
            <a:graphicFrameLocks noChangeAspect="1"/>
          </p:cNvGraphicFramePr>
          <p:nvPr/>
        </p:nvGraphicFramePr>
        <p:xfrm>
          <a:off x="4506913" y="1935163"/>
          <a:ext cx="722312" cy="455612"/>
        </p:xfrm>
        <a:graphic>
          <a:graphicData uri="http://schemas.openxmlformats.org/presentationml/2006/ole">
            <p:oleObj spid="_x0000_s590851" name="Equation" r:id="rId3" imgW="342720" imgH="215640" progId="Equation.DSMT4">
              <p:embed/>
            </p:oleObj>
          </a:graphicData>
        </a:graphic>
      </p:graphicFrame>
      <p:grpSp>
        <p:nvGrpSpPr>
          <p:cNvPr id="590858" name="Group 10"/>
          <p:cNvGrpSpPr>
            <a:grpSpLocks/>
          </p:cNvGrpSpPr>
          <p:nvPr/>
        </p:nvGrpSpPr>
        <p:grpSpPr bwMode="auto">
          <a:xfrm>
            <a:off x="879475" y="2444750"/>
            <a:ext cx="7583488" cy="3013075"/>
            <a:chOff x="554" y="1540"/>
            <a:chExt cx="4777" cy="1898"/>
          </a:xfrm>
        </p:grpSpPr>
        <p:sp>
          <p:nvSpPr>
            <p:cNvPr id="590852" name="Text Box 4"/>
            <p:cNvSpPr txBox="1">
              <a:spLocks noChangeArrowheads="1"/>
            </p:cNvSpPr>
            <p:nvPr/>
          </p:nvSpPr>
          <p:spPr bwMode="auto">
            <a:xfrm>
              <a:off x="554" y="1540"/>
              <a:ext cx="4777" cy="18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A1:  </a:t>
              </a:r>
              <a:r>
                <a:rPr lang="en-US"/>
                <a:t>yes,  if  you  introduce  a  classical  perturbation:</a:t>
              </a:r>
            </a:p>
            <a:p>
              <a:r>
                <a:rPr lang="en-US"/>
                <a:t>allow  the  cellular  automaton  to  be  perturbed:</a:t>
              </a:r>
            </a:p>
            <a:p>
              <a:endParaRPr lang="en-US"/>
            </a:p>
            <a:p>
              <a:endParaRPr lang="en-US"/>
            </a:p>
            <a:p>
              <a:r>
                <a:rPr lang="en-US"/>
                <a:t>Then,  	acts  with  the  beat  of  the  lattice  clock.</a:t>
              </a:r>
            </a:p>
            <a:p>
              <a:r>
                <a:rPr lang="en-US"/>
                <a:t>It  only  respects  energy  conservation  modulo  	.</a:t>
              </a:r>
            </a:p>
            <a:p>
              <a:r>
                <a:rPr lang="en-US"/>
                <a:t>Such  perturbations  are  not  allowed  by  General  </a:t>
              </a:r>
            </a:p>
            <a:p>
              <a:r>
                <a:rPr lang="en-US"/>
                <a:t>Relativity.</a:t>
              </a:r>
            </a:p>
          </p:txBody>
        </p:sp>
        <p:graphicFrame>
          <p:nvGraphicFramePr>
            <p:cNvPr id="590853" name="Object 5"/>
            <p:cNvGraphicFramePr>
              <a:graphicFrameLocks noChangeAspect="1"/>
            </p:cNvGraphicFramePr>
            <p:nvPr/>
          </p:nvGraphicFramePr>
          <p:xfrm>
            <a:off x="1474" y="2133"/>
            <a:ext cx="2476" cy="299"/>
          </p:xfrm>
          <a:graphic>
            <a:graphicData uri="http://schemas.openxmlformats.org/presentationml/2006/ole">
              <p:oleObj spid="_x0000_s590853" name="Equation" r:id="rId4" imgW="1574640" imgH="190440" progId="Equation.DSMT4">
                <p:embed/>
              </p:oleObj>
            </a:graphicData>
          </a:graphic>
        </p:graphicFrame>
        <p:graphicFrame>
          <p:nvGraphicFramePr>
            <p:cNvPr id="590855" name="Object 7"/>
            <p:cNvGraphicFramePr>
              <a:graphicFrameLocks noChangeAspect="1"/>
            </p:cNvGraphicFramePr>
            <p:nvPr/>
          </p:nvGraphicFramePr>
          <p:xfrm>
            <a:off x="1254" y="2496"/>
            <a:ext cx="374" cy="238"/>
          </p:xfrm>
          <a:graphic>
            <a:graphicData uri="http://schemas.openxmlformats.org/presentationml/2006/ole">
              <p:oleObj spid="_x0000_s590855" name="Equation" r:id="rId5" imgW="279360" imgH="177480" progId="Equation.DSMT4">
                <p:embed/>
              </p:oleObj>
            </a:graphicData>
          </a:graphic>
        </p:graphicFrame>
        <p:graphicFrame>
          <p:nvGraphicFramePr>
            <p:cNvPr id="590856" name="Object 8"/>
            <p:cNvGraphicFramePr>
              <a:graphicFrameLocks noChangeAspect="1"/>
            </p:cNvGraphicFramePr>
            <p:nvPr/>
          </p:nvGraphicFramePr>
          <p:xfrm>
            <a:off x="4749" y="2722"/>
            <a:ext cx="455" cy="287"/>
          </p:xfrm>
          <a:graphic>
            <a:graphicData uri="http://schemas.openxmlformats.org/presentationml/2006/ole">
              <p:oleObj spid="_x0000_s590856" name="Equation" r:id="rId6" imgW="342720" imgH="215640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ChangeArrowheads="1"/>
          </p:cNvSpPr>
          <p:nvPr/>
        </p:nvSpPr>
        <p:spPr bwMode="auto">
          <a:xfrm>
            <a:off x="1187450" y="1052513"/>
            <a:ext cx="7248525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A2:   </a:t>
            </a:r>
            <a:r>
              <a:rPr lang="en-US"/>
              <a:t>no,  if  you  expand  the  complete  Hamiltonian</a:t>
            </a:r>
          </a:p>
          <a:p>
            <a:r>
              <a:rPr lang="en-US" i="1"/>
              <a:t>H </a:t>
            </a:r>
            <a:r>
              <a:rPr lang="en-US"/>
              <a:t> into  a  linearlized  part         and   an  interaction</a:t>
            </a:r>
          </a:p>
          <a:p>
            <a:r>
              <a:rPr lang="en-US"/>
              <a:t>piece	         .  The  total  energy,  defined  by</a:t>
            </a:r>
          </a:p>
          <a:p>
            <a:r>
              <a:rPr lang="en-US"/>
              <a:t>	      is  </a:t>
            </a:r>
            <a:r>
              <a:rPr lang="en-US" i="1"/>
              <a:t>exactly</a:t>
            </a:r>
            <a:r>
              <a:rPr lang="en-US"/>
              <a:t>  conserved.</a:t>
            </a:r>
          </a:p>
        </p:txBody>
      </p:sp>
      <p:graphicFrame>
        <p:nvGraphicFramePr>
          <p:cNvPr id="611331" name="Object 3"/>
          <p:cNvGraphicFramePr>
            <a:graphicFrameLocks noChangeAspect="1"/>
          </p:cNvGraphicFramePr>
          <p:nvPr/>
        </p:nvGraphicFramePr>
        <p:xfrm>
          <a:off x="4932363" y="1484313"/>
          <a:ext cx="457200" cy="431800"/>
        </p:xfrm>
        <a:graphic>
          <a:graphicData uri="http://schemas.openxmlformats.org/presentationml/2006/ole">
            <p:oleObj spid="_x0000_s611331" name="Equation" r:id="rId3" imgW="228600" imgH="215640" progId="Equation.DSMT4">
              <p:embed/>
            </p:oleObj>
          </a:graphicData>
        </a:graphic>
      </p:graphicFrame>
      <p:graphicFrame>
        <p:nvGraphicFramePr>
          <p:cNvPr id="611332" name="Object 4"/>
          <p:cNvGraphicFramePr>
            <a:graphicFrameLocks noChangeAspect="1"/>
          </p:cNvGraphicFramePr>
          <p:nvPr/>
        </p:nvGraphicFramePr>
        <p:xfrm>
          <a:off x="2259013" y="1844675"/>
          <a:ext cx="584200" cy="431800"/>
        </p:xfrm>
        <a:graphic>
          <a:graphicData uri="http://schemas.openxmlformats.org/presentationml/2006/ole">
            <p:oleObj spid="_x0000_s611332" name="Equation" r:id="rId4" imgW="291960" imgH="215640" progId="Equation.DSMT4">
              <p:embed/>
            </p:oleObj>
          </a:graphicData>
        </a:graphic>
      </p:graphicFrame>
      <p:graphicFrame>
        <p:nvGraphicFramePr>
          <p:cNvPr id="611333" name="Object 5"/>
          <p:cNvGraphicFramePr>
            <a:graphicFrameLocks noChangeAspect="1"/>
          </p:cNvGraphicFramePr>
          <p:nvPr/>
        </p:nvGraphicFramePr>
        <p:xfrm>
          <a:off x="1293813" y="2205038"/>
          <a:ext cx="1244600" cy="431800"/>
        </p:xfrm>
        <a:graphic>
          <a:graphicData uri="http://schemas.openxmlformats.org/presentationml/2006/ole">
            <p:oleObj spid="_x0000_s611333" name="Equation" r:id="rId5" imgW="622080" imgH="215640" progId="Equation.DSMT4">
              <p:embed/>
            </p:oleObj>
          </a:graphicData>
        </a:graphic>
      </p:graphicFrame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1258888" y="3452813"/>
            <a:ext cx="668972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This  distinction  may  be  of  crucial  importance</a:t>
            </a:r>
          </a:p>
          <a:p>
            <a:r>
              <a:rPr lang="en-US" dirty="0"/>
              <a:t>for  the  following  discussion:</a:t>
            </a:r>
          </a:p>
        </p:txBody>
      </p:sp>
      <p:grpSp>
        <p:nvGrpSpPr>
          <p:cNvPr id="611338" name="Group 10"/>
          <p:cNvGrpSpPr>
            <a:grpSpLocks/>
          </p:cNvGrpSpPr>
          <p:nvPr/>
        </p:nvGrpSpPr>
        <p:grpSpPr bwMode="auto">
          <a:xfrm>
            <a:off x="1763713" y="4870450"/>
            <a:ext cx="5761037" cy="863600"/>
            <a:chOff x="1111" y="3068"/>
            <a:chExt cx="3629" cy="544"/>
          </a:xfrm>
        </p:grpSpPr>
        <p:sp>
          <p:nvSpPr>
            <p:cNvPr id="61133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111" y="3068"/>
              <a:ext cx="3629" cy="5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spc="720" normalizeH="1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The  EPR  Paradox  and</a:t>
              </a:r>
            </a:p>
            <a:p>
              <a:pPr algn="ctr"/>
              <a:r>
                <a:rPr lang="en-US" sz="3600" kern="10" spc="720" normalizeH="1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BELL s  inequalities</a:t>
              </a:r>
            </a:p>
          </p:txBody>
        </p:sp>
        <p:sp>
          <p:nvSpPr>
            <p:cNvPr id="611337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168" y="3387"/>
              <a:ext cx="91" cy="1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spc="720" normalizeH="1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,</a:t>
              </a:r>
            </a:p>
          </p:txBody>
        </p:sp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1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1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Text Box 2"/>
          <p:cNvSpPr txBox="1">
            <a:spLocks noChangeArrowheads="1"/>
          </p:cNvSpPr>
          <p:nvPr/>
        </p:nvSpPr>
        <p:spPr bwMode="auto">
          <a:xfrm>
            <a:off x="1485900" y="2349500"/>
            <a:ext cx="6165850" cy="2282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“Alice  and  Bob  have  the  free  will</a:t>
            </a:r>
          </a:p>
          <a:p>
            <a:pPr algn="ctr"/>
            <a:r>
              <a:rPr lang="en-US"/>
              <a:t>to  choose  which  observable  to  measure.”</a:t>
            </a:r>
          </a:p>
          <a:p>
            <a:pPr algn="ctr"/>
            <a:endParaRPr lang="en-US"/>
          </a:p>
          <a:p>
            <a:pPr algn="ctr"/>
            <a:r>
              <a:rPr lang="en-US"/>
              <a:t>But  is  there  “Free  Will” ???</a:t>
            </a:r>
          </a:p>
          <a:p>
            <a:pPr algn="ctr"/>
            <a:endParaRPr lang="en-US"/>
          </a:p>
          <a:p>
            <a:pPr algn="ctr"/>
            <a:r>
              <a:rPr lang="en-US"/>
              <a:t>What  is  Free  Will ??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114" name="Picture 2" descr="quex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8" y="1155700"/>
            <a:ext cx="8963025" cy="4705350"/>
          </a:xfrm>
          <a:prstGeom prst="rect">
            <a:avLst/>
          </a:prstGeom>
          <a:noFill/>
        </p:spPr>
      </p:pic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2484438" y="5259388"/>
            <a:ext cx="106838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 </a:t>
            </a:r>
            <a:r>
              <a:rPr lang="en-US" sz="2800" i="1"/>
              <a:t>t  </a:t>
            </a:r>
            <a:r>
              <a:rPr lang="en-US" sz="2800"/>
              <a:t>= 0</a:t>
            </a:r>
          </a:p>
        </p:txBody>
      </p:sp>
      <p:sp>
        <p:nvSpPr>
          <p:cNvPr id="602116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88519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i="1">
                <a:ea typeface="Arial Unicode MS" pitchFamily="34" charset="-128"/>
                <a:cs typeface="Arial Unicode MS" pitchFamily="34" charset="-128"/>
              </a:rPr>
              <a:t>α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/>
              <a:t>and  </a:t>
            </a:r>
            <a:r>
              <a:rPr lang="el-GR" i="1"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/>
              <a:t> are  entangled.   </a:t>
            </a:r>
            <a:r>
              <a:rPr lang="en-US" i="1"/>
              <a:t>P</a:t>
            </a:r>
            <a:r>
              <a:rPr lang="en-US"/>
              <a:t>  cannot  depend  on  </a:t>
            </a:r>
            <a:r>
              <a:rPr lang="en-US" i="1"/>
              <a:t>B</a:t>
            </a:r>
            <a:r>
              <a:rPr lang="en-US"/>
              <a:t> ,   and</a:t>
            </a:r>
          </a:p>
          <a:p>
            <a:r>
              <a:rPr lang="en-US" i="1"/>
              <a:t>Q</a:t>
            </a:r>
            <a:r>
              <a:rPr lang="en-US"/>
              <a:t>  cannot  depend  on  </a:t>
            </a:r>
            <a:r>
              <a:rPr lang="en-US" i="1"/>
              <a:t>A  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→   Bell’s  inequality  </a:t>
            </a:r>
            <a:r>
              <a:rPr lang="en-US"/>
              <a:t>→  contradiction!</a:t>
            </a:r>
          </a:p>
        </p:txBody>
      </p:sp>
      <p:sp>
        <p:nvSpPr>
          <p:cNvPr id="602117" name="Text Box 5"/>
          <p:cNvSpPr txBox="1">
            <a:spLocks noChangeArrowheads="1"/>
          </p:cNvSpPr>
          <p:nvPr/>
        </p:nvSpPr>
        <p:spPr bwMode="auto">
          <a:xfrm>
            <a:off x="892175" y="5846763"/>
            <a:ext cx="7783513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  yet  no  </a:t>
            </a:r>
            <a:r>
              <a:rPr lang="en-US" i="1"/>
              <a:t>useful  signal</a:t>
            </a:r>
            <a:r>
              <a:rPr lang="en-US"/>
              <a:t>  can  be  sent  from  </a:t>
            </a:r>
            <a:r>
              <a:rPr lang="en-US" i="1"/>
              <a:t>B</a:t>
            </a:r>
            <a:r>
              <a:rPr lang="en-US"/>
              <a:t>  to  </a:t>
            </a:r>
            <a:r>
              <a:rPr lang="en-US" i="1"/>
              <a:t>P</a:t>
            </a:r>
            <a:r>
              <a:rPr lang="en-US"/>
              <a:t>  </a:t>
            </a:r>
          </a:p>
          <a:p>
            <a:r>
              <a:rPr lang="en-US"/>
              <a:t>or  </a:t>
            </a:r>
            <a:r>
              <a:rPr lang="en-US" i="1"/>
              <a:t>A</a:t>
            </a:r>
            <a:r>
              <a:rPr lang="en-US"/>
              <a:t>  to  </a:t>
            </a:r>
            <a:r>
              <a:rPr lang="en-US" i="1"/>
              <a:t>Q</a:t>
            </a:r>
            <a:r>
              <a:rPr lang="en-US"/>
              <a:t>.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9764" name="Object 4"/>
          <p:cNvGraphicFramePr>
            <a:graphicFrameLocks noChangeAspect="1"/>
          </p:cNvGraphicFramePr>
          <p:nvPr/>
        </p:nvGraphicFramePr>
        <p:xfrm>
          <a:off x="2076450" y="342900"/>
          <a:ext cx="4583113" cy="4022725"/>
        </p:xfrm>
        <a:graphic>
          <a:graphicData uri="http://schemas.openxmlformats.org/presentationml/2006/ole">
            <p:oleObj spid="_x0000_s629764" name="Equation" r:id="rId3" imgW="2286000" imgH="2006280" progId="Equation.DSMT4">
              <p:embed/>
            </p:oleObj>
          </a:graphicData>
        </a:graphic>
      </p:graphicFrame>
      <p:graphicFrame>
        <p:nvGraphicFramePr>
          <p:cNvPr id="629766" name="Object 6"/>
          <p:cNvGraphicFramePr>
            <a:graphicFrameLocks noChangeAspect="1"/>
          </p:cNvGraphicFramePr>
          <p:nvPr/>
        </p:nvGraphicFramePr>
        <p:xfrm>
          <a:off x="1127125" y="4611688"/>
          <a:ext cx="5245100" cy="1985962"/>
        </p:xfrm>
        <a:graphic>
          <a:graphicData uri="http://schemas.openxmlformats.org/presentationml/2006/ole">
            <p:oleObj spid="_x0000_s629766" name="Equation" r:id="rId4" imgW="2616120" imgH="99036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Text Box 2"/>
          <p:cNvSpPr txBox="1">
            <a:spLocks noChangeArrowheads="1"/>
          </p:cNvSpPr>
          <p:nvPr/>
        </p:nvSpPr>
        <p:spPr bwMode="auto">
          <a:xfrm>
            <a:off x="1757363" y="833438"/>
            <a:ext cx="5191125" cy="944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/>
              <a:t>Symmetries  on  the  lattice.</a:t>
            </a:r>
          </a:p>
          <a:p>
            <a:pPr algn="ctr"/>
            <a:r>
              <a:rPr lang="en-US"/>
              <a:t>1.  the  momentum  operator.</a:t>
            </a:r>
          </a:p>
        </p:txBody>
      </p:sp>
      <p:grpSp>
        <p:nvGrpSpPr>
          <p:cNvPr id="613390" name="Group 14"/>
          <p:cNvGrpSpPr>
            <a:grpSpLocks/>
          </p:cNvGrpSpPr>
          <p:nvPr/>
        </p:nvGrpSpPr>
        <p:grpSpPr bwMode="auto">
          <a:xfrm>
            <a:off x="1116013" y="2565400"/>
            <a:ext cx="2881312" cy="2735263"/>
            <a:chOff x="1519" y="1616"/>
            <a:chExt cx="1815" cy="1723"/>
          </a:xfrm>
        </p:grpSpPr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519" y="1979"/>
              <a:ext cx="1406" cy="1360"/>
            </a:xfrm>
            <a:prstGeom prst="rect">
              <a:avLst/>
            </a:prstGeom>
            <a:solidFill>
              <a:srgbClr val="66FF66">
                <a:alpha val="70000"/>
              </a:srgb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2018" y="1616"/>
              <a:ext cx="1316" cy="1270"/>
            </a:xfrm>
            <a:prstGeom prst="rect">
              <a:avLst/>
            </a:prstGeom>
            <a:solidFill>
              <a:schemeClr val="folHlink">
                <a:alpha val="25000"/>
              </a:schemeClr>
            </a:solidFill>
            <a:ln w="28575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3383" name="Line 7"/>
            <p:cNvSpPr>
              <a:spLocks noChangeShapeType="1"/>
            </p:cNvSpPr>
            <p:nvPr/>
          </p:nvSpPr>
          <p:spPr bwMode="auto">
            <a:xfrm flipV="1">
              <a:off x="1519" y="1616"/>
              <a:ext cx="499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3385" name="Line 9"/>
            <p:cNvSpPr>
              <a:spLocks noChangeShapeType="1"/>
            </p:cNvSpPr>
            <p:nvPr/>
          </p:nvSpPr>
          <p:spPr bwMode="auto">
            <a:xfrm flipV="1">
              <a:off x="2925" y="1616"/>
              <a:ext cx="409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3386" name="Line 10"/>
            <p:cNvSpPr>
              <a:spLocks noChangeShapeType="1"/>
            </p:cNvSpPr>
            <p:nvPr/>
          </p:nvSpPr>
          <p:spPr bwMode="auto">
            <a:xfrm flipV="1">
              <a:off x="2925" y="2886"/>
              <a:ext cx="409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3387" name="Line 11"/>
            <p:cNvSpPr>
              <a:spLocks noChangeShapeType="1"/>
            </p:cNvSpPr>
            <p:nvPr/>
          </p:nvSpPr>
          <p:spPr bwMode="auto">
            <a:xfrm>
              <a:off x="2018" y="1616"/>
              <a:ext cx="13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3388" name="Line 12"/>
            <p:cNvSpPr>
              <a:spLocks noChangeShapeType="1"/>
            </p:cNvSpPr>
            <p:nvPr/>
          </p:nvSpPr>
          <p:spPr bwMode="auto">
            <a:xfrm>
              <a:off x="3334" y="1616"/>
              <a:ext cx="0" cy="1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3389" name="Line 13"/>
            <p:cNvSpPr>
              <a:spLocks noChangeShapeType="1"/>
            </p:cNvSpPr>
            <p:nvPr/>
          </p:nvSpPr>
          <p:spPr bwMode="auto">
            <a:xfrm flipV="1">
              <a:off x="1519" y="2886"/>
              <a:ext cx="499" cy="45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613391" name="Text Box 15"/>
          <p:cNvSpPr txBox="1">
            <a:spLocks noChangeArrowheads="1"/>
          </p:cNvSpPr>
          <p:nvPr/>
        </p:nvSpPr>
        <p:spPr bwMode="auto">
          <a:xfrm>
            <a:off x="4849813" y="3876689"/>
            <a:ext cx="3556000" cy="15525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Normally,  momentum  is</a:t>
            </a:r>
          </a:p>
          <a:p>
            <a:r>
              <a:rPr lang="en-US" dirty="0"/>
              <a:t>only  defined  inside  its</a:t>
            </a:r>
          </a:p>
          <a:p>
            <a:r>
              <a:rPr lang="en-US" dirty="0" err="1"/>
              <a:t>Brillouin</a:t>
            </a:r>
            <a:r>
              <a:rPr lang="en-US" dirty="0"/>
              <a:t>  zone.</a:t>
            </a:r>
          </a:p>
          <a:p>
            <a:r>
              <a:rPr lang="en-US" dirty="0"/>
              <a:t>Can  we  do  better?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909638" y="1004888"/>
            <a:ext cx="7172325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Define  an  anti-commuting  field                  on  the  </a:t>
            </a:r>
          </a:p>
          <a:p>
            <a:r>
              <a:rPr lang="en-US"/>
              <a:t>lattice  sites </a:t>
            </a:r>
            <a:r>
              <a:rPr lang="en-US" i="1"/>
              <a:t> x</a:t>
            </a:r>
            <a:r>
              <a:rPr lang="en-US"/>
              <a:t> ,  creating  or  annihilating  a  particle</a:t>
            </a:r>
          </a:p>
          <a:p>
            <a:r>
              <a:rPr lang="en-US"/>
              <a:t>according  to  the  anti-commutation  rules</a:t>
            </a:r>
          </a:p>
        </p:txBody>
      </p:sp>
      <p:graphicFrame>
        <p:nvGraphicFramePr>
          <p:cNvPr id="612355" name="Object 3"/>
          <p:cNvGraphicFramePr>
            <a:graphicFrameLocks noChangeAspect="1"/>
          </p:cNvGraphicFramePr>
          <p:nvPr/>
        </p:nvGraphicFramePr>
        <p:xfrm>
          <a:off x="5616575" y="1039813"/>
          <a:ext cx="996950" cy="430212"/>
        </p:xfrm>
        <a:graphic>
          <a:graphicData uri="http://schemas.openxmlformats.org/presentationml/2006/ole">
            <p:oleObj spid="_x0000_s612355" name="Equation" r:id="rId3" imgW="469800" imgH="203040" progId="Equation.DSMT4">
              <p:embed/>
            </p:oleObj>
          </a:graphicData>
        </a:graphic>
      </p:graphicFrame>
      <p:graphicFrame>
        <p:nvGraphicFramePr>
          <p:cNvPr id="612357" name="Object 5"/>
          <p:cNvGraphicFramePr>
            <a:graphicFrameLocks noChangeAspect="1"/>
          </p:cNvGraphicFramePr>
          <p:nvPr/>
        </p:nvGraphicFramePr>
        <p:xfrm>
          <a:off x="1724025" y="2205038"/>
          <a:ext cx="5465763" cy="639762"/>
        </p:xfrm>
        <a:graphic>
          <a:graphicData uri="http://schemas.openxmlformats.org/presentationml/2006/ole">
            <p:oleObj spid="_x0000_s612357" name="Equation" r:id="rId4" imgW="2171520" imgH="253800" progId="Equation.DSMT4">
              <p:embed/>
            </p:oleObj>
          </a:graphicData>
        </a:graphic>
      </p:graphicFrame>
      <p:sp>
        <p:nvSpPr>
          <p:cNvPr id="612358" name="Text Box 6"/>
          <p:cNvSpPr txBox="1">
            <a:spLocks noChangeArrowheads="1"/>
          </p:cNvSpPr>
          <p:nvPr/>
        </p:nvSpPr>
        <p:spPr bwMode="auto">
          <a:xfrm>
            <a:off x="909638" y="2876550"/>
            <a:ext cx="2081212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(No  </a:t>
            </a:r>
            <a:r>
              <a:rPr lang="en-US" i="1"/>
              <a:t>spin</a:t>
            </a:r>
            <a:r>
              <a:rPr lang="en-US"/>
              <a:t>  yet)</a:t>
            </a:r>
          </a:p>
        </p:txBody>
      </p:sp>
      <p:sp>
        <p:nvSpPr>
          <p:cNvPr id="612369" name="Text Box 17"/>
          <p:cNvSpPr txBox="1">
            <a:spLocks noChangeArrowheads="1"/>
          </p:cNvSpPr>
          <p:nvPr/>
        </p:nvSpPr>
        <p:spPr bwMode="auto">
          <a:xfrm>
            <a:off x="909638" y="3524250"/>
            <a:ext cx="7194550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Each  fermion  is  limited  to  its  Brillouin  zone.</a:t>
            </a:r>
          </a:p>
          <a:p>
            <a:r>
              <a:rPr lang="en-US" i="1"/>
              <a:t>But  all  of  them  together  can  have  much  larger  </a:t>
            </a:r>
          </a:p>
          <a:p>
            <a:r>
              <a:rPr lang="en-US" i="1"/>
              <a:t>momentum !</a:t>
            </a:r>
          </a:p>
        </p:txBody>
      </p:sp>
      <p:sp>
        <p:nvSpPr>
          <p:cNvPr id="612370" name="Text Box 18"/>
          <p:cNvSpPr txBox="1">
            <a:spLocks noChangeArrowheads="1"/>
          </p:cNvSpPr>
          <p:nvPr/>
        </p:nvSpPr>
        <p:spPr bwMode="auto">
          <a:xfrm>
            <a:off x="909638" y="4892675"/>
            <a:ext cx="10668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Define</a:t>
            </a:r>
          </a:p>
        </p:txBody>
      </p:sp>
      <p:graphicFrame>
        <p:nvGraphicFramePr>
          <p:cNvPr id="612372" name="Object 20"/>
          <p:cNvGraphicFramePr>
            <a:graphicFrameLocks noChangeAspect="1"/>
          </p:cNvGraphicFramePr>
          <p:nvPr/>
        </p:nvGraphicFramePr>
        <p:xfrm>
          <a:off x="466725" y="5578475"/>
          <a:ext cx="8208963" cy="1019175"/>
        </p:xfrm>
        <a:graphic>
          <a:graphicData uri="http://schemas.openxmlformats.org/presentationml/2006/ole">
            <p:oleObj spid="_x0000_s612372" name="Equation" r:id="rId5" imgW="3276360" imgH="40608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468313" y="1027113"/>
            <a:ext cx="54530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 imagine  </a:t>
            </a:r>
            <a:r>
              <a:rPr lang="en-US" b="1"/>
              <a:t>three</a:t>
            </a:r>
            <a:r>
              <a:rPr lang="en-US"/>
              <a:t>  scales  in  physics:</a:t>
            </a:r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468313" y="1646946"/>
            <a:ext cx="86756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i="1" dirty="0"/>
              <a:t>Pico: </a:t>
            </a:r>
            <a:r>
              <a:rPr lang="en-US" dirty="0"/>
              <a:t>   </a:t>
            </a:r>
            <a:r>
              <a:rPr lang="en-US" dirty="0" smtClean="0"/>
              <a:t>e.g.:   The  </a:t>
            </a:r>
            <a:r>
              <a:rPr lang="en-US" dirty="0"/>
              <a:t>Planck scale:    10</a:t>
            </a:r>
            <a:r>
              <a:rPr lang="en-US" baseline="30000" dirty="0"/>
              <a:t>-33 </a:t>
            </a:r>
            <a:r>
              <a:rPr lang="en-US" dirty="0"/>
              <a:t>cm</a:t>
            </a:r>
          </a:p>
          <a:p>
            <a:pPr marL="457200" indent="-457200"/>
            <a:r>
              <a:rPr lang="en-US" i="1" dirty="0"/>
              <a:t>Micro:</a:t>
            </a:r>
            <a:r>
              <a:rPr lang="en-US" dirty="0"/>
              <a:t>  The  microscopic,  or  atomic,  scale:  10</a:t>
            </a:r>
            <a:r>
              <a:rPr lang="en-US" baseline="30000" dirty="0"/>
              <a:t>-8 </a:t>
            </a:r>
            <a:r>
              <a:rPr lang="en-US" dirty="0"/>
              <a:t>cm</a:t>
            </a:r>
          </a:p>
          <a:p>
            <a:pPr marL="457200" indent="-457200"/>
            <a:r>
              <a:rPr lang="en-US" i="1" dirty="0"/>
              <a:t>Macro:</a:t>
            </a:r>
            <a:r>
              <a:rPr lang="en-US" dirty="0"/>
              <a:t> The  macroscopic  scale  (people,  planets):   &gt;  1 cm  </a:t>
            </a:r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468313" y="3009908"/>
            <a:ext cx="820737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At  the  Planck  scale  (</a:t>
            </a:r>
            <a:r>
              <a:rPr lang="en-US" dirty="0" err="1"/>
              <a:t>pico</a:t>
            </a:r>
            <a:r>
              <a:rPr lang="en-US" dirty="0"/>
              <a:t>)  there  are  strictly</a:t>
            </a:r>
          </a:p>
          <a:p>
            <a:r>
              <a:rPr lang="en-US" dirty="0"/>
              <a:t>deterministic  laws.</a:t>
            </a: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468313" y="3994866"/>
            <a:ext cx="83518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At  the  atomic  scale  (micro)  everything  seems  chaotic.</a:t>
            </a:r>
          </a:p>
          <a:p>
            <a:r>
              <a:rPr lang="en-US" dirty="0" smtClean="0"/>
              <a:t>We  shall  argue  that,  at  that  scale,  quantum  mechanical  behavior  would  be  quite  natural!</a:t>
            </a:r>
            <a:endParaRPr lang="en-US" dirty="0"/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468313" y="5357826"/>
            <a:ext cx="835183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At  the  macroscopic  scale,  these  deviations  </a:t>
            </a:r>
            <a:r>
              <a:rPr lang="en-US" dirty="0" smtClean="0"/>
              <a:t>tend  to</a:t>
            </a:r>
            <a:endParaRPr lang="en-US" dirty="0"/>
          </a:p>
          <a:p>
            <a:r>
              <a:rPr lang="en-US" dirty="0"/>
              <a:t>to  adopt  </a:t>
            </a:r>
            <a:r>
              <a:rPr lang="en-US" i="1" dirty="0"/>
              <a:t>classical</a:t>
            </a:r>
            <a:r>
              <a:rPr lang="en-US" dirty="0"/>
              <a:t>  behavior  (“classic  limit”)</a:t>
            </a:r>
          </a:p>
        </p:txBody>
      </p:sp>
      <p:sp>
        <p:nvSpPr>
          <p:cNvPr id="630791" name="Text Box 7"/>
          <p:cNvSpPr txBox="1">
            <a:spLocks noChangeArrowheads="1"/>
          </p:cNvSpPr>
          <p:nvPr/>
        </p:nvSpPr>
        <p:spPr bwMode="auto">
          <a:xfrm>
            <a:off x="3000364" y="307975"/>
            <a:ext cx="5044971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Deterministic  Quantum  Mechanics</a:t>
            </a:r>
            <a:endParaRPr 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/>
      <p:bldP spid="630788" grpId="0"/>
      <p:bldP spid="630789" grpId="0"/>
      <p:bldP spid="63079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Freeform 2"/>
          <p:cNvSpPr>
            <a:spLocks/>
          </p:cNvSpPr>
          <p:nvPr/>
        </p:nvSpPr>
        <p:spPr bwMode="auto">
          <a:xfrm>
            <a:off x="2124075" y="3729038"/>
            <a:ext cx="4895850" cy="1255712"/>
          </a:xfrm>
          <a:custGeom>
            <a:avLst/>
            <a:gdLst/>
            <a:ahLst/>
            <a:cxnLst>
              <a:cxn ang="0">
                <a:pos x="0" y="776"/>
              </a:cxn>
              <a:cxn ang="0">
                <a:pos x="886" y="770"/>
              </a:cxn>
              <a:cxn ang="0">
                <a:pos x="1238" y="650"/>
              </a:cxn>
              <a:cxn ang="0">
                <a:pos x="1451" y="4"/>
              </a:cxn>
              <a:cxn ang="0">
                <a:pos x="1644" y="624"/>
              </a:cxn>
              <a:cxn ang="0">
                <a:pos x="2058" y="766"/>
              </a:cxn>
              <a:cxn ang="0">
                <a:pos x="3084" y="776"/>
              </a:cxn>
            </a:cxnLst>
            <a:rect l="0" t="0" r="r" b="b"/>
            <a:pathLst>
              <a:path w="3084" h="791">
                <a:moveTo>
                  <a:pt x="0" y="776"/>
                </a:moveTo>
                <a:cubicBezTo>
                  <a:pt x="148" y="775"/>
                  <a:pt x="680" y="791"/>
                  <a:pt x="886" y="770"/>
                </a:cubicBezTo>
                <a:cubicBezTo>
                  <a:pt x="1092" y="749"/>
                  <a:pt x="1144" y="778"/>
                  <a:pt x="1238" y="650"/>
                </a:cubicBezTo>
                <a:cubicBezTo>
                  <a:pt x="1332" y="522"/>
                  <a:pt x="1383" y="8"/>
                  <a:pt x="1451" y="4"/>
                </a:cubicBezTo>
                <a:cubicBezTo>
                  <a:pt x="1519" y="0"/>
                  <a:pt x="1543" y="497"/>
                  <a:pt x="1644" y="624"/>
                </a:cubicBezTo>
                <a:cubicBezTo>
                  <a:pt x="1745" y="751"/>
                  <a:pt x="1818" y="741"/>
                  <a:pt x="2058" y="766"/>
                </a:cubicBezTo>
                <a:cubicBezTo>
                  <a:pt x="2298" y="791"/>
                  <a:pt x="2870" y="774"/>
                  <a:pt x="3084" y="776"/>
                </a:cubicBezTo>
              </a:path>
            </a:pathLst>
          </a:custGeom>
          <a:solidFill>
            <a:srgbClr val="66FF66"/>
          </a:solidFill>
          <a:ln w="28575" cap="flat" cmpd="sng">
            <a:solidFill>
              <a:srgbClr val="33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7955" name="Text Box 3"/>
          <p:cNvSpPr txBox="1">
            <a:spLocks noChangeArrowheads="1"/>
          </p:cNvSpPr>
          <p:nvPr/>
        </p:nvSpPr>
        <p:spPr bwMode="auto">
          <a:xfrm>
            <a:off x="755650" y="1863725"/>
            <a:ext cx="7794625" cy="15525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Interactions:</a:t>
            </a:r>
          </a:p>
          <a:p>
            <a:r>
              <a:rPr lang="en-US"/>
              <a:t>What  is  needed  is  an  explanation  why  the</a:t>
            </a:r>
          </a:p>
          <a:p>
            <a:r>
              <a:rPr lang="en-US"/>
              <a:t>elementary  particles  prefer  to  sit  only  in</a:t>
            </a:r>
          </a:p>
          <a:p>
            <a:r>
              <a:rPr lang="en-US"/>
              <a:t>low  momentum  states  (much  lower than  </a:t>
            </a:r>
            <a:r>
              <a:rPr lang="el-GR" i="1">
                <a:ea typeface="Arial Unicode MS" pitchFamily="34" charset="-128"/>
                <a:cs typeface="Arial Unicode MS" pitchFamily="34" charset="-128"/>
              </a:rPr>
              <a:t>π</a:t>
            </a:r>
            <a:r>
              <a:rPr lang="en-US" i="1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ℏ / </a:t>
            </a:r>
            <a:r>
              <a:rPr lang="en-US" i="1">
                <a:ea typeface="Arial Unicode MS" pitchFamily="34" charset="-128"/>
                <a:cs typeface="Arial Unicode MS" pitchFamily="34" charset="-128"/>
              </a:rPr>
              <a:t>L </a:t>
            </a:r>
            <a:r>
              <a:rPr lang="en-US" baseline="-25000">
                <a:ea typeface="Arial Unicode MS" pitchFamily="34" charset="-128"/>
                <a:cs typeface="Arial Unicode MS" pitchFamily="34" charset="-128"/>
              </a:rPr>
              <a:t>Planck </a:t>
            </a:r>
            <a:r>
              <a:rPr lang="en-US"/>
              <a:t>)</a:t>
            </a:r>
          </a:p>
        </p:txBody>
      </p:sp>
      <p:grpSp>
        <p:nvGrpSpPr>
          <p:cNvPr id="637956" name="Group 4"/>
          <p:cNvGrpSpPr>
            <a:grpSpLocks/>
          </p:cNvGrpSpPr>
          <p:nvPr/>
        </p:nvGrpSpPr>
        <p:grpSpPr bwMode="auto">
          <a:xfrm>
            <a:off x="1835150" y="4094163"/>
            <a:ext cx="5184775" cy="865187"/>
            <a:chOff x="1156" y="2250"/>
            <a:chExt cx="3266" cy="545"/>
          </a:xfrm>
        </p:grpSpPr>
        <p:sp>
          <p:nvSpPr>
            <p:cNvPr id="637957" name="Line 5"/>
            <p:cNvSpPr>
              <a:spLocks noChangeShapeType="1"/>
            </p:cNvSpPr>
            <p:nvPr/>
          </p:nvSpPr>
          <p:spPr bwMode="auto">
            <a:xfrm>
              <a:off x="1156" y="2795"/>
              <a:ext cx="32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37958" name="Line 6"/>
            <p:cNvSpPr>
              <a:spLocks noChangeShapeType="1"/>
            </p:cNvSpPr>
            <p:nvPr/>
          </p:nvSpPr>
          <p:spPr bwMode="auto">
            <a:xfrm flipV="1">
              <a:off x="4422" y="225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7959" name="Line 7"/>
            <p:cNvSpPr>
              <a:spLocks noChangeShapeType="1"/>
            </p:cNvSpPr>
            <p:nvPr/>
          </p:nvSpPr>
          <p:spPr bwMode="auto">
            <a:xfrm flipV="1">
              <a:off x="2789" y="2250"/>
              <a:ext cx="0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7960" name="Line 8"/>
            <p:cNvSpPr>
              <a:spLocks noChangeShapeType="1"/>
            </p:cNvSpPr>
            <p:nvPr/>
          </p:nvSpPr>
          <p:spPr bwMode="auto">
            <a:xfrm flipV="1">
              <a:off x="1156" y="225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637961" name="Group 9"/>
          <p:cNvGrpSpPr>
            <a:grpSpLocks/>
          </p:cNvGrpSpPr>
          <p:nvPr/>
        </p:nvGrpSpPr>
        <p:grpSpPr bwMode="auto">
          <a:xfrm>
            <a:off x="971550" y="5041900"/>
            <a:ext cx="7439025" cy="458788"/>
            <a:chOff x="612" y="2847"/>
            <a:chExt cx="4686" cy="289"/>
          </a:xfrm>
        </p:grpSpPr>
        <p:sp>
          <p:nvSpPr>
            <p:cNvPr id="637962" name="Text Box 10"/>
            <p:cNvSpPr txBox="1">
              <a:spLocks noChangeArrowheads="1"/>
            </p:cNvSpPr>
            <p:nvPr/>
          </p:nvSpPr>
          <p:spPr bwMode="auto">
            <a:xfrm>
              <a:off x="4059" y="2848"/>
              <a:ext cx="1239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</a:t>
              </a:r>
              <a:r>
                <a:rPr lang="el-GR" i="1"/>
                <a:t>π</a:t>
              </a:r>
              <a:r>
                <a:rPr lang="en-US"/>
                <a:t> </a:t>
              </a:r>
              <a:r>
                <a:rPr lang="en-US">
                  <a:ea typeface="Arial Unicode MS" pitchFamily="34" charset="-128"/>
                  <a:cs typeface="Arial Unicode MS" pitchFamily="34" charset="-128"/>
                </a:rPr>
                <a:t>ℏ / </a:t>
              </a:r>
              <a:r>
                <a:rPr lang="en-US" i="1">
                  <a:ea typeface="Arial Unicode MS" pitchFamily="34" charset="-128"/>
                  <a:cs typeface="Arial Unicode MS" pitchFamily="34" charset="-128"/>
                </a:rPr>
                <a:t>L </a:t>
              </a:r>
              <a:r>
                <a:rPr lang="en-US" baseline="-25000">
                  <a:ea typeface="Arial Unicode MS" pitchFamily="34" charset="-128"/>
                  <a:cs typeface="Arial Unicode MS" pitchFamily="34" charset="-128"/>
                </a:rPr>
                <a:t>Planck </a:t>
              </a:r>
            </a:p>
          </p:txBody>
        </p:sp>
        <p:sp>
          <p:nvSpPr>
            <p:cNvPr id="637963" name="Text Box 11"/>
            <p:cNvSpPr txBox="1">
              <a:spLocks noChangeArrowheads="1"/>
            </p:cNvSpPr>
            <p:nvPr/>
          </p:nvSpPr>
          <p:spPr bwMode="auto">
            <a:xfrm>
              <a:off x="612" y="2847"/>
              <a:ext cx="1370" cy="28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 </a:t>
              </a:r>
              <a:r>
                <a:rPr lang="en-US" sz="1800">
                  <a:latin typeface=""/>
                </a:rPr>
                <a:t>―</a:t>
              </a:r>
              <a:r>
                <a:rPr lang="en-US"/>
                <a:t> </a:t>
              </a:r>
              <a:r>
                <a:rPr lang="el-GR" i="1"/>
                <a:t>π</a:t>
              </a:r>
              <a:r>
                <a:rPr lang="en-US"/>
                <a:t> </a:t>
              </a:r>
              <a:r>
                <a:rPr lang="en-US">
                  <a:ea typeface="Arial Unicode MS" pitchFamily="34" charset="-128"/>
                  <a:cs typeface="Arial Unicode MS" pitchFamily="34" charset="-128"/>
                </a:rPr>
                <a:t>ℏ / </a:t>
              </a:r>
              <a:r>
                <a:rPr lang="en-US" i="1">
                  <a:ea typeface="Arial Unicode MS" pitchFamily="34" charset="-128"/>
                  <a:cs typeface="Arial Unicode MS" pitchFamily="34" charset="-128"/>
                </a:rPr>
                <a:t>L </a:t>
              </a:r>
              <a:r>
                <a:rPr lang="en-US" baseline="-25000">
                  <a:ea typeface="Arial Unicode MS" pitchFamily="34" charset="-128"/>
                  <a:cs typeface="Arial Unicode MS" pitchFamily="34" charset="-128"/>
                </a:rPr>
                <a:t>Planck </a:t>
              </a:r>
            </a:p>
          </p:txBody>
        </p:sp>
      </p:grpSp>
      <p:sp>
        <p:nvSpPr>
          <p:cNvPr id="637964" name="Text Box 12"/>
          <p:cNvSpPr txBox="1">
            <a:spLocks noChangeArrowheads="1"/>
          </p:cNvSpPr>
          <p:nvPr/>
        </p:nvSpPr>
        <p:spPr bwMode="auto">
          <a:xfrm rot="572102">
            <a:off x="5815013" y="3709988"/>
            <a:ext cx="2573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information  loss !</a:t>
            </a:r>
          </a:p>
        </p:txBody>
      </p:sp>
      <p:sp>
        <p:nvSpPr>
          <p:cNvPr id="637965" name="Text Box 13"/>
          <p:cNvSpPr txBox="1">
            <a:spLocks noChangeArrowheads="1"/>
          </p:cNvSpPr>
          <p:nvPr/>
        </p:nvSpPr>
        <p:spPr bwMode="auto">
          <a:xfrm>
            <a:off x="755650" y="5775325"/>
            <a:ext cx="7604125" cy="822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Low  temperature  states  contain  far  less information.</a:t>
            </a:r>
          </a:p>
          <a:p>
            <a:r>
              <a:rPr lang="en-US"/>
              <a:t>The  Universe  </a:t>
            </a:r>
            <a:r>
              <a:rPr lang="en-US" i="1"/>
              <a:t>cooled</a:t>
            </a:r>
            <a:r>
              <a:rPr lang="en-US"/>
              <a:t>  during  its  expansion. </a:t>
            </a:r>
          </a:p>
        </p:txBody>
      </p:sp>
      <p:sp>
        <p:nvSpPr>
          <p:cNvPr id="637967" name="Text Box 15"/>
          <p:cNvSpPr txBox="1">
            <a:spLocks noChangeArrowheads="1"/>
          </p:cNvSpPr>
          <p:nvPr/>
        </p:nvSpPr>
        <p:spPr bwMode="auto">
          <a:xfrm>
            <a:off x="755650" y="692150"/>
            <a:ext cx="7677150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However:  </a:t>
            </a:r>
            <a:r>
              <a:rPr lang="en-US"/>
              <a:t>this  only  works  for  </a:t>
            </a:r>
            <a:r>
              <a:rPr lang="en-US" b="1"/>
              <a:t>non-interacting  </a:t>
            </a:r>
          </a:p>
          <a:p>
            <a:r>
              <a:rPr lang="en-US" b="1"/>
              <a:t>“</a:t>
            </a:r>
            <a:r>
              <a:rPr lang="en-US"/>
              <a:t>fermions”.  Interactions  would  allow  creation  of  </a:t>
            </a:r>
          </a:p>
          <a:p>
            <a:r>
              <a:rPr lang="en-US"/>
              <a:t>			integral  multiples  of   2</a:t>
            </a:r>
            <a:r>
              <a:rPr lang="el-GR" i="1"/>
              <a:t>π</a:t>
            </a:r>
            <a:r>
              <a:rPr lang="en-US" i="1"/>
              <a:t> </a:t>
            </a:r>
            <a:r>
              <a:rPr lang="en-US"/>
              <a:t>ℏ / </a:t>
            </a:r>
            <a:r>
              <a:rPr lang="en-US" i="1"/>
              <a:t>L</a:t>
            </a:r>
            <a:r>
              <a:rPr lang="en-US" i="1" baseline="-25000"/>
              <a:t> </a:t>
            </a:r>
            <a:r>
              <a:rPr lang="en-US" baseline="-25000"/>
              <a:t>Planck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7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 animBg="1"/>
      <p:bldP spid="637955" grpId="0"/>
      <p:bldP spid="637964" grpId="0"/>
      <p:bldP spid="63796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6930" name="Picture 2" descr="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196975"/>
            <a:ext cx="8640763" cy="4659313"/>
          </a:xfrm>
          <a:prstGeom prst="rect">
            <a:avLst/>
          </a:prstGeom>
          <a:noFill/>
        </p:spPr>
      </p:pic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1384300" y="5300663"/>
            <a:ext cx="354013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5940425" y="5300663"/>
            <a:ext cx="354013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2608263" y="500063"/>
            <a:ext cx="3135312" cy="457200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Rotation  invariance ?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9" name="Text Box 9"/>
          <p:cNvSpPr txBox="1">
            <a:spLocks noChangeArrowheads="1"/>
          </p:cNvSpPr>
          <p:nvPr/>
        </p:nvSpPr>
        <p:spPr bwMode="auto">
          <a:xfrm>
            <a:off x="971550" y="4149725"/>
            <a:ext cx="7848600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However</a:t>
            </a:r>
          </a:p>
          <a:p>
            <a:endParaRPr lang="en-US"/>
          </a:p>
          <a:p>
            <a:r>
              <a:rPr lang="en-US"/>
              <a:t>These  are  4  states.            How  to  Fourier  transform?</a:t>
            </a:r>
          </a:p>
        </p:txBody>
      </p:sp>
      <p:sp>
        <p:nvSpPr>
          <p:cNvPr id="61952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7061200" cy="2647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Rotations:  a  single  particle  is  only  invariant</a:t>
            </a:r>
          </a:p>
          <a:p>
            <a:r>
              <a:rPr lang="en-US"/>
              <a:t>under  the  lattice  rotations,  over  angles  that  are</a:t>
            </a:r>
          </a:p>
          <a:p>
            <a:r>
              <a:rPr lang="en-US"/>
              <a:t>multiples  of  angles  such  as  90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°  (or  6</a:t>
            </a:r>
            <a:r>
              <a:rPr lang="en-US"/>
              <a:t>0°).  So,</a:t>
            </a:r>
          </a:p>
          <a:p>
            <a:r>
              <a:rPr lang="en-US"/>
              <a:t>a  single  fermion  can  only  be  in  an  angular</a:t>
            </a:r>
          </a:p>
          <a:p>
            <a:r>
              <a:rPr lang="en-US"/>
              <a:t>momentum  state  of  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ℓ = 0, or 1.  We  can  get</a:t>
            </a:r>
          </a:p>
          <a:p>
            <a:r>
              <a:rPr lang="en-US">
                <a:ea typeface="Arial Unicode MS" pitchFamily="34" charset="-128"/>
                <a:cs typeface="Arial Unicode MS" pitchFamily="34" charset="-128"/>
              </a:rPr>
              <a:t>higher  angular  momenta  by  taking  many</a:t>
            </a:r>
          </a:p>
          <a:p>
            <a:r>
              <a:rPr lang="en-US">
                <a:ea typeface="Arial Unicode MS" pitchFamily="34" charset="-128"/>
                <a:cs typeface="Arial Unicode MS" pitchFamily="34" charset="-128"/>
              </a:rPr>
              <a:t>fermions.</a:t>
            </a:r>
          </a:p>
        </p:txBody>
      </p:sp>
      <p:grpSp>
        <p:nvGrpSpPr>
          <p:cNvPr id="619535" name="Group 15"/>
          <p:cNvGrpSpPr>
            <a:grpSpLocks/>
          </p:cNvGrpSpPr>
          <p:nvPr/>
        </p:nvGrpSpPr>
        <p:grpSpPr bwMode="auto">
          <a:xfrm>
            <a:off x="3276600" y="3243263"/>
            <a:ext cx="2244725" cy="2227262"/>
            <a:chOff x="2162" y="2043"/>
            <a:chExt cx="1414" cy="1403"/>
          </a:xfrm>
        </p:grpSpPr>
        <p:sp>
          <p:nvSpPr>
            <p:cNvPr id="619523" name="Line 3"/>
            <p:cNvSpPr>
              <a:spLocks noChangeShapeType="1"/>
            </p:cNvSpPr>
            <p:nvPr/>
          </p:nvSpPr>
          <p:spPr bwMode="auto">
            <a:xfrm>
              <a:off x="2290" y="2750"/>
              <a:ext cx="11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9524" name="Line 4"/>
            <p:cNvSpPr>
              <a:spLocks noChangeShapeType="1"/>
            </p:cNvSpPr>
            <p:nvPr/>
          </p:nvSpPr>
          <p:spPr bwMode="auto">
            <a:xfrm>
              <a:off x="2880" y="2160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9525" name="Oval 5"/>
            <p:cNvSpPr>
              <a:spLocks noChangeArrowheads="1"/>
            </p:cNvSpPr>
            <p:nvPr/>
          </p:nvSpPr>
          <p:spPr bwMode="auto">
            <a:xfrm>
              <a:off x="2162" y="2635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9526" name="Oval 6"/>
            <p:cNvSpPr>
              <a:spLocks noChangeArrowheads="1"/>
            </p:cNvSpPr>
            <p:nvPr/>
          </p:nvSpPr>
          <p:spPr bwMode="auto">
            <a:xfrm>
              <a:off x="3349" y="2635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9527" name="Oval 7"/>
            <p:cNvSpPr>
              <a:spLocks noChangeArrowheads="1"/>
            </p:cNvSpPr>
            <p:nvPr/>
          </p:nvSpPr>
          <p:spPr bwMode="auto">
            <a:xfrm>
              <a:off x="2765" y="3219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9528" name="Oval 8"/>
            <p:cNvSpPr>
              <a:spLocks noChangeArrowheads="1"/>
            </p:cNvSpPr>
            <p:nvPr/>
          </p:nvSpPr>
          <p:spPr bwMode="auto">
            <a:xfrm>
              <a:off x="2765" y="2043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619534" name="Object 14"/>
          <p:cNvGraphicFramePr>
            <a:graphicFrameLocks noChangeAspect="1"/>
          </p:cNvGraphicFramePr>
          <p:nvPr/>
        </p:nvGraphicFramePr>
        <p:xfrm>
          <a:off x="1141413" y="5557838"/>
          <a:ext cx="7000875" cy="985837"/>
        </p:xfrm>
        <a:graphic>
          <a:graphicData uri="http://schemas.openxmlformats.org/presentationml/2006/ole">
            <p:oleObj spid="_x0000_s619534" name="Equation" r:id="rId3" imgW="2793960" imgH="39348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7" name="Text Box 3"/>
          <p:cNvSpPr txBox="1">
            <a:spLocks noChangeArrowheads="1"/>
          </p:cNvSpPr>
          <p:nvPr/>
        </p:nvSpPr>
        <p:spPr bwMode="auto">
          <a:xfrm>
            <a:off x="4264025" y="4399226"/>
            <a:ext cx="358775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This  has  a  sign  switch.</a:t>
            </a:r>
          </a:p>
        </p:txBody>
      </p:sp>
      <p:graphicFrame>
        <p:nvGraphicFramePr>
          <p:cNvPr id="620548" name="Object 4"/>
          <p:cNvGraphicFramePr>
            <a:graphicFrameLocks noChangeAspect="1"/>
          </p:cNvGraphicFramePr>
          <p:nvPr/>
        </p:nvGraphicFramePr>
        <p:xfrm>
          <a:off x="1141413" y="733425"/>
          <a:ext cx="7000875" cy="985838"/>
        </p:xfrm>
        <a:graphic>
          <a:graphicData uri="http://schemas.openxmlformats.org/presentationml/2006/ole">
            <p:oleObj spid="_x0000_s620548" name="Equation" r:id="rId3" imgW="2793960" imgH="393480" progId="Equation.DSMT4">
              <p:embed/>
            </p:oleObj>
          </a:graphicData>
        </a:graphic>
      </p:graphicFrame>
      <p:sp>
        <p:nvSpPr>
          <p:cNvPr id="620549" name="Text Box 5"/>
          <p:cNvSpPr txBox="1">
            <a:spLocks noChangeArrowheads="1"/>
          </p:cNvSpPr>
          <p:nvPr/>
        </p:nvSpPr>
        <p:spPr bwMode="auto">
          <a:xfrm>
            <a:off x="1187450" y="1814248"/>
            <a:ext cx="5535613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m</a:t>
            </a:r>
            <a:r>
              <a:rPr lang="en-US"/>
              <a:t>  is  defined  modulo 4.    Do  we  take</a:t>
            </a:r>
          </a:p>
        </p:txBody>
      </p:sp>
      <p:graphicFrame>
        <p:nvGraphicFramePr>
          <p:cNvPr id="620550" name="Object 6"/>
          <p:cNvGraphicFramePr>
            <a:graphicFrameLocks noChangeAspect="1"/>
          </p:cNvGraphicFramePr>
          <p:nvPr/>
        </p:nvGraphicFramePr>
        <p:xfrm>
          <a:off x="2543175" y="2398183"/>
          <a:ext cx="4981575" cy="430213"/>
        </p:xfrm>
        <a:graphic>
          <a:graphicData uri="http://schemas.openxmlformats.org/presentationml/2006/ole">
            <p:oleObj spid="_x0000_s620550" name="Equation" r:id="rId4" imgW="2501640" imgH="215640" progId="Equation.DSMT4">
              <p:embed/>
            </p:oleObj>
          </a:graphicData>
        </a:graphic>
      </p:graphicFrame>
      <p:sp>
        <p:nvSpPr>
          <p:cNvPr id="620551" name="Text Box 7"/>
          <p:cNvSpPr txBox="1">
            <a:spLocks noChangeArrowheads="1"/>
          </p:cNvSpPr>
          <p:nvPr/>
        </p:nvSpPr>
        <p:spPr bwMode="auto">
          <a:xfrm>
            <a:off x="1311275" y="2955131"/>
            <a:ext cx="633253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Both  break  parity,  or  higher </a:t>
            </a:r>
            <a:r>
              <a:rPr lang="en-US" i="1"/>
              <a:t>D</a:t>
            </a:r>
            <a:r>
              <a:rPr lang="en-US"/>
              <a:t>  rotation  inv.</a:t>
            </a:r>
          </a:p>
        </p:txBody>
      </p:sp>
      <p:graphicFrame>
        <p:nvGraphicFramePr>
          <p:cNvPr id="620552" name="Object 8"/>
          <p:cNvGraphicFramePr>
            <a:graphicFrameLocks noChangeAspect="1"/>
          </p:cNvGraphicFramePr>
          <p:nvPr/>
        </p:nvGraphicFramePr>
        <p:xfrm>
          <a:off x="1692275" y="3539066"/>
          <a:ext cx="2857500" cy="733425"/>
        </p:xfrm>
        <a:graphic>
          <a:graphicData uri="http://schemas.openxmlformats.org/presentationml/2006/ole">
            <p:oleObj spid="_x0000_s620552" name="Equation" r:id="rId5" imgW="1434960" imgH="368280" progId="Equation.DSMT4">
              <p:embed/>
            </p:oleObj>
          </a:graphicData>
        </a:graphic>
      </p:graphicFrame>
      <p:sp>
        <p:nvSpPr>
          <p:cNvPr id="620553" name="Text Box 9"/>
          <p:cNvSpPr txBox="1">
            <a:spLocks noChangeArrowheads="1"/>
          </p:cNvSpPr>
          <p:nvPr/>
        </p:nvSpPr>
        <p:spPr bwMode="auto">
          <a:xfrm>
            <a:off x="1455738" y="4983163"/>
            <a:ext cx="6281737" cy="822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Best  to  give  the  fermions  an  internal  spin</a:t>
            </a:r>
          </a:p>
          <a:p>
            <a:r>
              <a:rPr lang="en-US" dirty="0"/>
              <a:t>value  of 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½.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/>
      <p:bldP spid="6205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1588" name="Group 20"/>
          <p:cNvGrpSpPr>
            <a:grpSpLocks/>
          </p:cNvGrpSpPr>
          <p:nvPr/>
        </p:nvGrpSpPr>
        <p:grpSpPr bwMode="auto">
          <a:xfrm>
            <a:off x="5495925" y="2205038"/>
            <a:ext cx="2244725" cy="2227262"/>
            <a:chOff x="3235" y="482"/>
            <a:chExt cx="1414" cy="1403"/>
          </a:xfrm>
        </p:grpSpPr>
        <p:sp>
          <p:nvSpPr>
            <p:cNvPr id="621582" name="Oval 14"/>
            <p:cNvSpPr>
              <a:spLocks noChangeArrowheads="1"/>
            </p:cNvSpPr>
            <p:nvPr/>
          </p:nvSpPr>
          <p:spPr bwMode="auto">
            <a:xfrm>
              <a:off x="3643" y="935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1571" name="Line 3"/>
            <p:cNvSpPr>
              <a:spLocks noChangeShapeType="1"/>
            </p:cNvSpPr>
            <p:nvPr/>
          </p:nvSpPr>
          <p:spPr bwMode="auto">
            <a:xfrm>
              <a:off x="3363" y="1189"/>
              <a:ext cx="11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21572" name="Line 4"/>
            <p:cNvSpPr>
              <a:spLocks noChangeShapeType="1"/>
            </p:cNvSpPr>
            <p:nvPr/>
          </p:nvSpPr>
          <p:spPr bwMode="auto">
            <a:xfrm>
              <a:off x="3953" y="599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21573" name="Oval 5"/>
            <p:cNvSpPr>
              <a:spLocks noChangeArrowheads="1"/>
            </p:cNvSpPr>
            <p:nvPr/>
          </p:nvSpPr>
          <p:spPr bwMode="auto">
            <a:xfrm>
              <a:off x="3235" y="1074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1574" name="Oval 6"/>
            <p:cNvSpPr>
              <a:spLocks noChangeArrowheads="1"/>
            </p:cNvSpPr>
            <p:nvPr/>
          </p:nvSpPr>
          <p:spPr bwMode="auto">
            <a:xfrm>
              <a:off x="4422" y="1074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1575" name="Oval 7"/>
            <p:cNvSpPr>
              <a:spLocks noChangeArrowheads="1"/>
            </p:cNvSpPr>
            <p:nvPr/>
          </p:nvSpPr>
          <p:spPr bwMode="auto">
            <a:xfrm>
              <a:off x="3838" y="1658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1576" name="Oval 8"/>
            <p:cNvSpPr>
              <a:spLocks noChangeArrowheads="1"/>
            </p:cNvSpPr>
            <p:nvPr/>
          </p:nvSpPr>
          <p:spPr bwMode="auto">
            <a:xfrm>
              <a:off x="3838" y="482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1577" name="Line 9"/>
            <p:cNvSpPr>
              <a:spLocks noChangeShapeType="1"/>
            </p:cNvSpPr>
            <p:nvPr/>
          </p:nvSpPr>
          <p:spPr bwMode="auto">
            <a:xfrm>
              <a:off x="3787" y="1071"/>
              <a:ext cx="445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21578" name="Oval 10"/>
            <p:cNvSpPr>
              <a:spLocks noChangeArrowheads="1"/>
            </p:cNvSpPr>
            <p:nvPr/>
          </p:nvSpPr>
          <p:spPr bwMode="auto">
            <a:xfrm>
              <a:off x="4097" y="1253"/>
              <a:ext cx="227" cy="227"/>
            </a:xfrm>
            <a:prstGeom prst="ellipse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21584" name="Text Box 16"/>
          <p:cNvSpPr txBox="1">
            <a:spLocks noChangeArrowheads="1"/>
          </p:cNvSpPr>
          <p:nvPr/>
        </p:nvSpPr>
        <p:spPr bwMode="auto">
          <a:xfrm>
            <a:off x="1095375" y="2276475"/>
            <a:ext cx="4095750" cy="19177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In  3 dim,  we  have</a:t>
            </a:r>
          </a:p>
          <a:p>
            <a:pPr marL="457200" indent="-457200">
              <a:buFontTx/>
              <a:buAutoNum type="arabicPlain" startAt="6"/>
            </a:pPr>
            <a:r>
              <a:rPr lang="en-US"/>
              <a:t>states.  Write</a:t>
            </a:r>
          </a:p>
          <a:p>
            <a:pPr marL="457200" indent="-457200"/>
            <a:r>
              <a:rPr lang="en-US"/>
              <a:t>6 = 3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×</a:t>
            </a:r>
            <a:r>
              <a:rPr lang="en-US"/>
              <a:t> 2:</a:t>
            </a:r>
          </a:p>
          <a:p>
            <a:pPr marL="457200" indent="-457200"/>
            <a:r>
              <a:rPr lang="en-US"/>
              <a:t>orbital  ang.  mom.  is 1,</a:t>
            </a:r>
          </a:p>
          <a:p>
            <a:pPr marL="457200" indent="-457200"/>
            <a:r>
              <a:rPr lang="en-US"/>
              <a:t>spin  ang. momentum  is 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½ .</a:t>
            </a:r>
          </a:p>
        </p:txBody>
      </p:sp>
      <p:sp>
        <p:nvSpPr>
          <p:cNvPr id="621585" name="Line 17"/>
          <p:cNvSpPr>
            <a:spLocks noChangeShapeType="1"/>
          </p:cNvSpPr>
          <p:nvPr/>
        </p:nvSpPr>
        <p:spPr bwMode="auto">
          <a:xfrm>
            <a:off x="1187450" y="5373688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1586" name="Text Box 18"/>
          <p:cNvSpPr txBox="1">
            <a:spLocks noChangeArrowheads="1"/>
          </p:cNvSpPr>
          <p:nvPr/>
        </p:nvSpPr>
        <p:spPr bwMode="auto">
          <a:xfrm>
            <a:off x="2463800" y="4868863"/>
            <a:ext cx="5708650" cy="1187450"/>
          </a:xfrm>
          <a:prstGeom prst="rect">
            <a:avLst/>
          </a:prstGeom>
          <a:solidFill>
            <a:schemeClr val="bg1">
              <a:alpha val="5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Even  on  a  lattice,  before  considering</a:t>
            </a:r>
          </a:p>
          <a:p>
            <a:r>
              <a:rPr lang="en-US"/>
              <a:t>Lorentz  transformations,  </a:t>
            </a:r>
            <a:r>
              <a:rPr lang="en-US" i="1"/>
              <a:t>half-odd  spins</a:t>
            </a:r>
          </a:p>
          <a:p>
            <a:r>
              <a:rPr lang="en-US"/>
              <a:t>for  the  fermions  are  required.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8596" y="164305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Monte-Carlo  lattice  simulations  of  QCD  are  in  4  dimensional  Euclidean  space × 1  stochastic  time  variable.</a:t>
            </a: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428596" y="281231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 deterministic  models  would  be  in  3  dimensional  Euclidean  space  × 1  real  time  coordinate.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428596" y="442913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Generating  realistic models  of  this  type  would  be  a  promising  challenge</a:t>
            </a:r>
            <a:endParaRPr 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WordArt 2"/>
          <p:cNvSpPr>
            <a:spLocks noChangeArrowheads="1" noChangeShapeType="1" noTextEdit="1"/>
          </p:cNvSpPr>
          <p:nvPr/>
        </p:nvSpPr>
        <p:spPr bwMode="auto">
          <a:xfrm>
            <a:off x="1258888" y="3105150"/>
            <a:ext cx="6407150" cy="19081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CC0000"/>
                    </a:gs>
                    <a:gs pos="100000">
                      <a:srgbClr val="FDDF03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THE  END</a:t>
            </a: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1239838" y="1700213"/>
            <a:ext cx="24003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Our  model:     A</a:t>
            </a:r>
          </a:p>
        </p:txBody>
      </p:sp>
      <p:sp>
        <p:nvSpPr>
          <p:cNvPr id="632837" name="WordArt 5"/>
          <p:cNvSpPr>
            <a:spLocks noChangeArrowheads="1" noChangeShapeType="1" noTextEdit="1"/>
          </p:cNvSpPr>
          <p:nvPr/>
        </p:nvSpPr>
        <p:spPr bwMode="auto">
          <a:xfrm>
            <a:off x="684213" y="2395538"/>
            <a:ext cx="770413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CELLULAR  AUTOMATON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440113" y="4292600"/>
            <a:ext cx="1511300" cy="1006475"/>
            <a:chOff x="2167" y="2704"/>
            <a:chExt cx="952" cy="634"/>
          </a:xfrm>
        </p:grpSpPr>
        <p:sp>
          <p:nvSpPr>
            <p:cNvPr id="632842" name="Rectangle 10"/>
            <p:cNvSpPr>
              <a:spLocks noChangeArrowheads="1"/>
            </p:cNvSpPr>
            <p:nvPr/>
          </p:nvSpPr>
          <p:spPr bwMode="auto">
            <a:xfrm>
              <a:off x="2167" y="2704"/>
              <a:ext cx="317" cy="317"/>
            </a:xfrm>
            <a:prstGeom prst="rect">
              <a:avLst/>
            </a:prstGeom>
            <a:solidFill>
              <a:srgbClr val="CC00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8" name="Rectangle 16"/>
            <p:cNvSpPr>
              <a:spLocks noChangeArrowheads="1"/>
            </p:cNvSpPr>
            <p:nvPr/>
          </p:nvSpPr>
          <p:spPr bwMode="auto">
            <a:xfrm>
              <a:off x="2802" y="2704"/>
              <a:ext cx="317" cy="317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9" name="Rectangle 17"/>
            <p:cNvSpPr>
              <a:spLocks noChangeArrowheads="1"/>
            </p:cNvSpPr>
            <p:nvPr/>
          </p:nvSpPr>
          <p:spPr bwMode="auto">
            <a:xfrm>
              <a:off x="2802" y="3021"/>
              <a:ext cx="317" cy="317"/>
            </a:xfrm>
            <a:prstGeom prst="rect">
              <a:avLst/>
            </a:prstGeom>
            <a:solidFill>
              <a:srgbClr val="00006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935288" y="3789363"/>
            <a:ext cx="3003550" cy="1511300"/>
            <a:chOff x="1849" y="2387"/>
            <a:chExt cx="1892" cy="952"/>
          </a:xfrm>
        </p:grpSpPr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1849" y="2705"/>
              <a:ext cx="317" cy="317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3" name="Rectangle 11"/>
            <p:cNvSpPr>
              <a:spLocks noChangeArrowheads="1"/>
            </p:cNvSpPr>
            <p:nvPr/>
          </p:nvSpPr>
          <p:spPr bwMode="auto">
            <a:xfrm>
              <a:off x="2167" y="3021"/>
              <a:ext cx="317" cy="317"/>
            </a:xfrm>
            <a:prstGeom prst="rect">
              <a:avLst/>
            </a:prstGeom>
            <a:solidFill>
              <a:srgbClr val="3399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1" name="Rectangle 19"/>
            <p:cNvSpPr>
              <a:spLocks noChangeArrowheads="1"/>
            </p:cNvSpPr>
            <p:nvPr/>
          </p:nvSpPr>
          <p:spPr bwMode="auto">
            <a:xfrm>
              <a:off x="3424" y="2387"/>
              <a:ext cx="317" cy="317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3" name="Rectangle 21"/>
            <p:cNvSpPr>
              <a:spLocks noChangeArrowheads="1"/>
            </p:cNvSpPr>
            <p:nvPr/>
          </p:nvSpPr>
          <p:spPr bwMode="auto">
            <a:xfrm>
              <a:off x="3107" y="3022"/>
              <a:ext cx="317" cy="317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935288" y="3789363"/>
            <a:ext cx="3005137" cy="1511300"/>
            <a:chOff x="1849" y="2387"/>
            <a:chExt cx="1893" cy="952"/>
          </a:xfrm>
        </p:grpSpPr>
        <p:sp>
          <p:nvSpPr>
            <p:cNvPr id="632841" name="Rectangle 9"/>
            <p:cNvSpPr>
              <a:spLocks noChangeArrowheads="1"/>
            </p:cNvSpPr>
            <p:nvPr/>
          </p:nvSpPr>
          <p:spPr bwMode="auto">
            <a:xfrm>
              <a:off x="1849" y="3022"/>
              <a:ext cx="317" cy="317"/>
            </a:xfrm>
            <a:prstGeom prst="rect">
              <a:avLst/>
            </a:prstGeom>
            <a:solidFill>
              <a:srgbClr val="FFC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7" name="Rectangle 15"/>
            <p:cNvSpPr>
              <a:spLocks noChangeArrowheads="1"/>
            </p:cNvSpPr>
            <p:nvPr/>
          </p:nvSpPr>
          <p:spPr bwMode="auto">
            <a:xfrm>
              <a:off x="2484" y="3022"/>
              <a:ext cx="317" cy="317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0" name="Rectangle 18"/>
            <p:cNvSpPr>
              <a:spLocks noChangeArrowheads="1"/>
            </p:cNvSpPr>
            <p:nvPr/>
          </p:nvSpPr>
          <p:spPr bwMode="auto">
            <a:xfrm>
              <a:off x="3107" y="2387"/>
              <a:ext cx="317" cy="317"/>
            </a:xfrm>
            <a:prstGeom prst="rect">
              <a:avLst/>
            </a:prstGeom>
            <a:solidFill>
              <a:srgbClr val="CC00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2" name="Rectangle 20"/>
            <p:cNvSpPr>
              <a:spLocks noChangeArrowheads="1"/>
            </p:cNvSpPr>
            <p:nvPr/>
          </p:nvSpPr>
          <p:spPr bwMode="auto">
            <a:xfrm>
              <a:off x="3107" y="2705"/>
              <a:ext cx="317" cy="317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4" name="Rectangle 22"/>
            <p:cNvSpPr>
              <a:spLocks noChangeArrowheads="1"/>
            </p:cNvSpPr>
            <p:nvPr/>
          </p:nvSpPr>
          <p:spPr bwMode="auto">
            <a:xfrm>
              <a:off x="3425" y="2704"/>
              <a:ext cx="317" cy="317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935288" y="3789363"/>
            <a:ext cx="3005137" cy="1509712"/>
            <a:chOff x="1849" y="2387"/>
            <a:chExt cx="1893" cy="951"/>
          </a:xfrm>
        </p:grpSpPr>
        <p:sp>
          <p:nvSpPr>
            <p:cNvPr id="632838" name="Rectangle 6"/>
            <p:cNvSpPr>
              <a:spLocks noChangeArrowheads="1"/>
            </p:cNvSpPr>
            <p:nvPr/>
          </p:nvSpPr>
          <p:spPr bwMode="auto">
            <a:xfrm>
              <a:off x="1849" y="2387"/>
              <a:ext cx="317" cy="317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39" name="Rectangle 7"/>
            <p:cNvSpPr>
              <a:spLocks noChangeArrowheads="1"/>
            </p:cNvSpPr>
            <p:nvPr/>
          </p:nvSpPr>
          <p:spPr bwMode="auto">
            <a:xfrm>
              <a:off x="2166" y="2387"/>
              <a:ext cx="317" cy="317"/>
            </a:xfrm>
            <a:prstGeom prst="rect">
              <a:avLst/>
            </a:prstGeom>
            <a:solidFill>
              <a:srgbClr val="66FF6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4" name="Rectangle 12"/>
            <p:cNvSpPr>
              <a:spLocks noChangeArrowheads="1"/>
            </p:cNvSpPr>
            <p:nvPr/>
          </p:nvSpPr>
          <p:spPr bwMode="auto">
            <a:xfrm>
              <a:off x="2484" y="2387"/>
              <a:ext cx="317" cy="317"/>
            </a:xfrm>
            <a:prstGeom prst="rect">
              <a:avLst/>
            </a:prstGeom>
            <a:solidFill>
              <a:srgbClr val="CC00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5" name="Rectangle 13"/>
            <p:cNvSpPr>
              <a:spLocks noChangeArrowheads="1"/>
            </p:cNvSpPr>
            <p:nvPr/>
          </p:nvSpPr>
          <p:spPr bwMode="auto">
            <a:xfrm>
              <a:off x="2801" y="2387"/>
              <a:ext cx="317" cy="317"/>
            </a:xfrm>
            <a:prstGeom prst="rect">
              <a:avLst/>
            </a:prstGeom>
            <a:solidFill>
              <a:srgbClr val="00006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46" name="Rectangle 14"/>
            <p:cNvSpPr>
              <a:spLocks noChangeArrowheads="1"/>
            </p:cNvSpPr>
            <p:nvPr/>
          </p:nvSpPr>
          <p:spPr bwMode="auto">
            <a:xfrm>
              <a:off x="2484" y="2705"/>
              <a:ext cx="317" cy="317"/>
            </a:xfrm>
            <a:prstGeom prst="rect">
              <a:avLst/>
            </a:prstGeom>
            <a:solidFill>
              <a:srgbClr val="00006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32855" name="Rectangle 23"/>
            <p:cNvSpPr>
              <a:spLocks noChangeArrowheads="1"/>
            </p:cNvSpPr>
            <p:nvPr/>
          </p:nvSpPr>
          <p:spPr bwMode="auto">
            <a:xfrm>
              <a:off x="3425" y="3021"/>
              <a:ext cx="317" cy="317"/>
            </a:xfrm>
            <a:prstGeom prst="rect">
              <a:avLst/>
            </a:prstGeom>
            <a:solidFill>
              <a:srgbClr val="3399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805" name="Line 53"/>
          <p:cNvSpPr>
            <a:spLocks noChangeShapeType="1"/>
          </p:cNvSpPr>
          <p:nvPr/>
        </p:nvSpPr>
        <p:spPr bwMode="auto">
          <a:xfrm>
            <a:off x="2266950" y="4365625"/>
            <a:ext cx="2735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86806" name="Line 54"/>
          <p:cNvSpPr>
            <a:spLocks noChangeShapeType="1"/>
          </p:cNvSpPr>
          <p:nvPr/>
        </p:nvSpPr>
        <p:spPr bwMode="auto">
          <a:xfrm flipV="1">
            <a:off x="2266950" y="2133600"/>
            <a:ext cx="0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86754" name="Text Box 2"/>
          <p:cNvSpPr txBox="1">
            <a:spLocks noChangeArrowheads="1"/>
          </p:cNvSpPr>
          <p:nvPr/>
        </p:nvSpPr>
        <p:spPr bwMode="auto">
          <a:xfrm>
            <a:off x="1095375" y="884238"/>
            <a:ext cx="7115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an  example  (any  number  of  space  dimensions)</a:t>
            </a:r>
          </a:p>
        </p:txBody>
      </p:sp>
      <p:grpSp>
        <p:nvGrpSpPr>
          <p:cNvPr id="586769" name="Group 17"/>
          <p:cNvGrpSpPr>
            <a:grpSpLocks/>
          </p:cNvGrpSpPr>
          <p:nvPr/>
        </p:nvGrpSpPr>
        <p:grpSpPr bwMode="auto">
          <a:xfrm>
            <a:off x="1401763" y="2636838"/>
            <a:ext cx="3024187" cy="2592387"/>
            <a:chOff x="1519" y="1026"/>
            <a:chExt cx="1905" cy="1633"/>
          </a:xfrm>
        </p:grpSpPr>
        <p:sp>
          <p:nvSpPr>
            <p:cNvPr id="586755" name="Rectangle 3"/>
            <p:cNvSpPr>
              <a:spLocks noChangeArrowheads="1"/>
            </p:cNvSpPr>
            <p:nvPr/>
          </p:nvSpPr>
          <p:spPr bwMode="auto">
            <a:xfrm>
              <a:off x="1519" y="1026"/>
              <a:ext cx="1905" cy="163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6756" name="Line 4"/>
            <p:cNvSpPr>
              <a:spLocks noChangeShapeType="1"/>
            </p:cNvSpPr>
            <p:nvPr/>
          </p:nvSpPr>
          <p:spPr bwMode="auto">
            <a:xfrm>
              <a:off x="1519" y="1298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6757" name="Line 5"/>
            <p:cNvSpPr>
              <a:spLocks noChangeShapeType="1"/>
            </p:cNvSpPr>
            <p:nvPr/>
          </p:nvSpPr>
          <p:spPr bwMode="auto">
            <a:xfrm>
              <a:off x="1519" y="1570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6758" name="Line 6"/>
            <p:cNvSpPr>
              <a:spLocks noChangeShapeType="1"/>
            </p:cNvSpPr>
            <p:nvPr/>
          </p:nvSpPr>
          <p:spPr bwMode="auto">
            <a:xfrm>
              <a:off x="1519" y="1842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6759" name="Line 7"/>
            <p:cNvSpPr>
              <a:spLocks noChangeShapeType="1"/>
            </p:cNvSpPr>
            <p:nvPr/>
          </p:nvSpPr>
          <p:spPr bwMode="auto">
            <a:xfrm>
              <a:off x="1519" y="2115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6760" name="Line 8"/>
            <p:cNvSpPr>
              <a:spLocks noChangeShapeType="1"/>
            </p:cNvSpPr>
            <p:nvPr/>
          </p:nvSpPr>
          <p:spPr bwMode="auto">
            <a:xfrm>
              <a:off x="1519" y="2386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86762" name="Line 10"/>
            <p:cNvSpPr>
              <a:spLocks noChangeShapeType="1"/>
            </p:cNvSpPr>
            <p:nvPr/>
          </p:nvSpPr>
          <p:spPr bwMode="auto">
            <a:xfrm flipV="1">
              <a:off x="2608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6763" name="Line 11"/>
            <p:cNvSpPr>
              <a:spLocks noChangeShapeType="1"/>
            </p:cNvSpPr>
            <p:nvPr/>
          </p:nvSpPr>
          <p:spPr bwMode="auto">
            <a:xfrm flipV="1">
              <a:off x="2880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6764" name="Line 12"/>
            <p:cNvSpPr>
              <a:spLocks noChangeShapeType="1"/>
            </p:cNvSpPr>
            <p:nvPr/>
          </p:nvSpPr>
          <p:spPr bwMode="auto">
            <a:xfrm flipV="1">
              <a:off x="3152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6765" name="Line 13"/>
            <p:cNvSpPr>
              <a:spLocks noChangeShapeType="1"/>
            </p:cNvSpPr>
            <p:nvPr/>
          </p:nvSpPr>
          <p:spPr bwMode="auto">
            <a:xfrm flipV="1">
              <a:off x="1791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6766" name="Line 14"/>
            <p:cNvSpPr>
              <a:spLocks noChangeShapeType="1"/>
            </p:cNvSpPr>
            <p:nvPr/>
          </p:nvSpPr>
          <p:spPr bwMode="auto">
            <a:xfrm flipV="1">
              <a:off x="2063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6767" name="Line 15"/>
            <p:cNvSpPr>
              <a:spLocks noChangeShapeType="1"/>
            </p:cNvSpPr>
            <p:nvPr/>
          </p:nvSpPr>
          <p:spPr bwMode="auto">
            <a:xfrm flipV="1">
              <a:off x="2335" y="1026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86786" name="Group 34"/>
          <p:cNvGrpSpPr>
            <a:grpSpLocks/>
          </p:cNvGrpSpPr>
          <p:nvPr/>
        </p:nvGrpSpPr>
        <p:grpSpPr bwMode="auto">
          <a:xfrm>
            <a:off x="1258888" y="2492375"/>
            <a:ext cx="2867025" cy="2881313"/>
            <a:chOff x="1429" y="935"/>
            <a:chExt cx="1806" cy="1815"/>
          </a:xfrm>
        </p:grpSpPr>
        <p:sp>
          <p:nvSpPr>
            <p:cNvPr id="586770" name="Oval 18"/>
            <p:cNvSpPr>
              <a:spLocks noChangeArrowheads="1"/>
            </p:cNvSpPr>
            <p:nvPr/>
          </p:nvSpPr>
          <p:spPr bwMode="auto">
            <a:xfrm>
              <a:off x="1429" y="2568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1" name="Oval 19"/>
            <p:cNvSpPr>
              <a:spLocks noChangeArrowheads="1"/>
            </p:cNvSpPr>
            <p:nvPr/>
          </p:nvSpPr>
          <p:spPr bwMode="auto">
            <a:xfrm>
              <a:off x="1973" y="2568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2" name="Oval 20"/>
            <p:cNvSpPr>
              <a:spLocks noChangeArrowheads="1"/>
            </p:cNvSpPr>
            <p:nvPr/>
          </p:nvSpPr>
          <p:spPr bwMode="auto">
            <a:xfrm>
              <a:off x="2510" y="2568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3" name="Oval 21"/>
            <p:cNvSpPr>
              <a:spLocks noChangeArrowheads="1"/>
            </p:cNvSpPr>
            <p:nvPr/>
          </p:nvSpPr>
          <p:spPr bwMode="auto">
            <a:xfrm>
              <a:off x="3054" y="2568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4" name="Oval 22"/>
            <p:cNvSpPr>
              <a:spLocks noChangeArrowheads="1"/>
            </p:cNvSpPr>
            <p:nvPr/>
          </p:nvSpPr>
          <p:spPr bwMode="auto">
            <a:xfrm>
              <a:off x="1429" y="2024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5" name="Oval 23"/>
            <p:cNvSpPr>
              <a:spLocks noChangeArrowheads="1"/>
            </p:cNvSpPr>
            <p:nvPr/>
          </p:nvSpPr>
          <p:spPr bwMode="auto">
            <a:xfrm>
              <a:off x="1973" y="2024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6" name="Oval 24"/>
            <p:cNvSpPr>
              <a:spLocks noChangeArrowheads="1"/>
            </p:cNvSpPr>
            <p:nvPr/>
          </p:nvSpPr>
          <p:spPr bwMode="auto">
            <a:xfrm>
              <a:off x="2510" y="2024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7" name="Oval 25"/>
            <p:cNvSpPr>
              <a:spLocks noChangeArrowheads="1"/>
            </p:cNvSpPr>
            <p:nvPr/>
          </p:nvSpPr>
          <p:spPr bwMode="auto">
            <a:xfrm>
              <a:off x="3054" y="2024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8" name="Oval 26"/>
            <p:cNvSpPr>
              <a:spLocks noChangeArrowheads="1"/>
            </p:cNvSpPr>
            <p:nvPr/>
          </p:nvSpPr>
          <p:spPr bwMode="auto">
            <a:xfrm>
              <a:off x="1429" y="1479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79" name="Oval 27"/>
            <p:cNvSpPr>
              <a:spLocks noChangeArrowheads="1"/>
            </p:cNvSpPr>
            <p:nvPr/>
          </p:nvSpPr>
          <p:spPr bwMode="auto">
            <a:xfrm>
              <a:off x="1973" y="1479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0" name="Oval 28"/>
            <p:cNvSpPr>
              <a:spLocks noChangeArrowheads="1"/>
            </p:cNvSpPr>
            <p:nvPr/>
          </p:nvSpPr>
          <p:spPr bwMode="auto">
            <a:xfrm>
              <a:off x="2510" y="1479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1" name="Oval 29"/>
            <p:cNvSpPr>
              <a:spLocks noChangeArrowheads="1"/>
            </p:cNvSpPr>
            <p:nvPr/>
          </p:nvSpPr>
          <p:spPr bwMode="auto">
            <a:xfrm>
              <a:off x="3054" y="1479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2" name="Oval 30"/>
            <p:cNvSpPr>
              <a:spLocks noChangeArrowheads="1"/>
            </p:cNvSpPr>
            <p:nvPr/>
          </p:nvSpPr>
          <p:spPr bwMode="auto">
            <a:xfrm>
              <a:off x="1429" y="935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3" name="Oval 31"/>
            <p:cNvSpPr>
              <a:spLocks noChangeArrowheads="1"/>
            </p:cNvSpPr>
            <p:nvPr/>
          </p:nvSpPr>
          <p:spPr bwMode="auto">
            <a:xfrm>
              <a:off x="1973" y="935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4" name="Oval 32"/>
            <p:cNvSpPr>
              <a:spLocks noChangeArrowheads="1"/>
            </p:cNvSpPr>
            <p:nvPr/>
          </p:nvSpPr>
          <p:spPr bwMode="auto">
            <a:xfrm>
              <a:off x="2510" y="935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85" name="Oval 33"/>
            <p:cNvSpPr>
              <a:spLocks noChangeArrowheads="1"/>
            </p:cNvSpPr>
            <p:nvPr/>
          </p:nvSpPr>
          <p:spPr bwMode="auto">
            <a:xfrm>
              <a:off x="3054" y="935"/>
              <a:ext cx="181" cy="182"/>
            </a:xfrm>
            <a:prstGeom prst="ellipse">
              <a:avLst/>
            </a:prstGeom>
            <a:solidFill>
              <a:srgbClr val="FF7C80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86804" name="Group 52"/>
          <p:cNvGrpSpPr>
            <a:grpSpLocks/>
          </p:cNvGrpSpPr>
          <p:nvPr/>
        </p:nvGrpSpPr>
        <p:grpSpPr bwMode="auto">
          <a:xfrm>
            <a:off x="1703388" y="2924175"/>
            <a:ext cx="2867025" cy="2017713"/>
            <a:chOff x="1709" y="1207"/>
            <a:chExt cx="1806" cy="1271"/>
          </a:xfrm>
        </p:grpSpPr>
        <p:sp>
          <p:nvSpPr>
            <p:cNvPr id="586792" name="Oval 40"/>
            <p:cNvSpPr>
              <a:spLocks noChangeArrowheads="1"/>
            </p:cNvSpPr>
            <p:nvPr/>
          </p:nvSpPr>
          <p:spPr bwMode="auto">
            <a:xfrm>
              <a:off x="1709" y="2296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3" name="Oval 41"/>
            <p:cNvSpPr>
              <a:spLocks noChangeArrowheads="1"/>
            </p:cNvSpPr>
            <p:nvPr/>
          </p:nvSpPr>
          <p:spPr bwMode="auto">
            <a:xfrm>
              <a:off x="2253" y="2296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4" name="Oval 42"/>
            <p:cNvSpPr>
              <a:spLocks noChangeArrowheads="1"/>
            </p:cNvSpPr>
            <p:nvPr/>
          </p:nvSpPr>
          <p:spPr bwMode="auto">
            <a:xfrm>
              <a:off x="2790" y="2296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5" name="Oval 43"/>
            <p:cNvSpPr>
              <a:spLocks noChangeArrowheads="1"/>
            </p:cNvSpPr>
            <p:nvPr/>
          </p:nvSpPr>
          <p:spPr bwMode="auto">
            <a:xfrm>
              <a:off x="3334" y="2296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6" name="Oval 44"/>
            <p:cNvSpPr>
              <a:spLocks noChangeArrowheads="1"/>
            </p:cNvSpPr>
            <p:nvPr/>
          </p:nvSpPr>
          <p:spPr bwMode="auto">
            <a:xfrm>
              <a:off x="1709" y="1751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7" name="Oval 45"/>
            <p:cNvSpPr>
              <a:spLocks noChangeArrowheads="1"/>
            </p:cNvSpPr>
            <p:nvPr/>
          </p:nvSpPr>
          <p:spPr bwMode="auto">
            <a:xfrm>
              <a:off x="2253" y="1751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8" name="Oval 46"/>
            <p:cNvSpPr>
              <a:spLocks noChangeArrowheads="1"/>
            </p:cNvSpPr>
            <p:nvPr/>
          </p:nvSpPr>
          <p:spPr bwMode="auto">
            <a:xfrm>
              <a:off x="2790" y="1751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799" name="Oval 47"/>
            <p:cNvSpPr>
              <a:spLocks noChangeArrowheads="1"/>
            </p:cNvSpPr>
            <p:nvPr/>
          </p:nvSpPr>
          <p:spPr bwMode="auto">
            <a:xfrm>
              <a:off x="3334" y="1751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800" name="Oval 48"/>
            <p:cNvSpPr>
              <a:spLocks noChangeArrowheads="1"/>
            </p:cNvSpPr>
            <p:nvPr/>
          </p:nvSpPr>
          <p:spPr bwMode="auto">
            <a:xfrm>
              <a:off x="1709" y="1207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801" name="Oval 49"/>
            <p:cNvSpPr>
              <a:spLocks noChangeArrowheads="1"/>
            </p:cNvSpPr>
            <p:nvPr/>
          </p:nvSpPr>
          <p:spPr bwMode="auto">
            <a:xfrm>
              <a:off x="2253" y="1207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802" name="Oval 50"/>
            <p:cNvSpPr>
              <a:spLocks noChangeArrowheads="1"/>
            </p:cNvSpPr>
            <p:nvPr/>
          </p:nvSpPr>
          <p:spPr bwMode="auto">
            <a:xfrm>
              <a:off x="2790" y="1207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6803" name="Oval 51"/>
            <p:cNvSpPr>
              <a:spLocks noChangeArrowheads="1"/>
            </p:cNvSpPr>
            <p:nvPr/>
          </p:nvSpPr>
          <p:spPr bwMode="auto">
            <a:xfrm>
              <a:off x="3334" y="1207"/>
              <a:ext cx="181" cy="182"/>
            </a:xfrm>
            <a:prstGeom prst="ellipse">
              <a:avLst/>
            </a:prstGeom>
            <a:solidFill>
              <a:srgbClr val="66FF66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586807" name="Object 55"/>
          <p:cNvGraphicFramePr>
            <a:graphicFrameLocks noChangeAspect="1"/>
          </p:cNvGraphicFramePr>
          <p:nvPr/>
        </p:nvGraphicFramePr>
        <p:xfrm>
          <a:off x="5013325" y="4124325"/>
          <a:ext cx="495300" cy="454025"/>
        </p:xfrm>
        <a:graphic>
          <a:graphicData uri="http://schemas.openxmlformats.org/presentationml/2006/ole">
            <p:oleObj spid="_x0000_s586807" name="Equation" r:id="rId3" imgW="152280" imgH="139680" progId="Equation.DSMT4">
              <p:embed/>
            </p:oleObj>
          </a:graphicData>
        </a:graphic>
      </p:graphicFrame>
      <p:graphicFrame>
        <p:nvGraphicFramePr>
          <p:cNvPr id="586810" name="Object 58"/>
          <p:cNvGraphicFramePr>
            <a:graphicFrameLocks noChangeAspect="1"/>
          </p:cNvGraphicFramePr>
          <p:nvPr/>
        </p:nvGraphicFramePr>
        <p:xfrm>
          <a:off x="2154238" y="1557338"/>
          <a:ext cx="330200" cy="577850"/>
        </p:xfrm>
        <a:graphic>
          <a:graphicData uri="http://schemas.openxmlformats.org/presentationml/2006/ole">
            <p:oleObj spid="_x0000_s586810" name="Equation" r:id="rId4" imgW="101520" imgH="177480" progId="Equation.DSMT4">
              <p:embed/>
            </p:oleObj>
          </a:graphicData>
        </a:graphic>
      </p:graphicFrame>
      <p:graphicFrame>
        <p:nvGraphicFramePr>
          <p:cNvPr id="586811" name="Object 59"/>
          <p:cNvGraphicFramePr>
            <a:graphicFrameLocks noChangeAspect="1"/>
          </p:cNvGraphicFramePr>
          <p:nvPr/>
        </p:nvGraphicFramePr>
        <p:xfrm>
          <a:off x="5867400" y="1628775"/>
          <a:ext cx="1581150" cy="403225"/>
        </p:xfrm>
        <a:graphic>
          <a:graphicData uri="http://schemas.openxmlformats.org/presentationml/2006/ole">
            <p:oleObj spid="_x0000_s586811" name="Equation" r:id="rId5" imgW="799920" imgH="203040" progId="Equation.DSMT4">
              <p:embed/>
            </p:oleObj>
          </a:graphicData>
        </a:graphic>
      </p:graphicFrame>
      <p:sp>
        <p:nvSpPr>
          <p:cNvPr id="586812" name="Text Box 60"/>
          <p:cNvSpPr txBox="1">
            <a:spLocks noChangeArrowheads="1"/>
          </p:cNvSpPr>
          <p:nvPr/>
        </p:nvSpPr>
        <p:spPr bwMode="auto">
          <a:xfrm>
            <a:off x="5848350" y="3068638"/>
            <a:ext cx="28114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 evolution  law:</a:t>
            </a:r>
          </a:p>
        </p:txBody>
      </p:sp>
      <p:sp>
        <p:nvSpPr>
          <p:cNvPr id="586813" name="Text Box 61"/>
          <p:cNvSpPr txBox="1">
            <a:spLocks noChangeArrowheads="1"/>
          </p:cNvSpPr>
          <p:nvPr/>
        </p:nvSpPr>
        <p:spPr bwMode="auto">
          <a:xfrm>
            <a:off x="5848350" y="2060575"/>
            <a:ext cx="16589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variables:  </a:t>
            </a:r>
          </a:p>
        </p:txBody>
      </p:sp>
      <p:graphicFrame>
        <p:nvGraphicFramePr>
          <p:cNvPr id="586814" name="Object 62"/>
          <p:cNvGraphicFramePr>
            <a:graphicFrameLocks noChangeAspect="1"/>
          </p:cNvGraphicFramePr>
          <p:nvPr/>
        </p:nvGraphicFramePr>
        <p:xfrm>
          <a:off x="5940425" y="2492375"/>
          <a:ext cx="1755775" cy="457200"/>
        </p:xfrm>
        <a:graphic>
          <a:graphicData uri="http://schemas.openxmlformats.org/presentationml/2006/ole">
            <p:oleObj spid="_x0000_s586814" name="Equation" r:id="rId6" imgW="876240" imgH="228600" progId="Equation.DSMT4">
              <p:embed/>
            </p:oleObj>
          </a:graphicData>
        </a:graphic>
      </p:graphicFrame>
      <p:grpSp>
        <p:nvGrpSpPr>
          <p:cNvPr id="586828" name="Group 76"/>
          <p:cNvGrpSpPr>
            <a:grpSpLocks/>
          </p:cNvGrpSpPr>
          <p:nvPr/>
        </p:nvGrpSpPr>
        <p:grpSpPr bwMode="auto">
          <a:xfrm>
            <a:off x="5935663" y="3779838"/>
            <a:ext cx="2452687" cy="2427287"/>
            <a:chOff x="3715" y="2381"/>
            <a:chExt cx="1545" cy="1529"/>
          </a:xfrm>
        </p:grpSpPr>
        <p:sp>
          <p:nvSpPr>
            <p:cNvPr id="586827" name="Rectangle 75"/>
            <p:cNvSpPr>
              <a:spLocks noChangeArrowheads="1"/>
            </p:cNvSpPr>
            <p:nvPr/>
          </p:nvSpPr>
          <p:spPr bwMode="auto">
            <a:xfrm rot="2673213">
              <a:off x="4310" y="2774"/>
              <a:ext cx="544" cy="54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86823" name="Group 71"/>
            <p:cNvGrpSpPr>
              <a:grpSpLocks/>
            </p:cNvGrpSpPr>
            <p:nvPr/>
          </p:nvGrpSpPr>
          <p:grpSpPr bwMode="auto">
            <a:xfrm>
              <a:off x="3923" y="2381"/>
              <a:ext cx="1316" cy="1321"/>
              <a:chOff x="3712" y="2675"/>
              <a:chExt cx="1316" cy="1321"/>
            </a:xfrm>
          </p:grpSpPr>
          <p:grpSp>
            <p:nvGrpSpPr>
              <p:cNvPr id="586818" name="Group 66"/>
              <p:cNvGrpSpPr>
                <a:grpSpLocks/>
              </p:cNvGrpSpPr>
              <p:nvPr/>
            </p:nvGrpSpPr>
            <p:grpSpPr bwMode="auto">
              <a:xfrm>
                <a:off x="3923" y="2886"/>
                <a:ext cx="907" cy="907"/>
                <a:chOff x="3923" y="2886"/>
                <a:chExt cx="907" cy="907"/>
              </a:xfrm>
            </p:grpSpPr>
            <p:sp>
              <p:nvSpPr>
                <p:cNvPr id="586815" name="Rectangle 63"/>
                <p:cNvSpPr>
                  <a:spLocks noChangeArrowheads="1"/>
                </p:cNvSpPr>
                <p:nvPr/>
              </p:nvSpPr>
              <p:spPr bwMode="auto">
                <a:xfrm>
                  <a:off x="3923" y="2886"/>
                  <a:ext cx="907" cy="907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6816" name="Line 64"/>
                <p:cNvSpPr>
                  <a:spLocks noChangeShapeType="1"/>
                </p:cNvSpPr>
                <p:nvPr/>
              </p:nvSpPr>
              <p:spPr bwMode="auto">
                <a:xfrm>
                  <a:off x="3923" y="3339"/>
                  <a:ext cx="90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6817" name="Line 65"/>
                <p:cNvSpPr>
                  <a:spLocks noChangeShapeType="1"/>
                </p:cNvSpPr>
                <p:nvPr/>
              </p:nvSpPr>
              <p:spPr bwMode="auto">
                <a:xfrm>
                  <a:off x="4377" y="2886"/>
                  <a:ext cx="0" cy="9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6819" name="Oval 67"/>
              <p:cNvSpPr>
                <a:spLocks noChangeArrowheads="1"/>
              </p:cNvSpPr>
              <p:nvPr/>
            </p:nvSpPr>
            <p:spPr bwMode="auto">
              <a:xfrm>
                <a:off x="4166" y="3588"/>
                <a:ext cx="408" cy="408"/>
              </a:xfrm>
              <a:prstGeom prst="ellipse">
                <a:avLst/>
              </a:prstGeom>
              <a:solidFill>
                <a:srgbClr val="FF7C8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6820" name="Oval 68"/>
              <p:cNvSpPr>
                <a:spLocks noChangeArrowheads="1"/>
              </p:cNvSpPr>
              <p:nvPr/>
            </p:nvSpPr>
            <p:spPr bwMode="auto">
              <a:xfrm>
                <a:off x="4166" y="2675"/>
                <a:ext cx="408" cy="408"/>
              </a:xfrm>
              <a:prstGeom prst="ellipse">
                <a:avLst/>
              </a:prstGeom>
              <a:solidFill>
                <a:srgbClr val="FF7C8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6821" name="Oval 69"/>
              <p:cNvSpPr>
                <a:spLocks noChangeArrowheads="1"/>
              </p:cNvSpPr>
              <p:nvPr/>
            </p:nvSpPr>
            <p:spPr bwMode="auto">
              <a:xfrm>
                <a:off x="3712" y="3129"/>
                <a:ext cx="408" cy="408"/>
              </a:xfrm>
              <a:prstGeom prst="ellipse">
                <a:avLst/>
              </a:prstGeom>
              <a:solidFill>
                <a:srgbClr val="66FF66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6822" name="Oval 70"/>
              <p:cNvSpPr>
                <a:spLocks noChangeArrowheads="1"/>
              </p:cNvSpPr>
              <p:nvPr/>
            </p:nvSpPr>
            <p:spPr bwMode="auto">
              <a:xfrm>
                <a:off x="4620" y="3129"/>
                <a:ext cx="408" cy="408"/>
              </a:xfrm>
              <a:prstGeom prst="ellipse">
                <a:avLst/>
              </a:prstGeom>
              <a:solidFill>
                <a:srgbClr val="66FF66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86824" name="Line 72"/>
            <p:cNvSpPr>
              <a:spLocks noChangeShapeType="1"/>
            </p:cNvSpPr>
            <p:nvPr/>
          </p:nvSpPr>
          <p:spPr bwMode="auto">
            <a:xfrm flipV="1">
              <a:off x="4588" y="2795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586825" name="Object 73"/>
            <p:cNvGraphicFramePr>
              <a:graphicFrameLocks noChangeAspect="1"/>
            </p:cNvGraphicFramePr>
            <p:nvPr/>
          </p:nvGraphicFramePr>
          <p:xfrm>
            <a:off x="3936" y="3702"/>
            <a:ext cx="1324" cy="208"/>
          </p:xfrm>
          <a:graphic>
            <a:graphicData uri="http://schemas.openxmlformats.org/presentationml/2006/ole">
              <p:oleObj spid="_x0000_s586825" name="Equation" r:id="rId7" imgW="1295280" imgH="203040" progId="Equation.DSMT4">
                <p:embed/>
              </p:oleObj>
            </a:graphicData>
          </a:graphic>
        </p:graphicFrame>
        <p:graphicFrame>
          <p:nvGraphicFramePr>
            <p:cNvPr id="586826" name="Object 74"/>
            <p:cNvGraphicFramePr>
              <a:graphicFrameLocks noChangeAspect="1"/>
            </p:cNvGraphicFramePr>
            <p:nvPr/>
          </p:nvGraphicFramePr>
          <p:xfrm>
            <a:off x="3715" y="2494"/>
            <a:ext cx="299" cy="1118"/>
          </p:xfrm>
          <a:graphic>
            <a:graphicData uri="http://schemas.openxmlformats.org/presentationml/2006/ole">
              <p:oleObj spid="_x0000_s586826" name="Equation" r:id="rId8" imgW="291960" imgH="1091880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8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8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778" name="Group 2"/>
          <p:cNvGrpSpPr>
            <a:grpSpLocks/>
          </p:cNvGrpSpPr>
          <p:nvPr/>
        </p:nvGrpSpPr>
        <p:grpSpPr bwMode="auto">
          <a:xfrm>
            <a:off x="539750" y="404813"/>
            <a:ext cx="2452688" cy="2427287"/>
            <a:chOff x="3715" y="2381"/>
            <a:chExt cx="1545" cy="1529"/>
          </a:xfrm>
        </p:grpSpPr>
        <p:sp>
          <p:nvSpPr>
            <p:cNvPr id="587779" name="Rectangle 3"/>
            <p:cNvSpPr>
              <a:spLocks noChangeArrowheads="1"/>
            </p:cNvSpPr>
            <p:nvPr/>
          </p:nvSpPr>
          <p:spPr bwMode="auto">
            <a:xfrm rot="2673213">
              <a:off x="4310" y="2774"/>
              <a:ext cx="544" cy="54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87780" name="Group 4"/>
            <p:cNvGrpSpPr>
              <a:grpSpLocks/>
            </p:cNvGrpSpPr>
            <p:nvPr/>
          </p:nvGrpSpPr>
          <p:grpSpPr bwMode="auto">
            <a:xfrm>
              <a:off x="3923" y="2381"/>
              <a:ext cx="1316" cy="1321"/>
              <a:chOff x="3712" y="2675"/>
              <a:chExt cx="1316" cy="1321"/>
            </a:xfrm>
          </p:grpSpPr>
          <p:grpSp>
            <p:nvGrpSpPr>
              <p:cNvPr id="587781" name="Group 5"/>
              <p:cNvGrpSpPr>
                <a:grpSpLocks/>
              </p:cNvGrpSpPr>
              <p:nvPr/>
            </p:nvGrpSpPr>
            <p:grpSpPr bwMode="auto">
              <a:xfrm>
                <a:off x="3923" y="2886"/>
                <a:ext cx="907" cy="907"/>
                <a:chOff x="3923" y="2886"/>
                <a:chExt cx="907" cy="907"/>
              </a:xfrm>
            </p:grpSpPr>
            <p:sp>
              <p:nvSpPr>
                <p:cNvPr id="587782" name="Rectangle 6"/>
                <p:cNvSpPr>
                  <a:spLocks noChangeArrowheads="1"/>
                </p:cNvSpPr>
                <p:nvPr/>
              </p:nvSpPr>
              <p:spPr bwMode="auto">
                <a:xfrm>
                  <a:off x="3923" y="2886"/>
                  <a:ext cx="907" cy="907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7783" name="Line 7"/>
                <p:cNvSpPr>
                  <a:spLocks noChangeShapeType="1"/>
                </p:cNvSpPr>
                <p:nvPr/>
              </p:nvSpPr>
              <p:spPr bwMode="auto">
                <a:xfrm>
                  <a:off x="3923" y="3339"/>
                  <a:ext cx="90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7784" name="Line 8"/>
                <p:cNvSpPr>
                  <a:spLocks noChangeShapeType="1"/>
                </p:cNvSpPr>
                <p:nvPr/>
              </p:nvSpPr>
              <p:spPr bwMode="auto">
                <a:xfrm>
                  <a:off x="4377" y="2886"/>
                  <a:ext cx="0" cy="90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7785" name="Oval 9"/>
              <p:cNvSpPr>
                <a:spLocks noChangeArrowheads="1"/>
              </p:cNvSpPr>
              <p:nvPr/>
            </p:nvSpPr>
            <p:spPr bwMode="auto">
              <a:xfrm>
                <a:off x="4166" y="3588"/>
                <a:ext cx="408" cy="408"/>
              </a:xfrm>
              <a:prstGeom prst="ellipse">
                <a:avLst/>
              </a:prstGeom>
              <a:solidFill>
                <a:srgbClr val="FF7C8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7786" name="Oval 10"/>
              <p:cNvSpPr>
                <a:spLocks noChangeArrowheads="1"/>
              </p:cNvSpPr>
              <p:nvPr/>
            </p:nvSpPr>
            <p:spPr bwMode="auto">
              <a:xfrm>
                <a:off x="4166" y="2675"/>
                <a:ext cx="408" cy="408"/>
              </a:xfrm>
              <a:prstGeom prst="ellipse">
                <a:avLst/>
              </a:prstGeom>
              <a:solidFill>
                <a:srgbClr val="FF7C8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7787" name="Oval 11"/>
              <p:cNvSpPr>
                <a:spLocks noChangeArrowheads="1"/>
              </p:cNvSpPr>
              <p:nvPr/>
            </p:nvSpPr>
            <p:spPr bwMode="auto">
              <a:xfrm>
                <a:off x="3712" y="3129"/>
                <a:ext cx="408" cy="408"/>
              </a:xfrm>
              <a:prstGeom prst="ellipse">
                <a:avLst/>
              </a:prstGeom>
              <a:solidFill>
                <a:srgbClr val="66FF66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7788" name="Oval 12"/>
              <p:cNvSpPr>
                <a:spLocks noChangeArrowheads="1"/>
              </p:cNvSpPr>
              <p:nvPr/>
            </p:nvSpPr>
            <p:spPr bwMode="auto">
              <a:xfrm>
                <a:off x="4620" y="3129"/>
                <a:ext cx="408" cy="408"/>
              </a:xfrm>
              <a:prstGeom prst="ellipse">
                <a:avLst/>
              </a:prstGeom>
              <a:solidFill>
                <a:srgbClr val="66FF66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87789" name="Line 13"/>
            <p:cNvSpPr>
              <a:spLocks noChangeShapeType="1"/>
            </p:cNvSpPr>
            <p:nvPr/>
          </p:nvSpPr>
          <p:spPr bwMode="auto">
            <a:xfrm flipV="1">
              <a:off x="4588" y="2795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587790" name="Object 14"/>
            <p:cNvGraphicFramePr>
              <a:graphicFrameLocks noChangeAspect="1"/>
            </p:cNvGraphicFramePr>
            <p:nvPr/>
          </p:nvGraphicFramePr>
          <p:xfrm>
            <a:off x="3936" y="3702"/>
            <a:ext cx="1324" cy="208"/>
          </p:xfrm>
          <a:graphic>
            <a:graphicData uri="http://schemas.openxmlformats.org/presentationml/2006/ole">
              <p:oleObj spid="_x0000_s587790" name="Equation" r:id="rId3" imgW="1295280" imgH="203040" progId="Equation.DSMT4">
                <p:embed/>
              </p:oleObj>
            </a:graphicData>
          </a:graphic>
        </p:graphicFrame>
        <p:graphicFrame>
          <p:nvGraphicFramePr>
            <p:cNvPr id="587791" name="Object 15"/>
            <p:cNvGraphicFramePr>
              <a:graphicFrameLocks noChangeAspect="1"/>
            </p:cNvGraphicFramePr>
            <p:nvPr/>
          </p:nvGraphicFramePr>
          <p:xfrm>
            <a:off x="3715" y="2494"/>
            <a:ext cx="299" cy="1118"/>
          </p:xfrm>
          <a:graphic>
            <a:graphicData uri="http://schemas.openxmlformats.org/presentationml/2006/ole">
              <p:oleObj spid="_x0000_s587791" name="Equation" r:id="rId4" imgW="291960" imgH="1091880" progId="Equation.DSMT4">
                <p:embed/>
              </p:oleObj>
            </a:graphicData>
          </a:graphic>
        </p:graphicFrame>
      </p:grpSp>
      <p:graphicFrame>
        <p:nvGraphicFramePr>
          <p:cNvPr id="587792" name="Object 16"/>
          <p:cNvGraphicFramePr>
            <a:graphicFrameLocks noChangeAspect="1"/>
          </p:cNvGraphicFramePr>
          <p:nvPr/>
        </p:nvGraphicFramePr>
        <p:xfrm>
          <a:off x="3851275" y="981075"/>
          <a:ext cx="3940175" cy="1143000"/>
        </p:xfrm>
        <a:graphic>
          <a:graphicData uri="http://schemas.openxmlformats.org/presentationml/2006/ole">
            <p:oleObj spid="_x0000_s587792" name="Equation" r:id="rId5" imgW="1574640" imgH="457200" progId="Equation.DSMT4">
              <p:embed/>
            </p:oleObj>
          </a:graphicData>
        </a:graphic>
      </p:graphicFrame>
      <p:sp>
        <p:nvSpPr>
          <p:cNvPr id="587793" name="Text Box 17"/>
          <p:cNvSpPr txBox="1">
            <a:spLocks noChangeArrowheads="1"/>
          </p:cNvSpPr>
          <p:nvPr/>
        </p:nvSpPr>
        <p:spPr bwMode="auto">
          <a:xfrm>
            <a:off x="5435600" y="2276475"/>
            <a:ext cx="318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(when </a:t>
            </a:r>
            <a:r>
              <a:rPr lang="en-US" i="1"/>
              <a:t> x</a:t>
            </a:r>
            <a:r>
              <a:rPr lang="en-US"/>
              <a:t>  + </a:t>
            </a:r>
            <a:r>
              <a:rPr lang="en-US" i="1"/>
              <a:t>t  </a:t>
            </a:r>
            <a:r>
              <a:rPr lang="en-US"/>
              <a:t>  is  odd)</a:t>
            </a:r>
          </a:p>
        </p:txBody>
      </p:sp>
      <p:sp>
        <p:nvSpPr>
          <p:cNvPr id="587794" name="Text Box 18"/>
          <p:cNvSpPr txBox="1">
            <a:spLocks noChangeArrowheads="1"/>
          </p:cNvSpPr>
          <p:nvPr/>
        </p:nvSpPr>
        <p:spPr bwMode="auto">
          <a:xfrm>
            <a:off x="1042988" y="3597275"/>
            <a:ext cx="744696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Alternatingly,  the  sites  at </a:t>
            </a:r>
            <a:r>
              <a:rPr lang="en-US" i="1"/>
              <a:t> even</a:t>
            </a:r>
            <a:r>
              <a:rPr lang="en-US"/>
              <a:t> </a:t>
            </a:r>
            <a:r>
              <a:rPr lang="en-US" i="1"/>
              <a:t> t </a:t>
            </a:r>
            <a:r>
              <a:rPr lang="en-US"/>
              <a:t>  and  the  ones  at</a:t>
            </a:r>
          </a:p>
          <a:p>
            <a:r>
              <a:rPr lang="en-US" i="1"/>
              <a:t>odd</a:t>
            </a:r>
            <a:r>
              <a:rPr lang="en-US"/>
              <a:t>  </a:t>
            </a:r>
            <a:r>
              <a:rPr lang="en-US" i="1"/>
              <a:t>t</a:t>
            </a:r>
            <a:r>
              <a:rPr lang="en-US"/>
              <a:t>   are  updated:</a:t>
            </a:r>
          </a:p>
        </p:txBody>
      </p:sp>
      <p:graphicFrame>
        <p:nvGraphicFramePr>
          <p:cNvPr id="587795" name="Object 19"/>
          <p:cNvGraphicFramePr>
            <a:graphicFrameLocks noChangeAspect="1"/>
          </p:cNvGraphicFramePr>
          <p:nvPr/>
        </p:nvGraphicFramePr>
        <p:xfrm>
          <a:off x="3268663" y="4646613"/>
          <a:ext cx="2816225" cy="511175"/>
        </p:xfrm>
        <a:graphic>
          <a:graphicData uri="http://schemas.openxmlformats.org/presentationml/2006/ole">
            <p:oleObj spid="_x0000_s587795" name="Equation" r:id="rId6" imgW="1117440" imgH="203040" progId="Equation.DSMT4">
              <p:embed/>
            </p:oleObj>
          </a:graphicData>
        </a:graphic>
      </p:graphicFrame>
      <p:graphicFrame>
        <p:nvGraphicFramePr>
          <p:cNvPr id="587796" name="Object 20"/>
          <p:cNvGraphicFramePr>
            <a:graphicFrameLocks noChangeAspect="1"/>
          </p:cNvGraphicFramePr>
          <p:nvPr/>
        </p:nvGraphicFramePr>
        <p:xfrm>
          <a:off x="2032000" y="5378450"/>
          <a:ext cx="5348288" cy="858838"/>
        </p:xfrm>
        <a:graphic>
          <a:graphicData uri="http://schemas.openxmlformats.org/presentationml/2006/ole">
            <p:oleObj spid="_x0000_s587796" name="Equation" r:id="rId7" imgW="2133360" imgH="34272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93" grpId="0"/>
      <p:bldP spid="587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6994" name="Object 2"/>
          <p:cNvGraphicFramePr>
            <a:graphicFrameLocks noChangeAspect="1"/>
          </p:cNvGraphicFramePr>
          <p:nvPr/>
        </p:nvGraphicFramePr>
        <p:xfrm>
          <a:off x="2032000" y="266700"/>
          <a:ext cx="5348288" cy="858838"/>
        </p:xfrm>
        <a:graphic>
          <a:graphicData uri="http://schemas.openxmlformats.org/presentationml/2006/ole">
            <p:oleObj spid="_x0000_s596994" name="Equation" r:id="rId3" imgW="2133360" imgH="342720" progId="Equation.DSMT4">
              <p:embed/>
            </p:oleObj>
          </a:graphicData>
        </a:graphic>
      </p:graphicFrame>
      <p:sp>
        <p:nvSpPr>
          <p:cNvPr id="596995" name="Text Box 3"/>
          <p:cNvSpPr txBox="1">
            <a:spLocks noChangeArrowheads="1"/>
          </p:cNvSpPr>
          <p:nvPr/>
        </p:nvSpPr>
        <p:spPr bwMode="auto">
          <a:xfrm>
            <a:off x="879475" y="1363663"/>
            <a:ext cx="5972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/>
              <a:t>   and  </a:t>
            </a:r>
            <a:r>
              <a:rPr lang="en-US" i="1"/>
              <a:t>B</a:t>
            </a:r>
            <a:r>
              <a:rPr lang="en-US"/>
              <a:t>   are  </a:t>
            </a:r>
            <a:r>
              <a:rPr lang="en-US" b="1"/>
              <a:t>operators.  </a:t>
            </a:r>
            <a:r>
              <a:rPr lang="en-US"/>
              <a:t>Write  them  as</a:t>
            </a:r>
          </a:p>
        </p:txBody>
      </p:sp>
      <p:graphicFrame>
        <p:nvGraphicFramePr>
          <p:cNvPr id="596996" name="Object 4"/>
          <p:cNvGraphicFramePr>
            <a:graphicFrameLocks noChangeAspect="1"/>
          </p:cNvGraphicFramePr>
          <p:nvPr/>
        </p:nvGraphicFramePr>
        <p:xfrm>
          <a:off x="717550" y="2238375"/>
          <a:ext cx="4575175" cy="1335088"/>
        </p:xfrm>
        <a:graphic>
          <a:graphicData uri="http://schemas.openxmlformats.org/presentationml/2006/ole">
            <p:oleObj spid="_x0000_s596996" name="Equation" r:id="rId4" imgW="1828800" imgH="533160" progId="Equation.DSMT4">
              <p:embed/>
            </p:oleObj>
          </a:graphicData>
        </a:graphic>
      </p:graphicFrame>
      <p:grpSp>
        <p:nvGrpSpPr>
          <p:cNvPr id="597004" name="Group 12"/>
          <p:cNvGrpSpPr>
            <a:grpSpLocks/>
          </p:cNvGrpSpPr>
          <p:nvPr/>
        </p:nvGrpSpPr>
        <p:grpSpPr bwMode="auto">
          <a:xfrm>
            <a:off x="5686454" y="2305053"/>
            <a:ext cx="3100388" cy="1552575"/>
            <a:chOff x="3470" y="1365"/>
            <a:chExt cx="1953" cy="978"/>
          </a:xfrm>
        </p:grpSpPr>
        <p:sp>
          <p:nvSpPr>
            <p:cNvPr id="596997" name="Text Box 5"/>
            <p:cNvSpPr txBox="1">
              <a:spLocks noChangeArrowheads="1"/>
            </p:cNvSpPr>
            <p:nvPr/>
          </p:nvSpPr>
          <p:spPr bwMode="auto">
            <a:xfrm>
              <a:off x="3470" y="1365"/>
              <a:ext cx="1953" cy="97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                 is  the  </a:t>
              </a:r>
            </a:p>
            <a:p>
              <a:r>
                <a:rPr lang="en-US"/>
                <a:t>permutation  operator</a:t>
              </a:r>
            </a:p>
            <a:p>
              <a:r>
                <a:rPr lang="en-US"/>
                <a:t>  for  the  variable  </a:t>
              </a:r>
              <a:r>
                <a:rPr lang="en-US" i="1"/>
                <a:t>F</a:t>
              </a:r>
            </a:p>
          </p:txBody>
        </p:sp>
        <p:graphicFrame>
          <p:nvGraphicFramePr>
            <p:cNvPr id="596998" name="Object 6"/>
            <p:cNvGraphicFramePr>
              <a:graphicFrameLocks noChangeAspect="1"/>
            </p:cNvGraphicFramePr>
            <p:nvPr/>
          </p:nvGraphicFramePr>
          <p:xfrm>
            <a:off x="3955" y="1525"/>
            <a:ext cx="379" cy="325"/>
          </p:xfrm>
          <a:graphic>
            <a:graphicData uri="http://schemas.openxmlformats.org/presentationml/2006/ole">
              <p:oleObj spid="_x0000_s596998" name="Equation" r:id="rId5" imgW="266400" imgH="228600" progId="Equation.DSMT4">
                <p:embed/>
              </p:oleObj>
            </a:graphicData>
          </a:graphic>
        </p:graphicFrame>
      </p:grpSp>
      <p:sp>
        <p:nvSpPr>
          <p:cNvPr id="597002" name="Text Box 10"/>
          <p:cNvSpPr txBox="1">
            <a:spLocks noChangeArrowheads="1"/>
          </p:cNvSpPr>
          <p:nvPr/>
        </p:nvSpPr>
        <p:spPr bwMode="auto">
          <a:xfrm>
            <a:off x="879475" y="3933825"/>
            <a:ext cx="36242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equal-time  commutators:</a:t>
            </a:r>
          </a:p>
        </p:txBody>
      </p:sp>
      <p:graphicFrame>
        <p:nvGraphicFramePr>
          <p:cNvPr id="597003" name="Object 11"/>
          <p:cNvGraphicFramePr>
            <a:graphicFrameLocks noChangeAspect="1"/>
          </p:cNvGraphicFramePr>
          <p:nvPr/>
        </p:nvGraphicFramePr>
        <p:xfrm>
          <a:off x="823913" y="4508500"/>
          <a:ext cx="7497762" cy="1939925"/>
        </p:xfrm>
        <a:graphic>
          <a:graphicData uri="http://schemas.openxmlformats.org/presentationml/2006/ole">
            <p:oleObj spid="_x0000_s597003" name="Equation" r:id="rId6" imgW="2997000" imgH="774360" progId="Equation.DSMT4">
              <p:embed/>
            </p:oleObj>
          </a:graphicData>
        </a:graphic>
      </p:graphicFrame>
      <p:sp>
        <p:nvSpPr>
          <p:cNvPr id="10" name="Afgeronde rechthoek 9"/>
          <p:cNvSpPr/>
          <p:nvPr/>
        </p:nvSpPr>
        <p:spPr bwMode="auto">
          <a:xfrm>
            <a:off x="500034" y="2000240"/>
            <a:ext cx="4786346" cy="1000132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1" name="Afgeronde rechthoek 10"/>
          <p:cNvSpPr/>
          <p:nvPr/>
        </p:nvSpPr>
        <p:spPr bwMode="auto">
          <a:xfrm>
            <a:off x="527330" y="5129864"/>
            <a:ext cx="7991532" cy="132802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>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6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9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9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/>
      <p:bldP spid="597002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946" name="Object 2"/>
          <p:cNvGraphicFramePr>
            <a:graphicFrameLocks noChangeAspect="1"/>
          </p:cNvGraphicFramePr>
          <p:nvPr/>
        </p:nvGraphicFramePr>
        <p:xfrm>
          <a:off x="1373188" y="260350"/>
          <a:ext cx="6367462" cy="2651125"/>
        </p:xfrm>
        <a:graphic>
          <a:graphicData uri="http://schemas.openxmlformats.org/presentationml/2006/ole">
            <p:oleObj spid="_x0000_s594946" name="Equation" r:id="rId3" imgW="2527200" imgH="1054080" progId="Equation.DSMT4">
              <p:embed/>
            </p:oleObj>
          </a:graphicData>
        </a:graphic>
      </p:graphicFrame>
      <p:grpSp>
        <p:nvGrpSpPr>
          <p:cNvPr id="594952" name="Group 8"/>
          <p:cNvGrpSpPr>
            <a:grpSpLocks/>
          </p:cNvGrpSpPr>
          <p:nvPr/>
        </p:nvGrpSpPr>
        <p:grpSpPr bwMode="auto">
          <a:xfrm>
            <a:off x="1023938" y="2506663"/>
            <a:ext cx="2855912" cy="1235075"/>
            <a:chOff x="645" y="1579"/>
            <a:chExt cx="1799" cy="778"/>
          </a:xfrm>
        </p:grpSpPr>
        <p:sp>
          <p:nvSpPr>
            <p:cNvPr id="594947" name="Text Box 3"/>
            <p:cNvSpPr txBox="1">
              <a:spLocks noChangeArrowheads="1"/>
            </p:cNvSpPr>
            <p:nvPr/>
          </p:nvSpPr>
          <p:spPr bwMode="auto">
            <a:xfrm>
              <a:off x="645" y="1579"/>
              <a:ext cx="61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Write:</a:t>
              </a:r>
            </a:p>
          </p:txBody>
        </p:sp>
        <p:graphicFrame>
          <p:nvGraphicFramePr>
            <p:cNvPr id="594948" name="Object 4"/>
            <p:cNvGraphicFramePr>
              <a:graphicFrameLocks noChangeAspect="1"/>
            </p:cNvGraphicFramePr>
            <p:nvPr/>
          </p:nvGraphicFramePr>
          <p:xfrm>
            <a:off x="1292" y="1993"/>
            <a:ext cx="1152" cy="364"/>
          </p:xfrm>
          <a:graphic>
            <a:graphicData uri="http://schemas.openxmlformats.org/presentationml/2006/ole">
              <p:oleObj spid="_x0000_s594948" name="Equation" r:id="rId4" imgW="723600" imgH="228600" progId="Equation.DSMT4">
                <p:embed/>
              </p:oleObj>
            </a:graphicData>
          </a:graphic>
        </p:graphicFrame>
      </p:grpSp>
      <p:sp>
        <p:nvSpPr>
          <p:cNvPr id="594949" name="Text Box 5"/>
          <p:cNvSpPr txBox="1">
            <a:spLocks noChangeArrowheads="1"/>
          </p:cNvSpPr>
          <p:nvPr/>
        </p:nvSpPr>
        <p:spPr bwMode="auto">
          <a:xfrm>
            <a:off x="4624388" y="3332163"/>
            <a:ext cx="2095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What  is  </a:t>
            </a:r>
            <a:r>
              <a:rPr lang="en-US" i="1"/>
              <a:t>H</a:t>
            </a:r>
            <a:r>
              <a:rPr lang="en-US"/>
              <a:t>   ?</a:t>
            </a:r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1095375" y="3898900"/>
            <a:ext cx="47450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Use  Baker-Campbell-Haussdorff:</a:t>
            </a:r>
          </a:p>
        </p:txBody>
      </p:sp>
      <p:graphicFrame>
        <p:nvGraphicFramePr>
          <p:cNvPr id="594951" name="Object 7"/>
          <p:cNvGraphicFramePr>
            <a:graphicFrameLocks noChangeAspect="1"/>
          </p:cNvGraphicFramePr>
          <p:nvPr/>
        </p:nvGraphicFramePr>
        <p:xfrm>
          <a:off x="611188" y="4594225"/>
          <a:ext cx="8070850" cy="2003425"/>
        </p:xfrm>
        <a:graphic>
          <a:graphicData uri="http://schemas.openxmlformats.org/presentationml/2006/ole">
            <p:oleObj spid="_x0000_s594951" name="Equation" r:id="rId5" imgW="3225600" imgH="79992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9" grpId="0"/>
      <p:bldP spid="5949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22" name="Object 2"/>
          <p:cNvGraphicFramePr>
            <a:graphicFrameLocks noChangeAspect="1"/>
          </p:cNvGraphicFramePr>
          <p:nvPr/>
        </p:nvGraphicFramePr>
        <p:xfrm>
          <a:off x="611188" y="346075"/>
          <a:ext cx="8070850" cy="2003425"/>
        </p:xfrm>
        <a:graphic>
          <a:graphicData uri="http://schemas.openxmlformats.org/presentationml/2006/ole">
            <p:oleObj spid="_x0000_s593922" name="Equation" r:id="rId3" imgW="3225600" imgH="799920" progId="Equation.DSMT4">
              <p:embed/>
            </p:oleObj>
          </a:graphicData>
        </a:graphic>
      </p:graphicFrame>
      <p:graphicFrame>
        <p:nvGraphicFramePr>
          <p:cNvPr id="593923" name="Object 3"/>
          <p:cNvGraphicFramePr>
            <a:graphicFrameLocks noChangeAspect="1"/>
          </p:cNvGraphicFramePr>
          <p:nvPr/>
        </p:nvGraphicFramePr>
        <p:xfrm>
          <a:off x="1071538" y="3071810"/>
          <a:ext cx="6992961" cy="3107983"/>
        </p:xfrm>
        <a:graphic>
          <a:graphicData uri="http://schemas.openxmlformats.org/presentationml/2006/ole">
            <p:oleObj spid="_x0000_s593923" name="Equation" r:id="rId4" imgW="2971800" imgH="1320480" progId="Equation.DSMT4">
              <p:embed/>
            </p:oleObj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00100" y="857232"/>
            <a:ext cx="4713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Intermezzo:</a:t>
            </a:r>
            <a:r>
              <a:rPr lang="en-US" dirty="0" smtClean="0"/>
              <a:t>  it  is  better  to  write</a:t>
            </a:r>
            <a:endParaRPr lang="en-US" dirty="0"/>
          </a:p>
        </p:txBody>
      </p:sp>
      <p:graphicFrame>
        <p:nvGraphicFramePr>
          <p:cNvPr id="648194" name="Object 2"/>
          <p:cNvGraphicFramePr>
            <a:graphicFrameLocks noChangeAspect="1"/>
          </p:cNvGraphicFramePr>
          <p:nvPr/>
        </p:nvGraphicFramePr>
        <p:xfrm>
          <a:off x="0" y="1350963"/>
          <a:ext cx="9144000" cy="1763712"/>
        </p:xfrm>
        <a:graphic>
          <a:graphicData uri="http://schemas.openxmlformats.org/presentationml/2006/ole">
            <p:oleObj spid="_x0000_s648194" name="Equation" r:id="rId3" imgW="4165560" imgH="787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4381" y="3117859"/>
          <a:ext cx="7786709" cy="1454899"/>
        </p:xfrm>
        <a:graphic>
          <a:graphicData uri="http://schemas.openxmlformats.org/presentationml/2006/ole">
            <p:oleObj spid="_x0000_s648195" name="Equation" r:id="rId4" imgW="3835080" imgH="736560" progId="Equation.DSMT4">
              <p:embed/>
            </p:oleObj>
          </a:graphicData>
        </a:graphic>
      </p:graphicFrame>
      <p:grpSp>
        <p:nvGrpSpPr>
          <p:cNvPr id="10" name="Groep 9"/>
          <p:cNvGrpSpPr/>
          <p:nvPr/>
        </p:nvGrpSpPr>
        <p:grpSpPr>
          <a:xfrm>
            <a:off x="1228730" y="5153962"/>
            <a:ext cx="6057914" cy="489616"/>
            <a:chOff x="585788" y="5398770"/>
            <a:chExt cx="6057914" cy="489616"/>
          </a:xfrm>
        </p:grpSpPr>
        <p:sp>
          <p:nvSpPr>
            <p:cNvPr id="7" name="Tekstvak 6"/>
            <p:cNvSpPr txBox="1"/>
            <p:nvPr/>
          </p:nvSpPr>
          <p:spPr>
            <a:xfrm>
              <a:off x="785786" y="5426721"/>
              <a:ext cx="5774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  is  in  the  same  </a:t>
              </a:r>
              <a:r>
                <a:rPr lang="en-US" dirty="0" err="1" smtClean="0"/>
                <a:t>conjugacy</a:t>
              </a:r>
              <a:r>
                <a:rPr lang="en-US" dirty="0" smtClean="0"/>
                <a:t>  class  as   </a:t>
              </a:r>
              <a:endParaRPr lang="en-US" dirty="0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585788" y="5398770"/>
            <a:ext cx="328612" cy="428625"/>
          </p:xfrm>
          <a:graphic>
            <a:graphicData uri="http://schemas.openxmlformats.org/presentationml/2006/ole">
              <p:oleObj spid="_x0000_s648196" name="Equation" r:id="rId5" imgW="164880" imgH="203040" progId="Equation.DSMT4">
                <p:embed/>
              </p:oleObj>
            </a:graphicData>
          </a:graphic>
        </p:graphicFrame>
        <p:graphicFrame>
          <p:nvGraphicFramePr>
            <p:cNvPr id="648197" name="Object 5"/>
            <p:cNvGraphicFramePr>
              <a:graphicFrameLocks noChangeAspect="1"/>
            </p:cNvGraphicFramePr>
            <p:nvPr/>
          </p:nvGraphicFramePr>
          <p:xfrm>
            <a:off x="6315090" y="5470208"/>
            <a:ext cx="328612" cy="349250"/>
          </p:xfrm>
          <a:graphic>
            <a:graphicData uri="http://schemas.openxmlformats.org/presentationml/2006/ole">
              <p:oleObj spid="_x0000_s648197" name="Equation" r:id="rId6" imgW="164880" imgH="164880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44853</TotalTime>
  <Words>949</Words>
  <Application>Microsoft Office PowerPoint</Application>
  <PresentationFormat>Diavoorstelling (4:3)</PresentationFormat>
  <Paragraphs>150</Paragraphs>
  <Slides>26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8" baseType="lpstr">
      <vt:lpstr>Default Design</vt:lpstr>
      <vt:lpstr>Equation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Geen diatitel</dc:title>
  <dc:creator>'t Hooft</dc:creator>
  <cp:lastModifiedBy>ICT-Beta</cp:lastModifiedBy>
  <cp:revision>163</cp:revision>
  <cp:lastPrinted>1999-06-16T13:19:27Z</cp:lastPrinted>
  <dcterms:created xsi:type="dcterms:W3CDTF">1999-06-15T19:49:41Z</dcterms:created>
  <dcterms:modified xsi:type="dcterms:W3CDTF">2009-10-19T13:36:43Z</dcterms:modified>
</cp:coreProperties>
</file>