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79" r:id="rId2"/>
    <p:sldId id="273" r:id="rId3"/>
    <p:sldId id="280" r:id="rId4"/>
    <p:sldId id="281" r:id="rId5"/>
    <p:sldId id="282" r:id="rId6"/>
    <p:sldId id="284" r:id="rId7"/>
    <p:sldId id="287" r:id="rId8"/>
    <p:sldId id="28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75" userDrawn="1">
          <p15:clr>
            <a:srgbClr val="A4A3A4"/>
          </p15:clr>
        </p15:guide>
        <p15:guide id="2" pos="2767" userDrawn="1">
          <p15:clr>
            <a:srgbClr val="A4A3A4"/>
          </p15:clr>
        </p15:guide>
        <p15:guide id="3" pos="2993" userDrawn="1">
          <p15:clr>
            <a:srgbClr val="A4A3A4"/>
          </p15:clr>
        </p15:guide>
        <p15:guide id="4" pos="5375" userDrawn="1">
          <p15:clr>
            <a:srgbClr val="A4A3A4"/>
          </p15:clr>
        </p15:guide>
        <p15:guide id="5" pos="385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01" autoAdjust="0"/>
    <p:restoredTop sz="94660"/>
  </p:normalViewPr>
  <p:slideViewPr>
    <p:cSldViewPr snapToGrid="0" showGuides="1">
      <p:cViewPr>
        <p:scale>
          <a:sx n="110" d="100"/>
          <a:sy n="110" d="100"/>
        </p:scale>
        <p:origin x="-893" y="86"/>
      </p:cViewPr>
      <p:guideLst>
        <p:guide orient="horz" pos="1275"/>
        <p:guide orient="horz" pos="3725"/>
        <p:guide pos="2767"/>
        <p:guide pos="2993"/>
        <p:guide pos="5375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27.04.2017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27.04.2017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188" y="1120779"/>
            <a:ext cx="5877529" cy="1050925"/>
          </a:xfrm>
        </p:spPr>
        <p:txBody>
          <a:bodyPr anchor="b"/>
          <a:lstStyle>
            <a:lvl1pPr algn="l">
              <a:defRPr sz="2200"/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2583180"/>
            <a:ext cx="5886446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4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noProof="0" smtClean="0"/>
              <a:t>Formatvorlage des Untertitelmasters durch Klicken bearbeiten</a:t>
            </a:r>
            <a:endParaRPr lang="en-US" noProof="0" dirty="0"/>
          </a:p>
        </p:txBody>
      </p:sp>
      <p:pic>
        <p:nvPicPr>
          <p:cNvPr id="8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823" y="771527"/>
            <a:ext cx="1423988" cy="1422341"/>
          </a:xfrm>
          <a:prstGeom prst="rect">
            <a:avLst/>
          </a:prstGeom>
        </p:spPr>
      </p:pic>
      <p:pic>
        <p:nvPicPr>
          <p:cNvPr id="6" name="Grafi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7"/>
            <a:ext cx="5932487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593248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753224" y="2033593"/>
            <a:ext cx="1779590" cy="3879847"/>
          </a:xfrm>
        </p:spPr>
        <p:txBody>
          <a:bodyPr/>
          <a:lstStyle>
            <a:lvl1pPr marL="200020" indent="-200020">
              <a:defRPr sz="1050"/>
            </a:lvl1pPr>
            <a:lvl2pPr marL="407184" indent="-207164">
              <a:defRPr sz="1050"/>
            </a:lvl2pPr>
            <a:lvl3pPr marL="607204" indent="-200020">
              <a:defRPr sz="1050"/>
            </a:lvl3pPr>
            <a:lvl4pPr marL="742931" indent="-135728">
              <a:defRPr sz="1050"/>
            </a:lvl4pPr>
            <a:lvl5pPr marL="871517" indent="-128585">
              <a:defRPr sz="105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552576"/>
            <a:ext cx="7921626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8" y="5448300"/>
            <a:ext cx="79216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6"/>
            <a:ext cx="7921625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828678"/>
            <a:ext cx="7921625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11190" y="5913441"/>
            <a:ext cx="79216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7" y="1196979"/>
            <a:ext cx="37814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1196979"/>
            <a:ext cx="3781426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3781428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7" y="5913441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90" y="5086354"/>
            <a:ext cx="37814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5" y="5086354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8" y="712232"/>
            <a:ext cx="7921625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7" y="2024067"/>
            <a:ext cx="7921625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532814" y="293577"/>
            <a:ext cx="385763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‹Nr.›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11187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4751388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6111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/>
              <a:t>Title of the presentation</a:t>
            </a:r>
          </a:p>
        </p:txBody>
      </p:sp>
      <p:sp>
        <p:nvSpPr>
          <p:cNvPr id="8" name="Rechteck 7"/>
          <p:cNvSpPr/>
          <p:nvPr/>
        </p:nvSpPr>
        <p:spPr>
          <a:xfrm>
            <a:off x="47513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/>
              <a:t>(title) 1stname 2ndname, Function, Date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783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884" indent="-267884" algn="l" defTabSz="685783" rtl="0" eaLnBrk="1" latinLnBrk="0" hangingPunct="1">
        <a:lnSpc>
          <a:spcPct val="114000"/>
        </a:lnSpc>
        <a:spcBef>
          <a:spcPts val="1350"/>
        </a:spcBef>
        <a:buClr>
          <a:schemeClr val="bg2"/>
        </a:buClr>
        <a:buFontTx/>
        <a:buBlip>
          <a:blip r:embed="rId13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35768" indent="-267884" algn="l" defTabSz="685783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4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979" indent="-201211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871517" indent="-129776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10816" indent="-135728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275" userDrawn="1">
          <p15:clr>
            <a:srgbClr val="F26B43"/>
          </p15:clr>
        </p15:guide>
        <p15:guide id="2" pos="2767" userDrawn="1">
          <p15:clr>
            <a:srgbClr val="F26B43"/>
          </p15:clr>
        </p15:guide>
        <p15:guide id="3" pos="2993" userDrawn="1">
          <p15:clr>
            <a:srgbClr val="F26B43"/>
          </p15:clr>
        </p15:guide>
        <p15:guide id="4" pos="385" userDrawn="1">
          <p15:clr>
            <a:srgbClr val="F26B43"/>
          </p15:clr>
        </p15:guide>
        <p15:guide id="5" pos="5375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 smtClean="0"/>
              <a:t>Emergency off concept for </a:t>
            </a:r>
            <a:r>
              <a:rPr lang="en-GB" sz="3600" dirty="0" err="1" smtClean="0"/>
              <a:t>rackrooms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How the concept works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Infrastructure / Emergency </a:t>
            </a:r>
            <a:r>
              <a:rPr lang="en-GB" dirty="0"/>
              <a:t>off </a:t>
            </a:r>
            <a:r>
              <a:rPr lang="en-GB" dirty="0" smtClean="0"/>
              <a:t>buttons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Labelling of racks / markings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Emergency response procedures related to the emergency off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92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828011" y="1954530"/>
            <a:ext cx="5547360" cy="3101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Concept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60717" y="1725284"/>
            <a:ext cx="3864634" cy="42700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One emergency off button for standard racks per entrance door</a:t>
            </a:r>
          </a:p>
          <a:p>
            <a:pPr marL="358775" lvl="1" indent="-171450" defTabSz="360363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Pressing the button cause a power cut in </a:t>
            </a:r>
            <a:r>
              <a:rPr lang="en-US" sz="1200" b="1" dirty="0" smtClean="0">
                <a:solidFill>
                  <a:srgbClr val="FF0000"/>
                </a:solidFill>
              </a:rPr>
              <a:t>all</a:t>
            </a:r>
            <a:r>
              <a:rPr lang="en-US" sz="1200" b="1" dirty="0" smtClean="0"/>
              <a:t> racks </a:t>
            </a:r>
          </a:p>
          <a:p>
            <a:pPr marL="358775" lvl="1" indent="-171450" defTabSz="360363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No impact on racks with SV connection</a:t>
            </a:r>
          </a:p>
          <a:p>
            <a:pPr marL="358775" lvl="1" indent="-171450" defTabSz="360363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No further alarms activated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endParaRPr lang="en-US" sz="1200" b="1" dirty="0" smtClean="0"/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One emergency off button for racks with SV connection per entrance door </a:t>
            </a:r>
          </a:p>
          <a:p>
            <a:pPr marL="358775" lvl="1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Pressing </a:t>
            </a:r>
            <a:r>
              <a:rPr lang="en-US" sz="1200" b="1" dirty="0"/>
              <a:t>the button cause a power cut in </a:t>
            </a:r>
            <a:r>
              <a:rPr lang="en-US" sz="1200" b="1" dirty="0">
                <a:solidFill>
                  <a:srgbClr val="FF0000"/>
                </a:solidFill>
              </a:rPr>
              <a:t>all</a:t>
            </a:r>
            <a:r>
              <a:rPr lang="en-US" sz="1200" b="1" dirty="0"/>
              <a:t> racks </a:t>
            </a:r>
            <a:r>
              <a:rPr lang="en-US" sz="1200" b="1" dirty="0" smtClean="0"/>
              <a:t>with </a:t>
            </a:r>
            <a:r>
              <a:rPr lang="en-US" sz="1200" b="1" dirty="0"/>
              <a:t>SV </a:t>
            </a:r>
            <a:r>
              <a:rPr lang="en-US" sz="1200" b="1" dirty="0" smtClean="0"/>
              <a:t>connection</a:t>
            </a:r>
          </a:p>
          <a:p>
            <a:pPr marL="358775" lvl="1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No impact on standard racks</a:t>
            </a:r>
            <a:endParaRPr lang="en-US" sz="1200" b="1" dirty="0"/>
          </a:p>
          <a:p>
            <a:pPr indent="-269875">
              <a:lnSpc>
                <a:spcPct val="112000"/>
              </a:lnSpc>
              <a:buFontTx/>
              <a:buChar char="-"/>
            </a:pPr>
            <a:endParaRPr lang="en-US" sz="1200" b="1" dirty="0" smtClean="0"/>
          </a:p>
          <a:p>
            <a:pPr marL="269875" indent="-269875">
              <a:lnSpc>
                <a:spcPct val="112000"/>
              </a:lnSpc>
              <a:buFontTx/>
              <a:buChar char="-"/>
            </a:pPr>
            <a:r>
              <a:rPr lang="en-US" sz="1200" b="1" dirty="0" err="1" smtClean="0"/>
              <a:t>Occuring</a:t>
            </a:r>
            <a:r>
              <a:rPr lang="en-US" sz="1200" b="1" dirty="0" smtClean="0"/>
              <a:t> alarm (fire protection system pre-alarm, water alarm, …) in control room</a:t>
            </a:r>
          </a:p>
          <a:p>
            <a:pPr marL="269875" indent="-269875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Investigation by trained staff</a:t>
            </a:r>
          </a:p>
          <a:p>
            <a:pPr marL="269875" indent="-269875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Depending on the alarm use of emergency off button (leakage, fire, accident, …)</a:t>
            </a:r>
          </a:p>
          <a:p>
            <a:pPr marL="269875" indent="-269875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Call for help (push-button fire alarm, leakage TS/FM, 2500 TN, …) </a:t>
            </a:r>
            <a:endParaRPr lang="en-US" sz="1200" b="1" dirty="0"/>
          </a:p>
        </p:txBody>
      </p:sp>
      <p:sp>
        <p:nvSpPr>
          <p:cNvPr id="3" name="Rechteck 2"/>
          <p:cNvSpPr/>
          <p:nvPr/>
        </p:nvSpPr>
        <p:spPr>
          <a:xfrm>
            <a:off x="6546273" y="1504951"/>
            <a:ext cx="540327" cy="72736"/>
          </a:xfrm>
          <a:prstGeom prst="rect">
            <a:avLst/>
          </a:prstGeom>
          <a:solidFill>
            <a:schemeClr val="tx1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de-DE" sz="1400" dirty="0" err="1" smtClean="0"/>
          </a:p>
        </p:txBody>
      </p:sp>
      <p:sp>
        <p:nvSpPr>
          <p:cNvPr id="8" name="Rechteck 7"/>
          <p:cNvSpPr/>
          <p:nvPr/>
        </p:nvSpPr>
        <p:spPr>
          <a:xfrm>
            <a:off x="6532418" y="6153151"/>
            <a:ext cx="540327" cy="72736"/>
          </a:xfrm>
          <a:prstGeom prst="rect">
            <a:avLst/>
          </a:prstGeom>
          <a:solidFill>
            <a:schemeClr val="accent1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de-DE" sz="1400" dirty="0" err="1" smtClean="0"/>
          </a:p>
        </p:txBody>
      </p:sp>
      <p:sp>
        <p:nvSpPr>
          <p:cNvPr id="7" name="Rad 6"/>
          <p:cNvSpPr/>
          <p:nvPr/>
        </p:nvSpPr>
        <p:spPr>
          <a:xfrm>
            <a:off x="6373091" y="1504951"/>
            <a:ext cx="159327" cy="159327"/>
          </a:xfrm>
          <a:prstGeom prst="donut">
            <a:avLst/>
          </a:prstGeom>
          <a:solidFill>
            <a:srgbClr val="FFFF0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de-DE" sz="1400" dirty="0" err="1" smtClean="0"/>
          </a:p>
        </p:txBody>
      </p:sp>
      <p:sp>
        <p:nvSpPr>
          <p:cNvPr id="10" name="Rad 9"/>
          <p:cNvSpPr/>
          <p:nvPr/>
        </p:nvSpPr>
        <p:spPr>
          <a:xfrm>
            <a:off x="7072745" y="5993824"/>
            <a:ext cx="159327" cy="159327"/>
          </a:xfrm>
          <a:prstGeom prst="donut">
            <a:avLst/>
          </a:prstGeom>
          <a:solidFill>
            <a:srgbClr val="FFFF0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de-DE" sz="1400" dirty="0" err="1" smtClean="0"/>
          </a:p>
        </p:txBody>
      </p:sp>
      <p:sp>
        <p:nvSpPr>
          <p:cNvPr id="11" name="Rad 10"/>
          <p:cNvSpPr/>
          <p:nvPr/>
        </p:nvSpPr>
        <p:spPr>
          <a:xfrm>
            <a:off x="6373091" y="1664278"/>
            <a:ext cx="159327" cy="159327"/>
          </a:xfrm>
          <a:prstGeom prst="donut">
            <a:avLst/>
          </a:prstGeom>
          <a:solidFill>
            <a:srgbClr val="FF000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de-DE" sz="1400" dirty="0" err="1" smtClean="0"/>
          </a:p>
        </p:txBody>
      </p:sp>
      <p:sp>
        <p:nvSpPr>
          <p:cNvPr id="12" name="Rad 11"/>
          <p:cNvSpPr/>
          <p:nvPr/>
        </p:nvSpPr>
        <p:spPr>
          <a:xfrm>
            <a:off x="7072745" y="5803324"/>
            <a:ext cx="159327" cy="159327"/>
          </a:xfrm>
          <a:prstGeom prst="donut">
            <a:avLst/>
          </a:prstGeom>
          <a:solidFill>
            <a:srgbClr val="FF000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de-DE" sz="1400" dirty="0" err="1" smtClean="0"/>
          </a:p>
        </p:txBody>
      </p:sp>
      <p:sp>
        <p:nvSpPr>
          <p:cNvPr id="13" name="Rad 12"/>
          <p:cNvSpPr/>
          <p:nvPr/>
        </p:nvSpPr>
        <p:spPr>
          <a:xfrm>
            <a:off x="2168236" y="1982932"/>
            <a:ext cx="159327" cy="159327"/>
          </a:xfrm>
          <a:prstGeom prst="donut">
            <a:avLst/>
          </a:prstGeom>
          <a:solidFill>
            <a:srgbClr val="FFFF0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de-DE" sz="1400" dirty="0" err="1" smtClean="0"/>
          </a:p>
        </p:txBody>
      </p:sp>
      <p:sp>
        <p:nvSpPr>
          <p:cNvPr id="14" name="Rad 13"/>
          <p:cNvSpPr/>
          <p:nvPr/>
        </p:nvSpPr>
        <p:spPr>
          <a:xfrm>
            <a:off x="3037608" y="3425536"/>
            <a:ext cx="159327" cy="159327"/>
          </a:xfrm>
          <a:prstGeom prst="donut">
            <a:avLst/>
          </a:prstGeom>
          <a:solidFill>
            <a:srgbClr val="FF000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de-DE" sz="1400" dirty="0" err="1" smtClean="0"/>
          </a:p>
        </p:txBody>
      </p:sp>
      <p:sp>
        <p:nvSpPr>
          <p:cNvPr id="9" name="Rechteck 8"/>
          <p:cNvSpPr/>
          <p:nvPr/>
        </p:nvSpPr>
        <p:spPr>
          <a:xfrm>
            <a:off x="6068291" y="4814455"/>
            <a:ext cx="477982" cy="325581"/>
          </a:xfrm>
          <a:prstGeom prst="rect">
            <a:avLst/>
          </a:prstGeom>
          <a:solidFill>
            <a:srgbClr val="FF0000"/>
          </a:solidFill>
          <a:ln w="19050">
            <a:solidFill>
              <a:schemeClr val="accent1"/>
            </a:solidFill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de-DE" sz="1400" dirty="0" err="1" smtClean="0"/>
          </a:p>
        </p:txBody>
      </p:sp>
      <p:sp>
        <p:nvSpPr>
          <p:cNvPr id="16" name="Rechteck 15"/>
          <p:cNvSpPr/>
          <p:nvPr/>
        </p:nvSpPr>
        <p:spPr>
          <a:xfrm>
            <a:off x="7086600" y="4814455"/>
            <a:ext cx="477982" cy="325581"/>
          </a:xfrm>
          <a:prstGeom prst="rect">
            <a:avLst/>
          </a:prstGeom>
          <a:solidFill>
            <a:srgbClr val="FF0000"/>
          </a:solidFill>
          <a:ln w="19050">
            <a:solidFill>
              <a:schemeClr val="accent1"/>
            </a:solidFill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de-DE" sz="1400" dirty="0" err="1" smtClean="0"/>
          </a:p>
        </p:txBody>
      </p:sp>
      <p:sp>
        <p:nvSpPr>
          <p:cNvPr id="17" name="Rechteck 16"/>
          <p:cNvSpPr/>
          <p:nvPr/>
        </p:nvSpPr>
        <p:spPr>
          <a:xfrm>
            <a:off x="6068291" y="5202382"/>
            <a:ext cx="477982" cy="325581"/>
          </a:xfrm>
          <a:prstGeom prst="rect">
            <a:avLst/>
          </a:prstGeom>
          <a:solidFill>
            <a:srgbClr val="FF0000"/>
          </a:solidFill>
          <a:ln w="19050">
            <a:solidFill>
              <a:schemeClr val="accent1"/>
            </a:solidFill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de-DE" sz="1400" dirty="0" err="1" smtClean="0"/>
          </a:p>
        </p:txBody>
      </p:sp>
      <p:sp>
        <p:nvSpPr>
          <p:cNvPr id="18" name="Rechteck 17"/>
          <p:cNvSpPr/>
          <p:nvPr/>
        </p:nvSpPr>
        <p:spPr>
          <a:xfrm>
            <a:off x="7086600" y="5202382"/>
            <a:ext cx="477982" cy="325581"/>
          </a:xfrm>
          <a:prstGeom prst="rect">
            <a:avLst/>
          </a:prstGeom>
          <a:solidFill>
            <a:srgbClr val="FF0000"/>
          </a:solidFill>
          <a:ln w="19050">
            <a:solidFill>
              <a:schemeClr val="accent1"/>
            </a:solidFill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de-DE" sz="1400" dirty="0" err="1" smtClean="0"/>
          </a:p>
        </p:txBody>
      </p:sp>
    </p:spTree>
    <p:extLst>
      <p:ext uri="{BB962C8B-B14F-4D97-AF65-F5344CB8AC3E}">
        <p14:creationId xmlns:p14="http://schemas.microsoft.com/office/powerpoint/2010/main" val="2088485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Infrastructure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60717" y="1725284"/>
            <a:ext cx="3864634" cy="42700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The already installed infrastructure supports the concept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The power distributions allow the installation and usage of the emergency off buttons in the way presented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No reconstruction needed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“Just” addition of the necessary infrastructure for the buttons and the buttons itself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SV emergency off buttons will be marked in line with the racks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SV emergency off buttons will be a type with protective cap to prevent accidents and put an additional barrier before pressing the button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On-site training for the emergency off system has to be adapted for the additional type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endParaRPr lang="en-US" sz="1200" b="1" dirty="0"/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The installation of emergency off buttons in the presented way is mandatory for all </a:t>
            </a:r>
            <a:r>
              <a:rPr lang="en-US" sz="1200" b="1" dirty="0" err="1" smtClean="0"/>
              <a:t>rackrooms</a:t>
            </a:r>
            <a:r>
              <a:rPr lang="en-US" sz="1200" b="1" dirty="0"/>
              <a:t> </a:t>
            </a:r>
            <a:r>
              <a:rPr lang="en-US" sz="1200" b="1" dirty="0" smtClean="0"/>
              <a:t>according to occupational health and safety</a:t>
            </a:r>
            <a:endParaRPr lang="en-US" sz="1200" b="1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709" y="935182"/>
            <a:ext cx="1884218" cy="1884218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709" y="2819400"/>
            <a:ext cx="1884218" cy="169164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709" y="4511040"/>
            <a:ext cx="1884218" cy="184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65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Labelling of racks / markings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60717" y="1725284"/>
            <a:ext cx="3864634" cy="42700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All racks will be labelled with a unique identification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The labelling will be comparable to the racks and labelling present in the XTDs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endParaRPr lang="en-US" sz="1200" b="1" dirty="0" smtClean="0"/>
          </a:p>
          <a:p>
            <a:pPr marL="171450" indent="-171450">
              <a:lnSpc>
                <a:spcPct val="112000"/>
              </a:lnSpc>
              <a:buFontTx/>
              <a:buChar char="-"/>
            </a:pPr>
            <a:endParaRPr lang="en-US" sz="1200" b="1" dirty="0"/>
          </a:p>
          <a:p>
            <a:pPr marL="171450" indent="-171450">
              <a:lnSpc>
                <a:spcPct val="112000"/>
              </a:lnSpc>
              <a:buFontTx/>
              <a:buChar char="-"/>
            </a:pPr>
            <a:endParaRPr lang="en-US" sz="1200" b="1" dirty="0" smtClean="0"/>
          </a:p>
          <a:p>
            <a:pPr marL="171450" indent="-171450">
              <a:lnSpc>
                <a:spcPct val="112000"/>
              </a:lnSpc>
              <a:buFontTx/>
              <a:buChar char="-"/>
            </a:pPr>
            <a:endParaRPr lang="en-US" sz="1200" b="1" dirty="0"/>
          </a:p>
          <a:p>
            <a:pPr marL="171450" indent="-171450">
              <a:lnSpc>
                <a:spcPct val="112000"/>
              </a:lnSpc>
              <a:buFontTx/>
              <a:buChar char="-"/>
            </a:pPr>
            <a:endParaRPr lang="en-US" sz="1200" b="1" dirty="0"/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All racks connected to the SV system will get an additional so they can be identified easily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The chosen mark is a </a:t>
            </a:r>
            <a:r>
              <a:rPr lang="en-US" sz="1200" b="1" dirty="0" err="1" smtClean="0"/>
              <a:t>coloured</a:t>
            </a:r>
            <a:r>
              <a:rPr lang="en-US" sz="1200" b="1" dirty="0" smtClean="0"/>
              <a:t> stripe on the label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endParaRPr lang="en-US" sz="1200" b="1" dirty="0"/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According to the label and </a:t>
            </a:r>
            <a:r>
              <a:rPr lang="en-US" sz="1200" b="1" dirty="0" err="1" smtClean="0"/>
              <a:t>colour</a:t>
            </a:r>
            <a:r>
              <a:rPr lang="en-US" sz="1200" b="1" dirty="0" smtClean="0"/>
              <a:t> code it can be clearly identified which emergency off button will shut down the power supply for which rack</a:t>
            </a:r>
            <a:endParaRPr lang="en-US" sz="1200" b="1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026" y="1226127"/>
            <a:ext cx="2935101" cy="2222533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025" y="3678381"/>
            <a:ext cx="2935101" cy="2222533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4768026" y="5894913"/>
            <a:ext cx="2935100" cy="200891"/>
          </a:xfrm>
          <a:prstGeom prst="rect">
            <a:avLst/>
          </a:prstGeom>
          <a:solidFill>
            <a:srgbClr val="FF000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de-DE" sz="1400" dirty="0" err="1" smtClean="0"/>
          </a:p>
        </p:txBody>
      </p:sp>
    </p:spTree>
    <p:extLst>
      <p:ext uri="{BB962C8B-B14F-4D97-AF65-F5344CB8AC3E}">
        <p14:creationId xmlns:p14="http://schemas.microsoft.com/office/powerpoint/2010/main" val="759365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Emergency response procedure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60717" y="1725284"/>
            <a:ext cx="8036028" cy="42700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200" b="1" dirty="0" err="1" smtClean="0"/>
              <a:t>Occuring</a:t>
            </a:r>
            <a:r>
              <a:rPr lang="en-US" sz="1200" b="1" dirty="0" smtClean="0"/>
              <a:t> alarms from the central building control system related to installations in the </a:t>
            </a:r>
            <a:r>
              <a:rPr lang="en-US" sz="1200" b="1" dirty="0" err="1" smtClean="0"/>
              <a:t>rackrooms</a:t>
            </a:r>
            <a:r>
              <a:rPr lang="en-US" sz="1200" b="1" dirty="0" smtClean="0"/>
              <a:t> have to be forwarded into the control hutches and to the TN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An investigation has to be carried out by trained staff (common handling, investigation time 3 min)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Example: Fire alarm</a:t>
            </a:r>
          </a:p>
          <a:p>
            <a:pPr marL="358775" lvl="1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A fire pre-alarm (two detector dependency) is triggered by one fire alarm system (RAS)</a:t>
            </a:r>
          </a:p>
          <a:p>
            <a:pPr marL="358775" lvl="1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Trained staff enters </a:t>
            </a:r>
            <a:r>
              <a:rPr lang="en-US" sz="1200" b="1" dirty="0" err="1" smtClean="0"/>
              <a:t>rackroom</a:t>
            </a:r>
            <a:r>
              <a:rPr lang="en-US" sz="1200" b="1" dirty="0" smtClean="0"/>
              <a:t> for investigation</a:t>
            </a:r>
          </a:p>
          <a:p>
            <a:pPr marL="358775" lvl="1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Small fire in a standard rack caused by an accident of a coworker installing components in the rack</a:t>
            </a:r>
          </a:p>
          <a:p>
            <a:pPr marL="358775" lvl="1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Pressing the emergency off button powering down all standard racks to prevent helpers from getting an electrical shock</a:t>
            </a:r>
          </a:p>
          <a:p>
            <a:pPr marL="358775" lvl="1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Rescue the injured person from the hazardous area</a:t>
            </a:r>
          </a:p>
          <a:p>
            <a:pPr marL="358775" lvl="1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/>
              <a:t>The fire is a bigger one not extinguishable with the present fire extinguishers </a:t>
            </a:r>
            <a:r>
              <a:rPr lang="en-US" sz="1200" b="1" dirty="0" smtClean="0">
                <a:sym typeface="Wingdings" panose="05000000000000000000" pitchFamily="2" charset="2"/>
              </a:rPr>
              <a:t> pressing the fire alarm button next to the emergency off button</a:t>
            </a:r>
          </a:p>
          <a:p>
            <a:pPr marL="358775" lvl="1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>
                <a:sym typeface="Wingdings" panose="05000000000000000000" pitchFamily="2" charset="2"/>
              </a:rPr>
              <a:t>Calling for additional help (shouting for colleagues, phone TN)</a:t>
            </a:r>
          </a:p>
          <a:p>
            <a:pPr marL="358775" lvl="1" indent="-171450">
              <a:lnSpc>
                <a:spcPct val="112000"/>
              </a:lnSpc>
              <a:buFontTx/>
              <a:buChar char="-"/>
            </a:pPr>
            <a:r>
              <a:rPr lang="en-US" sz="1200" b="1" dirty="0" smtClean="0">
                <a:sym typeface="Wingdings" panose="05000000000000000000" pitchFamily="2" charset="2"/>
              </a:rPr>
              <a:t>Giving first aid to the injured</a:t>
            </a:r>
          </a:p>
          <a:p>
            <a:pPr marL="358775" lvl="1" indent="-171450">
              <a:lnSpc>
                <a:spcPct val="112000"/>
              </a:lnSpc>
              <a:buFontTx/>
              <a:buChar char="-"/>
            </a:pPr>
            <a:endParaRPr lang="en-US" sz="1200" b="1" dirty="0">
              <a:sym typeface="Wingdings" panose="05000000000000000000" pitchFamily="2" charset="2"/>
            </a:endParaRPr>
          </a:p>
          <a:p>
            <a:pPr indent="-269875">
              <a:lnSpc>
                <a:spcPct val="112000"/>
              </a:lnSpc>
              <a:buFontTx/>
              <a:buChar char="-"/>
            </a:pPr>
            <a:r>
              <a:rPr lang="en-US" sz="1200" b="1" dirty="0" smtClean="0">
                <a:sym typeface="Wingdings" panose="05000000000000000000" pitchFamily="2" charset="2"/>
              </a:rPr>
              <a:t>Training for staff will be provided by SRP (internal and external trainings mandatory)</a:t>
            </a:r>
          </a:p>
          <a:p>
            <a:pPr indent="-269875">
              <a:lnSpc>
                <a:spcPct val="112000"/>
              </a:lnSpc>
              <a:buFontTx/>
              <a:buChar char="-"/>
            </a:pPr>
            <a:r>
              <a:rPr lang="en-US" sz="1200" b="1" dirty="0" smtClean="0">
                <a:sym typeface="Wingdings" panose="05000000000000000000" pitchFamily="2" charset="2"/>
              </a:rPr>
              <a:t>SRP is at the moment collecting all requirements to organize the trainings</a:t>
            </a:r>
          </a:p>
          <a:p>
            <a:pPr indent="-269875">
              <a:lnSpc>
                <a:spcPct val="112000"/>
              </a:lnSpc>
              <a:buFontTx/>
              <a:buChar char="-"/>
            </a:pPr>
            <a:r>
              <a:rPr lang="en-US" sz="1200" b="1" dirty="0" smtClean="0">
                <a:sym typeface="Wingdings" panose="05000000000000000000" pitchFamily="2" charset="2"/>
              </a:rPr>
              <a:t>One trained person per beamline has to be present all the time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936764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Activation of fire alarm systems in XHEXP1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60716" y="1725284"/>
            <a:ext cx="7994465" cy="42700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b="1" dirty="0" smtClean="0"/>
              <a:t>Most fire alarm systems installed in the free volume of XHEXP1 were offline until today late afternoon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endParaRPr lang="en-US" b="1" dirty="0" smtClean="0"/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b="1" dirty="0" smtClean="0"/>
              <a:t>The reason was the ongoing construction of the SASEs and programming of the central fire alarm system (false alarms showed weaknesses in the programs that had to be fixed)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endParaRPr lang="en-US" b="1" dirty="0"/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b="1" dirty="0" smtClean="0"/>
              <a:t>DESY TN prepared everything and the system is ready for activation starting today at 18:00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endParaRPr lang="en-US" b="1" dirty="0"/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b="1" dirty="0" smtClean="0"/>
              <a:t>The components will be inactive between 07:00 and 18:00 from Monday to Friday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54428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Activation of fire alarm systems in XHEXP1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60716" y="1725284"/>
            <a:ext cx="7994465" cy="42700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b="1" dirty="0" smtClean="0"/>
              <a:t>Beside the given timeframe the components have to be shut down separately and with permission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endParaRPr lang="en-US" b="1" dirty="0"/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b="1" dirty="0" smtClean="0"/>
              <a:t>The hot work permit procedure is still mandatory and even more important if the systems are inactive</a:t>
            </a:r>
          </a:p>
          <a:p>
            <a:pPr marL="358775" lvl="1" indent="-171450">
              <a:lnSpc>
                <a:spcPct val="112000"/>
              </a:lnSpc>
              <a:buFontTx/>
              <a:buChar char="-"/>
            </a:pPr>
            <a:r>
              <a:rPr lang="en-US" b="1" dirty="0" err="1" smtClean="0"/>
              <a:t>Responsibles</a:t>
            </a:r>
            <a:r>
              <a:rPr lang="en-US" b="1" dirty="0" smtClean="0"/>
              <a:t> aware of work causing a fire risk</a:t>
            </a:r>
          </a:p>
          <a:p>
            <a:pPr marL="358775" lvl="1" indent="-171450">
              <a:lnSpc>
                <a:spcPct val="112000"/>
              </a:lnSpc>
              <a:buFontTx/>
              <a:buChar char="-"/>
            </a:pPr>
            <a:r>
              <a:rPr lang="en-US" b="1" dirty="0" smtClean="0"/>
              <a:t>Definition of (fire) protection measures to be taken</a:t>
            </a:r>
          </a:p>
          <a:p>
            <a:pPr marL="358775" lvl="1" indent="-171450">
              <a:lnSpc>
                <a:spcPct val="112000"/>
              </a:lnSpc>
              <a:buFontTx/>
              <a:buChar char="-"/>
            </a:pPr>
            <a:r>
              <a:rPr lang="en-US" b="1" dirty="0" smtClean="0"/>
              <a:t>…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endParaRPr lang="en-US" b="1" dirty="0"/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b="1" dirty="0" smtClean="0"/>
              <a:t>Excluded from the deactivation are all rooms with direct connection to the XHEXP1 (all rooms in the east and west wall of the XHEXP1 like </a:t>
            </a:r>
            <a:r>
              <a:rPr lang="en-US" b="1" dirty="0" err="1" smtClean="0"/>
              <a:t>f.e</a:t>
            </a:r>
            <a:r>
              <a:rPr lang="en-US" b="1" dirty="0" smtClean="0"/>
              <a:t>. balcony rooms, ante rooms elevator, power distribution, SASEs, …) 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97229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 risk assessments SASE1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60717" y="1725284"/>
            <a:ext cx="8036028" cy="42700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600" b="1" dirty="0" smtClean="0"/>
              <a:t>Preliminary risk assessments available for control rooms, </a:t>
            </a:r>
            <a:r>
              <a:rPr lang="en-US" sz="1600" b="1" dirty="0" err="1" smtClean="0"/>
              <a:t>rackrooms</a:t>
            </a:r>
            <a:endParaRPr lang="en-US" sz="1600" b="1" dirty="0" smtClean="0"/>
          </a:p>
          <a:p>
            <a:pPr marL="358775" lvl="1" indent="-171450">
              <a:lnSpc>
                <a:spcPct val="112000"/>
              </a:lnSpc>
              <a:buFontTx/>
              <a:buChar char="-"/>
            </a:pPr>
            <a:r>
              <a:rPr lang="en-US" sz="1600" b="1" dirty="0" smtClean="0"/>
              <a:t>Update necessary and ongoing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600" b="1" dirty="0" smtClean="0"/>
              <a:t>Risk assessments as well as laser safety risk assessments available for PP-Laser, SPB-Laser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600" b="1" dirty="0" smtClean="0"/>
              <a:t>Risk assessments for experimental hutches ongoing </a:t>
            </a:r>
            <a:r>
              <a:rPr lang="en-US" sz="1600" b="1" dirty="0" smtClean="0">
                <a:sym typeface="Wingdings" panose="05000000000000000000" pitchFamily="2" charset="2"/>
              </a:rPr>
              <a:t> finalization planned latest 19. KW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600" b="1" dirty="0" smtClean="0">
                <a:sym typeface="Wingdings" panose="05000000000000000000" pitchFamily="2" charset="2"/>
              </a:rPr>
              <a:t>Risk assessments open: SPB Optics, SPB Prep, Upper levels SASE1 (technical areas), Transport, </a:t>
            </a:r>
            <a:r>
              <a:rPr lang="en-US" sz="1600" b="1" dirty="0" err="1" smtClean="0">
                <a:sym typeface="Wingdings" panose="05000000000000000000" pitchFamily="2" charset="2"/>
              </a:rPr>
              <a:t>Synchutch</a:t>
            </a:r>
            <a:endParaRPr lang="en-US" sz="1600" b="1" dirty="0" smtClean="0">
              <a:sym typeface="Wingdings" panose="05000000000000000000" pitchFamily="2" charset="2"/>
            </a:endParaRPr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600" b="1" dirty="0" smtClean="0">
                <a:sym typeface="Wingdings" panose="05000000000000000000" pitchFamily="2" charset="2"/>
              </a:rPr>
              <a:t>Finishing date end of May (21. KW)</a:t>
            </a:r>
          </a:p>
          <a:p>
            <a:pPr marL="171450" indent="-171450">
              <a:lnSpc>
                <a:spcPct val="112000"/>
              </a:lnSpc>
              <a:buFontTx/>
              <a:buChar char="-"/>
            </a:pPr>
            <a:endParaRPr lang="en-US" sz="1600" b="1" dirty="0">
              <a:sym typeface="Wingdings" panose="05000000000000000000" pitchFamily="2" charset="2"/>
            </a:endParaRPr>
          </a:p>
          <a:p>
            <a:pPr marL="171450" indent="-171450">
              <a:lnSpc>
                <a:spcPct val="112000"/>
              </a:lnSpc>
              <a:buFontTx/>
              <a:buChar char="-"/>
            </a:pPr>
            <a:r>
              <a:rPr lang="en-US" sz="1600" b="1" dirty="0" smtClean="0">
                <a:sym typeface="Wingdings" panose="05000000000000000000" pitchFamily="2" charset="2"/>
              </a:rPr>
              <a:t>Dependencies:</a:t>
            </a:r>
          </a:p>
          <a:p>
            <a:pPr marL="358775" lvl="1" indent="-171450">
              <a:lnSpc>
                <a:spcPct val="112000"/>
              </a:lnSpc>
              <a:buFontTx/>
              <a:buChar char="-"/>
            </a:pPr>
            <a:r>
              <a:rPr lang="en-US" sz="1600" b="1" dirty="0" smtClean="0">
                <a:sym typeface="Wingdings" panose="05000000000000000000" pitchFamily="2" charset="2"/>
              </a:rPr>
              <a:t>Central gas supply SASE1 (N2, pressurized air)</a:t>
            </a:r>
          </a:p>
          <a:p>
            <a:pPr marL="358775" lvl="1" indent="-171450">
              <a:lnSpc>
                <a:spcPct val="112000"/>
              </a:lnSpc>
              <a:buFontTx/>
              <a:buChar char="-"/>
            </a:pPr>
            <a:r>
              <a:rPr lang="en-US" sz="1600" b="1" dirty="0" smtClean="0">
                <a:sym typeface="Wingdings" panose="05000000000000000000" pitchFamily="2" charset="2"/>
              </a:rPr>
              <a:t>Storage of hazardous substances and samples</a:t>
            </a:r>
          </a:p>
          <a:p>
            <a:pPr marL="358775" lvl="1" indent="-171450">
              <a:lnSpc>
                <a:spcPct val="112000"/>
              </a:lnSpc>
              <a:buFontTx/>
              <a:buChar char="-"/>
            </a:pPr>
            <a:r>
              <a:rPr lang="en-US" sz="1600" b="1" dirty="0" smtClean="0">
                <a:sym typeface="Wingdings" panose="05000000000000000000" pitchFamily="2" charset="2"/>
              </a:rPr>
              <a:t>Full operation of installations</a:t>
            </a:r>
          </a:p>
          <a:p>
            <a:pPr marL="358775" lvl="1" indent="-171450">
              <a:lnSpc>
                <a:spcPct val="112000"/>
              </a:lnSpc>
              <a:buFontTx/>
              <a:buChar char="-"/>
            </a:pPr>
            <a:r>
              <a:rPr lang="en-US" sz="1600" b="1" dirty="0" smtClean="0">
                <a:sym typeface="Wingdings" panose="05000000000000000000" pitchFamily="2" charset="2"/>
              </a:rPr>
              <a:t>Work instructions for machines and hazardous substances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654428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European_XFEL_Template_Presentation_4x3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XFEL_PowerPoint_4x3.potx" id="{BC191F8A-93AC-4D54-B0A3-61F02C6C23C2}" vid="{3786C33C-45D4-4C30-B0CA-267E7E45770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European_XFEL_Template_Presentation_4x3</Template>
  <TotalTime>0</TotalTime>
  <Words>821</Words>
  <Application>Microsoft Office PowerPoint</Application>
  <PresentationFormat>Bildschirmpräsentation (4:3)</PresentationFormat>
  <Paragraphs>88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European_XFEL_Template_Presentation_4x3</vt:lpstr>
      <vt:lpstr>Emergency off concept for rackrooms</vt:lpstr>
      <vt:lpstr>Concept</vt:lpstr>
      <vt:lpstr>Infrastructure</vt:lpstr>
      <vt:lpstr>Labelling of racks / markings</vt:lpstr>
      <vt:lpstr>Emergency response procedure</vt:lpstr>
      <vt:lpstr>Activation of fire alarm systems in XHEXP1</vt:lpstr>
      <vt:lpstr>Activation of fire alarm systems in XHEXP1</vt:lpstr>
      <vt:lpstr>Status risk assessments SASE1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Gertz, Rene</dc:creator>
  <cp:lastModifiedBy>Prollius, Michael</cp:lastModifiedBy>
  <cp:revision>26</cp:revision>
  <dcterms:created xsi:type="dcterms:W3CDTF">2017-01-12T13:06:50Z</dcterms:created>
  <dcterms:modified xsi:type="dcterms:W3CDTF">2017-04-27T15:04:59Z</dcterms:modified>
</cp:coreProperties>
</file>