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5" r:id="rId3"/>
    <p:sldId id="272" r:id="rId4"/>
    <p:sldId id="270" r:id="rId5"/>
  </p:sldIdLst>
  <p:sldSz cx="9144000" cy="6858000" type="screen4x3"/>
  <p:notesSz cx="6794500" cy="99314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930A"/>
    <a:srgbClr val="E0E0E0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59" autoAdjust="0"/>
    <p:restoredTop sz="90151" autoAdjust="0"/>
  </p:normalViewPr>
  <p:slideViewPr>
    <p:cSldViewPr snapToGrid="0" showGuides="1">
      <p:cViewPr>
        <p:scale>
          <a:sx n="100" d="100"/>
          <a:sy n="100" d="100"/>
        </p:scale>
        <p:origin x="-1992" y="-528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3129"/>
        <p:guide pos="21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1022747535471383E-2"/>
          <c:y val="5.1400554097404488E-2"/>
          <c:w val="0.73283774357273934"/>
          <c:h val="0.8326195683872849"/>
        </c:manualLayout>
      </c:layout>
      <c:lineChart>
        <c:grouping val="standard"/>
        <c:varyColors val="0"/>
        <c:ser>
          <c:idx val="0"/>
          <c:order val="0"/>
          <c:tx>
            <c:strRef>
              <c:f>'[Crate production_priorities_170426.xlsx]Summary SCS_SQS'!$B$91</c:f>
              <c:strCache>
                <c:ptCount val="1"/>
                <c:pt idx="0">
                  <c:v>INITIAL FORECAST</c:v>
                </c:pt>
              </c:strCache>
            </c:strRef>
          </c:tx>
          <c:marker>
            <c:symbol val="square"/>
            <c:size val="7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'[Crate production_priorities_170426.xlsx]Summary SCS_SQS'!$C$89:$K$89</c:f>
              <c:strCache>
                <c:ptCount val="9"/>
                <c:pt idx="0">
                  <c:v>OCT</c:v>
                </c:pt>
                <c:pt idx="1">
                  <c:v>NOV</c:v>
                </c:pt>
                <c:pt idx="2">
                  <c:v>DEC</c:v>
                </c:pt>
                <c:pt idx="3">
                  <c:v>JAN</c:v>
                </c:pt>
                <c:pt idx="4">
                  <c:v>FEB</c:v>
                </c:pt>
                <c:pt idx="5">
                  <c:v>MARCH</c:v>
                </c:pt>
                <c:pt idx="6">
                  <c:v>APRIL</c:v>
                </c:pt>
                <c:pt idx="7">
                  <c:v>MAY</c:v>
                </c:pt>
                <c:pt idx="8">
                  <c:v>JUNE</c:v>
                </c:pt>
              </c:strCache>
            </c:strRef>
          </c:cat>
          <c:val>
            <c:numRef>
              <c:f>'[Crate production_priorities_170426.xlsx]Summary SCS_SQS'!$C$91:$H$91</c:f>
              <c:numCache>
                <c:formatCode>0</c:formatCode>
                <c:ptCount val="6"/>
                <c:pt idx="0" formatCode="General">
                  <c:v>1</c:v>
                </c:pt>
                <c:pt idx="1">
                  <c:v>15</c:v>
                </c:pt>
                <c:pt idx="2">
                  <c:v>15</c:v>
                </c:pt>
                <c:pt idx="3">
                  <c:v>20</c:v>
                </c:pt>
                <c:pt idx="4">
                  <c:v>26</c:v>
                </c:pt>
                <c:pt idx="5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'[Crate production_priorities_170426.xlsx]Summary SCS_SQS'!$B$90</c:f>
              <c:strCache>
                <c:ptCount val="1"/>
                <c:pt idx="0">
                  <c:v>DONE</c:v>
                </c:pt>
              </c:strCache>
            </c:strRef>
          </c:tx>
          <c:spPr>
            <a:ln>
              <a:gradFill>
                <a:gsLst>
                  <a:gs pos="0">
                    <a:schemeClr val="accent3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  <c:marker>
            <c:symbol val="triang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'[Crate production_priorities_170426.xlsx]Summary SCS_SQS'!$C$89:$K$89</c:f>
              <c:strCache>
                <c:ptCount val="9"/>
                <c:pt idx="0">
                  <c:v>OCT</c:v>
                </c:pt>
                <c:pt idx="1">
                  <c:v>NOV</c:v>
                </c:pt>
                <c:pt idx="2">
                  <c:v>DEC</c:v>
                </c:pt>
                <c:pt idx="3">
                  <c:v>JAN</c:v>
                </c:pt>
                <c:pt idx="4">
                  <c:v>FEB</c:v>
                </c:pt>
                <c:pt idx="5">
                  <c:v>MARCH</c:v>
                </c:pt>
                <c:pt idx="6">
                  <c:v>APRIL</c:v>
                </c:pt>
                <c:pt idx="7">
                  <c:v>MAY</c:v>
                </c:pt>
                <c:pt idx="8">
                  <c:v>JUNE</c:v>
                </c:pt>
              </c:strCache>
            </c:strRef>
          </c:cat>
          <c:val>
            <c:numRef>
              <c:f>'[Crate production_priorities_170426.xlsx]Summary SCS_SQS'!$C$90:$I$90</c:f>
              <c:numCache>
                <c:formatCode>General</c:formatCode>
                <c:ptCount val="7"/>
                <c:pt idx="0">
                  <c:v>1</c:v>
                </c:pt>
                <c:pt idx="1">
                  <c:v>10</c:v>
                </c:pt>
                <c:pt idx="2">
                  <c:v>5</c:v>
                </c:pt>
                <c:pt idx="3">
                  <c:v>17</c:v>
                </c:pt>
                <c:pt idx="4">
                  <c:v>21</c:v>
                </c:pt>
                <c:pt idx="5">
                  <c:v>15</c:v>
                </c:pt>
                <c:pt idx="6">
                  <c:v>18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'[Crate production_priorities_170426.xlsx]Summary SCS_SQS'!$B$94</c:f>
              <c:strCache>
                <c:ptCount val="1"/>
                <c:pt idx="0">
                  <c:v>01.05.2017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'[Crate production_priorities_170426.xlsx]Summary SCS_SQS'!$C$89:$K$89</c:f>
              <c:strCache>
                <c:ptCount val="9"/>
                <c:pt idx="0">
                  <c:v>OCT</c:v>
                </c:pt>
                <c:pt idx="1">
                  <c:v>NOV</c:v>
                </c:pt>
                <c:pt idx="2">
                  <c:v>DEC</c:v>
                </c:pt>
                <c:pt idx="3">
                  <c:v>JAN</c:v>
                </c:pt>
                <c:pt idx="4">
                  <c:v>FEB</c:v>
                </c:pt>
                <c:pt idx="5">
                  <c:v>MARCH</c:v>
                </c:pt>
                <c:pt idx="6">
                  <c:v>APRIL</c:v>
                </c:pt>
                <c:pt idx="7">
                  <c:v>MAY</c:v>
                </c:pt>
                <c:pt idx="8">
                  <c:v>JUNE</c:v>
                </c:pt>
              </c:strCache>
            </c:strRef>
          </c:cat>
          <c:val>
            <c:numRef>
              <c:f>'[Crate production_priorities_170426.xlsx]Summary SCS_SQS'!$C$94:$K$94</c:f>
              <c:numCache>
                <c:formatCode>General</c:formatCode>
                <c:ptCount val="9"/>
                <c:pt idx="4" formatCode="0">
                  <c:v>20</c:v>
                </c:pt>
                <c:pt idx="5" formatCode="0">
                  <c:v>22</c:v>
                </c:pt>
                <c:pt idx="6" formatCode="0">
                  <c:v>22</c:v>
                </c:pt>
                <c:pt idx="7" formatCode="0">
                  <c:v>22</c:v>
                </c:pt>
                <c:pt idx="8" formatCode="0">
                  <c:v>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979200"/>
        <c:axId val="118989184"/>
      </c:lineChart>
      <c:catAx>
        <c:axId val="118979200"/>
        <c:scaling>
          <c:orientation val="minMax"/>
        </c:scaling>
        <c:delete val="0"/>
        <c:axPos val="b"/>
        <c:majorTickMark val="out"/>
        <c:minorTickMark val="none"/>
        <c:tickLblPos val="nextTo"/>
        <c:crossAx val="118989184"/>
        <c:crosses val="autoZero"/>
        <c:auto val="1"/>
        <c:lblAlgn val="ctr"/>
        <c:lblOffset val="100"/>
        <c:noMultiLvlLbl val="0"/>
      </c:catAx>
      <c:valAx>
        <c:axId val="118989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979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93165993153267"/>
          <c:y val="0.42091243802857975"/>
          <c:w val="0.22643725875026205"/>
          <c:h val="0.25115157480314959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'[Crate production_priorities_170426.xlsx]Summary SCS_SQS'!$B$36</c:f>
              <c:strCache>
                <c:ptCount val="1"/>
                <c:pt idx="0">
                  <c:v>INITIAL FORECAST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'[Crate production_priorities_170426.xlsx]Summary SCS_SQS'!$D$34:$L$34</c:f>
              <c:strCache>
                <c:ptCount val="9"/>
                <c:pt idx="0">
                  <c:v>NOV</c:v>
                </c:pt>
                <c:pt idx="1">
                  <c:v>DEC</c:v>
                </c:pt>
                <c:pt idx="2">
                  <c:v>JAN</c:v>
                </c:pt>
                <c:pt idx="3">
                  <c:v>FEB</c:v>
                </c:pt>
                <c:pt idx="4">
                  <c:v>MARCH</c:v>
                </c:pt>
                <c:pt idx="5">
                  <c:v>APR</c:v>
                </c:pt>
                <c:pt idx="6">
                  <c:v>MAY</c:v>
                </c:pt>
                <c:pt idx="7">
                  <c:v>JUNE</c:v>
                </c:pt>
                <c:pt idx="8">
                  <c:v>JULY</c:v>
                </c:pt>
              </c:strCache>
            </c:strRef>
          </c:cat>
          <c:val>
            <c:numRef>
              <c:f>'[Crate production_priorities_170426.xlsx]Summary SCS_SQS'!$D$36:$I$36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17</c:v>
                </c:pt>
                <c:pt idx="3" formatCode="0">
                  <c:v>22</c:v>
                </c:pt>
                <c:pt idx="4" formatCode="0">
                  <c:v>22</c:v>
                </c:pt>
                <c:pt idx="5" formatCode="0">
                  <c:v>20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'[Crate production_priorities_170426.xlsx]Summary SCS_SQS'!$B$35</c:f>
              <c:strCache>
                <c:ptCount val="1"/>
                <c:pt idx="0">
                  <c:v>DONE</c:v>
                </c:pt>
              </c:strCache>
            </c:strRef>
          </c:tx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'[Crate production_priorities_170426.xlsx]Summary SCS_SQS'!$D$34:$L$34</c:f>
              <c:strCache>
                <c:ptCount val="9"/>
                <c:pt idx="0">
                  <c:v>NOV</c:v>
                </c:pt>
                <c:pt idx="1">
                  <c:v>DEC</c:v>
                </c:pt>
                <c:pt idx="2">
                  <c:v>JAN</c:v>
                </c:pt>
                <c:pt idx="3">
                  <c:v>FEB</c:v>
                </c:pt>
                <c:pt idx="4">
                  <c:v>MARCH</c:v>
                </c:pt>
                <c:pt idx="5">
                  <c:v>APR</c:v>
                </c:pt>
                <c:pt idx="6">
                  <c:v>MAY</c:v>
                </c:pt>
                <c:pt idx="7">
                  <c:v>JUNE</c:v>
                </c:pt>
                <c:pt idx="8">
                  <c:v>JULY</c:v>
                </c:pt>
              </c:strCache>
            </c:strRef>
          </c:cat>
          <c:val>
            <c:numRef>
              <c:f>'[Crate production_priorities_170426.xlsx]Summary SCS_SQS'!$D$35:$I$35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13</c:v>
                </c:pt>
                <c:pt idx="3">
                  <c:v>12</c:v>
                </c:pt>
                <c:pt idx="4">
                  <c:v>16</c:v>
                </c:pt>
                <c:pt idx="5">
                  <c:v>17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'[Crate production_priorities_170426.xlsx]Summary SCS_SQS'!$B$39</c:f>
              <c:strCache>
                <c:ptCount val="1"/>
                <c:pt idx="0">
                  <c:v>01.05.2017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'[Crate production_priorities_170426.xlsx]Summary SCS_SQS'!$D$34:$L$34</c:f>
              <c:strCache>
                <c:ptCount val="9"/>
                <c:pt idx="0">
                  <c:v>NOV</c:v>
                </c:pt>
                <c:pt idx="1">
                  <c:v>DEC</c:v>
                </c:pt>
                <c:pt idx="2">
                  <c:v>JAN</c:v>
                </c:pt>
                <c:pt idx="3">
                  <c:v>FEB</c:v>
                </c:pt>
                <c:pt idx="4">
                  <c:v>MARCH</c:v>
                </c:pt>
                <c:pt idx="5">
                  <c:v>APR</c:v>
                </c:pt>
                <c:pt idx="6">
                  <c:v>MAY</c:v>
                </c:pt>
                <c:pt idx="7">
                  <c:v>JUNE</c:v>
                </c:pt>
                <c:pt idx="8">
                  <c:v>JULY</c:v>
                </c:pt>
              </c:strCache>
            </c:strRef>
          </c:cat>
          <c:val>
            <c:numRef>
              <c:f>'[Crate production_priorities_170426.xlsx]Summary SCS_SQS'!$D$39:$L$39</c:f>
              <c:numCache>
                <c:formatCode>General</c:formatCode>
                <c:ptCount val="9"/>
                <c:pt idx="3" formatCode="0">
                  <c:v>16</c:v>
                </c:pt>
                <c:pt idx="4" formatCode="0">
                  <c:v>16</c:v>
                </c:pt>
                <c:pt idx="5" formatCode="0">
                  <c:v>18</c:v>
                </c:pt>
                <c:pt idx="6" formatCode="0">
                  <c:v>20</c:v>
                </c:pt>
                <c:pt idx="7">
                  <c:v>20</c:v>
                </c:pt>
                <c:pt idx="8">
                  <c:v>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428736"/>
        <c:axId val="119005568"/>
      </c:lineChart>
      <c:catAx>
        <c:axId val="89428736"/>
        <c:scaling>
          <c:orientation val="minMax"/>
        </c:scaling>
        <c:delete val="0"/>
        <c:axPos val="b"/>
        <c:majorTickMark val="out"/>
        <c:minorTickMark val="none"/>
        <c:tickLblPos val="nextTo"/>
        <c:crossAx val="119005568"/>
        <c:crosses val="autoZero"/>
        <c:auto val="1"/>
        <c:lblAlgn val="ctr"/>
        <c:lblOffset val="100"/>
        <c:noMultiLvlLbl val="0"/>
      </c:catAx>
      <c:valAx>
        <c:axId val="119005568"/>
        <c:scaling>
          <c:orientation val="minMax"/>
          <c:max val="24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428736"/>
        <c:crosses val="autoZero"/>
        <c:crossBetween val="between"/>
        <c:majorUnit val="2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4831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1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F08DDF-290B-49BC-9F94-6BC547E80180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6125"/>
            <a:ext cx="4960938" cy="3722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33" y="4717415"/>
            <a:ext cx="4982634" cy="44691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 dirty="0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 dirty="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Upper </a:t>
            </a:r>
            <a:r>
              <a:rPr lang="en-GB" sz="1100" dirty="0"/>
              <a:t>area: </a:t>
            </a:r>
            <a:r>
              <a:rPr lang="en-GB" sz="1100" b="1" dirty="0"/>
              <a:t>Title</a:t>
            </a:r>
            <a:r>
              <a:rPr lang="en-GB" sz="1100" dirty="0"/>
              <a:t> of your talk, max. 2 rows of the defined size (55 </a:t>
            </a:r>
            <a:r>
              <a:rPr lang="en-GB" sz="1100" dirty="0" err="1"/>
              <a:t>pt</a:t>
            </a:r>
            <a:r>
              <a:rPr lang="en-GB" sz="1100" dirty="0"/>
              <a:t>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Lower </a:t>
            </a:r>
            <a:r>
              <a:rPr lang="en-GB" sz="1100" dirty="0"/>
              <a:t>area </a:t>
            </a:r>
            <a:r>
              <a:rPr lang="en-GB" sz="1100" b="1" dirty="0"/>
              <a:t>(subtitle):</a:t>
            </a:r>
            <a:r>
              <a:rPr lang="en-GB" sz="1100" dirty="0"/>
              <a:t> Conference/meeting/workshop, location, date, </a:t>
            </a:r>
            <a:br>
              <a:rPr lang="en-GB" sz="1100" dirty="0"/>
            </a:br>
            <a:r>
              <a:rPr lang="en-GB" sz="1100" dirty="0" smtClean="0"/>
              <a:t>your </a:t>
            </a:r>
            <a:r>
              <a:rPr lang="en-GB" sz="1100" dirty="0"/>
              <a:t>name and affiliation, </a:t>
            </a:r>
            <a:r>
              <a:rPr lang="en-GB" sz="1100" dirty="0" smtClean="0"/>
              <a:t>max</a:t>
            </a:r>
            <a:r>
              <a:rPr lang="en-GB" sz="1100" dirty="0"/>
              <a:t>. 4 rows of the defined size (32 </a:t>
            </a:r>
            <a:r>
              <a:rPr lang="en-GB" sz="1100" dirty="0" err="1"/>
              <a:t>pt</a:t>
            </a:r>
            <a:r>
              <a:rPr lang="en-GB" sz="1100" dirty="0" smtClean="0"/>
              <a:t>)</a:t>
            </a:r>
            <a:endParaRPr lang="en-GB" sz="11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EAC planning SASE1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 smtClean="0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baseline="0" noProof="0" dirty="0" err="1" smtClean="0">
                <a:solidFill>
                  <a:schemeClr val="bg1"/>
                </a:solidFill>
              </a:rPr>
              <a:t>Beckhoff</a:t>
            </a:r>
            <a:r>
              <a:rPr lang="en-GB" sz="1000" baseline="0" noProof="0" dirty="0" smtClean="0">
                <a:solidFill>
                  <a:schemeClr val="bg1"/>
                </a:solidFill>
              </a:rPr>
              <a:t> progress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text format – don’t edit!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noProof="0" dirty="0" smtClean="0"/>
              <a:t>05-05-2017</a:t>
            </a:r>
            <a:r>
              <a:rPr lang="en-GB" noProof="0" dirty="0" smtClean="0"/>
              <a:t>,</a:t>
            </a:r>
            <a:r>
              <a:rPr lang="en-GB" baseline="0" noProof="0" dirty="0" smtClean="0"/>
              <a:t> European XFEL, Hamburg</a:t>
            </a:r>
            <a:endParaRPr lang="en-GB" noProof="0" dirty="0" smtClean="0"/>
          </a:p>
          <a:p>
            <a:pPr lvl="0"/>
            <a:r>
              <a:rPr lang="en-GB" noProof="0" dirty="0" smtClean="0"/>
              <a:t>M.</a:t>
            </a:r>
            <a:r>
              <a:rPr lang="en-GB" baseline="0" noProof="0" dirty="0" smtClean="0"/>
              <a:t> Areste, PSPO</a:t>
            </a:r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GB" dirty="0" err="1" smtClean="0"/>
              <a:t>Beckhoff</a:t>
            </a:r>
            <a:r>
              <a:rPr lang="en-GB" dirty="0" smtClean="0"/>
              <a:t> progress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umber of modules</a:t>
            </a:r>
            <a:endParaRPr lang="de-D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001171"/>
              </p:ext>
            </p:extLst>
          </p:nvPr>
        </p:nvGraphicFramePr>
        <p:xfrm>
          <a:off x="2276476" y="1670844"/>
          <a:ext cx="4314824" cy="2758281"/>
        </p:xfrm>
        <a:graphic>
          <a:graphicData uri="http://schemas.openxmlformats.org/drawingml/2006/table">
            <a:tbl>
              <a:tblPr/>
              <a:tblGrid>
                <a:gridCol w="1255443"/>
                <a:gridCol w="1060423"/>
                <a:gridCol w="1056360"/>
                <a:gridCol w="942598"/>
              </a:tblGrid>
              <a:tr h="60007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Original qty. of modules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Qty. of modules April 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incl. var. safety margin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FXE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LA1_LAS PPL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05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SQS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LA3_LAS_PPL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LA2_LAS _PPL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DETLAB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>
            <a:off x="6591300" y="2200275"/>
            <a:ext cx="0" cy="2028825"/>
          </a:xfrm>
          <a:prstGeom prst="line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0" name="Rounded Rectangle 9"/>
          <p:cNvSpPr/>
          <p:nvPr/>
        </p:nvSpPr>
        <p:spPr bwMode="auto">
          <a:xfrm>
            <a:off x="3838575" y="4810125"/>
            <a:ext cx="3105150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20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Significant increase in the number of modules!!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 flipV="1">
            <a:off x="4191001" y="4486275"/>
            <a:ext cx="200024" cy="323850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6053137" y="4486275"/>
            <a:ext cx="90488" cy="323850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9" name="Oval 18"/>
          <p:cNvSpPr/>
          <p:nvPr/>
        </p:nvSpPr>
        <p:spPr bwMode="auto">
          <a:xfrm>
            <a:off x="3759994" y="4229098"/>
            <a:ext cx="566738" cy="257175"/>
          </a:xfrm>
          <a:prstGeom prst="ellipse">
            <a:avLst/>
          </a:prstGeom>
          <a:solidFill>
            <a:srgbClr val="FD930A">
              <a:alpha val="0"/>
            </a:srgbClr>
          </a:solidFill>
          <a:ln w="25400" cap="flat" cmpd="sng" algn="ctr">
            <a:solidFill>
              <a:srgbClr val="FD930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815012" y="4229097"/>
            <a:ext cx="566738" cy="257175"/>
          </a:xfrm>
          <a:prstGeom prst="ellipse">
            <a:avLst/>
          </a:prstGeom>
          <a:solidFill>
            <a:srgbClr val="FD930A">
              <a:alpha val="0"/>
            </a:srgbClr>
          </a:solidFill>
          <a:ln w="25400" cap="flat" cmpd="sng" algn="ctr">
            <a:solidFill>
              <a:srgbClr val="FD930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98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E-plan design SASE3 </a:t>
            </a:r>
            <a:endParaRPr lang="de-DE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7362823" y="2034779"/>
            <a:ext cx="1704977" cy="6500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Increase in the number of </a:t>
            </a:r>
            <a:r>
              <a:rPr lang="en-US" sz="11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E-plans, included SE and DETLAB</a:t>
            </a:r>
            <a:r>
              <a:rPr lang="en-US" sz="11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 </a:t>
            </a:r>
            <a:r>
              <a:rPr lang="en-US" sz="11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!!</a:t>
            </a: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 bwMode="auto">
          <a:xfrm flipH="1" flipV="1">
            <a:off x="7115177" y="2294336"/>
            <a:ext cx="247646" cy="65484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859851"/>
              </p:ext>
            </p:extLst>
          </p:nvPr>
        </p:nvGraphicFramePr>
        <p:xfrm>
          <a:off x="404813" y="1195945"/>
          <a:ext cx="7972426" cy="4316557"/>
        </p:xfrm>
        <a:graphic>
          <a:graphicData uri="http://schemas.openxmlformats.org/drawingml/2006/table">
            <a:tbl>
              <a:tblPr/>
              <a:tblGrid>
                <a:gridCol w="958822"/>
                <a:gridCol w="665848"/>
                <a:gridCol w="488289"/>
                <a:gridCol w="532679"/>
                <a:gridCol w="532679"/>
                <a:gridCol w="568190"/>
                <a:gridCol w="509004"/>
                <a:gridCol w="630337"/>
                <a:gridCol w="594825"/>
                <a:gridCol w="594825"/>
                <a:gridCol w="630337"/>
                <a:gridCol w="615540"/>
                <a:gridCol w="651051"/>
              </a:tblGrid>
              <a:tr h="145348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DONE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101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INITIAL FORECAST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000" b="1" i="0" u="none" strike="noStrike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01.02.2017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01.03.2017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01.05.2017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69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377731"/>
              </p:ext>
            </p:extLst>
          </p:nvPr>
        </p:nvGraphicFramePr>
        <p:xfrm>
          <a:off x="1119186" y="2543176"/>
          <a:ext cx="6757989" cy="2428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71513" y="5231607"/>
            <a:ext cx="7972425" cy="845343"/>
          </a:xfrm>
        </p:spPr>
        <p:txBody>
          <a:bodyPr/>
          <a:lstStyle/>
          <a:p>
            <a:pPr algn="just"/>
            <a:r>
              <a:rPr lang="en-US" sz="2000" dirty="0" smtClean="0"/>
              <a:t>All CRDs from SCS and SQS are already in the workflow</a:t>
            </a:r>
          </a:p>
          <a:p>
            <a:pPr algn="just"/>
            <a:r>
              <a:rPr lang="en-US" sz="2000" dirty="0" smtClean="0"/>
              <a:t>Mid of May EET will start working in the final Phase2 cabling list</a:t>
            </a:r>
          </a:p>
          <a:p>
            <a:pPr algn="just"/>
            <a:r>
              <a:rPr lang="en-US" sz="2000" dirty="0" smtClean="0"/>
              <a:t>End of June E-plans for SASE2 will start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8134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SASE3</a:t>
            </a:r>
            <a:endParaRPr lang="de-DE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7820024" y="2281238"/>
            <a:ext cx="1200152" cy="8001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Increase in the number of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modules</a:t>
            </a:r>
            <a:r>
              <a:rPr lang="en-US" sz="11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, included LAS</a:t>
            </a:r>
            <a:r>
              <a:rPr lang="en-US" sz="1100" dirty="0" smtClean="0">
                <a:solidFill>
                  <a:schemeClr val="accent3"/>
                </a:solidFill>
                <a:latin typeface="Arial" charset="0"/>
                <a:ea typeface="ＭＳ Ｐゴシック" pitchFamily="112" charset="-128"/>
              </a:rPr>
              <a:t>!!</a:t>
            </a:r>
            <a:endParaRPr kumimoji="0" lang="de-DE" sz="11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7" name="Straight Arrow Connector 6"/>
          <p:cNvCxnSpPr>
            <a:stCxn id="6" idx="1"/>
          </p:cNvCxnSpPr>
          <p:nvPr/>
        </p:nvCxnSpPr>
        <p:spPr bwMode="auto">
          <a:xfrm flipH="1" flipV="1">
            <a:off x="7572378" y="2540797"/>
            <a:ext cx="247646" cy="140492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990973"/>
              </p:ext>
            </p:extLst>
          </p:nvPr>
        </p:nvGraphicFramePr>
        <p:xfrm>
          <a:off x="242888" y="1373919"/>
          <a:ext cx="7972426" cy="1639936"/>
        </p:xfrm>
        <a:graphic>
          <a:graphicData uri="http://schemas.openxmlformats.org/drawingml/2006/table">
            <a:tbl>
              <a:tblPr/>
              <a:tblGrid>
                <a:gridCol w="958822"/>
                <a:gridCol w="665848"/>
                <a:gridCol w="488289"/>
                <a:gridCol w="532679"/>
                <a:gridCol w="532679"/>
                <a:gridCol w="568190"/>
                <a:gridCol w="509004"/>
                <a:gridCol w="630337"/>
                <a:gridCol w="594825"/>
                <a:gridCol w="594825"/>
                <a:gridCol w="630337"/>
                <a:gridCol w="615540"/>
                <a:gridCol w="651051"/>
              </a:tblGrid>
              <a:tr h="177956"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56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5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DONE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1" i="0" u="none" strike="noStrike">
                          <a:solidFill>
                            <a:srgbClr val="76933C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50,43%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28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INITIAL FORECAST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000" b="1" i="0" u="none" strike="noStrike" dirty="0">
                          <a:solidFill>
                            <a:srgbClr val="538DD5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5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01.02.2017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5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01.03.2017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5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01.05.2017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56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956"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561463"/>
              </p:ext>
            </p:extLst>
          </p:nvPr>
        </p:nvGraphicFramePr>
        <p:xfrm>
          <a:off x="1447798" y="2824165"/>
          <a:ext cx="6848477" cy="2252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357313" y="5212557"/>
            <a:ext cx="7972425" cy="845343"/>
          </a:xfrm>
        </p:spPr>
        <p:txBody>
          <a:bodyPr/>
          <a:lstStyle/>
          <a:p>
            <a:pPr algn="just"/>
            <a:r>
              <a:rPr lang="en-US" sz="2000" dirty="0"/>
              <a:t>P</a:t>
            </a:r>
            <a:r>
              <a:rPr lang="en-US" sz="2000" dirty="0" smtClean="0"/>
              <a:t>roduction for SASE2 will start in August</a:t>
            </a:r>
          </a:p>
          <a:p>
            <a:pPr algn="just"/>
            <a:r>
              <a:rPr lang="en-US" sz="2000" dirty="0" smtClean="0"/>
              <a:t>IKC contract will finish end of 2017</a:t>
            </a:r>
          </a:p>
          <a:p>
            <a:pPr algn="just"/>
            <a:r>
              <a:rPr lang="en-US" sz="2000" dirty="0" smtClean="0"/>
              <a:t>AE will work to have a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supplier 3Q 2017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5134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312</Words>
  <Application>Microsoft Office PowerPoint</Application>
  <PresentationFormat>On-screen Show (4:3)</PresentationFormat>
  <Paragraphs>205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template-european-xfel-gmbh_presentation</vt:lpstr>
      <vt:lpstr>Beckhoff progress</vt:lpstr>
      <vt:lpstr>Number of modules</vt:lpstr>
      <vt:lpstr>E-plan design SASE3 </vt:lpstr>
      <vt:lpstr>Production SASE3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.</cp:lastModifiedBy>
  <cp:revision>69</cp:revision>
  <cp:lastPrinted>2017-05-04T11:06:29Z</cp:lastPrinted>
  <dcterms:created xsi:type="dcterms:W3CDTF">2012-08-22T09:26:39Z</dcterms:created>
  <dcterms:modified xsi:type="dcterms:W3CDTF">2017-05-04T11:31:13Z</dcterms:modified>
</cp:coreProperties>
</file>