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79" r:id="rId2"/>
    <p:sldId id="410" r:id="rId3"/>
    <p:sldId id="371" r:id="rId4"/>
    <p:sldId id="406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275" userDrawn="1">
          <p15:clr>
            <a:srgbClr val="A4A3A4"/>
          </p15:clr>
        </p15:guide>
        <p15:guide id="2" pos="2767" userDrawn="1">
          <p15:clr>
            <a:srgbClr val="A4A3A4"/>
          </p15:clr>
        </p15:guide>
        <p15:guide id="3" pos="2993" userDrawn="1">
          <p15:clr>
            <a:srgbClr val="A4A3A4"/>
          </p15:clr>
        </p15:guide>
        <p15:guide id="4" pos="5375" userDrawn="1">
          <p15:clr>
            <a:srgbClr val="A4A3A4"/>
          </p15:clr>
        </p15:guide>
        <p15:guide id="5" pos="385" userDrawn="1">
          <p15:clr>
            <a:srgbClr val="A4A3A4"/>
          </p15:clr>
        </p15:guide>
        <p15:guide id="6" orient="horz" pos="3725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ztuk-Dambietz, Jolanta" initials="SJ" lastIdx="1" clrIdx="0"/>
  <p:cmAuthor id="1" name="Markus Kuster" initials="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155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5407" autoAdjust="0"/>
    <p:restoredTop sz="94660"/>
  </p:normalViewPr>
  <p:slideViewPr>
    <p:cSldViewPr snapToGrid="0" showGuides="1">
      <p:cViewPr>
        <p:scale>
          <a:sx n="165" d="100"/>
          <a:sy n="165" d="100"/>
        </p:scale>
        <p:origin x="-132" y="348"/>
      </p:cViewPr>
      <p:guideLst>
        <p:guide orient="horz" pos="3922"/>
        <p:guide orient="horz" pos="3725"/>
        <p:guide pos="2831"/>
        <p:guide pos="2993"/>
        <p:guide pos="5364"/>
        <p:guide pos="38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14" d="100"/>
        <a:sy n="214" d="100"/>
      </p:scale>
      <p:origin x="0" y="1480"/>
    </p:cViewPr>
  </p:sorterViewPr>
  <p:notesViewPr>
    <p:cSldViewPr snapToGrid="0" showGuides="1">
      <p:cViewPr varScale="1">
        <p:scale>
          <a:sx n="97" d="100"/>
          <a:sy n="97" d="100"/>
        </p:scale>
        <p:origin x="257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50AC80-9589-41A1-8ED2-EC2076B0E8E8}" type="datetimeFigureOut">
              <a:rPr lang="de-DE" smtClean="0"/>
              <a:t>11.05.2017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83A726-01A3-41A5-8C71-74C8A626EA4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61616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492030-5346-4222-B1C0-77ABA51E04BA}" type="datetimeFigureOut">
              <a:rPr lang="de-DE" smtClean="0"/>
              <a:t>11.05.2017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1B39C8-6D5D-40E8-8D83-C1E41A39F5E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643879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14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6286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0858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5430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002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188" y="1120779"/>
            <a:ext cx="5877529" cy="1050925"/>
          </a:xfrm>
        </p:spPr>
        <p:txBody>
          <a:bodyPr anchor="b"/>
          <a:lstStyle>
            <a:lvl1pPr algn="l">
              <a:defRPr sz="2200"/>
            </a:lvl1pPr>
          </a:lstStyle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188" y="2583180"/>
            <a:ext cx="5886446" cy="3330258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1400"/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en-US" noProof="0" smtClean="0"/>
              <a:t>Click to edit Master subtitle style</a:t>
            </a:r>
            <a:endParaRPr lang="en-US" noProof="0" dirty="0"/>
          </a:p>
        </p:txBody>
      </p:sp>
      <p:pic>
        <p:nvPicPr>
          <p:cNvPr id="8" name="Grafik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8823" y="771527"/>
            <a:ext cx="1423988" cy="1422341"/>
          </a:xfrm>
          <a:prstGeom prst="rect">
            <a:avLst/>
          </a:prstGeom>
        </p:spPr>
      </p:pic>
      <p:pic>
        <p:nvPicPr>
          <p:cNvPr id="6" name="Grafik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374" y="6413956"/>
            <a:ext cx="2275200" cy="120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83763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Picture,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611188" y="2024067"/>
            <a:ext cx="5932487" cy="3889375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7" name="Textplatzhalter 4"/>
          <p:cNvSpPr>
            <a:spLocks noGrp="1"/>
          </p:cNvSpPr>
          <p:nvPr>
            <p:ph type="body" sz="quarter" idx="14" hasCustomPrompt="1"/>
          </p:nvPr>
        </p:nvSpPr>
        <p:spPr>
          <a:xfrm>
            <a:off x="611188" y="5913441"/>
            <a:ext cx="5932487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5"/>
          </p:nvPr>
        </p:nvSpPr>
        <p:spPr>
          <a:xfrm>
            <a:off x="6753224" y="2033593"/>
            <a:ext cx="1779590" cy="3879847"/>
          </a:xfrm>
        </p:spPr>
        <p:txBody>
          <a:bodyPr/>
          <a:lstStyle>
            <a:lvl1pPr marL="200020" indent="-200020">
              <a:defRPr sz="1050"/>
            </a:lvl1pPr>
            <a:lvl2pPr marL="407184" indent="-207164">
              <a:defRPr sz="1050"/>
            </a:lvl2pPr>
            <a:lvl3pPr marL="607204" indent="-200020">
              <a:defRPr sz="1050"/>
            </a:lvl3pPr>
            <a:lvl4pPr marL="742931" indent="-135728">
              <a:defRPr sz="1050"/>
            </a:lvl4pPr>
            <a:lvl5pPr marL="871517" indent="-128585"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90024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2303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hapter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188" y="1552576"/>
            <a:ext cx="7921626" cy="3814764"/>
          </a:xfrm>
        </p:spPr>
        <p:txBody>
          <a:bodyPr anchor="ctr"/>
          <a:lstStyle>
            <a:lvl1pPr>
              <a:defRPr sz="6300">
                <a:solidFill>
                  <a:schemeClr val="tx1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1188" y="5448300"/>
            <a:ext cx="7921625" cy="574676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 marL="34289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242296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641166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8614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Big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5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611188" y="2024066"/>
            <a:ext cx="7921625" cy="3889375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1350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611188" y="828678"/>
            <a:ext cx="7921625" cy="5084763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3" hasCustomPrompt="1"/>
          </p:nvPr>
        </p:nvSpPr>
        <p:spPr>
          <a:xfrm>
            <a:off x="611190" y="5913441"/>
            <a:ext cx="7921626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</p:spTree>
    <p:extLst>
      <p:ext uri="{BB962C8B-B14F-4D97-AF65-F5344CB8AC3E}">
        <p14:creationId xmlns:p14="http://schemas.microsoft.com/office/powerpoint/2010/main" val="2124035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611187" y="1196979"/>
            <a:ext cx="3781425" cy="4716463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7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4751388" y="1196979"/>
            <a:ext cx="3781426" cy="4716463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8" name="Textplatzhalter 4"/>
          <p:cNvSpPr>
            <a:spLocks noGrp="1"/>
          </p:cNvSpPr>
          <p:nvPr>
            <p:ph type="body" sz="quarter" idx="14" hasCustomPrompt="1"/>
          </p:nvPr>
        </p:nvSpPr>
        <p:spPr>
          <a:xfrm>
            <a:off x="611188" y="5913441"/>
            <a:ext cx="3781428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  <p:sp>
        <p:nvSpPr>
          <p:cNvPr id="9" name="Textplatzhalter 4"/>
          <p:cNvSpPr>
            <a:spLocks noGrp="1"/>
          </p:cNvSpPr>
          <p:nvPr>
            <p:ph type="body" sz="quarter" idx="15" hasCustomPrompt="1"/>
          </p:nvPr>
        </p:nvSpPr>
        <p:spPr>
          <a:xfrm>
            <a:off x="4751387" y="5913441"/>
            <a:ext cx="3781427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</p:spTree>
    <p:extLst>
      <p:ext uri="{BB962C8B-B14F-4D97-AF65-F5344CB8AC3E}">
        <p14:creationId xmlns:p14="http://schemas.microsoft.com/office/powerpoint/2010/main" val="1700034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611188" y="2024063"/>
            <a:ext cx="3781425" cy="3062288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7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4751388" y="2024063"/>
            <a:ext cx="3781425" cy="3062288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8" name="Textplatzhalter 4"/>
          <p:cNvSpPr>
            <a:spLocks noGrp="1"/>
          </p:cNvSpPr>
          <p:nvPr>
            <p:ph type="body" sz="quarter" idx="14" hasCustomPrompt="1"/>
          </p:nvPr>
        </p:nvSpPr>
        <p:spPr>
          <a:xfrm>
            <a:off x="611190" y="5086354"/>
            <a:ext cx="3781426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  <p:sp>
        <p:nvSpPr>
          <p:cNvPr id="9" name="Textplatzhalter 4"/>
          <p:cNvSpPr>
            <a:spLocks noGrp="1"/>
          </p:cNvSpPr>
          <p:nvPr>
            <p:ph type="body" sz="quarter" idx="15" hasCustomPrompt="1"/>
          </p:nvPr>
        </p:nvSpPr>
        <p:spPr>
          <a:xfrm>
            <a:off x="4751385" y="5086354"/>
            <a:ext cx="3781427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</p:spTree>
    <p:extLst>
      <p:ext uri="{BB962C8B-B14F-4D97-AF65-F5344CB8AC3E}">
        <p14:creationId xmlns:p14="http://schemas.microsoft.com/office/powerpoint/2010/main" val="3008234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1188" y="712232"/>
            <a:ext cx="7921625" cy="78054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1187" y="2024067"/>
            <a:ext cx="7921625" cy="388937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 noProof="0" dirty="0"/>
              <a:t>Level 1</a:t>
            </a:r>
          </a:p>
          <a:p>
            <a:pPr lvl="1"/>
            <a:r>
              <a:rPr lang="en-US" noProof="0" dirty="0"/>
              <a:t>Level 2</a:t>
            </a:r>
          </a:p>
          <a:p>
            <a:pPr lvl="2"/>
            <a:r>
              <a:rPr lang="en-US" noProof="0" dirty="0"/>
              <a:t>Level 3</a:t>
            </a:r>
          </a:p>
          <a:p>
            <a:pPr lvl="3"/>
            <a:r>
              <a:rPr lang="en-US" noProof="0" dirty="0"/>
              <a:t>Level 4</a:t>
            </a:r>
          </a:p>
          <a:p>
            <a:pPr lvl="4"/>
            <a:r>
              <a:rPr lang="en-US" noProof="0" dirty="0"/>
              <a:t>Level 5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8532814" y="293577"/>
            <a:ext cx="385763" cy="293798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/>
            <a:fld id="{A5DEC3FA-4FB7-4309-A077-6BB31CA8E81A}" type="slidenum">
              <a:rPr lang="en-US" sz="1600" noProof="0" smtClean="0"/>
              <a:pPr algn="r"/>
              <a:t>‹#›</a:t>
            </a:fld>
            <a:endParaRPr lang="en-US" sz="1600" noProof="0" dirty="0"/>
          </a:p>
        </p:txBody>
      </p:sp>
      <p:cxnSp>
        <p:nvCxnSpPr>
          <p:cNvPr id="11" name="Gerader Verbinder 10"/>
          <p:cNvCxnSpPr/>
          <p:nvPr/>
        </p:nvCxnSpPr>
        <p:spPr>
          <a:xfrm>
            <a:off x="611187" y="339297"/>
            <a:ext cx="3781426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r Verbinder 12"/>
          <p:cNvCxnSpPr/>
          <p:nvPr/>
        </p:nvCxnSpPr>
        <p:spPr>
          <a:xfrm>
            <a:off x="4751388" y="339297"/>
            <a:ext cx="3781426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hteck 6"/>
          <p:cNvSpPr/>
          <p:nvPr/>
        </p:nvSpPr>
        <p:spPr>
          <a:xfrm>
            <a:off x="611188" y="381001"/>
            <a:ext cx="3781425" cy="21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endParaRPr lang="en-US" sz="900" dirty="0"/>
          </a:p>
        </p:txBody>
      </p:sp>
      <p:sp>
        <p:nvSpPr>
          <p:cNvPr id="8" name="Rechteck 7"/>
          <p:cNvSpPr/>
          <p:nvPr/>
        </p:nvSpPr>
        <p:spPr>
          <a:xfrm>
            <a:off x="4751388" y="381001"/>
            <a:ext cx="3781425" cy="21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 sz="900" dirty="0" smtClean="0"/>
              <a:t>Markus</a:t>
            </a:r>
            <a:r>
              <a:rPr lang="en-US" sz="900" baseline="0" dirty="0" smtClean="0"/>
              <a:t> Kuster</a:t>
            </a:r>
            <a:r>
              <a:rPr lang="en-US" sz="900" dirty="0" smtClean="0"/>
              <a:t>, Group</a:t>
            </a:r>
            <a:r>
              <a:rPr lang="en-US" sz="900" baseline="0" dirty="0" smtClean="0"/>
              <a:t> Leader Detectors</a:t>
            </a:r>
            <a:endParaRPr lang="en-US" sz="900" dirty="0"/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374" y="6413956"/>
            <a:ext cx="2275200" cy="120448"/>
          </a:xfrm>
          <a:prstGeom prst="rect">
            <a:avLst/>
          </a:prstGeom>
        </p:spPr>
      </p:pic>
      <p:sp>
        <p:nvSpPr>
          <p:cNvPr id="4" name="Rectangle 3"/>
          <p:cNvSpPr/>
          <p:nvPr userDrawn="1"/>
        </p:nvSpPr>
        <p:spPr>
          <a:xfrm>
            <a:off x="586509" y="330477"/>
            <a:ext cx="2263341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00" dirty="0" smtClean="0">
                <a:solidFill>
                  <a:schemeClr val="accent1"/>
                </a:solidFill>
              </a:rPr>
              <a:t>Status of detector testing in HERA South</a:t>
            </a:r>
            <a:endParaRPr lang="en-US" sz="900" baseline="0" dirty="0"/>
          </a:p>
        </p:txBody>
      </p:sp>
    </p:spTree>
    <p:extLst>
      <p:ext uri="{BB962C8B-B14F-4D97-AF65-F5344CB8AC3E}">
        <p14:creationId xmlns:p14="http://schemas.microsoft.com/office/powerpoint/2010/main" val="926006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6" r:id="rId4"/>
    <p:sldLayoutId id="2147483667" r:id="rId5"/>
    <p:sldLayoutId id="2147483673" r:id="rId6"/>
    <p:sldLayoutId id="2147483668" r:id="rId7"/>
    <p:sldLayoutId id="2147483669" r:id="rId8"/>
    <p:sldLayoutId id="2147483670" r:id="rId9"/>
    <p:sldLayoutId id="2147483671" r:id="rId10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685783" rtl="0" eaLnBrk="1" latinLnBrk="0" hangingPunct="1">
        <a:lnSpc>
          <a:spcPct val="100000"/>
        </a:lnSpc>
        <a:spcBef>
          <a:spcPct val="0"/>
        </a:spcBef>
        <a:buNone/>
        <a:defRPr sz="2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884" indent="-267884" algn="l" defTabSz="685783" rtl="0" eaLnBrk="1" latinLnBrk="0" hangingPunct="1">
        <a:lnSpc>
          <a:spcPct val="114000"/>
        </a:lnSpc>
        <a:spcBef>
          <a:spcPts val="1350"/>
        </a:spcBef>
        <a:buClr>
          <a:schemeClr val="bg2"/>
        </a:buClr>
        <a:buFontTx/>
        <a:buBlip>
          <a:blip r:embed="rId13"/>
        </a:buBlip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535768" indent="-267884" algn="l" defTabSz="685783" rtl="0" eaLnBrk="1" latinLnBrk="0" hangingPunct="1">
        <a:lnSpc>
          <a:spcPct val="114000"/>
        </a:lnSpc>
        <a:spcBef>
          <a:spcPts val="0"/>
        </a:spcBef>
        <a:buClr>
          <a:schemeClr val="accent2"/>
        </a:buClr>
        <a:buFontTx/>
        <a:buBlip>
          <a:blip r:embed="rId14"/>
        </a:buBlip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736979" indent="-201211" algn="l" defTabSz="685783" rtl="0" eaLnBrk="1" latinLnBrk="0" hangingPunct="1">
        <a:lnSpc>
          <a:spcPct val="114000"/>
        </a:lnSpc>
        <a:spcBef>
          <a:spcPts val="0"/>
        </a:spcBef>
        <a:buFont typeface="Arial" panose="020B0604020202020204" pitchFamily="34" charset="0"/>
        <a:buChar char="►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871517" indent="-129776" algn="l" defTabSz="685783" rtl="0" eaLnBrk="1" latinLnBrk="0" hangingPunct="1">
        <a:lnSpc>
          <a:spcPct val="114000"/>
        </a:lnSpc>
        <a:spcBef>
          <a:spcPts val="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010816" indent="-135728" algn="l" defTabSz="685783" rtl="0" eaLnBrk="1" latinLnBrk="0" hangingPunct="1">
        <a:lnSpc>
          <a:spcPct val="114000"/>
        </a:lnSpc>
        <a:spcBef>
          <a:spcPts val="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1275" userDrawn="1">
          <p15:clr>
            <a:srgbClr val="F26B43"/>
          </p15:clr>
        </p15:guide>
        <p15:guide id="2" pos="2767" userDrawn="1">
          <p15:clr>
            <a:srgbClr val="F26B43"/>
          </p15:clr>
        </p15:guide>
        <p15:guide id="3" pos="2993" userDrawn="1">
          <p15:clr>
            <a:srgbClr val="F26B43"/>
          </p15:clr>
        </p15:guide>
        <p15:guide id="4" pos="385" userDrawn="1">
          <p15:clr>
            <a:srgbClr val="F26B43"/>
          </p15:clr>
        </p15:guide>
        <p15:guide id="5" pos="5375" userDrawn="1">
          <p15:clr>
            <a:srgbClr val="F26B43"/>
          </p15:clr>
        </p15:guide>
        <p15:guide id="6" orient="horz" pos="372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microsoft.com/office/2007/relationships/hdphoto" Target="../media/hdphoto1.wdp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188" y="1168459"/>
            <a:ext cx="6286762" cy="1161320"/>
          </a:xfrm>
        </p:spPr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Status of AGIPD Detector Integration and LPD End-2-End Test</a:t>
            </a:r>
            <a:endParaRPr lang="en-GB" sz="20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accent1"/>
                </a:solidFill>
              </a:rPr>
              <a:t>M. Kuster</a:t>
            </a:r>
          </a:p>
          <a:p>
            <a:r>
              <a:rPr lang="en-GB" dirty="0" smtClean="0">
                <a:solidFill>
                  <a:schemeClr val="accent1"/>
                </a:solidFill>
              </a:rPr>
              <a:t>with input provided by P. Lang, Jolanta Sztuk-Dambietz, S. Hauf</a:t>
            </a:r>
          </a:p>
          <a:p>
            <a:endParaRPr lang="en-GB" dirty="0">
              <a:solidFill>
                <a:schemeClr val="accent1"/>
              </a:solidFill>
            </a:endParaRPr>
          </a:p>
          <a:p>
            <a:r>
              <a:rPr lang="en-GB" dirty="0" smtClean="0">
                <a:solidFill>
                  <a:schemeClr val="accent1"/>
                </a:solidFill>
              </a:rPr>
              <a:t>May 12</a:t>
            </a:r>
            <a:r>
              <a:rPr lang="en-GB" baseline="30000" dirty="0" smtClean="0">
                <a:solidFill>
                  <a:schemeClr val="accent1"/>
                </a:solidFill>
              </a:rPr>
              <a:t>th</a:t>
            </a:r>
            <a:r>
              <a:rPr lang="en-GB" dirty="0" smtClean="0">
                <a:solidFill>
                  <a:schemeClr val="accent1"/>
                </a:solidFill>
              </a:rPr>
              <a:t> 2017</a:t>
            </a:r>
          </a:p>
          <a:p>
            <a:endParaRPr lang="en-GB" dirty="0" smtClean="0">
              <a:solidFill>
                <a:schemeClr val="accent1"/>
              </a:solidFill>
            </a:endParaRPr>
          </a:p>
          <a:p>
            <a:r>
              <a:rPr lang="en-GB" dirty="0" smtClean="0">
                <a:solidFill>
                  <a:schemeClr val="accent1"/>
                </a:solidFill>
              </a:rPr>
              <a:t>SASE I Readiness Meeting</a:t>
            </a:r>
          </a:p>
          <a:p>
            <a:r>
              <a:rPr lang="en-GB" dirty="0" smtClean="0">
                <a:solidFill>
                  <a:schemeClr val="accent1"/>
                </a:solidFill>
              </a:rPr>
              <a:t>European XFEL GmbH</a:t>
            </a:r>
            <a:endParaRPr lang="en-GB" dirty="0">
              <a:solidFill>
                <a:schemeClr val="accent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029482" y="2731780"/>
            <a:ext cx="914400" cy="91440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marL="269875" indent="-269875">
              <a:lnSpc>
                <a:spcPct val="112000"/>
              </a:lnSpc>
              <a:buBlip>
                <a:blip r:embed="rId2"/>
              </a:buBlip>
            </a:pPr>
            <a:endParaRPr lang="en-GB" sz="1400" dirty="0" err="1" smtClean="0"/>
          </a:p>
        </p:txBody>
      </p:sp>
    </p:spTree>
    <p:extLst>
      <p:ext uri="{BB962C8B-B14F-4D97-AF65-F5344CB8AC3E}">
        <p14:creationId xmlns:p14="http://schemas.microsoft.com/office/powerpoint/2010/main" val="1901925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AGIPD </a:t>
            </a:r>
            <a:r>
              <a:rPr lang="en-US" dirty="0" smtClean="0"/>
              <a:t>Integration and LPD End-2-End Test Overview</a:t>
            </a:r>
            <a:br>
              <a:rPr lang="en-US" dirty="0" smtClean="0"/>
            </a:br>
            <a:r>
              <a:rPr lang="en-US" dirty="0" smtClean="0"/>
              <a:t>	 </a:t>
            </a:r>
            <a:endParaRPr lang="en-GB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01663" y="1246928"/>
            <a:ext cx="7921625" cy="160095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267884" indent="-267884" algn="l" defTabSz="685783" rtl="0" eaLnBrk="1" latinLnBrk="0" hangingPunct="1">
              <a:lnSpc>
                <a:spcPct val="114000"/>
              </a:lnSpc>
              <a:spcBef>
                <a:spcPts val="1350"/>
              </a:spcBef>
              <a:buClr>
                <a:schemeClr val="bg2"/>
              </a:buClr>
              <a:buFontTx/>
              <a:buBlip>
                <a:blip r:embed="rId2"/>
              </a:buBlip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5768" indent="-267884" algn="l" defTabSz="685783" rtl="0" eaLnBrk="1" latinLnBrk="0" hangingPunct="1">
              <a:lnSpc>
                <a:spcPct val="114000"/>
              </a:lnSpc>
              <a:spcBef>
                <a:spcPts val="0"/>
              </a:spcBef>
              <a:buClr>
                <a:schemeClr val="accent2"/>
              </a:buClr>
              <a:buFontTx/>
              <a:buBlip>
                <a:blip r:embed="rId3"/>
              </a:buBlip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6979" indent="-201211" algn="l" defTabSz="685783" rtl="0" eaLnBrk="1" latinLnBrk="0" hangingPunct="1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Char char="►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71517" indent="-129776" algn="l" defTabSz="685783" rtl="0" eaLnBrk="1" latinLnBrk="0" hangingPunct="1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10816" indent="-135728" algn="l" defTabSz="685783" rtl="0" eaLnBrk="1" latinLnBrk="0" hangingPunct="1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03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7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en-US" b="1" dirty="0" smtClean="0">
                <a:sym typeface="Wingdings" panose="05000000000000000000" pitchFamily="2" charset="2"/>
              </a:rPr>
              <a:t>Focus and Priorities</a:t>
            </a:r>
          </a:p>
          <a:p>
            <a:pPr marL="536400" lvl="1">
              <a:spcBef>
                <a:spcPts val="600"/>
              </a:spcBef>
            </a:pPr>
            <a:r>
              <a:rPr lang="en-US" sz="1200" dirty="0" smtClean="0">
                <a:sym typeface="Wingdings" panose="05000000000000000000" pitchFamily="2" charset="2"/>
              </a:rPr>
              <a:t>Continue with LPD end-2-end test as long as LPD activities do no block AGIPD integration/testing</a:t>
            </a:r>
          </a:p>
          <a:p>
            <a:pPr lvl="1"/>
            <a:r>
              <a:rPr lang="en-US" sz="1200" dirty="0" smtClean="0">
                <a:sym typeface="Wingdings" panose="05000000000000000000" pitchFamily="2" charset="2"/>
              </a:rPr>
              <a:t>Enable data taking and data processing for LPD, mainly issues which are of relevance for both detector systems</a:t>
            </a:r>
          </a:p>
          <a:p>
            <a:pPr lvl="1"/>
            <a:r>
              <a:rPr lang="en-US" sz="1200" dirty="0" smtClean="0">
                <a:sym typeface="Wingdings" panose="05000000000000000000" pitchFamily="2" charset="2"/>
              </a:rPr>
              <a:t>Finish </a:t>
            </a:r>
            <a:r>
              <a:rPr lang="en-US" sz="1200" dirty="0">
                <a:sym typeface="Wingdings" panose="05000000000000000000" pitchFamily="2" charset="2"/>
              </a:rPr>
              <a:t>c</a:t>
            </a:r>
            <a:r>
              <a:rPr lang="en-US" sz="1200" dirty="0" smtClean="0"/>
              <a:t>omponent level test of AGIPD </a:t>
            </a:r>
            <a:r>
              <a:rPr lang="en-GB" sz="1200" dirty="0" smtClean="0"/>
              <a:t>detector safety system to enable safe operation of the hardware</a:t>
            </a:r>
          </a:p>
        </p:txBody>
      </p:sp>
    </p:spTree>
    <p:extLst>
      <p:ext uri="{BB962C8B-B14F-4D97-AF65-F5344CB8AC3E}">
        <p14:creationId xmlns:p14="http://schemas.microsoft.com/office/powerpoint/2010/main" val="1724239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AGIPD </a:t>
            </a:r>
            <a:r>
              <a:rPr lang="en-US" dirty="0" smtClean="0"/>
              <a:t>Integration and LPD End-2-End Test Overview</a:t>
            </a:r>
            <a:br>
              <a:rPr lang="en-US" dirty="0" smtClean="0"/>
            </a:br>
            <a:r>
              <a:rPr lang="en-US" dirty="0" smtClean="0"/>
              <a:t>	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551289"/>
            <a:ext cx="3883026" cy="3624404"/>
          </a:xfrm>
        </p:spPr>
        <p:txBody>
          <a:bodyPr/>
          <a:lstStyle/>
          <a:p>
            <a:pPr>
              <a:spcBef>
                <a:spcPts val="450"/>
              </a:spcBef>
              <a:buFont typeface="+mj-lt"/>
              <a:buAutoNum type="arabicPeriod"/>
            </a:pPr>
            <a:r>
              <a:rPr lang="en-GB" sz="1200" dirty="0"/>
              <a:t>Installation in HERA </a:t>
            </a:r>
            <a:r>
              <a:rPr lang="en-GB" sz="1200" dirty="0" smtClean="0"/>
              <a:t>South</a:t>
            </a:r>
          </a:p>
          <a:p>
            <a:pPr>
              <a:spcBef>
                <a:spcPts val="450"/>
              </a:spcBef>
              <a:buFont typeface="+mj-lt"/>
              <a:buAutoNum type="arabicPeriod"/>
            </a:pPr>
            <a:r>
              <a:rPr lang="en-GB" sz="1200" dirty="0" smtClean="0"/>
              <a:t>DAQ and Data </a:t>
            </a:r>
            <a:r>
              <a:rPr lang="en-GB" sz="1200" dirty="0"/>
              <a:t>Management upgrade to K 2.x</a:t>
            </a:r>
          </a:p>
          <a:p>
            <a:pPr>
              <a:spcBef>
                <a:spcPts val="450"/>
              </a:spcBef>
              <a:buFont typeface="+mj-lt"/>
              <a:buAutoNum type="arabicPeriod"/>
            </a:pPr>
            <a:r>
              <a:rPr lang="en-GB" sz="1200" dirty="0"/>
              <a:t>Calibration software (algorithms)</a:t>
            </a:r>
          </a:p>
          <a:p>
            <a:pPr>
              <a:spcBef>
                <a:spcPts val="450"/>
              </a:spcBef>
              <a:buFont typeface="+mj-lt"/>
              <a:buAutoNum type="arabicPeriod"/>
            </a:pPr>
            <a:r>
              <a:rPr lang="en-GB" sz="1200" dirty="0"/>
              <a:t>Cooling </a:t>
            </a:r>
            <a:r>
              <a:rPr lang="en-GB" sz="1200" dirty="0" smtClean="0"/>
              <a:t>system</a:t>
            </a:r>
          </a:p>
          <a:p>
            <a:pPr>
              <a:spcBef>
                <a:spcPts val="450"/>
              </a:spcBef>
              <a:buFont typeface="+mj-lt"/>
              <a:buAutoNum type="arabicPeriod"/>
            </a:pPr>
            <a:r>
              <a:rPr lang="en-GB" sz="1200" dirty="0" smtClean="0"/>
              <a:t>Detector vacuum system</a:t>
            </a:r>
          </a:p>
          <a:p>
            <a:pPr>
              <a:spcBef>
                <a:spcPts val="450"/>
              </a:spcBef>
              <a:buFont typeface="+mj-lt"/>
              <a:buAutoNum type="arabicPeriod"/>
            </a:pPr>
            <a:r>
              <a:rPr lang="en-GB" sz="1200" dirty="0" smtClean="0"/>
              <a:t>Harness and power supplies (HV)</a:t>
            </a:r>
            <a:endParaRPr lang="en-GB" sz="1200" dirty="0"/>
          </a:p>
          <a:p>
            <a:pPr>
              <a:spcBef>
                <a:spcPts val="450"/>
              </a:spcBef>
              <a:buFont typeface="+mj-lt"/>
              <a:buAutoNum type="arabicPeriod"/>
            </a:pPr>
            <a:r>
              <a:rPr lang="en-GB" sz="1200" dirty="0"/>
              <a:t>Detector control system</a:t>
            </a:r>
          </a:p>
          <a:p>
            <a:pPr>
              <a:spcBef>
                <a:spcPts val="450"/>
              </a:spcBef>
              <a:buFont typeface="+mj-lt"/>
              <a:buAutoNum type="arabicPeriod"/>
            </a:pPr>
            <a:r>
              <a:rPr lang="en-GB" sz="1200" dirty="0"/>
              <a:t>Safety system and procedures</a:t>
            </a:r>
          </a:p>
          <a:p>
            <a:pPr>
              <a:spcBef>
                <a:spcPts val="450"/>
              </a:spcBef>
              <a:buFont typeface="+mj-lt"/>
              <a:buAutoNum type="arabicPeriod"/>
            </a:pPr>
            <a:r>
              <a:rPr lang="en-GB" sz="1200" dirty="0">
                <a:solidFill>
                  <a:schemeClr val="bg1">
                    <a:lumMod val="75000"/>
                  </a:schemeClr>
                </a:solidFill>
              </a:rPr>
              <a:t>Motion system</a:t>
            </a:r>
          </a:p>
          <a:p>
            <a:pPr>
              <a:spcBef>
                <a:spcPts val="450"/>
              </a:spcBef>
              <a:buFont typeface="+mj-lt"/>
              <a:buAutoNum type="arabicPeriod"/>
            </a:pPr>
            <a:r>
              <a:rPr lang="en-GB" sz="1200" dirty="0"/>
              <a:t>Timing and C&amp;C system</a:t>
            </a:r>
          </a:p>
          <a:p>
            <a:pPr>
              <a:spcBef>
                <a:spcPts val="450"/>
              </a:spcBef>
              <a:buFont typeface="+mj-lt"/>
              <a:buAutoNum type="arabicPeriod"/>
            </a:pPr>
            <a:r>
              <a:rPr lang="en-GB" sz="1200" dirty="0"/>
              <a:t>Alignment</a:t>
            </a:r>
          </a:p>
          <a:p>
            <a:pPr>
              <a:spcBef>
                <a:spcPts val="450"/>
              </a:spcBef>
              <a:buFont typeface="+mj-lt"/>
              <a:buAutoNum type="arabicPeriod"/>
            </a:pPr>
            <a:r>
              <a:rPr lang="en-GB" sz="1200" dirty="0"/>
              <a:t>DAQ and data </a:t>
            </a:r>
            <a:r>
              <a:rPr lang="en-GB" sz="1200" dirty="0" smtClean="0"/>
              <a:t>management</a:t>
            </a:r>
            <a:endParaRPr lang="en-GB" sz="1200" dirty="0"/>
          </a:p>
          <a:p>
            <a:pPr marL="228600" indent="-228600">
              <a:spcBef>
                <a:spcPts val="450"/>
              </a:spcBef>
              <a:buFont typeface="+mj-lt"/>
              <a:buAutoNum type="arabicPeriod"/>
            </a:pPr>
            <a:r>
              <a:rPr lang="en-GB" sz="1200" dirty="0"/>
              <a:t>Veto system</a:t>
            </a:r>
          </a:p>
          <a:p>
            <a:pPr marL="228600" indent="-228600">
              <a:spcBef>
                <a:spcPts val="450"/>
              </a:spcBef>
              <a:buFont typeface="+mj-lt"/>
              <a:buAutoNum type="arabicPeriod"/>
            </a:pPr>
            <a:r>
              <a:rPr lang="en-GB" sz="1200" dirty="0"/>
              <a:t>Calibration software (correction/production pipelines)</a:t>
            </a:r>
          </a:p>
          <a:p>
            <a:pPr marL="228600" indent="-228600">
              <a:spcBef>
                <a:spcPts val="450"/>
              </a:spcBef>
              <a:buFont typeface="+mj-lt"/>
              <a:buAutoNum type="arabicPeriod"/>
            </a:pPr>
            <a:r>
              <a:rPr lang="en-GB" sz="1200" dirty="0"/>
              <a:t>Performance without X-rays</a:t>
            </a:r>
          </a:p>
          <a:p>
            <a:pPr marL="228600" indent="-228600">
              <a:spcBef>
                <a:spcPts val="450"/>
              </a:spcBef>
              <a:buFont typeface="+mj-lt"/>
              <a:buAutoNum type="arabicPeriod"/>
            </a:pPr>
            <a:r>
              <a:rPr lang="en-GB" sz="1200" dirty="0"/>
              <a:t>Performance with X-rays</a:t>
            </a:r>
            <a:endParaRPr lang="en-GB" sz="1200" dirty="0" smtClean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751388" y="1551289"/>
            <a:ext cx="3781424" cy="393665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267884" indent="-267884" algn="l" defTabSz="685783" rtl="0" eaLnBrk="1" latinLnBrk="0" hangingPunct="1">
              <a:lnSpc>
                <a:spcPct val="114000"/>
              </a:lnSpc>
              <a:spcBef>
                <a:spcPts val="1350"/>
              </a:spcBef>
              <a:buClr>
                <a:schemeClr val="bg2"/>
              </a:buClr>
              <a:buFontTx/>
              <a:buBlip>
                <a:blip r:embed="rId2"/>
              </a:buBlip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5768" indent="-267884" algn="l" defTabSz="685783" rtl="0" eaLnBrk="1" latinLnBrk="0" hangingPunct="1">
              <a:lnSpc>
                <a:spcPct val="114000"/>
              </a:lnSpc>
              <a:spcBef>
                <a:spcPts val="0"/>
              </a:spcBef>
              <a:buClr>
                <a:schemeClr val="accent2"/>
              </a:buClr>
              <a:buFontTx/>
              <a:buBlip>
                <a:blip r:embed="rId3"/>
              </a:buBlip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6979" indent="-201211" algn="l" defTabSz="685783" rtl="0" eaLnBrk="1" latinLnBrk="0" hangingPunct="1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Char char="►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71517" indent="-129776" algn="l" defTabSz="685783" rtl="0" eaLnBrk="1" latinLnBrk="0" hangingPunct="1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10816" indent="-135728" algn="l" defTabSz="685783" rtl="0" eaLnBrk="1" latinLnBrk="0" hangingPunct="1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03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7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450"/>
              </a:spcBef>
              <a:buFont typeface="+mj-lt"/>
              <a:buAutoNum type="arabicPeriod"/>
            </a:pPr>
            <a:r>
              <a:rPr lang="en-GB" sz="1200" dirty="0" smtClean="0"/>
              <a:t>Installation in HERA South</a:t>
            </a:r>
          </a:p>
          <a:p>
            <a:pPr>
              <a:spcBef>
                <a:spcPts val="450"/>
              </a:spcBef>
              <a:buFont typeface="+mj-lt"/>
              <a:buAutoNum type="arabicPeriod"/>
            </a:pPr>
            <a:r>
              <a:rPr lang="en-GB" sz="1200" dirty="0" smtClean="0"/>
              <a:t>DAQ and Data Management upgrade to K 2.x</a:t>
            </a:r>
          </a:p>
          <a:p>
            <a:pPr>
              <a:spcBef>
                <a:spcPts val="450"/>
              </a:spcBef>
              <a:buFont typeface="+mj-lt"/>
              <a:buAutoNum type="arabicPeriod"/>
            </a:pPr>
            <a:r>
              <a:rPr lang="en-GB" sz="1200" dirty="0" smtClean="0"/>
              <a:t>Calibration software (algorithms)</a:t>
            </a:r>
          </a:p>
          <a:p>
            <a:pPr>
              <a:spcBef>
                <a:spcPts val="450"/>
              </a:spcBef>
              <a:buFont typeface="+mj-lt"/>
              <a:buAutoNum type="arabicPeriod"/>
            </a:pPr>
            <a:r>
              <a:rPr lang="en-GB" sz="1200" dirty="0" smtClean="0"/>
              <a:t>Cooling system</a:t>
            </a:r>
          </a:p>
          <a:p>
            <a:pPr>
              <a:spcBef>
                <a:spcPts val="450"/>
              </a:spcBef>
              <a:buFont typeface="+mj-lt"/>
              <a:buAutoNum type="arabicPeriod"/>
            </a:pPr>
            <a:r>
              <a:rPr lang="en-GB" sz="1200" dirty="0" smtClean="0"/>
              <a:t>Detector control system</a:t>
            </a:r>
          </a:p>
          <a:p>
            <a:pPr>
              <a:spcBef>
                <a:spcPts val="450"/>
              </a:spcBef>
              <a:buFont typeface="+mj-lt"/>
              <a:buAutoNum type="arabicPeriod"/>
            </a:pPr>
            <a:r>
              <a:rPr lang="en-GB" sz="1200" dirty="0" smtClean="0"/>
              <a:t>Safety system and procedures</a:t>
            </a:r>
          </a:p>
          <a:p>
            <a:pPr>
              <a:spcBef>
                <a:spcPts val="450"/>
              </a:spcBef>
              <a:buFont typeface="+mj-lt"/>
              <a:buAutoNum type="arabicPeriod"/>
            </a:pPr>
            <a:r>
              <a:rPr lang="en-GB" sz="1200" dirty="0" smtClean="0"/>
              <a:t>Motion system</a:t>
            </a:r>
          </a:p>
          <a:p>
            <a:pPr>
              <a:spcBef>
                <a:spcPts val="450"/>
              </a:spcBef>
              <a:buFont typeface="+mj-lt"/>
              <a:buAutoNum type="arabicPeriod"/>
            </a:pPr>
            <a:r>
              <a:rPr lang="en-GB" sz="1200" dirty="0" smtClean="0"/>
              <a:t>Timing and C&amp;C system</a:t>
            </a:r>
          </a:p>
          <a:p>
            <a:pPr>
              <a:spcBef>
                <a:spcPts val="450"/>
              </a:spcBef>
              <a:buFont typeface="+mj-lt"/>
              <a:buAutoNum type="arabicPeriod"/>
            </a:pPr>
            <a:r>
              <a:rPr lang="en-GB" sz="1200" dirty="0" smtClean="0"/>
              <a:t>Alignment</a:t>
            </a:r>
          </a:p>
          <a:p>
            <a:pPr>
              <a:spcBef>
                <a:spcPts val="450"/>
              </a:spcBef>
              <a:buFont typeface="+mj-lt"/>
              <a:buAutoNum type="arabicPeriod"/>
            </a:pPr>
            <a:r>
              <a:rPr lang="en-GB" sz="1200" dirty="0" smtClean="0"/>
              <a:t>DAQ and data management (data retrieval)</a:t>
            </a:r>
          </a:p>
          <a:p>
            <a:pPr marL="228600" indent="-228600">
              <a:spcBef>
                <a:spcPts val="450"/>
              </a:spcBef>
              <a:buFont typeface="+mj-lt"/>
              <a:buAutoNum type="arabicPeriod"/>
            </a:pPr>
            <a:r>
              <a:rPr lang="en-GB" sz="1200" dirty="0" smtClean="0"/>
              <a:t>Veto system</a:t>
            </a:r>
          </a:p>
          <a:p>
            <a:pPr marL="228600" indent="-228600">
              <a:spcBef>
                <a:spcPts val="450"/>
              </a:spcBef>
              <a:buFont typeface="+mj-lt"/>
              <a:buAutoNum type="arabicPeriod"/>
            </a:pPr>
            <a:r>
              <a:rPr lang="en-GB" sz="1200" dirty="0" smtClean="0"/>
              <a:t>Calibration software (correction/production pipelines)</a:t>
            </a:r>
          </a:p>
          <a:p>
            <a:pPr marL="228600" indent="-228600">
              <a:spcBef>
                <a:spcPts val="450"/>
              </a:spcBef>
              <a:buFont typeface="+mj-lt"/>
              <a:buAutoNum type="arabicPeriod"/>
            </a:pPr>
            <a:r>
              <a:rPr lang="en-GB" sz="1200" dirty="0" smtClean="0"/>
              <a:t>Performance without X-rays</a:t>
            </a:r>
          </a:p>
          <a:p>
            <a:pPr marL="228600" indent="-228600">
              <a:spcBef>
                <a:spcPts val="450"/>
              </a:spcBef>
              <a:buFont typeface="+mj-lt"/>
              <a:buAutoNum type="arabicPeriod"/>
            </a:pPr>
            <a:r>
              <a:rPr lang="en-GB" sz="1200" dirty="0" smtClean="0"/>
              <a:t>Performance with X-rays</a:t>
            </a:r>
          </a:p>
          <a:p>
            <a:endParaRPr lang="en-GB" sz="1200" dirty="0" smtClean="0"/>
          </a:p>
          <a:p>
            <a:pPr marL="0" indent="0">
              <a:buNone/>
            </a:pPr>
            <a:endParaRPr lang="en-GB" sz="1200" dirty="0" smtClean="0"/>
          </a:p>
          <a:p>
            <a:pPr marL="0" indent="0">
              <a:buFontTx/>
              <a:buNone/>
            </a:pPr>
            <a:endParaRPr lang="en-GB" dirty="0" smtClean="0"/>
          </a:p>
          <a:p>
            <a:pPr lvl="1"/>
            <a:endParaRPr lang="en-GB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760867" y="1215789"/>
            <a:ext cx="3762422" cy="292203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 defTabSz="685783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00" dirty="0" smtClean="0"/>
              <a:t>LPD End-2-End Test</a:t>
            </a:r>
            <a:endParaRPr lang="en-GB" sz="1600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611188" y="1215789"/>
            <a:ext cx="3883025" cy="292203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 defTabSz="685783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00" dirty="0" smtClean="0"/>
              <a:t>AGIPD Integration and Testing</a:t>
            </a:r>
            <a:endParaRPr lang="en-GB" sz="1600" dirty="0"/>
          </a:p>
        </p:txBody>
      </p:sp>
      <p:pic>
        <p:nvPicPr>
          <p:cNvPr id="10" name="Picture 6" descr="checkmark.jpg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5871" y="1574123"/>
            <a:ext cx="182234" cy="172015"/>
          </a:xfrm>
          <a:prstGeom prst="rect">
            <a:avLst/>
          </a:prstGeom>
        </p:spPr>
      </p:pic>
      <p:pic>
        <p:nvPicPr>
          <p:cNvPr id="11" name="Picture 6" descr="checkmark.jpg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5871" y="2119067"/>
            <a:ext cx="182234" cy="172015"/>
          </a:xfrm>
          <a:prstGeom prst="rect">
            <a:avLst/>
          </a:prstGeom>
        </p:spPr>
      </p:pic>
      <p:pic>
        <p:nvPicPr>
          <p:cNvPr id="12" name="Picture 6" descr="checkmark.jpg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5871" y="2371527"/>
            <a:ext cx="182234" cy="172015"/>
          </a:xfrm>
          <a:prstGeom prst="rect">
            <a:avLst/>
          </a:prstGeom>
        </p:spPr>
      </p:pic>
      <p:pic>
        <p:nvPicPr>
          <p:cNvPr id="13" name="Picture 12" descr="under-construction.pn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1894" y="1811305"/>
            <a:ext cx="250188" cy="250188"/>
          </a:xfrm>
          <a:prstGeom prst="rect">
            <a:avLst/>
          </a:prstGeom>
        </p:spPr>
      </p:pic>
      <p:pic>
        <p:nvPicPr>
          <p:cNvPr id="14" name="Picture 13" descr="under-construction.pn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1894" y="2610251"/>
            <a:ext cx="250188" cy="250188"/>
          </a:xfrm>
          <a:prstGeom prst="rect">
            <a:avLst/>
          </a:prstGeom>
        </p:spPr>
      </p:pic>
      <p:pic>
        <p:nvPicPr>
          <p:cNvPr id="15" name="Picture 6" descr="checkmark.jpg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5871" y="2908778"/>
            <a:ext cx="182234" cy="172015"/>
          </a:xfrm>
          <a:prstGeom prst="rect">
            <a:avLst/>
          </a:prstGeom>
        </p:spPr>
      </p:pic>
      <p:pic>
        <p:nvPicPr>
          <p:cNvPr id="16" name="Picture 6" descr="checkmark.jpg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5871" y="3192025"/>
            <a:ext cx="182234" cy="172015"/>
          </a:xfrm>
          <a:prstGeom prst="rect">
            <a:avLst/>
          </a:prstGeom>
        </p:spPr>
      </p:pic>
      <p:pic>
        <p:nvPicPr>
          <p:cNvPr id="17" name="Picture 16" descr="under-construction.pn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1894" y="3402280"/>
            <a:ext cx="250188" cy="250188"/>
          </a:xfrm>
          <a:prstGeom prst="rect">
            <a:avLst/>
          </a:prstGeom>
        </p:spPr>
      </p:pic>
      <p:pic>
        <p:nvPicPr>
          <p:cNvPr id="18" name="Picture 17" descr="under-construction.pn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1894" y="3663979"/>
            <a:ext cx="250188" cy="250188"/>
          </a:xfrm>
          <a:prstGeom prst="rect">
            <a:avLst/>
          </a:prstGeom>
        </p:spPr>
      </p:pic>
      <p:pic>
        <p:nvPicPr>
          <p:cNvPr id="19" name="Picture 18" descr="under-construction.pn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1894" y="3931833"/>
            <a:ext cx="250188" cy="250188"/>
          </a:xfrm>
          <a:prstGeom prst="rect">
            <a:avLst/>
          </a:prstGeom>
        </p:spPr>
      </p:pic>
      <p:pic>
        <p:nvPicPr>
          <p:cNvPr id="21" name="Picture 6" descr="checkmark.jpg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0684" y="1587978"/>
            <a:ext cx="182234" cy="172015"/>
          </a:xfrm>
          <a:prstGeom prst="rect">
            <a:avLst/>
          </a:prstGeom>
        </p:spPr>
      </p:pic>
      <p:pic>
        <p:nvPicPr>
          <p:cNvPr id="22" name="Picture 21" descr="under-construction.pn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6707" y="1809766"/>
            <a:ext cx="250188" cy="250188"/>
          </a:xfrm>
          <a:prstGeom prst="rect">
            <a:avLst/>
          </a:prstGeom>
        </p:spPr>
      </p:pic>
      <p:pic>
        <p:nvPicPr>
          <p:cNvPr id="23" name="Picture 6" descr="checkmark.jpg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0684" y="2394619"/>
            <a:ext cx="182234" cy="172015"/>
          </a:xfrm>
          <a:prstGeom prst="rect">
            <a:avLst/>
          </a:prstGeom>
        </p:spPr>
      </p:pic>
      <p:pic>
        <p:nvPicPr>
          <p:cNvPr id="24" name="Picture 6" descr="checkmark.jpg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0684" y="2608595"/>
            <a:ext cx="182234" cy="172015"/>
          </a:xfrm>
          <a:prstGeom prst="rect">
            <a:avLst/>
          </a:prstGeom>
        </p:spPr>
      </p:pic>
      <p:pic>
        <p:nvPicPr>
          <p:cNvPr id="26" name="Picture 25" descr="under-construction.pn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6707" y="3115459"/>
            <a:ext cx="250188" cy="250188"/>
          </a:xfrm>
          <a:prstGeom prst="rect">
            <a:avLst/>
          </a:prstGeom>
        </p:spPr>
      </p:pic>
      <p:pic>
        <p:nvPicPr>
          <p:cNvPr id="27" name="Picture 26" descr="under-construction.pn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6707" y="3367919"/>
            <a:ext cx="250188" cy="250188"/>
          </a:xfrm>
          <a:prstGeom prst="rect">
            <a:avLst/>
          </a:prstGeom>
        </p:spPr>
      </p:pic>
      <p:pic>
        <p:nvPicPr>
          <p:cNvPr id="28" name="Picture 27" descr="under-construction.pn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6707" y="2852223"/>
            <a:ext cx="250188" cy="250188"/>
          </a:xfrm>
          <a:prstGeom prst="rect">
            <a:avLst/>
          </a:prstGeom>
        </p:spPr>
      </p:pic>
      <p:pic>
        <p:nvPicPr>
          <p:cNvPr id="29" name="Picture 28" descr="under-construction.pn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6707" y="3889774"/>
            <a:ext cx="250188" cy="250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1455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 Squad with Involvement from WP75 – </a:t>
            </a:r>
            <a:r>
              <a:rPr lang="en-US" dirty="0" smtClean="0">
                <a:solidFill>
                  <a:srgbClr val="FF6600"/>
                </a:solidFill>
              </a:rPr>
              <a:t>AGIPD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008000"/>
                </a:solidFill>
              </a:rPr>
              <a:t>LPD</a:t>
            </a:r>
            <a:r>
              <a:rPr lang="en-US" dirty="0" smtClean="0"/>
              <a:t> Tasks – Or </a:t>
            </a:r>
            <a:r>
              <a:rPr lang="en-US" dirty="0" smtClean="0">
                <a:solidFill>
                  <a:srgbClr val="3366FF"/>
                </a:solidFill>
              </a:rPr>
              <a:t>Both</a:t>
            </a:r>
            <a:endParaRPr lang="en-US" dirty="0">
              <a:solidFill>
                <a:srgbClr val="3366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800683"/>
            <a:ext cx="7921626" cy="4112755"/>
          </a:xfrm>
        </p:spPr>
        <p:txBody>
          <a:bodyPr/>
          <a:lstStyle/>
          <a:p>
            <a:pPr>
              <a:lnSpc>
                <a:spcPts val="1560"/>
              </a:lnSpc>
              <a:spcBef>
                <a:spcPts val="750"/>
              </a:spcBef>
            </a:pPr>
            <a:r>
              <a:rPr lang="en-US" sz="1300" dirty="0" smtClean="0">
                <a:solidFill>
                  <a:schemeClr val="accent1">
                    <a:lumMod val="50000"/>
                    <a:lumOff val="50000"/>
                  </a:schemeClr>
                </a:solidFill>
              </a:rPr>
              <a:t>High </a:t>
            </a:r>
            <a:r>
              <a:rPr lang="en-US" sz="1300" dirty="0">
                <a:solidFill>
                  <a:srgbClr val="4B60DE"/>
                </a:solidFill>
              </a:rPr>
              <a:t>– </a:t>
            </a:r>
            <a:r>
              <a:rPr lang="en-US" sz="1300" dirty="0" smtClean="0">
                <a:solidFill>
                  <a:schemeClr val="accent1">
                    <a:lumMod val="50000"/>
                    <a:lumOff val="50000"/>
                  </a:schemeClr>
                </a:solidFill>
              </a:rPr>
              <a:t>Upgrade </a:t>
            </a:r>
            <a:r>
              <a:rPr lang="en-US" sz="1300" dirty="0">
                <a:solidFill>
                  <a:schemeClr val="accent1">
                    <a:lumMod val="50000"/>
                    <a:lumOff val="50000"/>
                  </a:schemeClr>
                </a:solidFill>
              </a:rPr>
              <a:t>system to </a:t>
            </a:r>
            <a:r>
              <a:rPr lang="en-US" sz="1300" dirty="0" smtClean="0">
                <a:solidFill>
                  <a:schemeClr val="accent1">
                    <a:lumMod val="50000"/>
                    <a:lumOff val="50000"/>
                  </a:schemeClr>
                </a:solidFill>
              </a:rPr>
              <a:t>newest Karabo tag</a:t>
            </a:r>
          </a:p>
          <a:p>
            <a:pPr>
              <a:lnSpc>
                <a:spcPts val="1560"/>
              </a:lnSpc>
              <a:spcBef>
                <a:spcPts val="750"/>
              </a:spcBef>
            </a:pPr>
            <a:r>
              <a:rPr lang="en-US" sz="1300" dirty="0">
                <a:solidFill>
                  <a:srgbClr val="4B60DE"/>
                </a:solidFill>
              </a:rPr>
              <a:t>High – </a:t>
            </a:r>
            <a:r>
              <a:rPr lang="en-US" sz="1300" dirty="0" smtClean="0">
                <a:solidFill>
                  <a:srgbClr val="4B60DE"/>
                </a:solidFill>
              </a:rPr>
              <a:t>Test </a:t>
            </a:r>
            <a:r>
              <a:rPr lang="en-US" sz="1300" dirty="0">
                <a:solidFill>
                  <a:srgbClr val="4B60DE"/>
                </a:solidFill>
              </a:rPr>
              <a:t>C&amp;C device both for LPD and AGIPD (B. Fernandes available for testing)</a:t>
            </a:r>
          </a:p>
          <a:p>
            <a:pPr>
              <a:lnSpc>
                <a:spcPts val="1560"/>
              </a:lnSpc>
              <a:spcBef>
                <a:spcPts val="750"/>
              </a:spcBef>
            </a:pPr>
            <a:r>
              <a:rPr lang="en-US" sz="1300" dirty="0">
                <a:solidFill>
                  <a:srgbClr val="4B60DE"/>
                </a:solidFill>
              </a:rPr>
              <a:t>High </a:t>
            </a:r>
            <a:r>
              <a:rPr lang="en-US" sz="1300" dirty="0" smtClean="0">
                <a:solidFill>
                  <a:srgbClr val="4B60DE"/>
                </a:solidFill>
              </a:rPr>
              <a:t>– Alarm </a:t>
            </a:r>
            <a:r>
              <a:rPr lang="en-US" sz="1300" dirty="0">
                <a:solidFill>
                  <a:srgbClr val="4B60DE"/>
                </a:solidFill>
              </a:rPr>
              <a:t>indicators &amp; Alarm Panel</a:t>
            </a:r>
          </a:p>
          <a:p>
            <a:pPr>
              <a:lnSpc>
                <a:spcPts val="1560"/>
              </a:lnSpc>
              <a:spcBef>
                <a:spcPts val="750"/>
              </a:spcBef>
            </a:pPr>
            <a:r>
              <a:rPr lang="en-US" sz="1300" dirty="0" smtClean="0">
                <a:solidFill>
                  <a:schemeClr val="accent1">
                    <a:lumMod val="50000"/>
                    <a:lumOff val="50000"/>
                  </a:schemeClr>
                </a:solidFill>
              </a:rPr>
              <a:t>Medium </a:t>
            </a:r>
            <a:r>
              <a:rPr lang="en-US" sz="1300" dirty="0">
                <a:solidFill>
                  <a:srgbClr val="4B60DE"/>
                </a:solidFill>
              </a:rPr>
              <a:t>– </a:t>
            </a:r>
            <a:r>
              <a:rPr lang="en-US" sz="1300" dirty="0" smtClean="0">
                <a:solidFill>
                  <a:schemeClr val="accent1">
                    <a:lumMod val="50000"/>
                    <a:lumOff val="50000"/>
                  </a:schemeClr>
                </a:solidFill>
              </a:rPr>
              <a:t>Configure </a:t>
            </a:r>
            <a:r>
              <a:rPr lang="en-US" sz="1300" dirty="0">
                <a:solidFill>
                  <a:schemeClr val="accent1">
                    <a:lumMod val="50000"/>
                    <a:lumOff val="50000"/>
                  </a:schemeClr>
                </a:solidFill>
              </a:rPr>
              <a:t>Karabo 2.x DAQ system for use with AGIPD (must not interfere with LPD)</a:t>
            </a:r>
          </a:p>
          <a:p>
            <a:pPr lvl="1">
              <a:lnSpc>
                <a:spcPts val="1560"/>
              </a:lnSpc>
            </a:pPr>
            <a:r>
              <a:rPr lang="en-US" sz="1300" dirty="0">
                <a:solidFill>
                  <a:srgbClr val="008000"/>
                </a:solidFill>
              </a:rPr>
              <a:t>High </a:t>
            </a:r>
            <a:r>
              <a:rPr lang="en-US" sz="1300" dirty="0" smtClean="0">
                <a:solidFill>
                  <a:srgbClr val="008000"/>
                </a:solidFill>
              </a:rPr>
              <a:t>– Includes </a:t>
            </a:r>
            <a:r>
              <a:rPr lang="en-US" sz="1300" dirty="0">
                <a:solidFill>
                  <a:srgbClr val="008000"/>
                </a:solidFill>
              </a:rPr>
              <a:t>installing the dispatcher devices (first for LPD</a:t>
            </a:r>
            <a:r>
              <a:rPr lang="en-US" sz="1300" dirty="0" smtClean="0">
                <a:solidFill>
                  <a:srgbClr val="008000"/>
                </a:solidFill>
              </a:rPr>
              <a:t>)</a:t>
            </a:r>
          </a:p>
          <a:p>
            <a:pPr>
              <a:lnSpc>
                <a:spcPts val="1560"/>
              </a:lnSpc>
              <a:spcBef>
                <a:spcPts val="750"/>
              </a:spcBef>
            </a:pPr>
            <a:r>
              <a:rPr lang="en-US" sz="1300" dirty="0">
                <a:solidFill>
                  <a:schemeClr val="accent1">
                    <a:lumMod val="50000"/>
                    <a:lumOff val="50000"/>
                  </a:schemeClr>
                </a:solidFill>
              </a:rPr>
              <a:t>Medium </a:t>
            </a:r>
            <a:r>
              <a:rPr lang="en-US" sz="1300" dirty="0">
                <a:solidFill>
                  <a:srgbClr val="4B60DE"/>
                </a:solidFill>
              </a:rPr>
              <a:t>– </a:t>
            </a:r>
            <a:r>
              <a:rPr lang="en-US" sz="1300" dirty="0" smtClean="0">
                <a:solidFill>
                  <a:schemeClr val="accent1">
                    <a:lumMod val="50000"/>
                    <a:lumOff val="50000"/>
                  </a:schemeClr>
                </a:solidFill>
              </a:rPr>
              <a:t>Navigation </a:t>
            </a:r>
            <a:r>
              <a:rPr lang="en-US" sz="1300" dirty="0">
                <a:solidFill>
                  <a:schemeClr val="accent1">
                    <a:lumMod val="50000"/>
                    <a:lumOff val="50000"/>
                  </a:schemeClr>
                </a:solidFill>
              </a:rPr>
              <a:t>Panel search and Filtering </a:t>
            </a:r>
          </a:p>
          <a:p>
            <a:pPr>
              <a:lnSpc>
                <a:spcPts val="1560"/>
              </a:lnSpc>
              <a:spcBef>
                <a:spcPts val="750"/>
              </a:spcBef>
            </a:pPr>
            <a:r>
              <a:rPr lang="en-US" sz="1300" dirty="0" smtClean="0">
                <a:solidFill>
                  <a:srgbClr val="4B60DE"/>
                </a:solidFill>
              </a:rPr>
              <a:t>Low – Verify </a:t>
            </a:r>
            <a:r>
              <a:rPr lang="en-US" sz="1300" dirty="0">
                <a:solidFill>
                  <a:srgbClr val="4B60DE"/>
                </a:solidFill>
              </a:rPr>
              <a:t>Trend-line </a:t>
            </a:r>
            <a:r>
              <a:rPr lang="en-US" sz="1300" dirty="0" smtClean="0">
                <a:solidFill>
                  <a:srgbClr val="4B60DE"/>
                </a:solidFill>
              </a:rPr>
              <a:t>Performance</a:t>
            </a:r>
            <a:endParaRPr lang="en-US" sz="1300" dirty="0">
              <a:solidFill>
                <a:srgbClr val="4B60DE"/>
              </a:solidFill>
            </a:endParaRPr>
          </a:p>
          <a:p>
            <a:pPr>
              <a:lnSpc>
                <a:spcPts val="1560"/>
              </a:lnSpc>
              <a:spcBef>
                <a:spcPts val="750"/>
              </a:spcBef>
            </a:pPr>
            <a:r>
              <a:rPr lang="en-US" sz="1300" dirty="0">
                <a:solidFill>
                  <a:srgbClr val="FF6600"/>
                </a:solidFill>
              </a:rPr>
              <a:t>High – AGIPD </a:t>
            </a:r>
            <a:r>
              <a:rPr lang="en-US" sz="1300" dirty="0" smtClean="0">
                <a:solidFill>
                  <a:srgbClr val="FF6600"/>
                </a:solidFill>
              </a:rPr>
              <a:t>Control System</a:t>
            </a:r>
          </a:p>
          <a:p>
            <a:pPr lvl="1">
              <a:lnSpc>
                <a:spcPts val="1560"/>
              </a:lnSpc>
            </a:pPr>
            <a:r>
              <a:rPr lang="en-US" sz="1300" dirty="0" smtClean="0">
                <a:solidFill>
                  <a:srgbClr val="FF6600"/>
                </a:solidFill>
              </a:rPr>
              <a:t>Finalize </a:t>
            </a:r>
            <a:r>
              <a:rPr lang="en-US" sz="1300" dirty="0">
                <a:solidFill>
                  <a:srgbClr val="FF6600"/>
                </a:solidFill>
              </a:rPr>
              <a:t>master FPGA device implementation and provide a middle-layer device (currently maintained by A. Parenti</a:t>
            </a:r>
            <a:r>
              <a:rPr lang="en-US" sz="1300" dirty="0" smtClean="0">
                <a:solidFill>
                  <a:srgbClr val="FF6600"/>
                </a:solidFill>
              </a:rPr>
              <a:t>)</a:t>
            </a:r>
          </a:p>
          <a:p>
            <a:pPr lvl="1">
              <a:lnSpc>
                <a:spcPts val="1560"/>
              </a:lnSpc>
            </a:pPr>
            <a:r>
              <a:rPr lang="en-US" sz="1300" dirty="0">
                <a:solidFill>
                  <a:srgbClr val="FF6600"/>
                </a:solidFill>
              </a:rPr>
              <a:t>Microcontroller – Row Matrix visualization and logging  (currently maintained by A. Parenti</a:t>
            </a:r>
            <a:r>
              <a:rPr lang="en-US" sz="1300" dirty="0" smtClean="0">
                <a:solidFill>
                  <a:srgbClr val="FF6600"/>
                </a:solidFill>
              </a:rPr>
              <a:t>)</a:t>
            </a:r>
          </a:p>
          <a:p>
            <a:pPr marL="267884" lvl="1">
              <a:lnSpc>
                <a:spcPts val="1560"/>
              </a:lnSpc>
              <a:spcBef>
                <a:spcPts val="750"/>
              </a:spcBef>
              <a:buClr>
                <a:schemeClr val="bg2"/>
              </a:buClr>
              <a:buBlip>
                <a:blip r:embed="rId2"/>
              </a:buBlip>
            </a:pPr>
            <a:r>
              <a:rPr lang="en-US" sz="1300" dirty="0">
                <a:solidFill>
                  <a:srgbClr val="FF6600"/>
                </a:solidFill>
              </a:rPr>
              <a:t>High – Finalize MPOD refactoring and test </a:t>
            </a:r>
            <a:r>
              <a:rPr lang="en-US" sz="1300" dirty="0" smtClean="0">
                <a:solidFill>
                  <a:srgbClr val="FF6600"/>
                </a:solidFill>
              </a:rPr>
              <a:t>(</a:t>
            </a:r>
            <a:r>
              <a:rPr lang="en-US" sz="1300" dirty="0">
                <a:solidFill>
                  <a:srgbClr val="FF6600"/>
                </a:solidFill>
              </a:rPr>
              <a:t>currently maintained by C. Youngman</a:t>
            </a:r>
            <a:r>
              <a:rPr lang="en-US" sz="1300" dirty="0" smtClean="0">
                <a:solidFill>
                  <a:srgbClr val="FF6600"/>
                </a:solidFill>
              </a:rPr>
              <a:t>)</a:t>
            </a:r>
          </a:p>
          <a:p>
            <a:pPr marL="267884" lvl="1">
              <a:lnSpc>
                <a:spcPts val="1560"/>
              </a:lnSpc>
              <a:spcBef>
                <a:spcPts val="750"/>
              </a:spcBef>
              <a:buClr>
                <a:schemeClr val="bg2"/>
              </a:buClr>
              <a:buBlip>
                <a:blip r:embed="rId2"/>
              </a:buBlip>
            </a:pPr>
            <a:r>
              <a:rPr lang="en-US" sz="1300" dirty="0" smtClean="0">
                <a:solidFill>
                  <a:srgbClr val="FF6600"/>
                </a:solidFill>
              </a:rPr>
              <a:t>High – Finalize implementation of power procedure in </a:t>
            </a:r>
            <a:r>
              <a:rPr lang="en-US" sz="1300" dirty="0" err="1" smtClean="0">
                <a:solidFill>
                  <a:srgbClr val="FF6600"/>
                </a:solidFill>
              </a:rPr>
              <a:t>Karabo</a:t>
            </a:r>
            <a:r>
              <a:rPr lang="en-US" sz="1300" dirty="0" smtClean="0">
                <a:solidFill>
                  <a:srgbClr val="FF6600"/>
                </a:solidFill>
              </a:rPr>
              <a:t> and test on hardware</a:t>
            </a:r>
          </a:p>
          <a:p>
            <a:pPr>
              <a:lnSpc>
                <a:spcPts val="1560"/>
              </a:lnSpc>
              <a:spcBef>
                <a:spcPts val="750"/>
              </a:spcBef>
            </a:pPr>
            <a:r>
              <a:rPr lang="en-US" sz="1300" dirty="0" smtClean="0">
                <a:solidFill>
                  <a:srgbClr val="008000"/>
                </a:solidFill>
              </a:rPr>
              <a:t>Medium – Implement </a:t>
            </a:r>
            <a:r>
              <a:rPr lang="en-US" sz="1300" dirty="0">
                <a:solidFill>
                  <a:srgbClr val="008000"/>
                </a:solidFill>
              </a:rPr>
              <a:t>interlock visualization and test on </a:t>
            </a:r>
            <a:r>
              <a:rPr lang="en-US" sz="1300" dirty="0" smtClean="0">
                <a:solidFill>
                  <a:srgbClr val="008000"/>
                </a:solidFill>
              </a:rPr>
              <a:t>AGIPD – benefits all Karabo installations, e.g. tunnel</a:t>
            </a:r>
          </a:p>
          <a:p>
            <a:pPr lvl="1">
              <a:lnSpc>
                <a:spcPts val="1560"/>
              </a:lnSpc>
            </a:pPr>
            <a:r>
              <a:rPr lang="en-US" sz="1300" dirty="0" smtClean="0">
                <a:solidFill>
                  <a:srgbClr val="008000"/>
                </a:solidFill>
              </a:rPr>
              <a:t>Implement a middle-layer device for arming all interlock devices</a:t>
            </a:r>
            <a:endParaRPr lang="en-US" sz="1300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1838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theme/theme1.xml><?xml version="1.0" encoding="utf-8"?>
<a:theme xmlns:a="http://schemas.openxmlformats.org/drawingml/2006/main" name="XFEL_PowerPoint_4x3_v3">
  <a:themeElements>
    <a:clrScheme name="Benutzerdefiniert 59">
      <a:dk1>
        <a:srgbClr val="000000"/>
      </a:dk1>
      <a:lt1>
        <a:sysClr val="window" lastClr="FFFFFF"/>
      </a:lt1>
      <a:dk2>
        <a:srgbClr val="B2B2B2"/>
      </a:dk2>
      <a:lt2>
        <a:srgbClr val="F39200"/>
      </a:lt2>
      <a:accent1>
        <a:srgbClr val="0D1546"/>
      </a:accent1>
      <a:accent2>
        <a:srgbClr val="559DBB"/>
      </a:accent2>
      <a:accent3>
        <a:srgbClr val="81B0C8"/>
      </a:accent3>
      <a:accent4>
        <a:srgbClr val="A4C3D6"/>
      </a:accent4>
      <a:accent5>
        <a:srgbClr val="C5D6E4"/>
      </a:accent5>
      <a:accent6>
        <a:srgbClr val="E3EBF2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6"/>
        </a:solidFill>
      </a:spPr>
      <a:bodyPr rtlCol="0" anchor="ctr">
        <a:noAutofit/>
      </a:bodyPr>
      <a:lstStyle>
        <a:defPPr algn="ctr">
          <a:lnSpc>
            <a:spcPct val="113000"/>
          </a:lnSpc>
          <a:defRPr sz="1400" dirty="0" err="1" smtClean="0"/>
        </a:defPPr>
      </a:lstStyle>
    </a:spDef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noAutofit/>
      </a:bodyPr>
      <a:lstStyle>
        <a:defPPr marL="269875" indent="-269875">
          <a:lnSpc>
            <a:spcPct val="112000"/>
          </a:lnSpc>
          <a:buBlip>
            <a:blip xmlns:r="http://schemas.openxmlformats.org/officeDocument/2006/relationships" r:embed="rId1"/>
          </a:buBlip>
          <a:defRPr sz="1400" dirty="0" err="1" smtClean="0"/>
        </a:defPPr>
      </a:lstStyle>
    </a:txDef>
  </a:objectDefaults>
  <a:extraClrSchemeLst/>
  <a:extLst>
    <a:ext uri="{05A4C25C-085E-4340-85A3-A5531E510DB2}">
      <thm15:themeFamily xmlns="" xmlns:thm15="http://schemas.microsoft.com/office/thememl/2012/main" name="XFEL_PowerPoint_4x3.potx" id="{BC191F8A-93AC-4D54-B0A3-61F02C6C23C2}" vid="{3786C33C-45D4-4C30-B0CA-267E7E457705}"/>
    </a:ext>
  </a:extLst>
</a:theme>
</file>

<file path=ppt/theme/theme2.xml><?xml version="1.0" encoding="utf-8"?>
<a:theme xmlns:a="http://schemas.openxmlformats.org/drawingml/2006/main" name="Office">
  <a:themeElements>
    <a:clrScheme name="Benutzerdefiniert 59">
      <a:dk1>
        <a:srgbClr val="000000"/>
      </a:dk1>
      <a:lt1>
        <a:sysClr val="window" lastClr="FFFFFF"/>
      </a:lt1>
      <a:dk2>
        <a:srgbClr val="B2B2B2"/>
      </a:dk2>
      <a:lt2>
        <a:srgbClr val="F39200"/>
      </a:lt2>
      <a:accent1>
        <a:srgbClr val="0D1546"/>
      </a:accent1>
      <a:accent2>
        <a:srgbClr val="559DBB"/>
      </a:accent2>
      <a:accent3>
        <a:srgbClr val="81B0C8"/>
      </a:accent3>
      <a:accent4>
        <a:srgbClr val="A4C3D6"/>
      </a:accent4>
      <a:accent5>
        <a:srgbClr val="C5D6E4"/>
      </a:accent5>
      <a:accent6>
        <a:srgbClr val="E3EBF2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Benutzerdefiniert 59">
      <a:dk1>
        <a:srgbClr val="000000"/>
      </a:dk1>
      <a:lt1>
        <a:sysClr val="window" lastClr="FFFFFF"/>
      </a:lt1>
      <a:dk2>
        <a:srgbClr val="B2B2B2"/>
      </a:dk2>
      <a:lt2>
        <a:srgbClr val="F39200"/>
      </a:lt2>
      <a:accent1>
        <a:srgbClr val="0D1546"/>
      </a:accent1>
      <a:accent2>
        <a:srgbClr val="559DBB"/>
      </a:accent2>
      <a:accent3>
        <a:srgbClr val="81B0C8"/>
      </a:accent3>
      <a:accent4>
        <a:srgbClr val="A4C3D6"/>
      </a:accent4>
      <a:accent5>
        <a:srgbClr val="C5D6E4"/>
      </a:accent5>
      <a:accent6>
        <a:srgbClr val="E3EBF2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XFEL_PowerPoint_4x3_v3</Template>
  <TotalTime>0</TotalTime>
  <Words>408</Words>
  <Application>Microsoft Office PowerPoint</Application>
  <PresentationFormat>On-screen Show (4:3)</PresentationFormat>
  <Paragraphs>63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XFEL_PowerPoint_4x3_v3</vt:lpstr>
      <vt:lpstr>Status of AGIPD Detector Integration and LPD End-2-End Test</vt:lpstr>
      <vt:lpstr>AGIPD Integration and LPD End-2-End Test Overview   </vt:lpstr>
      <vt:lpstr>AGIPD Integration and LPD End-2-End Test Overview   </vt:lpstr>
      <vt:lpstr>CAS Squad with Involvement from WP75 – AGIPD and LPD Tasks – Or Both</vt:lpstr>
    </vt:vector>
  </TitlesOfParts>
  <Company>DESY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in one line (or two lines)</dc:title>
  <dc:creator>Sztuk-Dambietz, Jolanta</dc:creator>
  <cp:lastModifiedBy>Wittmaack, Frederike</cp:lastModifiedBy>
  <cp:revision>1103</cp:revision>
  <dcterms:created xsi:type="dcterms:W3CDTF">2016-11-14T09:56:34Z</dcterms:created>
  <dcterms:modified xsi:type="dcterms:W3CDTF">2017-05-11T14:45:05Z</dcterms:modified>
</cp:coreProperties>
</file>