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273" r:id="rId2"/>
    <p:sldId id="366" r:id="rId3"/>
    <p:sldId id="367" r:id="rId4"/>
    <p:sldId id="333" r:id="rId5"/>
    <p:sldId id="368" r:id="rId6"/>
    <p:sldId id="365" r:id="rId7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66"/>
    <a:srgbClr val="00CC00"/>
    <a:srgbClr val="006600"/>
    <a:srgbClr val="FF9966"/>
    <a:srgbClr val="FF6600"/>
    <a:srgbClr val="99FF99"/>
    <a:srgbClr val="CCFFCC"/>
    <a:srgbClr val="9B9B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046" autoAdjust="0"/>
    <p:restoredTop sz="97853" autoAdjust="0"/>
  </p:normalViewPr>
  <p:slideViewPr>
    <p:cSldViewPr snapToGrid="0">
      <p:cViewPr varScale="1">
        <p:scale>
          <a:sx n="74" d="100"/>
          <a:sy n="74" d="100"/>
        </p:scale>
        <p:origin x="128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743903FF-7B7F-4650-B377-95B9BB904032}" type="datetimeFigureOut">
              <a:rPr lang="en-GB" smtClean="0"/>
              <a:t>18/05/2017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83999C9-70B1-4FD2-959B-375AE71F58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8307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73028-959A-4921-BF38-BD2DB0D51296}" type="datetime1">
              <a:rPr lang="en-GB" smtClean="0"/>
              <a:t>18/05/2017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124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B51D4-5E23-4633-A92B-EEE476AC51E4}" type="datetime1">
              <a:rPr lang="en-GB" smtClean="0"/>
              <a:t>18/05/2017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638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91C3C-0E3B-4B00-AC33-FF515A78F85F}" type="datetime1">
              <a:rPr lang="en-GB" smtClean="0"/>
              <a:t>18/05/2017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019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64A98-9F44-4B53-A8B2-00E249F48934}" type="datetime1">
              <a:rPr lang="en-GB" smtClean="0"/>
              <a:t>18/05/2017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292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8BFAD-CF8F-4BA1-8E34-5F0B756DA439}" type="datetime1">
              <a:rPr lang="en-GB" smtClean="0"/>
              <a:t>18/05/2017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0587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356EF-8D88-4B53-9C34-08A513CE2BC7}" type="datetime1">
              <a:rPr lang="en-GB" smtClean="0"/>
              <a:t>18/05/2017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597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AB97A-334F-47BC-99FA-08B840CB3CD0}" type="datetime1">
              <a:rPr lang="en-GB" smtClean="0"/>
              <a:t>18/05/2017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7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7C54-E519-49C6-A0EC-B11C32288A8D}" type="datetime1">
              <a:rPr lang="en-GB" smtClean="0"/>
              <a:t>18/05/2017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451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69EFA-E68E-42B5-A197-AC116B6FB4C8}" type="datetime1">
              <a:rPr lang="en-GB" smtClean="0"/>
              <a:t>18/05/2017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8115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4C2D4-1065-465C-A239-A454E30F645F}" type="datetime1">
              <a:rPr lang="en-GB" smtClean="0"/>
              <a:t>18/05/2017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263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D8BB1-4107-44E1-BCF8-2D19052B92A9}" type="datetime1">
              <a:rPr lang="en-GB" smtClean="0"/>
              <a:t>18/05/2017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645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36746-23CB-40B1-956A-853C0264A71A}" type="datetime1">
              <a:rPr lang="en-GB" smtClean="0"/>
              <a:t>18/05/2017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570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ail.physics.ox.ac.uk/owa/redir.aspx?C=x7uuulB7f5mQ4vyJujkIVj2bRhxPBA0xa8IG-aUN4k3wzP6U-p3UCA..&amp;URL=https://indico.desy.de/getFile.py/access?contribId%3d0%26resId%3d0%26materialId%3dslides%26confId%3d17949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34012"/>
            <a:ext cx="7772400" cy="1988531"/>
          </a:xfrm>
        </p:spPr>
        <p:txBody>
          <a:bodyPr anchor="t">
            <a:normAutofit fontScale="90000"/>
          </a:bodyPr>
          <a:lstStyle/>
          <a:p>
            <a:r>
              <a:rPr lang="en-GB" dirty="0" smtClean="0">
                <a:solidFill>
                  <a:srgbClr val="0000FF"/>
                </a:solidFill>
              </a:rPr>
              <a:t>CHESS-2 Test Mode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sz="3100" dirty="0" smtClean="0"/>
              <a:t/>
            </a:r>
            <a:br>
              <a:rPr lang="en-GB" sz="3100" dirty="0" smtClean="0"/>
            </a:br>
            <a:r>
              <a:rPr lang="en-GB" sz="3200" dirty="0" smtClean="0"/>
              <a:t>17 May 2017</a:t>
            </a:r>
            <a:br>
              <a:rPr lang="en-GB" sz="3200" dirty="0" smtClean="0"/>
            </a:br>
            <a:r>
              <a:rPr lang="en-GB" sz="1800" dirty="0" smtClean="0">
                <a:solidFill>
                  <a:schemeClr val="bg1"/>
                </a:solidFill>
              </a:rPr>
              <a:t/>
            </a:r>
            <a:br>
              <a:rPr lang="en-GB" sz="1800" dirty="0" smtClean="0">
                <a:solidFill>
                  <a:schemeClr val="bg1"/>
                </a:solidFill>
              </a:rPr>
            </a:br>
            <a:endParaRPr lang="en-GB" dirty="0">
              <a:solidFill>
                <a:srgbClr val="FF0066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5804786"/>
            <a:ext cx="7632848" cy="831372"/>
          </a:xfrm>
        </p:spPr>
        <p:txBody>
          <a:bodyPr>
            <a:normAutofit/>
          </a:bodyPr>
          <a:lstStyle/>
          <a:p>
            <a:r>
              <a:rPr lang="en-GB" dirty="0" smtClean="0"/>
              <a:t>J</a:t>
            </a:r>
            <a:r>
              <a:rPr lang="en-GB" dirty="0"/>
              <a:t>. J. </a:t>
            </a:r>
            <a:r>
              <a:rPr lang="en-GB" dirty="0" smtClean="0"/>
              <a:t>John</a:t>
            </a:r>
          </a:p>
        </p:txBody>
      </p:sp>
    </p:spTree>
    <p:extLst>
      <p:ext uri="{BB962C8B-B14F-4D97-AF65-F5344CB8AC3E}">
        <p14:creationId xmlns:p14="http://schemas.microsoft.com/office/powerpoint/2010/main" val="61774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Introduction 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2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Test Mode is used to test the CHESS-2 data out interface. It creates a fixed pattern of hits, so that no external stimulation of the sensor is required. </a:t>
            </a:r>
          </a:p>
          <a:p>
            <a:endParaRPr lang="en-GB" sz="2000" dirty="0"/>
          </a:p>
          <a:p>
            <a:r>
              <a:rPr lang="en-GB" sz="2000" dirty="0" smtClean="0"/>
              <a:t>Test Mode has two possibilities:</a:t>
            </a:r>
          </a:p>
          <a:p>
            <a:endParaRPr lang="en-GB" sz="2000" dirty="0"/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000" dirty="0" smtClean="0"/>
              <a:t>Set up one hit in column zero of a specified row, in every 25ns bunch crossing period.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Set up one hit in column zero of each of the 128 rows, in every </a:t>
            </a:r>
            <a:r>
              <a:rPr lang="en-GB" sz="2000" dirty="0"/>
              <a:t>25ns bunch crossing period</a:t>
            </a:r>
            <a:r>
              <a:rPr lang="en-GB" sz="2000" dirty="0" smtClean="0"/>
              <a:t>.</a:t>
            </a:r>
          </a:p>
          <a:p>
            <a:pPr lvl="1"/>
            <a:endParaRPr lang="en-GB" sz="2000" dirty="0"/>
          </a:p>
          <a:p>
            <a:r>
              <a:rPr lang="en-GB" sz="2000" dirty="0"/>
              <a:t>Note, since the Test Mode circuit uses the row pointer (address 1) to store the row to </a:t>
            </a:r>
            <a:r>
              <a:rPr lang="en-GB" sz="2000" dirty="0" smtClean="0"/>
              <a:t>be hit</a:t>
            </a:r>
            <a:r>
              <a:rPr lang="en-GB" sz="2000" dirty="0"/>
              <a:t>, it is only possible to select 1 row or </a:t>
            </a:r>
            <a:r>
              <a:rPr lang="en-GB" sz="2000" dirty="0" smtClean="0"/>
              <a:t>all 128 rows. </a:t>
            </a:r>
            <a:r>
              <a:rPr lang="en-GB" sz="2000" dirty="0"/>
              <a:t>There is no </a:t>
            </a:r>
            <a:r>
              <a:rPr lang="en-GB" sz="2000" dirty="0" smtClean="0"/>
              <a:t>way </a:t>
            </a:r>
            <a:r>
              <a:rPr lang="en-GB" sz="2000" dirty="0"/>
              <a:t>to set up hits on 2 to 127 rows.</a:t>
            </a:r>
          </a:p>
          <a:p>
            <a:pPr lvl="1"/>
            <a:endParaRPr lang="en-GB" sz="2000" dirty="0" smtClean="0"/>
          </a:p>
        </p:txBody>
      </p:sp>
    </p:spTree>
    <p:extLst>
      <p:ext uri="{BB962C8B-B14F-4D97-AF65-F5344CB8AC3E}">
        <p14:creationId xmlns:p14="http://schemas.microsoft.com/office/powerpoint/2010/main" val="1856281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SACI commands to configure Test Mode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3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Send this sequence of SACI commands to set up 1 hit on a specified row:</a:t>
            </a:r>
          </a:p>
          <a:p>
            <a:endParaRPr lang="en-GB" sz="2000" dirty="0"/>
          </a:p>
          <a:p>
            <a:pPr lvl="1"/>
            <a:r>
              <a:rPr lang="en-GB" dirty="0" smtClean="0"/>
              <a:t>Read/Write = 1, </a:t>
            </a:r>
            <a:r>
              <a:rPr lang="en-GB" dirty="0" err="1" smtClean="0"/>
              <a:t>Cmd</a:t>
            </a:r>
            <a:r>
              <a:rPr lang="en-GB" dirty="0" smtClean="0"/>
              <a:t> = 1, address = 10, data = 0x8000 // enter test mode</a:t>
            </a:r>
          </a:p>
          <a:p>
            <a:pPr lvl="1"/>
            <a:r>
              <a:rPr lang="en-GB" dirty="0"/>
              <a:t>Read/Write = 1, </a:t>
            </a:r>
            <a:r>
              <a:rPr lang="en-GB" dirty="0" err="1"/>
              <a:t>Cmd</a:t>
            </a:r>
            <a:r>
              <a:rPr lang="en-GB" dirty="0"/>
              <a:t> = 1, address = </a:t>
            </a:r>
            <a:r>
              <a:rPr lang="en-GB" dirty="0" smtClean="0"/>
              <a:t>1, </a:t>
            </a:r>
            <a:r>
              <a:rPr lang="en-GB" dirty="0"/>
              <a:t>data = </a:t>
            </a:r>
            <a:r>
              <a:rPr lang="en-GB" dirty="0" smtClean="0"/>
              <a:t>&lt;row number&gt; </a:t>
            </a:r>
            <a:r>
              <a:rPr lang="en-GB" dirty="0"/>
              <a:t>// </a:t>
            </a:r>
            <a:r>
              <a:rPr lang="en-GB" dirty="0" smtClean="0"/>
              <a:t>activate 1 row</a:t>
            </a:r>
          </a:p>
          <a:p>
            <a:pPr lvl="1"/>
            <a:r>
              <a:rPr lang="en-GB" dirty="0" smtClean="0"/>
              <a:t>Read/Write </a:t>
            </a:r>
            <a:r>
              <a:rPr lang="en-GB" dirty="0"/>
              <a:t>= 1, </a:t>
            </a:r>
            <a:r>
              <a:rPr lang="en-GB" dirty="0" err="1"/>
              <a:t>Cmd</a:t>
            </a:r>
            <a:r>
              <a:rPr lang="en-GB" dirty="0"/>
              <a:t> = 1, address = 10, data = </a:t>
            </a:r>
            <a:r>
              <a:rPr lang="en-GB" dirty="0" smtClean="0"/>
              <a:t>0x0 </a:t>
            </a:r>
            <a:r>
              <a:rPr lang="en-GB" dirty="0"/>
              <a:t>// </a:t>
            </a:r>
            <a:r>
              <a:rPr lang="en-GB" dirty="0" smtClean="0"/>
              <a:t>exit </a:t>
            </a:r>
            <a:r>
              <a:rPr lang="en-GB" dirty="0"/>
              <a:t>test mode</a:t>
            </a:r>
          </a:p>
          <a:p>
            <a:pPr lvl="1"/>
            <a:endParaRPr lang="en-GB" sz="2000" dirty="0" smtClean="0"/>
          </a:p>
          <a:p>
            <a:r>
              <a:rPr lang="en-GB" sz="2000" dirty="0"/>
              <a:t>Send this sequence of SACI commands to set up </a:t>
            </a:r>
            <a:r>
              <a:rPr lang="en-GB" sz="2000" dirty="0" smtClean="0"/>
              <a:t>1 hit </a:t>
            </a:r>
            <a:r>
              <a:rPr lang="en-GB" sz="2000" dirty="0"/>
              <a:t>on </a:t>
            </a:r>
            <a:r>
              <a:rPr lang="en-GB" sz="2000" dirty="0" smtClean="0"/>
              <a:t>all 128 rows:</a:t>
            </a:r>
            <a:endParaRPr lang="en-GB" sz="2000" dirty="0"/>
          </a:p>
          <a:p>
            <a:endParaRPr lang="en-GB" sz="2000" dirty="0"/>
          </a:p>
          <a:p>
            <a:pPr lvl="1"/>
            <a:r>
              <a:rPr lang="en-GB" dirty="0"/>
              <a:t>Read/Write = 1, </a:t>
            </a:r>
            <a:r>
              <a:rPr lang="en-GB" dirty="0" err="1"/>
              <a:t>Cmd</a:t>
            </a:r>
            <a:r>
              <a:rPr lang="en-GB" dirty="0"/>
              <a:t> = 1, address = 10, data = 0x8000 // enter test mode</a:t>
            </a:r>
          </a:p>
          <a:p>
            <a:pPr lvl="1"/>
            <a:r>
              <a:rPr lang="en-GB" dirty="0"/>
              <a:t>Read/Write = 1, </a:t>
            </a:r>
            <a:r>
              <a:rPr lang="en-GB" dirty="0" err="1"/>
              <a:t>Cmd</a:t>
            </a:r>
            <a:r>
              <a:rPr lang="en-GB" dirty="0"/>
              <a:t> = </a:t>
            </a:r>
            <a:r>
              <a:rPr lang="en-GB" dirty="0" smtClean="0"/>
              <a:t>3, </a:t>
            </a:r>
            <a:r>
              <a:rPr lang="en-GB" dirty="0"/>
              <a:t>address = </a:t>
            </a:r>
            <a:r>
              <a:rPr lang="en-GB" dirty="0" smtClean="0"/>
              <a:t>any, </a:t>
            </a:r>
            <a:r>
              <a:rPr lang="en-GB" dirty="0"/>
              <a:t>data = </a:t>
            </a:r>
            <a:r>
              <a:rPr lang="en-GB" dirty="0" smtClean="0"/>
              <a:t>any // </a:t>
            </a:r>
            <a:r>
              <a:rPr lang="en-GB" dirty="0"/>
              <a:t>activate </a:t>
            </a:r>
            <a:r>
              <a:rPr lang="en-GB" dirty="0" smtClean="0"/>
              <a:t>all 128 rows</a:t>
            </a:r>
            <a:endParaRPr lang="en-GB" dirty="0"/>
          </a:p>
          <a:p>
            <a:pPr lvl="1"/>
            <a:r>
              <a:rPr lang="en-GB" dirty="0"/>
              <a:t>Read/Write = 1, </a:t>
            </a:r>
            <a:r>
              <a:rPr lang="en-GB" dirty="0" err="1"/>
              <a:t>Cmd</a:t>
            </a:r>
            <a:r>
              <a:rPr lang="en-GB" dirty="0"/>
              <a:t> = 1, address = 10, data = 0x0 // exit test mode</a:t>
            </a:r>
          </a:p>
          <a:p>
            <a:pPr lvl="1"/>
            <a:endParaRPr lang="en-GB" sz="2000" dirty="0" smtClean="0"/>
          </a:p>
          <a:p>
            <a:pPr lvl="1"/>
            <a:r>
              <a:rPr lang="en-GB" sz="2000" dirty="0" smtClean="0"/>
              <a:t>(When activating all rows, the values of the address and data are ignored, so can be set to any value).</a:t>
            </a:r>
          </a:p>
        </p:txBody>
      </p:sp>
    </p:spTree>
    <p:extLst>
      <p:ext uri="{BB962C8B-B14F-4D97-AF65-F5344CB8AC3E}">
        <p14:creationId xmlns:p14="http://schemas.microsoft.com/office/powerpoint/2010/main" val="253268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SACI commands to set up Test Mode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4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From the CHESS-2 spec v1.6, pp.17-18:</a:t>
            </a:r>
          </a:p>
          <a:p>
            <a:endParaRPr lang="en-GB" sz="2000" dirty="0"/>
          </a:p>
          <a:p>
            <a:r>
              <a:rPr lang="en-GB" sz="2000" dirty="0" smtClean="0"/>
              <a:t>Send this sequence of SACI commands to set up a hit on a particular row:</a:t>
            </a:r>
          </a:p>
          <a:p>
            <a:endParaRPr lang="en-GB" sz="2000" dirty="0"/>
          </a:p>
          <a:p>
            <a:pPr lvl="1"/>
            <a:r>
              <a:rPr lang="en-GB" dirty="0" smtClean="0"/>
              <a:t>Read/Write = 1, </a:t>
            </a:r>
            <a:r>
              <a:rPr lang="en-GB" dirty="0" err="1" smtClean="0"/>
              <a:t>Cmd</a:t>
            </a:r>
            <a:r>
              <a:rPr lang="en-GB" dirty="0" smtClean="0"/>
              <a:t> = 1, address = 10, data = 0x8000 // enter test mode</a:t>
            </a:r>
          </a:p>
          <a:p>
            <a:pPr lvl="1"/>
            <a:r>
              <a:rPr lang="en-GB" dirty="0"/>
              <a:t>Read/Write = 1, </a:t>
            </a:r>
            <a:r>
              <a:rPr lang="en-GB" dirty="0" err="1"/>
              <a:t>Cmd</a:t>
            </a:r>
            <a:r>
              <a:rPr lang="en-GB" dirty="0"/>
              <a:t> = 1, address = </a:t>
            </a:r>
            <a:r>
              <a:rPr lang="en-GB" dirty="0" smtClean="0"/>
              <a:t>1, </a:t>
            </a:r>
            <a:r>
              <a:rPr lang="en-GB" dirty="0"/>
              <a:t>data = </a:t>
            </a:r>
            <a:r>
              <a:rPr lang="en-GB" dirty="0" smtClean="0"/>
              <a:t>&lt;row number&gt; </a:t>
            </a:r>
            <a:r>
              <a:rPr lang="en-GB" dirty="0"/>
              <a:t>// </a:t>
            </a:r>
            <a:r>
              <a:rPr lang="en-GB" dirty="0" smtClean="0"/>
              <a:t>activate 1 row</a:t>
            </a:r>
          </a:p>
          <a:p>
            <a:pPr lvl="1"/>
            <a:r>
              <a:rPr lang="en-GB" dirty="0" smtClean="0"/>
              <a:t>Read/Write </a:t>
            </a:r>
            <a:r>
              <a:rPr lang="en-GB" dirty="0"/>
              <a:t>= 1, </a:t>
            </a:r>
            <a:r>
              <a:rPr lang="en-GB" dirty="0" err="1"/>
              <a:t>Cmd</a:t>
            </a:r>
            <a:r>
              <a:rPr lang="en-GB" dirty="0"/>
              <a:t> = 1, address = 10, data = </a:t>
            </a:r>
            <a:r>
              <a:rPr lang="en-GB" dirty="0" smtClean="0"/>
              <a:t>0x0 </a:t>
            </a:r>
            <a:r>
              <a:rPr lang="en-GB" dirty="0"/>
              <a:t>// </a:t>
            </a:r>
            <a:r>
              <a:rPr lang="en-GB" dirty="0" smtClean="0"/>
              <a:t>exit </a:t>
            </a:r>
            <a:r>
              <a:rPr lang="en-GB" dirty="0"/>
              <a:t>test mode</a:t>
            </a:r>
          </a:p>
          <a:p>
            <a:pPr lvl="1"/>
            <a:endParaRPr lang="en-GB" sz="2000" dirty="0" smtClean="0"/>
          </a:p>
          <a:p>
            <a:r>
              <a:rPr lang="en-GB" sz="2000" dirty="0"/>
              <a:t>Send this sequence of SACI commands to set up </a:t>
            </a:r>
            <a:r>
              <a:rPr lang="en-GB" sz="2000" dirty="0" smtClean="0"/>
              <a:t>hits </a:t>
            </a:r>
            <a:r>
              <a:rPr lang="en-GB" sz="2000" dirty="0"/>
              <a:t>on </a:t>
            </a:r>
            <a:r>
              <a:rPr lang="en-GB" sz="2000" dirty="0" smtClean="0"/>
              <a:t>all 128 rows:</a:t>
            </a:r>
            <a:endParaRPr lang="en-GB" sz="2000" dirty="0"/>
          </a:p>
          <a:p>
            <a:endParaRPr lang="en-GB" sz="2000" dirty="0"/>
          </a:p>
          <a:p>
            <a:pPr lvl="1"/>
            <a:r>
              <a:rPr lang="en-GB" dirty="0"/>
              <a:t>Read/Write = 1, </a:t>
            </a:r>
            <a:r>
              <a:rPr lang="en-GB" dirty="0" err="1"/>
              <a:t>Cmd</a:t>
            </a:r>
            <a:r>
              <a:rPr lang="en-GB" dirty="0"/>
              <a:t> = 1, address = 10, data = 0x8000 // enter test mode</a:t>
            </a:r>
          </a:p>
          <a:p>
            <a:pPr lvl="1"/>
            <a:r>
              <a:rPr lang="en-GB" dirty="0"/>
              <a:t>Read/Write = 1, </a:t>
            </a:r>
            <a:r>
              <a:rPr lang="en-GB" dirty="0" err="1"/>
              <a:t>Cmd</a:t>
            </a:r>
            <a:r>
              <a:rPr lang="en-GB" dirty="0"/>
              <a:t> = </a:t>
            </a:r>
            <a:r>
              <a:rPr lang="en-GB" dirty="0" smtClean="0"/>
              <a:t>3, </a:t>
            </a:r>
            <a:r>
              <a:rPr lang="en-GB" dirty="0"/>
              <a:t>address = </a:t>
            </a:r>
            <a:r>
              <a:rPr lang="en-GB" dirty="0" smtClean="0"/>
              <a:t>any, </a:t>
            </a:r>
            <a:r>
              <a:rPr lang="en-GB" dirty="0"/>
              <a:t>data = </a:t>
            </a:r>
            <a:r>
              <a:rPr lang="en-GB" dirty="0" smtClean="0"/>
              <a:t>any // </a:t>
            </a:r>
            <a:r>
              <a:rPr lang="en-GB" dirty="0"/>
              <a:t>activate </a:t>
            </a:r>
            <a:r>
              <a:rPr lang="en-GB" dirty="0" smtClean="0"/>
              <a:t>all 128 rows</a:t>
            </a:r>
            <a:endParaRPr lang="en-GB" dirty="0"/>
          </a:p>
          <a:p>
            <a:pPr lvl="1"/>
            <a:r>
              <a:rPr lang="en-GB" dirty="0"/>
              <a:t>Read/Write = 1, </a:t>
            </a:r>
            <a:r>
              <a:rPr lang="en-GB" dirty="0" err="1"/>
              <a:t>Cmd</a:t>
            </a:r>
            <a:r>
              <a:rPr lang="en-GB" dirty="0"/>
              <a:t> = 1, address = 10, data = 0x0 // exit test mode</a:t>
            </a:r>
          </a:p>
          <a:p>
            <a:pPr lvl="1"/>
            <a:endParaRPr lang="en-GB" sz="2000" dirty="0" smtClean="0"/>
          </a:p>
          <a:p>
            <a:r>
              <a:rPr lang="en-GB" sz="2000" dirty="0" smtClean="0"/>
              <a:t>Note, since the Test Mode circuit uses the row pointer (address 1) to store the row to hit, it is only possible to select 1 row or all. There is no physical way to set up hits on 2 to 127 rows.</a:t>
            </a:r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85619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Detailed examples 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5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Examples </a:t>
            </a:r>
            <a:r>
              <a:rPr lang="en-GB" sz="2000" dirty="0"/>
              <a:t>of the output are shown on the </a:t>
            </a:r>
            <a:r>
              <a:rPr lang="en-GB" sz="2000" dirty="0" smtClean="0"/>
              <a:t>following slides</a:t>
            </a:r>
            <a:r>
              <a:rPr lang="en-GB" sz="2000" dirty="0"/>
              <a:t>. </a:t>
            </a:r>
            <a:endParaRPr lang="en-GB" sz="2000" dirty="0" smtClean="0"/>
          </a:p>
          <a:p>
            <a:endParaRPr lang="en-GB" sz="2000" dirty="0"/>
          </a:p>
          <a:p>
            <a:r>
              <a:rPr lang="en-GB" sz="2000" dirty="0" smtClean="0"/>
              <a:t>For a general explanation of the readout format for CHESS-2, please see: </a:t>
            </a:r>
            <a:r>
              <a:rPr lang="en-GB" sz="1600" dirty="0">
                <a:hlinkClick r:id="rId2"/>
              </a:rPr>
              <a:t>https://indico.desy.de/getFile.py/access?contribId=0&amp;resId=0&amp;materialId=slides&amp;confId=17949</a:t>
            </a:r>
            <a:r>
              <a:rPr lang="en-GB" sz="1600" dirty="0"/>
              <a:t> </a:t>
            </a:r>
            <a:endParaRPr lang="en-GB" sz="2000" dirty="0" smtClean="0"/>
          </a:p>
          <a:p>
            <a:endParaRPr lang="en-GB" sz="2000" dirty="0"/>
          </a:p>
          <a:p>
            <a:r>
              <a:rPr lang="en-GB" sz="2000" dirty="0" smtClean="0"/>
              <a:t>Although the outputs are shown as single-ended outputs, they in fact represent LVDS pairs (so represent the logical state, not physically accurate).</a:t>
            </a:r>
          </a:p>
          <a:p>
            <a:endParaRPr lang="en-GB" sz="2000" dirty="0"/>
          </a:p>
          <a:p>
            <a:endParaRPr lang="en-GB" sz="2000" dirty="0" smtClean="0"/>
          </a:p>
          <a:p>
            <a:r>
              <a:rPr lang="en-GB" sz="2000" dirty="0" smtClean="0"/>
              <a:t>Note that if hits are configured on all 128 rows, CHESS-2’s output encoding reports the first 8 hits. So the output will represent the first 8 rows only. 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4170312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" name="TextBox 397"/>
          <p:cNvSpPr txBox="1"/>
          <p:nvPr/>
        </p:nvSpPr>
        <p:spPr>
          <a:xfrm>
            <a:off x="4003777" y="6533782"/>
            <a:ext cx="34154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>
                <a:solidFill>
                  <a:srgbClr val="0000FF"/>
                </a:solidFill>
              </a:rPr>
              <a:t>these just summarise the values of the Outs&lt;*&gt; outputs </a:t>
            </a:r>
            <a:endParaRPr lang="en-GB" sz="1100" dirty="0">
              <a:solidFill>
                <a:srgbClr val="0000FF"/>
              </a:solidFill>
            </a:endParaRPr>
          </a:p>
        </p:txBody>
      </p:sp>
      <p:sp>
        <p:nvSpPr>
          <p:cNvPr id="393" name="Rectangle 392"/>
          <p:cNvSpPr/>
          <p:nvPr/>
        </p:nvSpPr>
        <p:spPr>
          <a:xfrm>
            <a:off x="1386499" y="1111858"/>
            <a:ext cx="2617675" cy="456028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lIns="0" tIns="0" rIns="0" bIns="0" rtlCol="0" anchor="ctr"/>
          <a:lstStyle/>
          <a:p>
            <a:pPr algn="ctr"/>
            <a:endParaRPr lang="en-US" sz="1200" dirty="0" smtClean="0">
              <a:solidFill>
                <a:prstClr val="white"/>
              </a:solidFill>
            </a:endParaRPr>
          </a:p>
        </p:txBody>
      </p:sp>
      <p:sp>
        <p:nvSpPr>
          <p:cNvPr id="382" name="Isosceles Triangle 381"/>
          <p:cNvSpPr/>
          <p:nvPr/>
        </p:nvSpPr>
        <p:spPr>
          <a:xfrm rot="16200000">
            <a:off x="3859740" y="5445466"/>
            <a:ext cx="191934" cy="96144"/>
          </a:xfrm>
          <a:prstGeom prst="triangle">
            <a:avLst/>
          </a:prstGeom>
          <a:noFill/>
          <a:ln w="1905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5" name="Rounded Rectangle 194"/>
          <p:cNvSpPr/>
          <p:nvPr/>
        </p:nvSpPr>
        <p:spPr>
          <a:xfrm rot="5400000">
            <a:off x="3651721" y="3041759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" name="Rounded Rectangle 251"/>
          <p:cNvSpPr/>
          <p:nvPr/>
        </p:nvSpPr>
        <p:spPr>
          <a:xfrm rot="5400000">
            <a:off x="3046586" y="3041759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7" name="Rounded Rectangle 266"/>
          <p:cNvSpPr/>
          <p:nvPr/>
        </p:nvSpPr>
        <p:spPr>
          <a:xfrm rot="5400000">
            <a:off x="2743009" y="3041135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6" name="Rounded Rectangle 285"/>
          <p:cNvSpPr/>
          <p:nvPr/>
        </p:nvSpPr>
        <p:spPr>
          <a:xfrm rot="5400000">
            <a:off x="2439433" y="3041135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1" name="Rounded Rectangle 300"/>
          <p:cNvSpPr/>
          <p:nvPr/>
        </p:nvSpPr>
        <p:spPr>
          <a:xfrm rot="5400000">
            <a:off x="2135856" y="3041135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6" name="Rounded Rectangle 315"/>
          <p:cNvSpPr/>
          <p:nvPr/>
        </p:nvSpPr>
        <p:spPr>
          <a:xfrm rot="5400000">
            <a:off x="1832279" y="3041135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1" name="Rounded Rectangle 330"/>
          <p:cNvSpPr/>
          <p:nvPr/>
        </p:nvSpPr>
        <p:spPr>
          <a:xfrm rot="5400000">
            <a:off x="1528702" y="3041135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6" name="Rounded Rectangle 365"/>
          <p:cNvSpPr/>
          <p:nvPr/>
        </p:nvSpPr>
        <p:spPr>
          <a:xfrm>
            <a:off x="259544" y="1527308"/>
            <a:ext cx="1129415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1000" i="1" dirty="0" smtClean="0"/>
              <a:t>Multiple hit flag</a:t>
            </a:r>
            <a:endParaRPr lang="en-US" sz="1000" i="1" dirty="0"/>
          </a:p>
        </p:txBody>
      </p:sp>
      <p:sp>
        <p:nvSpPr>
          <p:cNvPr id="367" name="Rounded Rectangle 366"/>
          <p:cNvSpPr/>
          <p:nvPr/>
        </p:nvSpPr>
        <p:spPr>
          <a:xfrm rot="5400000">
            <a:off x="3651721" y="1564754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rgbClr val="0066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8" name="Rounded Rectangle 367"/>
          <p:cNvSpPr/>
          <p:nvPr/>
        </p:nvSpPr>
        <p:spPr>
          <a:xfrm rot="5400000">
            <a:off x="3349153" y="1564754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rgbClr val="0066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0" name="Rounded Rectangle 369"/>
          <p:cNvSpPr/>
          <p:nvPr/>
        </p:nvSpPr>
        <p:spPr>
          <a:xfrm rot="5400000">
            <a:off x="2743009" y="1564207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rgbClr val="0066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1" name="Rounded Rectangle 370"/>
          <p:cNvSpPr/>
          <p:nvPr/>
        </p:nvSpPr>
        <p:spPr>
          <a:xfrm rot="5400000">
            <a:off x="2439433" y="1564207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rgbClr val="0066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2" name="Rounded Rectangle 371"/>
          <p:cNvSpPr/>
          <p:nvPr/>
        </p:nvSpPr>
        <p:spPr>
          <a:xfrm rot="5400000">
            <a:off x="2135856" y="1564207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rgbClr val="0066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3" name="Rounded Rectangle 372"/>
          <p:cNvSpPr/>
          <p:nvPr/>
        </p:nvSpPr>
        <p:spPr>
          <a:xfrm rot="5400000">
            <a:off x="1832279" y="1564207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rgbClr val="0066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4" name="Rounded Rectangle 373"/>
          <p:cNvSpPr/>
          <p:nvPr/>
        </p:nvSpPr>
        <p:spPr>
          <a:xfrm rot="5400000">
            <a:off x="1528702" y="1564207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rgbClr val="0066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1" name="TextBox 430"/>
          <p:cNvSpPr txBox="1"/>
          <p:nvPr/>
        </p:nvSpPr>
        <p:spPr>
          <a:xfrm>
            <a:off x="4778803" y="5631516"/>
            <a:ext cx="56901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dirty="0" smtClean="0"/>
              <a:t>3.125ns</a:t>
            </a:r>
            <a:endParaRPr lang="en-GB" sz="9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Output for Test Mode with Row 0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6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54" name="Left Brace 153"/>
          <p:cNvSpPr/>
          <p:nvPr/>
        </p:nvSpPr>
        <p:spPr>
          <a:xfrm>
            <a:off x="1194963" y="1863053"/>
            <a:ext cx="95834" cy="1373468"/>
          </a:xfrm>
          <a:prstGeom prst="leftBrace">
            <a:avLst>
              <a:gd name="adj1" fmla="val 37853"/>
              <a:gd name="adj2" fmla="val 50000"/>
            </a:avLst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5" name="Rounded Rectangle 154"/>
          <p:cNvSpPr/>
          <p:nvPr/>
        </p:nvSpPr>
        <p:spPr>
          <a:xfrm>
            <a:off x="524317" y="2423425"/>
            <a:ext cx="757352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i="1" dirty="0" smtClean="0"/>
              <a:t>column </a:t>
            </a:r>
            <a:br>
              <a:rPr lang="en-US" sz="1000" i="1" dirty="0" smtClean="0"/>
            </a:br>
            <a:r>
              <a:rPr lang="en-US" sz="1000" i="1" dirty="0" smtClean="0"/>
              <a:t>address </a:t>
            </a:r>
            <a:br>
              <a:rPr lang="en-US" sz="1000" i="1" dirty="0" smtClean="0"/>
            </a:br>
            <a:r>
              <a:rPr lang="en-US" sz="1000" i="1" dirty="0" smtClean="0"/>
              <a:t>(5 bits)</a:t>
            </a:r>
            <a:endParaRPr lang="en-US" sz="1000" i="1" dirty="0"/>
          </a:p>
        </p:txBody>
      </p:sp>
      <p:sp>
        <p:nvSpPr>
          <p:cNvPr id="157" name="Rounded Rectangle 156"/>
          <p:cNvSpPr/>
          <p:nvPr/>
        </p:nvSpPr>
        <p:spPr>
          <a:xfrm>
            <a:off x="502018" y="4193693"/>
            <a:ext cx="801950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i="1" dirty="0" smtClean="0"/>
              <a:t>strip (row) </a:t>
            </a:r>
            <a:br>
              <a:rPr lang="en-US" sz="1000" i="1" dirty="0" smtClean="0"/>
            </a:br>
            <a:r>
              <a:rPr lang="en-US" sz="1000" i="1" dirty="0" smtClean="0"/>
              <a:t>address </a:t>
            </a:r>
            <a:br>
              <a:rPr lang="en-US" sz="1000" i="1" dirty="0" smtClean="0"/>
            </a:br>
            <a:r>
              <a:rPr lang="en-US" sz="1000" i="1" dirty="0" smtClean="0"/>
              <a:t>(</a:t>
            </a:r>
            <a:r>
              <a:rPr lang="en-US" sz="1000" i="1" dirty="0"/>
              <a:t>7</a:t>
            </a:r>
            <a:r>
              <a:rPr lang="en-US" sz="1000" i="1" dirty="0" smtClean="0"/>
              <a:t> bits)</a:t>
            </a:r>
            <a:endParaRPr lang="en-US" sz="1000" i="1" dirty="0"/>
          </a:p>
        </p:txBody>
      </p:sp>
      <p:sp>
        <p:nvSpPr>
          <p:cNvPr id="161" name="Rounded Rectangle 160"/>
          <p:cNvSpPr/>
          <p:nvPr/>
        </p:nvSpPr>
        <p:spPr>
          <a:xfrm>
            <a:off x="-6350" y="1241037"/>
            <a:ext cx="1394976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1000" i="1" dirty="0" smtClean="0"/>
              <a:t>Internal Data Valid bit</a:t>
            </a:r>
            <a:endParaRPr lang="en-US" sz="1000" i="1" dirty="0"/>
          </a:p>
        </p:txBody>
      </p:sp>
      <p:sp>
        <p:nvSpPr>
          <p:cNvPr id="166" name="Rounded Rectangle 165"/>
          <p:cNvSpPr/>
          <p:nvPr/>
        </p:nvSpPr>
        <p:spPr>
          <a:xfrm>
            <a:off x="681121" y="1844247"/>
            <a:ext cx="443744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i="1" dirty="0" err="1" smtClean="0"/>
              <a:t>msb</a:t>
            </a:r>
            <a:endParaRPr lang="en-US" sz="1000" i="1" dirty="0"/>
          </a:p>
        </p:txBody>
      </p:sp>
      <p:sp>
        <p:nvSpPr>
          <p:cNvPr id="167" name="Rounded Rectangle 166"/>
          <p:cNvSpPr/>
          <p:nvPr/>
        </p:nvSpPr>
        <p:spPr>
          <a:xfrm>
            <a:off x="681121" y="3021705"/>
            <a:ext cx="443744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i="1" dirty="0" err="1"/>
              <a:t>l</a:t>
            </a:r>
            <a:r>
              <a:rPr lang="en-US" sz="1000" i="1" dirty="0" err="1" smtClean="0"/>
              <a:t>sb</a:t>
            </a:r>
            <a:endParaRPr lang="en-US" sz="1000" i="1" dirty="0"/>
          </a:p>
        </p:txBody>
      </p:sp>
      <p:sp>
        <p:nvSpPr>
          <p:cNvPr id="168" name="Rounded Rectangle 167"/>
          <p:cNvSpPr/>
          <p:nvPr/>
        </p:nvSpPr>
        <p:spPr>
          <a:xfrm>
            <a:off x="681121" y="3311679"/>
            <a:ext cx="443744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i="1" dirty="0" err="1"/>
              <a:t>l</a:t>
            </a:r>
            <a:r>
              <a:rPr lang="en-US" sz="1000" i="1" dirty="0" err="1" smtClean="0"/>
              <a:t>sb</a:t>
            </a:r>
            <a:endParaRPr lang="en-US" sz="1000" i="1" dirty="0"/>
          </a:p>
        </p:txBody>
      </p:sp>
      <p:sp>
        <p:nvSpPr>
          <p:cNvPr id="169" name="Rounded Rectangle 168"/>
          <p:cNvSpPr/>
          <p:nvPr/>
        </p:nvSpPr>
        <p:spPr>
          <a:xfrm>
            <a:off x="681121" y="5077812"/>
            <a:ext cx="443744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i="1" dirty="0" err="1" smtClean="0"/>
              <a:t>msb</a:t>
            </a:r>
            <a:endParaRPr lang="en-US" sz="1000" i="1" dirty="0"/>
          </a:p>
        </p:txBody>
      </p:sp>
      <p:sp>
        <p:nvSpPr>
          <p:cNvPr id="646" name="Rounded Rectangle 645"/>
          <p:cNvSpPr/>
          <p:nvPr/>
        </p:nvSpPr>
        <p:spPr>
          <a:xfrm>
            <a:off x="1276913" y="813878"/>
            <a:ext cx="2904562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dirty="0" err="1" smtClean="0"/>
              <a:t>Serializer</a:t>
            </a:r>
            <a:r>
              <a:rPr lang="en-US" sz="1600" dirty="0" smtClean="0"/>
              <a:t> memory contents:</a:t>
            </a:r>
            <a:endParaRPr lang="en-US" sz="1050" dirty="0"/>
          </a:p>
        </p:txBody>
      </p:sp>
      <p:sp>
        <p:nvSpPr>
          <p:cNvPr id="647" name="TextBox 646"/>
          <p:cNvSpPr txBox="1"/>
          <p:nvPr/>
        </p:nvSpPr>
        <p:spPr>
          <a:xfrm>
            <a:off x="4003779" y="1234749"/>
            <a:ext cx="70188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Outs&lt;0&gt;</a:t>
            </a:r>
            <a:endParaRPr lang="en-GB" sz="1100" dirty="0"/>
          </a:p>
        </p:txBody>
      </p:sp>
      <p:sp>
        <p:nvSpPr>
          <p:cNvPr id="648" name="TextBox 647"/>
          <p:cNvSpPr txBox="1"/>
          <p:nvPr/>
        </p:nvSpPr>
        <p:spPr>
          <a:xfrm>
            <a:off x="4003779" y="1529628"/>
            <a:ext cx="70188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Outs&lt;1&gt;</a:t>
            </a:r>
            <a:endParaRPr lang="en-GB" sz="1100" dirty="0"/>
          </a:p>
        </p:txBody>
      </p:sp>
      <p:sp>
        <p:nvSpPr>
          <p:cNvPr id="649" name="TextBox 648"/>
          <p:cNvSpPr txBox="1"/>
          <p:nvPr/>
        </p:nvSpPr>
        <p:spPr>
          <a:xfrm>
            <a:off x="4003779" y="1824507"/>
            <a:ext cx="70188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Outs&lt;2&gt;</a:t>
            </a:r>
            <a:endParaRPr lang="en-GB" sz="1100" dirty="0"/>
          </a:p>
        </p:txBody>
      </p:sp>
      <p:sp>
        <p:nvSpPr>
          <p:cNvPr id="650" name="TextBox 649"/>
          <p:cNvSpPr txBox="1"/>
          <p:nvPr/>
        </p:nvSpPr>
        <p:spPr>
          <a:xfrm>
            <a:off x="4003779" y="2119386"/>
            <a:ext cx="70188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Outs&lt;3&gt;</a:t>
            </a:r>
            <a:endParaRPr lang="en-GB" sz="1100" dirty="0"/>
          </a:p>
        </p:txBody>
      </p:sp>
      <p:sp>
        <p:nvSpPr>
          <p:cNvPr id="651" name="TextBox 650"/>
          <p:cNvSpPr txBox="1"/>
          <p:nvPr/>
        </p:nvSpPr>
        <p:spPr>
          <a:xfrm>
            <a:off x="4003779" y="2414265"/>
            <a:ext cx="70188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Outs&lt;4&gt;</a:t>
            </a:r>
            <a:endParaRPr lang="en-GB" sz="1100" dirty="0"/>
          </a:p>
        </p:txBody>
      </p:sp>
      <p:sp>
        <p:nvSpPr>
          <p:cNvPr id="652" name="TextBox 651"/>
          <p:cNvSpPr txBox="1"/>
          <p:nvPr/>
        </p:nvSpPr>
        <p:spPr>
          <a:xfrm>
            <a:off x="4003779" y="2709144"/>
            <a:ext cx="7018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Outs&lt;5&gt;</a:t>
            </a:r>
            <a:endParaRPr lang="en-GB" sz="1100" dirty="0"/>
          </a:p>
        </p:txBody>
      </p:sp>
      <p:sp>
        <p:nvSpPr>
          <p:cNvPr id="653" name="TextBox 652"/>
          <p:cNvSpPr txBox="1"/>
          <p:nvPr/>
        </p:nvSpPr>
        <p:spPr>
          <a:xfrm>
            <a:off x="4003779" y="3004023"/>
            <a:ext cx="70188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Outs&lt;6&gt;</a:t>
            </a:r>
            <a:endParaRPr lang="en-GB" sz="1100" dirty="0"/>
          </a:p>
        </p:txBody>
      </p:sp>
      <p:sp>
        <p:nvSpPr>
          <p:cNvPr id="654" name="TextBox 653"/>
          <p:cNvSpPr txBox="1"/>
          <p:nvPr/>
        </p:nvSpPr>
        <p:spPr>
          <a:xfrm>
            <a:off x="4003779" y="3298902"/>
            <a:ext cx="7018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Outs&lt;7&gt;</a:t>
            </a:r>
            <a:endParaRPr lang="en-GB" sz="1100" dirty="0"/>
          </a:p>
        </p:txBody>
      </p:sp>
      <p:sp>
        <p:nvSpPr>
          <p:cNvPr id="655" name="TextBox 654"/>
          <p:cNvSpPr txBox="1"/>
          <p:nvPr/>
        </p:nvSpPr>
        <p:spPr>
          <a:xfrm>
            <a:off x="4003779" y="3593781"/>
            <a:ext cx="70188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Outs&lt;8&gt;</a:t>
            </a:r>
            <a:endParaRPr lang="en-GB" sz="1100" dirty="0"/>
          </a:p>
        </p:txBody>
      </p:sp>
      <p:sp>
        <p:nvSpPr>
          <p:cNvPr id="656" name="TextBox 655"/>
          <p:cNvSpPr txBox="1"/>
          <p:nvPr/>
        </p:nvSpPr>
        <p:spPr>
          <a:xfrm>
            <a:off x="4003779" y="3888660"/>
            <a:ext cx="70188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Outs&lt;9&gt;</a:t>
            </a:r>
            <a:endParaRPr lang="en-GB" sz="1100" dirty="0"/>
          </a:p>
        </p:txBody>
      </p:sp>
      <p:sp>
        <p:nvSpPr>
          <p:cNvPr id="657" name="TextBox 656"/>
          <p:cNvSpPr txBox="1"/>
          <p:nvPr/>
        </p:nvSpPr>
        <p:spPr>
          <a:xfrm>
            <a:off x="4003779" y="4183539"/>
            <a:ext cx="80738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Outs&lt;10&gt;</a:t>
            </a:r>
            <a:endParaRPr lang="en-GB" sz="1100" dirty="0"/>
          </a:p>
        </p:txBody>
      </p:sp>
      <p:sp>
        <p:nvSpPr>
          <p:cNvPr id="659" name="TextBox 658"/>
          <p:cNvSpPr txBox="1"/>
          <p:nvPr/>
        </p:nvSpPr>
        <p:spPr>
          <a:xfrm>
            <a:off x="4003779" y="4478418"/>
            <a:ext cx="8073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Outs&lt;11&gt;</a:t>
            </a:r>
            <a:endParaRPr lang="en-GB" sz="1100" dirty="0"/>
          </a:p>
        </p:txBody>
      </p:sp>
      <p:sp>
        <p:nvSpPr>
          <p:cNvPr id="660" name="TextBox 659"/>
          <p:cNvSpPr txBox="1"/>
          <p:nvPr/>
        </p:nvSpPr>
        <p:spPr>
          <a:xfrm>
            <a:off x="4003779" y="4773297"/>
            <a:ext cx="8073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Outs&lt;12&gt;</a:t>
            </a:r>
            <a:endParaRPr lang="en-GB" sz="1100" dirty="0"/>
          </a:p>
        </p:txBody>
      </p:sp>
      <p:sp>
        <p:nvSpPr>
          <p:cNvPr id="661" name="TextBox 660"/>
          <p:cNvSpPr txBox="1"/>
          <p:nvPr/>
        </p:nvSpPr>
        <p:spPr>
          <a:xfrm>
            <a:off x="4003779" y="5068176"/>
            <a:ext cx="8073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Outs&lt;13&gt; </a:t>
            </a:r>
            <a:endParaRPr lang="en-GB" sz="1100" dirty="0"/>
          </a:p>
        </p:txBody>
      </p:sp>
      <p:sp>
        <p:nvSpPr>
          <p:cNvPr id="345" name="Left Brace 344"/>
          <p:cNvSpPr/>
          <p:nvPr/>
        </p:nvSpPr>
        <p:spPr>
          <a:xfrm>
            <a:off x="1194963" y="3338290"/>
            <a:ext cx="95834" cy="1955089"/>
          </a:xfrm>
          <a:prstGeom prst="leftBrace">
            <a:avLst>
              <a:gd name="adj1" fmla="val 37853"/>
              <a:gd name="adj2" fmla="val 50000"/>
            </a:avLst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9" name="TextBox 378"/>
          <p:cNvSpPr txBox="1"/>
          <p:nvPr/>
        </p:nvSpPr>
        <p:spPr>
          <a:xfrm>
            <a:off x="4003779" y="5363059"/>
            <a:ext cx="8073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Clock</a:t>
            </a:r>
            <a:br>
              <a:rPr lang="en-GB" sz="1100" dirty="0" smtClean="0"/>
            </a:br>
            <a:r>
              <a:rPr lang="en-GB" sz="900" dirty="0" smtClean="0"/>
              <a:t>(320 MHz)</a:t>
            </a:r>
            <a:endParaRPr lang="en-GB" sz="900" dirty="0"/>
          </a:p>
        </p:txBody>
      </p:sp>
      <p:sp>
        <p:nvSpPr>
          <p:cNvPr id="181" name="Rounded Rectangle 180"/>
          <p:cNvSpPr/>
          <p:nvPr/>
        </p:nvSpPr>
        <p:spPr>
          <a:xfrm rot="5400000">
            <a:off x="3651721" y="4803620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" name="Rounded Rectangle 182"/>
          <p:cNvSpPr/>
          <p:nvPr/>
        </p:nvSpPr>
        <p:spPr>
          <a:xfrm rot="5400000">
            <a:off x="3644658" y="1264031"/>
            <a:ext cx="202954" cy="201944"/>
          </a:xfrm>
          <a:prstGeom prst="roundRect">
            <a:avLst/>
          </a:prstGeom>
          <a:solidFill>
            <a:srgbClr val="FF0000">
              <a:alpha val="6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" name="Rounded Rectangle 183"/>
          <p:cNvSpPr/>
          <p:nvPr/>
        </p:nvSpPr>
        <p:spPr>
          <a:xfrm rot="5400000">
            <a:off x="3651721" y="1864250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" name="Rounded Rectangle 184"/>
          <p:cNvSpPr/>
          <p:nvPr/>
        </p:nvSpPr>
        <p:spPr>
          <a:xfrm rot="5400000">
            <a:off x="3651721" y="2158627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" name="Rounded Rectangle 185"/>
          <p:cNvSpPr/>
          <p:nvPr/>
        </p:nvSpPr>
        <p:spPr>
          <a:xfrm rot="5400000">
            <a:off x="3651721" y="2453004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" name="Rounded Rectangle 187"/>
          <p:cNvSpPr/>
          <p:nvPr/>
        </p:nvSpPr>
        <p:spPr>
          <a:xfrm rot="5400000">
            <a:off x="3651721" y="3920488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" name="Rounded Rectangle 188"/>
          <p:cNvSpPr/>
          <p:nvPr/>
        </p:nvSpPr>
        <p:spPr>
          <a:xfrm rot="5400000">
            <a:off x="3651721" y="4214865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" name="Rounded Rectangle 192"/>
          <p:cNvSpPr/>
          <p:nvPr/>
        </p:nvSpPr>
        <p:spPr>
          <a:xfrm rot="5400000">
            <a:off x="3651721" y="4509242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" name="Rounded Rectangle 195"/>
          <p:cNvSpPr/>
          <p:nvPr/>
        </p:nvSpPr>
        <p:spPr>
          <a:xfrm rot="5400000">
            <a:off x="3651721" y="5097993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" name="Rounded Rectangle 196"/>
          <p:cNvSpPr/>
          <p:nvPr/>
        </p:nvSpPr>
        <p:spPr>
          <a:xfrm rot="5400000">
            <a:off x="3651721" y="3331734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" name="Rounded Rectangle 198"/>
          <p:cNvSpPr/>
          <p:nvPr/>
        </p:nvSpPr>
        <p:spPr>
          <a:xfrm rot="5400000">
            <a:off x="3349153" y="5097993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" name="Rounded Rectangle 233"/>
          <p:cNvSpPr/>
          <p:nvPr/>
        </p:nvSpPr>
        <p:spPr>
          <a:xfrm rot="5400000">
            <a:off x="3349153" y="3626111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" name="Rounded Rectangle 234"/>
          <p:cNvSpPr/>
          <p:nvPr/>
        </p:nvSpPr>
        <p:spPr>
          <a:xfrm rot="5400000">
            <a:off x="3349153" y="3920488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" name="Rounded Rectangle 235"/>
          <p:cNvSpPr/>
          <p:nvPr/>
        </p:nvSpPr>
        <p:spPr>
          <a:xfrm rot="5400000">
            <a:off x="3349153" y="4509242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" name="Rounded Rectangle 236"/>
          <p:cNvSpPr/>
          <p:nvPr/>
        </p:nvSpPr>
        <p:spPr>
          <a:xfrm rot="5400000">
            <a:off x="3349153" y="4803620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1" name="Rounded Rectangle 240"/>
          <p:cNvSpPr/>
          <p:nvPr/>
        </p:nvSpPr>
        <p:spPr>
          <a:xfrm rot="5400000">
            <a:off x="3046586" y="4803620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" name="Rounded Rectangle 244"/>
          <p:cNvSpPr/>
          <p:nvPr/>
        </p:nvSpPr>
        <p:spPr>
          <a:xfrm rot="5400000">
            <a:off x="3046586" y="1864250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" name="Rounded Rectangle 245"/>
          <p:cNvSpPr/>
          <p:nvPr/>
        </p:nvSpPr>
        <p:spPr>
          <a:xfrm rot="5400000">
            <a:off x="3046586" y="2158627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" name="Rounded Rectangle 246"/>
          <p:cNvSpPr/>
          <p:nvPr/>
        </p:nvSpPr>
        <p:spPr>
          <a:xfrm rot="5400000">
            <a:off x="3046586" y="2453004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" name="Rounded Rectangle 247"/>
          <p:cNvSpPr/>
          <p:nvPr/>
        </p:nvSpPr>
        <p:spPr>
          <a:xfrm rot="5400000">
            <a:off x="3046586" y="2747381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9" name="Rounded Rectangle 248"/>
          <p:cNvSpPr/>
          <p:nvPr/>
        </p:nvSpPr>
        <p:spPr>
          <a:xfrm rot="5400000">
            <a:off x="3046586" y="3920488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0" name="Rounded Rectangle 249"/>
          <p:cNvSpPr/>
          <p:nvPr/>
        </p:nvSpPr>
        <p:spPr>
          <a:xfrm rot="5400000">
            <a:off x="3046586" y="4509242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3" name="Rounded Rectangle 252"/>
          <p:cNvSpPr/>
          <p:nvPr/>
        </p:nvSpPr>
        <p:spPr>
          <a:xfrm rot="5400000">
            <a:off x="3046586" y="5097993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4" name="Rounded Rectangle 253"/>
          <p:cNvSpPr/>
          <p:nvPr/>
        </p:nvSpPr>
        <p:spPr>
          <a:xfrm rot="5400000">
            <a:off x="3046586" y="3331734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3" name="Rounded Rectangle 272"/>
          <p:cNvSpPr/>
          <p:nvPr/>
        </p:nvSpPr>
        <p:spPr>
          <a:xfrm rot="5400000">
            <a:off x="2743009" y="4214628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2" name="Rounded Rectangle 271"/>
          <p:cNvSpPr/>
          <p:nvPr/>
        </p:nvSpPr>
        <p:spPr>
          <a:xfrm rot="5400000">
            <a:off x="2743009" y="3625719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0" name="Rounded Rectangle 269"/>
          <p:cNvSpPr/>
          <p:nvPr/>
        </p:nvSpPr>
        <p:spPr>
          <a:xfrm>
            <a:off x="2736452" y="1263526"/>
            <a:ext cx="202954" cy="201944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" name="Rounded Rectangle 255"/>
          <p:cNvSpPr/>
          <p:nvPr/>
        </p:nvSpPr>
        <p:spPr>
          <a:xfrm rot="5400000">
            <a:off x="2743009" y="4803537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0" name="Rounded Rectangle 259"/>
          <p:cNvSpPr/>
          <p:nvPr/>
        </p:nvSpPr>
        <p:spPr>
          <a:xfrm rot="5400000">
            <a:off x="2743009" y="1863317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1" name="Rounded Rectangle 260"/>
          <p:cNvSpPr/>
          <p:nvPr/>
        </p:nvSpPr>
        <p:spPr>
          <a:xfrm rot="5400000">
            <a:off x="2743009" y="2157771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2" name="Rounded Rectangle 261"/>
          <p:cNvSpPr/>
          <p:nvPr/>
        </p:nvSpPr>
        <p:spPr>
          <a:xfrm rot="5400000">
            <a:off x="2743009" y="2452226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3" name="Rounded Rectangle 262"/>
          <p:cNvSpPr/>
          <p:nvPr/>
        </p:nvSpPr>
        <p:spPr>
          <a:xfrm rot="5400000">
            <a:off x="2743009" y="2746680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4" name="Rounded Rectangle 263"/>
          <p:cNvSpPr/>
          <p:nvPr/>
        </p:nvSpPr>
        <p:spPr>
          <a:xfrm rot="5400000">
            <a:off x="2743009" y="3920173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5" name="Rounded Rectangle 264"/>
          <p:cNvSpPr/>
          <p:nvPr/>
        </p:nvSpPr>
        <p:spPr>
          <a:xfrm rot="5400000">
            <a:off x="2743009" y="4509082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" name="Rounded Rectangle 267"/>
          <p:cNvSpPr/>
          <p:nvPr/>
        </p:nvSpPr>
        <p:spPr>
          <a:xfrm rot="5400000">
            <a:off x="2743009" y="5097994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9" name="Rounded Rectangle 268"/>
          <p:cNvSpPr/>
          <p:nvPr/>
        </p:nvSpPr>
        <p:spPr>
          <a:xfrm rot="5400000">
            <a:off x="2743009" y="3331265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5" name="Rounded Rectangle 274"/>
          <p:cNvSpPr/>
          <p:nvPr/>
        </p:nvSpPr>
        <p:spPr>
          <a:xfrm rot="5400000">
            <a:off x="2439433" y="4214628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" name="Rounded Rectangle 275"/>
          <p:cNvSpPr/>
          <p:nvPr/>
        </p:nvSpPr>
        <p:spPr>
          <a:xfrm rot="5400000">
            <a:off x="2439433" y="3625719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8" name="Rounded Rectangle 277"/>
          <p:cNvSpPr/>
          <p:nvPr/>
        </p:nvSpPr>
        <p:spPr>
          <a:xfrm>
            <a:off x="2432875" y="1263526"/>
            <a:ext cx="202954" cy="201944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9" name="Rounded Rectangle 278"/>
          <p:cNvSpPr/>
          <p:nvPr/>
        </p:nvSpPr>
        <p:spPr>
          <a:xfrm rot="5400000">
            <a:off x="2439433" y="4803537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0" name="Rounded Rectangle 279"/>
          <p:cNvSpPr/>
          <p:nvPr/>
        </p:nvSpPr>
        <p:spPr>
          <a:xfrm rot="5400000">
            <a:off x="2439433" y="1863317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1" name="Rounded Rectangle 280"/>
          <p:cNvSpPr/>
          <p:nvPr/>
        </p:nvSpPr>
        <p:spPr>
          <a:xfrm rot="5400000">
            <a:off x="2439433" y="2157771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2" name="Rounded Rectangle 281"/>
          <p:cNvSpPr/>
          <p:nvPr/>
        </p:nvSpPr>
        <p:spPr>
          <a:xfrm rot="5400000">
            <a:off x="2439433" y="2452226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3" name="Rounded Rectangle 282"/>
          <p:cNvSpPr/>
          <p:nvPr/>
        </p:nvSpPr>
        <p:spPr>
          <a:xfrm rot="5400000">
            <a:off x="2439433" y="2746680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4" name="Rounded Rectangle 283"/>
          <p:cNvSpPr/>
          <p:nvPr/>
        </p:nvSpPr>
        <p:spPr>
          <a:xfrm rot="5400000">
            <a:off x="2439433" y="3920173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5" name="Rounded Rectangle 284"/>
          <p:cNvSpPr/>
          <p:nvPr/>
        </p:nvSpPr>
        <p:spPr>
          <a:xfrm rot="5400000">
            <a:off x="2439433" y="4509082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7" name="Rounded Rectangle 286"/>
          <p:cNvSpPr/>
          <p:nvPr/>
        </p:nvSpPr>
        <p:spPr>
          <a:xfrm rot="5400000">
            <a:off x="2439433" y="5097994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8" name="Rounded Rectangle 287"/>
          <p:cNvSpPr/>
          <p:nvPr/>
        </p:nvSpPr>
        <p:spPr>
          <a:xfrm rot="5400000">
            <a:off x="2439433" y="3331265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0" name="Rounded Rectangle 289"/>
          <p:cNvSpPr/>
          <p:nvPr/>
        </p:nvSpPr>
        <p:spPr>
          <a:xfrm rot="5400000">
            <a:off x="2135856" y="4214628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1" name="Rounded Rectangle 290"/>
          <p:cNvSpPr/>
          <p:nvPr/>
        </p:nvSpPr>
        <p:spPr>
          <a:xfrm rot="5400000">
            <a:off x="2135856" y="3625719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3" name="Rounded Rectangle 292"/>
          <p:cNvSpPr/>
          <p:nvPr/>
        </p:nvSpPr>
        <p:spPr>
          <a:xfrm>
            <a:off x="2129298" y="1263526"/>
            <a:ext cx="202954" cy="201944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4" name="Rounded Rectangle 293"/>
          <p:cNvSpPr/>
          <p:nvPr/>
        </p:nvSpPr>
        <p:spPr>
          <a:xfrm rot="5400000">
            <a:off x="2135856" y="4803537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5" name="Rounded Rectangle 294"/>
          <p:cNvSpPr/>
          <p:nvPr/>
        </p:nvSpPr>
        <p:spPr>
          <a:xfrm rot="5400000">
            <a:off x="2135856" y="1863317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6" name="Rounded Rectangle 295"/>
          <p:cNvSpPr/>
          <p:nvPr/>
        </p:nvSpPr>
        <p:spPr>
          <a:xfrm rot="5400000">
            <a:off x="2135856" y="2157771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7" name="Rounded Rectangle 296"/>
          <p:cNvSpPr/>
          <p:nvPr/>
        </p:nvSpPr>
        <p:spPr>
          <a:xfrm rot="5400000">
            <a:off x="2135856" y="2452226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8" name="Rounded Rectangle 297"/>
          <p:cNvSpPr/>
          <p:nvPr/>
        </p:nvSpPr>
        <p:spPr>
          <a:xfrm rot="5400000">
            <a:off x="2135856" y="2746680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9" name="Rounded Rectangle 298"/>
          <p:cNvSpPr/>
          <p:nvPr/>
        </p:nvSpPr>
        <p:spPr>
          <a:xfrm rot="5400000">
            <a:off x="2135856" y="3920173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0" name="Rounded Rectangle 299"/>
          <p:cNvSpPr/>
          <p:nvPr/>
        </p:nvSpPr>
        <p:spPr>
          <a:xfrm rot="5400000">
            <a:off x="2135856" y="4509082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2" name="Rounded Rectangle 301"/>
          <p:cNvSpPr/>
          <p:nvPr/>
        </p:nvSpPr>
        <p:spPr>
          <a:xfrm rot="5400000">
            <a:off x="2135856" y="5097994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3" name="Rounded Rectangle 302"/>
          <p:cNvSpPr/>
          <p:nvPr/>
        </p:nvSpPr>
        <p:spPr>
          <a:xfrm rot="5400000">
            <a:off x="2135856" y="3331265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5" name="Rounded Rectangle 304"/>
          <p:cNvSpPr/>
          <p:nvPr/>
        </p:nvSpPr>
        <p:spPr>
          <a:xfrm rot="5400000">
            <a:off x="1832279" y="4214628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6" name="Rounded Rectangle 305"/>
          <p:cNvSpPr/>
          <p:nvPr/>
        </p:nvSpPr>
        <p:spPr>
          <a:xfrm rot="5400000">
            <a:off x="1832279" y="3625719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" name="Rounded Rectangle 307"/>
          <p:cNvSpPr/>
          <p:nvPr/>
        </p:nvSpPr>
        <p:spPr>
          <a:xfrm>
            <a:off x="1825721" y="1263526"/>
            <a:ext cx="202954" cy="201944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9" name="Rounded Rectangle 308"/>
          <p:cNvSpPr/>
          <p:nvPr/>
        </p:nvSpPr>
        <p:spPr>
          <a:xfrm rot="5400000">
            <a:off x="1832279" y="4803537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0" name="Rounded Rectangle 309"/>
          <p:cNvSpPr/>
          <p:nvPr/>
        </p:nvSpPr>
        <p:spPr>
          <a:xfrm rot="5400000">
            <a:off x="1832279" y="1863317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1" name="Rounded Rectangle 310"/>
          <p:cNvSpPr/>
          <p:nvPr/>
        </p:nvSpPr>
        <p:spPr>
          <a:xfrm rot="5400000">
            <a:off x="1832279" y="2157771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2" name="Rounded Rectangle 311"/>
          <p:cNvSpPr/>
          <p:nvPr/>
        </p:nvSpPr>
        <p:spPr>
          <a:xfrm rot="5400000">
            <a:off x="1832279" y="2452226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3" name="Rounded Rectangle 312"/>
          <p:cNvSpPr/>
          <p:nvPr/>
        </p:nvSpPr>
        <p:spPr>
          <a:xfrm rot="5400000">
            <a:off x="1832279" y="2746680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4" name="Rounded Rectangle 313"/>
          <p:cNvSpPr/>
          <p:nvPr/>
        </p:nvSpPr>
        <p:spPr>
          <a:xfrm rot="5400000">
            <a:off x="1832279" y="3920173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5" name="Rounded Rectangle 314"/>
          <p:cNvSpPr/>
          <p:nvPr/>
        </p:nvSpPr>
        <p:spPr>
          <a:xfrm rot="5400000">
            <a:off x="1832279" y="4509082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7" name="Rounded Rectangle 316"/>
          <p:cNvSpPr/>
          <p:nvPr/>
        </p:nvSpPr>
        <p:spPr>
          <a:xfrm rot="5400000">
            <a:off x="1832279" y="5097994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8" name="Rounded Rectangle 317"/>
          <p:cNvSpPr/>
          <p:nvPr/>
        </p:nvSpPr>
        <p:spPr>
          <a:xfrm rot="5400000">
            <a:off x="1832279" y="3331265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0" name="Rounded Rectangle 319"/>
          <p:cNvSpPr/>
          <p:nvPr/>
        </p:nvSpPr>
        <p:spPr>
          <a:xfrm rot="5400000">
            <a:off x="1528702" y="4214628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1" name="Rounded Rectangle 320"/>
          <p:cNvSpPr/>
          <p:nvPr/>
        </p:nvSpPr>
        <p:spPr>
          <a:xfrm rot="5400000">
            <a:off x="1528702" y="3625719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3" name="Rounded Rectangle 322"/>
          <p:cNvSpPr/>
          <p:nvPr/>
        </p:nvSpPr>
        <p:spPr>
          <a:xfrm>
            <a:off x="1522144" y="1263526"/>
            <a:ext cx="202954" cy="201944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4" name="Rounded Rectangle 323"/>
          <p:cNvSpPr/>
          <p:nvPr/>
        </p:nvSpPr>
        <p:spPr>
          <a:xfrm rot="5400000">
            <a:off x="1528702" y="4803537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5" name="Rounded Rectangle 324"/>
          <p:cNvSpPr/>
          <p:nvPr/>
        </p:nvSpPr>
        <p:spPr>
          <a:xfrm rot="5400000">
            <a:off x="1528702" y="1863317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6" name="Rounded Rectangle 325"/>
          <p:cNvSpPr/>
          <p:nvPr/>
        </p:nvSpPr>
        <p:spPr>
          <a:xfrm rot="5400000">
            <a:off x="1528702" y="2157771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7" name="Rounded Rectangle 326"/>
          <p:cNvSpPr/>
          <p:nvPr/>
        </p:nvSpPr>
        <p:spPr>
          <a:xfrm rot="5400000">
            <a:off x="1528702" y="2452226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8" name="Rounded Rectangle 327"/>
          <p:cNvSpPr/>
          <p:nvPr/>
        </p:nvSpPr>
        <p:spPr>
          <a:xfrm rot="5400000">
            <a:off x="1528702" y="2746680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9" name="Rounded Rectangle 328"/>
          <p:cNvSpPr/>
          <p:nvPr/>
        </p:nvSpPr>
        <p:spPr>
          <a:xfrm rot="5400000">
            <a:off x="1528702" y="3920173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0" name="Rounded Rectangle 329"/>
          <p:cNvSpPr/>
          <p:nvPr/>
        </p:nvSpPr>
        <p:spPr>
          <a:xfrm rot="5400000">
            <a:off x="1528702" y="4509082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2" name="Rounded Rectangle 331"/>
          <p:cNvSpPr/>
          <p:nvPr/>
        </p:nvSpPr>
        <p:spPr>
          <a:xfrm rot="5400000">
            <a:off x="1528702" y="5097994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3" name="Rounded Rectangle 332"/>
          <p:cNvSpPr/>
          <p:nvPr/>
        </p:nvSpPr>
        <p:spPr>
          <a:xfrm rot="5400000">
            <a:off x="1528702" y="3331265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4814011" y="1174750"/>
            <a:ext cx="0" cy="5364657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4" name="Straight Connector 383"/>
          <p:cNvCxnSpPr/>
          <p:nvPr/>
        </p:nvCxnSpPr>
        <p:spPr>
          <a:xfrm>
            <a:off x="8860231" y="1174750"/>
            <a:ext cx="0" cy="5364657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5" name="Straight Connector 384"/>
          <p:cNvCxnSpPr/>
          <p:nvPr/>
        </p:nvCxnSpPr>
        <p:spPr>
          <a:xfrm>
            <a:off x="6837123" y="1174750"/>
            <a:ext cx="0" cy="5364657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6" name="Straight Connector 385"/>
          <p:cNvCxnSpPr/>
          <p:nvPr/>
        </p:nvCxnSpPr>
        <p:spPr>
          <a:xfrm>
            <a:off x="5825567" y="1174750"/>
            <a:ext cx="0" cy="5364657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7" name="Straight Connector 386"/>
          <p:cNvCxnSpPr/>
          <p:nvPr/>
        </p:nvCxnSpPr>
        <p:spPr>
          <a:xfrm>
            <a:off x="7848679" y="1174750"/>
            <a:ext cx="0" cy="5364657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8" name="Straight Connector 387"/>
          <p:cNvCxnSpPr/>
          <p:nvPr/>
        </p:nvCxnSpPr>
        <p:spPr>
          <a:xfrm>
            <a:off x="8354457" y="1174750"/>
            <a:ext cx="0" cy="5364657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9" name="Straight Connector 388"/>
          <p:cNvCxnSpPr/>
          <p:nvPr/>
        </p:nvCxnSpPr>
        <p:spPr>
          <a:xfrm>
            <a:off x="7342901" y="1174750"/>
            <a:ext cx="0" cy="5364657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0" name="Straight Connector 389"/>
          <p:cNvCxnSpPr/>
          <p:nvPr/>
        </p:nvCxnSpPr>
        <p:spPr>
          <a:xfrm>
            <a:off x="6331345" y="1174750"/>
            <a:ext cx="0" cy="5364657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1" name="Straight Connector 390"/>
          <p:cNvCxnSpPr/>
          <p:nvPr/>
        </p:nvCxnSpPr>
        <p:spPr>
          <a:xfrm>
            <a:off x="5319789" y="1174750"/>
            <a:ext cx="0" cy="5364657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4682248" y="1462171"/>
            <a:ext cx="10001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2" name="Straight Connector 441"/>
          <p:cNvCxnSpPr/>
          <p:nvPr/>
        </p:nvCxnSpPr>
        <p:spPr>
          <a:xfrm>
            <a:off x="4682248" y="5303559"/>
            <a:ext cx="430602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3" name="Straight Connector 442"/>
          <p:cNvCxnSpPr/>
          <p:nvPr/>
        </p:nvCxnSpPr>
        <p:spPr>
          <a:xfrm>
            <a:off x="4682248" y="5596216"/>
            <a:ext cx="10001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4" name="Straight Connector 443"/>
          <p:cNvCxnSpPr/>
          <p:nvPr/>
        </p:nvCxnSpPr>
        <p:spPr>
          <a:xfrm flipV="1">
            <a:off x="4782261" y="5397571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5" name="Straight Connector 444"/>
          <p:cNvCxnSpPr/>
          <p:nvPr/>
        </p:nvCxnSpPr>
        <p:spPr>
          <a:xfrm>
            <a:off x="4842038" y="5397571"/>
            <a:ext cx="19311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6" name="Straight Connector 445"/>
          <p:cNvCxnSpPr/>
          <p:nvPr/>
        </p:nvCxnSpPr>
        <p:spPr>
          <a:xfrm flipH="1" flipV="1">
            <a:off x="5035150" y="5390861"/>
            <a:ext cx="59777" cy="20535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8" name="Straight Connector 447"/>
          <p:cNvCxnSpPr/>
          <p:nvPr/>
        </p:nvCxnSpPr>
        <p:spPr>
          <a:xfrm>
            <a:off x="5094927" y="5596216"/>
            <a:ext cx="19311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9" name="Straight Connector 448"/>
          <p:cNvCxnSpPr/>
          <p:nvPr/>
        </p:nvCxnSpPr>
        <p:spPr>
          <a:xfrm flipV="1">
            <a:off x="5288039" y="5397571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0" name="Straight Connector 449"/>
          <p:cNvCxnSpPr/>
          <p:nvPr/>
        </p:nvCxnSpPr>
        <p:spPr>
          <a:xfrm>
            <a:off x="5347816" y="5397571"/>
            <a:ext cx="19311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1" name="Straight Connector 450"/>
          <p:cNvCxnSpPr/>
          <p:nvPr/>
        </p:nvCxnSpPr>
        <p:spPr>
          <a:xfrm flipH="1" flipV="1">
            <a:off x="5540928" y="5390861"/>
            <a:ext cx="59777" cy="20535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2" name="Straight Connector 451"/>
          <p:cNvCxnSpPr/>
          <p:nvPr/>
        </p:nvCxnSpPr>
        <p:spPr>
          <a:xfrm>
            <a:off x="5600705" y="5596216"/>
            <a:ext cx="19311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3" name="Straight Connector 452"/>
          <p:cNvCxnSpPr/>
          <p:nvPr/>
        </p:nvCxnSpPr>
        <p:spPr>
          <a:xfrm flipV="1">
            <a:off x="5799414" y="5397571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4" name="Straight Connector 453"/>
          <p:cNvCxnSpPr/>
          <p:nvPr/>
        </p:nvCxnSpPr>
        <p:spPr>
          <a:xfrm>
            <a:off x="5859191" y="5397571"/>
            <a:ext cx="19311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5" name="Straight Connector 454"/>
          <p:cNvCxnSpPr/>
          <p:nvPr/>
        </p:nvCxnSpPr>
        <p:spPr>
          <a:xfrm flipH="1" flipV="1">
            <a:off x="6052303" y="5390861"/>
            <a:ext cx="59777" cy="20535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6" name="Straight Connector 455"/>
          <p:cNvCxnSpPr/>
          <p:nvPr/>
        </p:nvCxnSpPr>
        <p:spPr>
          <a:xfrm>
            <a:off x="6112080" y="5596216"/>
            <a:ext cx="19311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7" name="Straight Connector 456"/>
          <p:cNvCxnSpPr/>
          <p:nvPr/>
        </p:nvCxnSpPr>
        <p:spPr>
          <a:xfrm flipV="1">
            <a:off x="6302217" y="5397571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8" name="Straight Connector 457"/>
          <p:cNvCxnSpPr/>
          <p:nvPr/>
        </p:nvCxnSpPr>
        <p:spPr>
          <a:xfrm>
            <a:off x="6361994" y="5397571"/>
            <a:ext cx="19311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9" name="Straight Connector 458"/>
          <p:cNvCxnSpPr/>
          <p:nvPr/>
        </p:nvCxnSpPr>
        <p:spPr>
          <a:xfrm flipH="1" flipV="1">
            <a:off x="6555106" y="5390861"/>
            <a:ext cx="59777" cy="20535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0" name="Straight Connector 459"/>
          <p:cNvCxnSpPr/>
          <p:nvPr/>
        </p:nvCxnSpPr>
        <p:spPr>
          <a:xfrm>
            <a:off x="6614883" y="5596216"/>
            <a:ext cx="19311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1" name="Straight Connector 460"/>
          <p:cNvCxnSpPr/>
          <p:nvPr/>
        </p:nvCxnSpPr>
        <p:spPr>
          <a:xfrm flipV="1">
            <a:off x="6807995" y="5397571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2" name="Straight Connector 461"/>
          <p:cNvCxnSpPr/>
          <p:nvPr/>
        </p:nvCxnSpPr>
        <p:spPr>
          <a:xfrm>
            <a:off x="6867772" y="5397571"/>
            <a:ext cx="19311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3" name="Straight Connector 462"/>
          <p:cNvCxnSpPr/>
          <p:nvPr/>
        </p:nvCxnSpPr>
        <p:spPr>
          <a:xfrm flipH="1" flipV="1">
            <a:off x="7060884" y="5390861"/>
            <a:ext cx="59777" cy="20535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4" name="Straight Connector 463"/>
          <p:cNvCxnSpPr/>
          <p:nvPr/>
        </p:nvCxnSpPr>
        <p:spPr>
          <a:xfrm>
            <a:off x="7120661" y="5596216"/>
            <a:ext cx="19311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5" name="Straight Connector 464"/>
          <p:cNvCxnSpPr/>
          <p:nvPr/>
        </p:nvCxnSpPr>
        <p:spPr>
          <a:xfrm flipV="1">
            <a:off x="7311151" y="5397571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6" name="Straight Connector 465"/>
          <p:cNvCxnSpPr/>
          <p:nvPr/>
        </p:nvCxnSpPr>
        <p:spPr>
          <a:xfrm>
            <a:off x="7370928" y="5397571"/>
            <a:ext cx="19311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7" name="Straight Connector 466"/>
          <p:cNvCxnSpPr/>
          <p:nvPr/>
        </p:nvCxnSpPr>
        <p:spPr>
          <a:xfrm flipH="1" flipV="1">
            <a:off x="7564040" y="5390861"/>
            <a:ext cx="59777" cy="20535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8" name="Straight Connector 467"/>
          <p:cNvCxnSpPr/>
          <p:nvPr/>
        </p:nvCxnSpPr>
        <p:spPr>
          <a:xfrm>
            <a:off x="7623817" y="5596216"/>
            <a:ext cx="19311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9" name="Straight Connector 468"/>
          <p:cNvCxnSpPr/>
          <p:nvPr/>
        </p:nvCxnSpPr>
        <p:spPr>
          <a:xfrm flipV="1">
            <a:off x="7816929" y="5397571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0" name="Straight Connector 469"/>
          <p:cNvCxnSpPr/>
          <p:nvPr/>
        </p:nvCxnSpPr>
        <p:spPr>
          <a:xfrm>
            <a:off x="7876706" y="5397571"/>
            <a:ext cx="19311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1" name="Straight Connector 470"/>
          <p:cNvCxnSpPr/>
          <p:nvPr/>
        </p:nvCxnSpPr>
        <p:spPr>
          <a:xfrm flipH="1" flipV="1">
            <a:off x="8069818" y="5390861"/>
            <a:ext cx="59777" cy="20535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2" name="Straight Connector 471"/>
          <p:cNvCxnSpPr/>
          <p:nvPr/>
        </p:nvCxnSpPr>
        <p:spPr>
          <a:xfrm>
            <a:off x="8129595" y="5596216"/>
            <a:ext cx="19311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3" name="Straight Connector 472"/>
          <p:cNvCxnSpPr/>
          <p:nvPr/>
        </p:nvCxnSpPr>
        <p:spPr>
          <a:xfrm flipV="1">
            <a:off x="8322707" y="5397571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4" name="Straight Connector 473"/>
          <p:cNvCxnSpPr/>
          <p:nvPr/>
        </p:nvCxnSpPr>
        <p:spPr>
          <a:xfrm>
            <a:off x="8382484" y="5397571"/>
            <a:ext cx="19311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5" name="Straight Connector 474"/>
          <p:cNvCxnSpPr/>
          <p:nvPr/>
        </p:nvCxnSpPr>
        <p:spPr>
          <a:xfrm flipH="1" flipV="1">
            <a:off x="8575596" y="5390861"/>
            <a:ext cx="59777" cy="20535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6" name="Straight Connector 475"/>
          <p:cNvCxnSpPr/>
          <p:nvPr/>
        </p:nvCxnSpPr>
        <p:spPr>
          <a:xfrm>
            <a:off x="8635373" y="5596216"/>
            <a:ext cx="19311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7" name="Straight Connector 476"/>
          <p:cNvCxnSpPr/>
          <p:nvPr/>
        </p:nvCxnSpPr>
        <p:spPr>
          <a:xfrm flipV="1">
            <a:off x="8828481" y="5390860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8" name="Straight Connector 477"/>
          <p:cNvCxnSpPr/>
          <p:nvPr/>
        </p:nvCxnSpPr>
        <p:spPr>
          <a:xfrm>
            <a:off x="8888258" y="5397831"/>
            <a:ext cx="10001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9" name="Straight Connector 478"/>
          <p:cNvCxnSpPr/>
          <p:nvPr/>
        </p:nvCxnSpPr>
        <p:spPr>
          <a:xfrm flipV="1">
            <a:off x="4782261" y="1267551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0" name="Straight Connector 479"/>
          <p:cNvCxnSpPr/>
          <p:nvPr/>
        </p:nvCxnSpPr>
        <p:spPr>
          <a:xfrm>
            <a:off x="4838581" y="1265991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6" name="Straight Connector 485"/>
          <p:cNvCxnSpPr/>
          <p:nvPr/>
        </p:nvCxnSpPr>
        <p:spPr>
          <a:xfrm>
            <a:off x="5344359" y="1462171"/>
            <a:ext cx="364391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1" name="Straight Connector 490"/>
          <p:cNvCxnSpPr/>
          <p:nvPr/>
        </p:nvCxnSpPr>
        <p:spPr>
          <a:xfrm>
            <a:off x="4682248" y="5005273"/>
            <a:ext cx="430602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2" name="Straight Connector 491"/>
          <p:cNvCxnSpPr/>
          <p:nvPr/>
        </p:nvCxnSpPr>
        <p:spPr>
          <a:xfrm>
            <a:off x="4682248" y="4710818"/>
            <a:ext cx="430602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3" name="Straight Connector 492"/>
          <p:cNvCxnSpPr/>
          <p:nvPr/>
        </p:nvCxnSpPr>
        <p:spPr>
          <a:xfrm>
            <a:off x="4682248" y="4114039"/>
            <a:ext cx="430602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1" name="Straight Connector 500"/>
          <p:cNvCxnSpPr/>
          <p:nvPr/>
        </p:nvCxnSpPr>
        <p:spPr>
          <a:xfrm>
            <a:off x="5850266" y="2062573"/>
            <a:ext cx="3138005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7" name="Straight Connector 506"/>
          <p:cNvCxnSpPr/>
          <p:nvPr/>
        </p:nvCxnSpPr>
        <p:spPr>
          <a:xfrm>
            <a:off x="5850266" y="2363251"/>
            <a:ext cx="3138005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2" name="Straight Connector 511"/>
          <p:cNvCxnSpPr/>
          <p:nvPr/>
        </p:nvCxnSpPr>
        <p:spPr>
          <a:xfrm>
            <a:off x="5850266" y="2656932"/>
            <a:ext cx="3138005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7" name="Straight Connector 516"/>
          <p:cNvCxnSpPr/>
          <p:nvPr/>
        </p:nvCxnSpPr>
        <p:spPr>
          <a:xfrm>
            <a:off x="5850266" y="3244209"/>
            <a:ext cx="3138005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2" name="Straight Connector 521"/>
          <p:cNvCxnSpPr/>
          <p:nvPr/>
        </p:nvCxnSpPr>
        <p:spPr>
          <a:xfrm>
            <a:off x="5850266" y="3534795"/>
            <a:ext cx="3138005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7" name="Straight Connector 526"/>
          <p:cNvCxnSpPr/>
          <p:nvPr/>
        </p:nvCxnSpPr>
        <p:spPr>
          <a:xfrm>
            <a:off x="5850266" y="2940465"/>
            <a:ext cx="3138005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0" name="Straight Connector 639"/>
          <p:cNvCxnSpPr/>
          <p:nvPr/>
        </p:nvCxnSpPr>
        <p:spPr>
          <a:xfrm>
            <a:off x="6359372" y="3825767"/>
            <a:ext cx="2628899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8" name="Straight Connector 667"/>
          <p:cNvCxnSpPr/>
          <p:nvPr/>
        </p:nvCxnSpPr>
        <p:spPr>
          <a:xfrm>
            <a:off x="6359372" y="4422604"/>
            <a:ext cx="2628899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1" name="Straight Connector 680"/>
          <p:cNvCxnSpPr/>
          <p:nvPr/>
        </p:nvCxnSpPr>
        <p:spPr>
          <a:xfrm>
            <a:off x="4682248" y="6191146"/>
            <a:ext cx="10001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2" name="Straight Connector 681"/>
          <p:cNvCxnSpPr/>
          <p:nvPr/>
        </p:nvCxnSpPr>
        <p:spPr>
          <a:xfrm flipV="1">
            <a:off x="4782261" y="5997506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3" name="Straight Connector 682"/>
          <p:cNvCxnSpPr/>
          <p:nvPr/>
        </p:nvCxnSpPr>
        <p:spPr>
          <a:xfrm>
            <a:off x="4838581" y="5993565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6" name="Straight Connector 685"/>
          <p:cNvCxnSpPr/>
          <p:nvPr/>
        </p:nvCxnSpPr>
        <p:spPr>
          <a:xfrm>
            <a:off x="4838581" y="6191146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9" name="Straight Connector 688"/>
          <p:cNvCxnSpPr/>
          <p:nvPr/>
        </p:nvCxnSpPr>
        <p:spPr>
          <a:xfrm>
            <a:off x="4682248" y="5993565"/>
            <a:ext cx="10001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0" name="Straight Connector 689"/>
          <p:cNvCxnSpPr/>
          <p:nvPr/>
        </p:nvCxnSpPr>
        <p:spPr>
          <a:xfrm flipH="1" flipV="1">
            <a:off x="4781274" y="5991752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3" name="TextBox 692"/>
          <p:cNvSpPr txBox="1"/>
          <p:nvPr/>
        </p:nvSpPr>
        <p:spPr>
          <a:xfrm>
            <a:off x="4889899" y="5960097"/>
            <a:ext cx="346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0000FF"/>
                </a:solidFill>
              </a:rPr>
              <a:t>0</a:t>
            </a:r>
          </a:p>
        </p:txBody>
      </p:sp>
      <p:cxnSp>
        <p:nvCxnSpPr>
          <p:cNvPr id="694" name="Straight Connector 693"/>
          <p:cNvCxnSpPr/>
          <p:nvPr/>
        </p:nvCxnSpPr>
        <p:spPr>
          <a:xfrm flipV="1">
            <a:off x="5288039" y="5997506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5" name="Straight Connector 694"/>
          <p:cNvCxnSpPr/>
          <p:nvPr/>
        </p:nvCxnSpPr>
        <p:spPr>
          <a:xfrm>
            <a:off x="5344359" y="5993565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6" name="Straight Connector 695"/>
          <p:cNvCxnSpPr/>
          <p:nvPr/>
        </p:nvCxnSpPr>
        <p:spPr>
          <a:xfrm>
            <a:off x="5344359" y="6191146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7" name="Straight Connector 696"/>
          <p:cNvCxnSpPr/>
          <p:nvPr/>
        </p:nvCxnSpPr>
        <p:spPr>
          <a:xfrm flipH="1" flipV="1">
            <a:off x="5287052" y="5991752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8" name="TextBox 697"/>
          <p:cNvSpPr txBox="1"/>
          <p:nvPr/>
        </p:nvSpPr>
        <p:spPr>
          <a:xfrm>
            <a:off x="5395677" y="5960097"/>
            <a:ext cx="346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>
                <a:solidFill>
                  <a:srgbClr val="0000FF"/>
                </a:solidFill>
              </a:rPr>
              <a:t>0</a:t>
            </a:r>
            <a:endParaRPr lang="en-GB" sz="1100" dirty="0">
              <a:solidFill>
                <a:srgbClr val="0000FF"/>
              </a:solidFill>
            </a:endParaRPr>
          </a:p>
        </p:txBody>
      </p:sp>
      <p:cxnSp>
        <p:nvCxnSpPr>
          <p:cNvPr id="699" name="Straight Connector 698"/>
          <p:cNvCxnSpPr/>
          <p:nvPr/>
        </p:nvCxnSpPr>
        <p:spPr>
          <a:xfrm flipV="1">
            <a:off x="5791476" y="5997506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0" name="Straight Connector 699"/>
          <p:cNvCxnSpPr/>
          <p:nvPr/>
        </p:nvCxnSpPr>
        <p:spPr>
          <a:xfrm>
            <a:off x="5847796" y="5993565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1" name="Straight Connector 700"/>
          <p:cNvCxnSpPr/>
          <p:nvPr/>
        </p:nvCxnSpPr>
        <p:spPr>
          <a:xfrm>
            <a:off x="5847796" y="6191146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2" name="Straight Connector 701"/>
          <p:cNvCxnSpPr/>
          <p:nvPr/>
        </p:nvCxnSpPr>
        <p:spPr>
          <a:xfrm flipH="1" flipV="1">
            <a:off x="5790489" y="5991752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3" name="TextBox 702"/>
          <p:cNvSpPr txBox="1"/>
          <p:nvPr/>
        </p:nvSpPr>
        <p:spPr>
          <a:xfrm>
            <a:off x="5899114" y="5960097"/>
            <a:ext cx="346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>
                <a:solidFill>
                  <a:srgbClr val="0000FF"/>
                </a:solidFill>
              </a:rPr>
              <a:t>0</a:t>
            </a:r>
            <a:endParaRPr lang="en-GB" sz="1100" dirty="0">
              <a:solidFill>
                <a:srgbClr val="0000FF"/>
              </a:solidFill>
            </a:endParaRPr>
          </a:p>
        </p:txBody>
      </p:sp>
      <p:cxnSp>
        <p:nvCxnSpPr>
          <p:cNvPr id="704" name="Straight Connector 703"/>
          <p:cNvCxnSpPr/>
          <p:nvPr/>
        </p:nvCxnSpPr>
        <p:spPr>
          <a:xfrm flipV="1">
            <a:off x="6298241" y="5997506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5" name="Straight Connector 704"/>
          <p:cNvCxnSpPr/>
          <p:nvPr/>
        </p:nvCxnSpPr>
        <p:spPr>
          <a:xfrm>
            <a:off x="6354561" y="5993565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6" name="Straight Connector 705"/>
          <p:cNvCxnSpPr/>
          <p:nvPr/>
        </p:nvCxnSpPr>
        <p:spPr>
          <a:xfrm>
            <a:off x="6354561" y="6191146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7" name="Straight Connector 706"/>
          <p:cNvCxnSpPr/>
          <p:nvPr/>
        </p:nvCxnSpPr>
        <p:spPr>
          <a:xfrm flipH="1" flipV="1">
            <a:off x="6297254" y="5991752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8" name="TextBox 707"/>
          <p:cNvSpPr txBox="1"/>
          <p:nvPr/>
        </p:nvSpPr>
        <p:spPr>
          <a:xfrm>
            <a:off x="6405879" y="5960097"/>
            <a:ext cx="346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>
                <a:solidFill>
                  <a:srgbClr val="0000FF"/>
                </a:solidFill>
              </a:rPr>
              <a:t>0</a:t>
            </a:r>
            <a:endParaRPr lang="en-GB" sz="1100" dirty="0">
              <a:solidFill>
                <a:srgbClr val="0000FF"/>
              </a:solidFill>
            </a:endParaRPr>
          </a:p>
        </p:txBody>
      </p:sp>
      <p:cxnSp>
        <p:nvCxnSpPr>
          <p:cNvPr id="709" name="Straight Connector 708"/>
          <p:cNvCxnSpPr/>
          <p:nvPr/>
        </p:nvCxnSpPr>
        <p:spPr>
          <a:xfrm flipV="1">
            <a:off x="6807987" y="5997506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0" name="Straight Connector 709"/>
          <p:cNvCxnSpPr/>
          <p:nvPr/>
        </p:nvCxnSpPr>
        <p:spPr>
          <a:xfrm>
            <a:off x="6864307" y="5993565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1" name="Straight Connector 710"/>
          <p:cNvCxnSpPr/>
          <p:nvPr/>
        </p:nvCxnSpPr>
        <p:spPr>
          <a:xfrm>
            <a:off x="6864307" y="6191146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2" name="Straight Connector 711"/>
          <p:cNvCxnSpPr/>
          <p:nvPr/>
        </p:nvCxnSpPr>
        <p:spPr>
          <a:xfrm flipH="1" flipV="1">
            <a:off x="6807000" y="5991752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3" name="TextBox 712"/>
          <p:cNvSpPr txBox="1"/>
          <p:nvPr/>
        </p:nvSpPr>
        <p:spPr>
          <a:xfrm>
            <a:off x="6915625" y="5960097"/>
            <a:ext cx="346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>
                <a:solidFill>
                  <a:srgbClr val="0000FF"/>
                </a:solidFill>
              </a:rPr>
              <a:t>0</a:t>
            </a:r>
            <a:endParaRPr lang="en-GB" sz="1100" dirty="0">
              <a:solidFill>
                <a:srgbClr val="0000FF"/>
              </a:solidFill>
            </a:endParaRPr>
          </a:p>
        </p:txBody>
      </p:sp>
      <p:cxnSp>
        <p:nvCxnSpPr>
          <p:cNvPr id="714" name="Straight Connector 713"/>
          <p:cNvCxnSpPr/>
          <p:nvPr/>
        </p:nvCxnSpPr>
        <p:spPr>
          <a:xfrm flipV="1">
            <a:off x="7313765" y="5997506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5" name="Straight Connector 714"/>
          <p:cNvCxnSpPr/>
          <p:nvPr/>
        </p:nvCxnSpPr>
        <p:spPr>
          <a:xfrm>
            <a:off x="7370085" y="5993565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6" name="Straight Connector 715"/>
          <p:cNvCxnSpPr/>
          <p:nvPr/>
        </p:nvCxnSpPr>
        <p:spPr>
          <a:xfrm>
            <a:off x="7370085" y="6191146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7" name="Straight Connector 716"/>
          <p:cNvCxnSpPr/>
          <p:nvPr/>
        </p:nvCxnSpPr>
        <p:spPr>
          <a:xfrm flipH="1" flipV="1">
            <a:off x="7312778" y="5991752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8" name="TextBox 717"/>
          <p:cNvSpPr txBox="1"/>
          <p:nvPr/>
        </p:nvSpPr>
        <p:spPr>
          <a:xfrm>
            <a:off x="7421403" y="5960097"/>
            <a:ext cx="346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>
                <a:solidFill>
                  <a:srgbClr val="0000FF"/>
                </a:solidFill>
              </a:rPr>
              <a:t>0</a:t>
            </a:r>
            <a:endParaRPr lang="en-GB" sz="1100" dirty="0">
              <a:solidFill>
                <a:srgbClr val="0000FF"/>
              </a:solidFill>
            </a:endParaRPr>
          </a:p>
        </p:txBody>
      </p:sp>
      <p:cxnSp>
        <p:nvCxnSpPr>
          <p:cNvPr id="719" name="Straight Connector 718"/>
          <p:cNvCxnSpPr/>
          <p:nvPr/>
        </p:nvCxnSpPr>
        <p:spPr>
          <a:xfrm flipV="1">
            <a:off x="7817202" y="5997506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0" name="Straight Connector 719"/>
          <p:cNvCxnSpPr/>
          <p:nvPr/>
        </p:nvCxnSpPr>
        <p:spPr>
          <a:xfrm>
            <a:off x="7873522" y="5993565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1" name="Straight Connector 720"/>
          <p:cNvCxnSpPr/>
          <p:nvPr/>
        </p:nvCxnSpPr>
        <p:spPr>
          <a:xfrm>
            <a:off x="7873522" y="6191146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2" name="Straight Connector 721"/>
          <p:cNvCxnSpPr/>
          <p:nvPr/>
        </p:nvCxnSpPr>
        <p:spPr>
          <a:xfrm flipH="1" flipV="1">
            <a:off x="7816215" y="5991752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3" name="TextBox 722"/>
          <p:cNvSpPr txBox="1"/>
          <p:nvPr/>
        </p:nvSpPr>
        <p:spPr>
          <a:xfrm>
            <a:off x="7924840" y="5960097"/>
            <a:ext cx="346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>
                <a:solidFill>
                  <a:srgbClr val="0000FF"/>
                </a:solidFill>
              </a:rPr>
              <a:t>0</a:t>
            </a:r>
            <a:endParaRPr lang="en-GB" sz="1100" dirty="0">
              <a:solidFill>
                <a:srgbClr val="0000FF"/>
              </a:solidFill>
            </a:endParaRPr>
          </a:p>
        </p:txBody>
      </p:sp>
      <p:cxnSp>
        <p:nvCxnSpPr>
          <p:cNvPr id="724" name="Straight Connector 723"/>
          <p:cNvCxnSpPr/>
          <p:nvPr/>
        </p:nvCxnSpPr>
        <p:spPr>
          <a:xfrm flipV="1">
            <a:off x="8323967" y="5997506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5" name="Straight Connector 724"/>
          <p:cNvCxnSpPr/>
          <p:nvPr/>
        </p:nvCxnSpPr>
        <p:spPr>
          <a:xfrm>
            <a:off x="8380287" y="5993565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6" name="Straight Connector 725"/>
          <p:cNvCxnSpPr/>
          <p:nvPr/>
        </p:nvCxnSpPr>
        <p:spPr>
          <a:xfrm>
            <a:off x="8380287" y="6191146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7" name="Straight Connector 726"/>
          <p:cNvCxnSpPr/>
          <p:nvPr/>
        </p:nvCxnSpPr>
        <p:spPr>
          <a:xfrm flipH="1" flipV="1">
            <a:off x="8322980" y="5991752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8" name="TextBox 727"/>
          <p:cNvSpPr txBox="1"/>
          <p:nvPr/>
        </p:nvSpPr>
        <p:spPr>
          <a:xfrm>
            <a:off x="8431605" y="5960097"/>
            <a:ext cx="346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>
                <a:solidFill>
                  <a:srgbClr val="0000FF"/>
                </a:solidFill>
              </a:rPr>
              <a:t>0</a:t>
            </a:r>
            <a:endParaRPr lang="en-GB" sz="1100" dirty="0">
              <a:solidFill>
                <a:srgbClr val="0000FF"/>
              </a:solidFill>
            </a:endParaRPr>
          </a:p>
        </p:txBody>
      </p:sp>
      <p:cxnSp>
        <p:nvCxnSpPr>
          <p:cNvPr id="729" name="Straight Connector 728"/>
          <p:cNvCxnSpPr/>
          <p:nvPr/>
        </p:nvCxnSpPr>
        <p:spPr>
          <a:xfrm flipV="1">
            <a:off x="8830732" y="5997506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0" name="Straight Connector 729"/>
          <p:cNvCxnSpPr/>
          <p:nvPr/>
        </p:nvCxnSpPr>
        <p:spPr>
          <a:xfrm flipH="1" flipV="1">
            <a:off x="8829745" y="5991752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1" name="Straight Connector 730"/>
          <p:cNvCxnSpPr/>
          <p:nvPr/>
        </p:nvCxnSpPr>
        <p:spPr>
          <a:xfrm>
            <a:off x="8890509" y="6191146"/>
            <a:ext cx="10001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2" name="Straight Connector 731"/>
          <p:cNvCxnSpPr/>
          <p:nvPr/>
        </p:nvCxnSpPr>
        <p:spPr>
          <a:xfrm>
            <a:off x="8890509" y="5993565"/>
            <a:ext cx="10001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3" name="Straight Connector 732"/>
          <p:cNvCxnSpPr/>
          <p:nvPr/>
        </p:nvCxnSpPr>
        <p:spPr>
          <a:xfrm>
            <a:off x="4682248" y="6481334"/>
            <a:ext cx="10001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4" name="Straight Connector 733"/>
          <p:cNvCxnSpPr/>
          <p:nvPr/>
        </p:nvCxnSpPr>
        <p:spPr>
          <a:xfrm flipV="1">
            <a:off x="4782261" y="6287694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5" name="Straight Connector 734"/>
          <p:cNvCxnSpPr/>
          <p:nvPr/>
        </p:nvCxnSpPr>
        <p:spPr>
          <a:xfrm>
            <a:off x="4838581" y="6283753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6" name="Straight Connector 735"/>
          <p:cNvCxnSpPr/>
          <p:nvPr/>
        </p:nvCxnSpPr>
        <p:spPr>
          <a:xfrm>
            <a:off x="4838581" y="6481334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7" name="Straight Connector 736"/>
          <p:cNvCxnSpPr/>
          <p:nvPr/>
        </p:nvCxnSpPr>
        <p:spPr>
          <a:xfrm>
            <a:off x="4682248" y="6283753"/>
            <a:ext cx="10001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8" name="Straight Connector 737"/>
          <p:cNvCxnSpPr/>
          <p:nvPr/>
        </p:nvCxnSpPr>
        <p:spPr>
          <a:xfrm flipH="1" flipV="1">
            <a:off x="4781274" y="6281940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9" name="TextBox 738"/>
          <p:cNvSpPr txBox="1"/>
          <p:nvPr/>
        </p:nvSpPr>
        <p:spPr>
          <a:xfrm>
            <a:off x="4889899" y="6250285"/>
            <a:ext cx="346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0000FF"/>
                </a:solidFill>
              </a:rPr>
              <a:t>0</a:t>
            </a:r>
          </a:p>
        </p:txBody>
      </p:sp>
      <p:cxnSp>
        <p:nvCxnSpPr>
          <p:cNvPr id="740" name="Straight Connector 739"/>
          <p:cNvCxnSpPr/>
          <p:nvPr/>
        </p:nvCxnSpPr>
        <p:spPr>
          <a:xfrm flipV="1">
            <a:off x="5288039" y="6287694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1" name="Straight Connector 740"/>
          <p:cNvCxnSpPr/>
          <p:nvPr/>
        </p:nvCxnSpPr>
        <p:spPr>
          <a:xfrm>
            <a:off x="5344359" y="6283753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2" name="Straight Connector 741"/>
          <p:cNvCxnSpPr/>
          <p:nvPr/>
        </p:nvCxnSpPr>
        <p:spPr>
          <a:xfrm>
            <a:off x="5344359" y="6481334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3" name="Straight Connector 742"/>
          <p:cNvCxnSpPr/>
          <p:nvPr/>
        </p:nvCxnSpPr>
        <p:spPr>
          <a:xfrm flipH="1" flipV="1">
            <a:off x="5287052" y="6281940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4" name="TextBox 743"/>
          <p:cNvSpPr txBox="1"/>
          <p:nvPr/>
        </p:nvSpPr>
        <p:spPr>
          <a:xfrm>
            <a:off x="5395677" y="6250285"/>
            <a:ext cx="346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>
                <a:solidFill>
                  <a:srgbClr val="0000FF"/>
                </a:solidFill>
              </a:rPr>
              <a:t>0</a:t>
            </a:r>
            <a:endParaRPr lang="en-GB" sz="1100" dirty="0">
              <a:solidFill>
                <a:srgbClr val="0000FF"/>
              </a:solidFill>
            </a:endParaRPr>
          </a:p>
        </p:txBody>
      </p:sp>
      <p:cxnSp>
        <p:nvCxnSpPr>
          <p:cNvPr id="745" name="Straight Connector 744"/>
          <p:cNvCxnSpPr/>
          <p:nvPr/>
        </p:nvCxnSpPr>
        <p:spPr>
          <a:xfrm flipV="1">
            <a:off x="5791476" y="6287694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6" name="Straight Connector 745"/>
          <p:cNvCxnSpPr/>
          <p:nvPr/>
        </p:nvCxnSpPr>
        <p:spPr>
          <a:xfrm>
            <a:off x="5847796" y="6283753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7" name="Straight Connector 746"/>
          <p:cNvCxnSpPr/>
          <p:nvPr/>
        </p:nvCxnSpPr>
        <p:spPr>
          <a:xfrm>
            <a:off x="5847796" y="6481334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8" name="Straight Connector 747"/>
          <p:cNvCxnSpPr/>
          <p:nvPr/>
        </p:nvCxnSpPr>
        <p:spPr>
          <a:xfrm flipH="1" flipV="1">
            <a:off x="5790489" y="6281940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9" name="TextBox 748"/>
          <p:cNvSpPr txBox="1"/>
          <p:nvPr/>
        </p:nvSpPr>
        <p:spPr>
          <a:xfrm>
            <a:off x="5899114" y="6250285"/>
            <a:ext cx="346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>
                <a:solidFill>
                  <a:srgbClr val="0000FF"/>
                </a:solidFill>
              </a:rPr>
              <a:t>0</a:t>
            </a:r>
            <a:endParaRPr lang="en-GB" sz="1100" dirty="0">
              <a:solidFill>
                <a:srgbClr val="0000FF"/>
              </a:solidFill>
            </a:endParaRPr>
          </a:p>
        </p:txBody>
      </p:sp>
      <p:cxnSp>
        <p:nvCxnSpPr>
          <p:cNvPr id="750" name="Straight Connector 749"/>
          <p:cNvCxnSpPr/>
          <p:nvPr/>
        </p:nvCxnSpPr>
        <p:spPr>
          <a:xfrm flipV="1">
            <a:off x="6298241" y="6287694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1" name="Straight Connector 750"/>
          <p:cNvCxnSpPr/>
          <p:nvPr/>
        </p:nvCxnSpPr>
        <p:spPr>
          <a:xfrm>
            <a:off x="6354561" y="6283753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2" name="Straight Connector 751"/>
          <p:cNvCxnSpPr/>
          <p:nvPr/>
        </p:nvCxnSpPr>
        <p:spPr>
          <a:xfrm>
            <a:off x="6354561" y="6481334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3" name="Straight Connector 752"/>
          <p:cNvCxnSpPr/>
          <p:nvPr/>
        </p:nvCxnSpPr>
        <p:spPr>
          <a:xfrm flipH="1" flipV="1">
            <a:off x="6297254" y="6281940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4" name="TextBox 753"/>
          <p:cNvSpPr txBox="1"/>
          <p:nvPr/>
        </p:nvSpPr>
        <p:spPr>
          <a:xfrm>
            <a:off x="6405879" y="6250285"/>
            <a:ext cx="346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>
                <a:solidFill>
                  <a:srgbClr val="0000FF"/>
                </a:solidFill>
              </a:rPr>
              <a:t>0</a:t>
            </a:r>
            <a:endParaRPr lang="en-GB" sz="1100" dirty="0">
              <a:solidFill>
                <a:srgbClr val="0000FF"/>
              </a:solidFill>
            </a:endParaRPr>
          </a:p>
        </p:txBody>
      </p:sp>
      <p:cxnSp>
        <p:nvCxnSpPr>
          <p:cNvPr id="755" name="Straight Connector 754"/>
          <p:cNvCxnSpPr/>
          <p:nvPr/>
        </p:nvCxnSpPr>
        <p:spPr>
          <a:xfrm flipV="1">
            <a:off x="6807987" y="6287694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6" name="Straight Connector 755"/>
          <p:cNvCxnSpPr/>
          <p:nvPr/>
        </p:nvCxnSpPr>
        <p:spPr>
          <a:xfrm>
            <a:off x="6864307" y="6283753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7" name="Straight Connector 756"/>
          <p:cNvCxnSpPr/>
          <p:nvPr/>
        </p:nvCxnSpPr>
        <p:spPr>
          <a:xfrm>
            <a:off x="6864307" y="6481334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8" name="Straight Connector 757"/>
          <p:cNvCxnSpPr/>
          <p:nvPr/>
        </p:nvCxnSpPr>
        <p:spPr>
          <a:xfrm flipH="1" flipV="1">
            <a:off x="6807000" y="6281940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9" name="TextBox 758"/>
          <p:cNvSpPr txBox="1"/>
          <p:nvPr/>
        </p:nvSpPr>
        <p:spPr>
          <a:xfrm>
            <a:off x="6915625" y="6250285"/>
            <a:ext cx="346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>
                <a:solidFill>
                  <a:srgbClr val="0000FF"/>
                </a:solidFill>
              </a:rPr>
              <a:t>0</a:t>
            </a:r>
            <a:endParaRPr lang="en-GB" sz="1100" dirty="0">
              <a:solidFill>
                <a:srgbClr val="0000FF"/>
              </a:solidFill>
            </a:endParaRPr>
          </a:p>
        </p:txBody>
      </p:sp>
      <p:cxnSp>
        <p:nvCxnSpPr>
          <p:cNvPr id="760" name="Straight Connector 759"/>
          <p:cNvCxnSpPr/>
          <p:nvPr/>
        </p:nvCxnSpPr>
        <p:spPr>
          <a:xfrm flipV="1">
            <a:off x="7313765" y="6287694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1" name="Straight Connector 760"/>
          <p:cNvCxnSpPr/>
          <p:nvPr/>
        </p:nvCxnSpPr>
        <p:spPr>
          <a:xfrm>
            <a:off x="7370085" y="6283753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2" name="Straight Connector 761"/>
          <p:cNvCxnSpPr/>
          <p:nvPr/>
        </p:nvCxnSpPr>
        <p:spPr>
          <a:xfrm>
            <a:off x="7370085" y="6481334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3" name="Straight Connector 762"/>
          <p:cNvCxnSpPr/>
          <p:nvPr/>
        </p:nvCxnSpPr>
        <p:spPr>
          <a:xfrm flipH="1" flipV="1">
            <a:off x="7312778" y="6281940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4" name="TextBox 763"/>
          <p:cNvSpPr txBox="1"/>
          <p:nvPr/>
        </p:nvSpPr>
        <p:spPr>
          <a:xfrm>
            <a:off x="7421403" y="6250285"/>
            <a:ext cx="346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>
                <a:solidFill>
                  <a:srgbClr val="0000FF"/>
                </a:solidFill>
              </a:rPr>
              <a:t>0</a:t>
            </a:r>
            <a:endParaRPr lang="en-GB" sz="1100" dirty="0">
              <a:solidFill>
                <a:srgbClr val="0000FF"/>
              </a:solidFill>
            </a:endParaRPr>
          </a:p>
        </p:txBody>
      </p:sp>
      <p:cxnSp>
        <p:nvCxnSpPr>
          <p:cNvPr id="765" name="Straight Connector 764"/>
          <p:cNvCxnSpPr/>
          <p:nvPr/>
        </p:nvCxnSpPr>
        <p:spPr>
          <a:xfrm flipV="1">
            <a:off x="7817202" y="6287694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6" name="Straight Connector 765"/>
          <p:cNvCxnSpPr/>
          <p:nvPr/>
        </p:nvCxnSpPr>
        <p:spPr>
          <a:xfrm>
            <a:off x="7873522" y="6283753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7" name="Straight Connector 766"/>
          <p:cNvCxnSpPr/>
          <p:nvPr/>
        </p:nvCxnSpPr>
        <p:spPr>
          <a:xfrm>
            <a:off x="7873522" y="6481334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8" name="Straight Connector 767"/>
          <p:cNvCxnSpPr/>
          <p:nvPr/>
        </p:nvCxnSpPr>
        <p:spPr>
          <a:xfrm flipH="1" flipV="1">
            <a:off x="7816215" y="6281940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9" name="TextBox 768"/>
          <p:cNvSpPr txBox="1"/>
          <p:nvPr/>
        </p:nvSpPr>
        <p:spPr>
          <a:xfrm>
            <a:off x="7924840" y="6250285"/>
            <a:ext cx="346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>
                <a:solidFill>
                  <a:srgbClr val="0000FF"/>
                </a:solidFill>
              </a:rPr>
              <a:t>0</a:t>
            </a:r>
            <a:endParaRPr lang="en-GB" sz="1100" dirty="0">
              <a:solidFill>
                <a:srgbClr val="0000FF"/>
              </a:solidFill>
            </a:endParaRPr>
          </a:p>
        </p:txBody>
      </p:sp>
      <p:cxnSp>
        <p:nvCxnSpPr>
          <p:cNvPr id="770" name="Straight Connector 769"/>
          <p:cNvCxnSpPr/>
          <p:nvPr/>
        </p:nvCxnSpPr>
        <p:spPr>
          <a:xfrm flipV="1">
            <a:off x="8323967" y="6287694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1" name="Straight Connector 770"/>
          <p:cNvCxnSpPr/>
          <p:nvPr/>
        </p:nvCxnSpPr>
        <p:spPr>
          <a:xfrm>
            <a:off x="8380287" y="6283753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2" name="Straight Connector 771"/>
          <p:cNvCxnSpPr/>
          <p:nvPr/>
        </p:nvCxnSpPr>
        <p:spPr>
          <a:xfrm>
            <a:off x="8380287" y="6481334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3" name="Straight Connector 772"/>
          <p:cNvCxnSpPr/>
          <p:nvPr/>
        </p:nvCxnSpPr>
        <p:spPr>
          <a:xfrm flipH="1" flipV="1">
            <a:off x="8322980" y="6281940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4" name="TextBox 773"/>
          <p:cNvSpPr txBox="1"/>
          <p:nvPr/>
        </p:nvSpPr>
        <p:spPr>
          <a:xfrm>
            <a:off x="8431605" y="6250285"/>
            <a:ext cx="346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>
                <a:solidFill>
                  <a:srgbClr val="0000FF"/>
                </a:solidFill>
              </a:rPr>
              <a:t>0</a:t>
            </a:r>
            <a:endParaRPr lang="en-GB" sz="1100" dirty="0">
              <a:solidFill>
                <a:srgbClr val="0000FF"/>
              </a:solidFill>
            </a:endParaRPr>
          </a:p>
        </p:txBody>
      </p:sp>
      <p:cxnSp>
        <p:nvCxnSpPr>
          <p:cNvPr id="775" name="Straight Connector 774"/>
          <p:cNvCxnSpPr/>
          <p:nvPr/>
        </p:nvCxnSpPr>
        <p:spPr>
          <a:xfrm flipV="1">
            <a:off x="8830732" y="6287694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6" name="Straight Connector 775"/>
          <p:cNvCxnSpPr/>
          <p:nvPr/>
        </p:nvCxnSpPr>
        <p:spPr>
          <a:xfrm flipH="1" flipV="1">
            <a:off x="8829745" y="6281940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7" name="Straight Connector 776"/>
          <p:cNvCxnSpPr/>
          <p:nvPr/>
        </p:nvCxnSpPr>
        <p:spPr>
          <a:xfrm>
            <a:off x="8890509" y="6481334"/>
            <a:ext cx="10001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8" name="Straight Connector 777"/>
          <p:cNvCxnSpPr/>
          <p:nvPr/>
        </p:nvCxnSpPr>
        <p:spPr>
          <a:xfrm>
            <a:off x="8890509" y="6283753"/>
            <a:ext cx="10001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9" name="TextBox 778"/>
          <p:cNvSpPr txBox="1"/>
          <p:nvPr/>
        </p:nvSpPr>
        <p:spPr>
          <a:xfrm>
            <a:off x="4003779" y="5963147"/>
            <a:ext cx="8073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>
                <a:solidFill>
                  <a:srgbClr val="0000FF"/>
                </a:solidFill>
              </a:rPr>
              <a:t>Col </a:t>
            </a:r>
            <a:r>
              <a:rPr lang="en-GB" sz="1100" dirty="0" err="1" smtClean="0">
                <a:solidFill>
                  <a:srgbClr val="0000FF"/>
                </a:solidFill>
              </a:rPr>
              <a:t>addr</a:t>
            </a:r>
            <a:endParaRPr lang="en-GB" sz="1100" dirty="0">
              <a:solidFill>
                <a:srgbClr val="0000FF"/>
              </a:solidFill>
            </a:endParaRPr>
          </a:p>
        </p:txBody>
      </p:sp>
      <p:sp>
        <p:nvSpPr>
          <p:cNvPr id="780" name="TextBox 779"/>
          <p:cNvSpPr txBox="1"/>
          <p:nvPr/>
        </p:nvSpPr>
        <p:spPr>
          <a:xfrm>
            <a:off x="4003779" y="6256211"/>
            <a:ext cx="8073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>
                <a:solidFill>
                  <a:srgbClr val="0000FF"/>
                </a:solidFill>
              </a:rPr>
              <a:t>Row </a:t>
            </a:r>
            <a:r>
              <a:rPr lang="en-GB" sz="1100" dirty="0" err="1" smtClean="0">
                <a:solidFill>
                  <a:srgbClr val="0000FF"/>
                </a:solidFill>
              </a:rPr>
              <a:t>addr</a:t>
            </a:r>
            <a:endParaRPr lang="en-GB" sz="1100" dirty="0">
              <a:solidFill>
                <a:srgbClr val="0000FF"/>
              </a:solidFill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4814011" y="5664200"/>
            <a:ext cx="505778" cy="0"/>
          </a:xfrm>
          <a:prstGeom prst="straightConnector1">
            <a:avLst/>
          </a:prstGeom>
          <a:ln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2" name="Straight Arrow Connector 431"/>
          <p:cNvCxnSpPr/>
          <p:nvPr/>
        </p:nvCxnSpPr>
        <p:spPr>
          <a:xfrm>
            <a:off x="4814011" y="5899654"/>
            <a:ext cx="4046609" cy="0"/>
          </a:xfrm>
          <a:prstGeom prst="straightConnector1">
            <a:avLst/>
          </a:prstGeom>
          <a:ln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4" name="TextBox 433"/>
          <p:cNvSpPr txBox="1"/>
          <p:nvPr/>
        </p:nvSpPr>
        <p:spPr>
          <a:xfrm>
            <a:off x="5821839" y="5720418"/>
            <a:ext cx="202684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dirty="0" smtClean="0"/>
              <a:t>25ns – one complete readout cycle</a:t>
            </a:r>
            <a:endParaRPr lang="en-GB" sz="900" dirty="0"/>
          </a:p>
        </p:txBody>
      </p:sp>
      <p:sp>
        <p:nvSpPr>
          <p:cNvPr id="440" name="Rounded Rectangle 439"/>
          <p:cNvSpPr/>
          <p:nvPr/>
        </p:nvSpPr>
        <p:spPr>
          <a:xfrm>
            <a:off x="4565753" y="813878"/>
            <a:ext cx="4422517" cy="26190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dirty="0" smtClean="0"/>
              <a:t>Output values (note, outputs are in fact LVDS):</a:t>
            </a:r>
            <a:endParaRPr lang="en-US" sz="1050" dirty="0"/>
          </a:p>
        </p:txBody>
      </p:sp>
      <p:sp>
        <p:nvSpPr>
          <p:cNvPr id="441" name="Rounded Rectangle 440"/>
          <p:cNvSpPr/>
          <p:nvPr/>
        </p:nvSpPr>
        <p:spPr>
          <a:xfrm rot="16200000">
            <a:off x="3334861" y="5945815"/>
            <a:ext cx="822547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1100" dirty="0" smtClean="0"/>
              <a:t>first hit</a:t>
            </a:r>
            <a:endParaRPr lang="en-US" sz="1100" dirty="0"/>
          </a:p>
        </p:txBody>
      </p:sp>
      <p:sp>
        <p:nvSpPr>
          <p:cNvPr id="447" name="Rounded Rectangle 446"/>
          <p:cNvSpPr/>
          <p:nvPr/>
        </p:nvSpPr>
        <p:spPr>
          <a:xfrm rot="16200000">
            <a:off x="3032293" y="5945815"/>
            <a:ext cx="822547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1100" dirty="0" smtClean="0"/>
              <a:t>second hit</a:t>
            </a:r>
            <a:endParaRPr lang="en-US" sz="1100" dirty="0"/>
          </a:p>
        </p:txBody>
      </p:sp>
      <p:sp>
        <p:nvSpPr>
          <p:cNvPr id="481" name="Rounded Rectangle 480"/>
          <p:cNvSpPr/>
          <p:nvPr/>
        </p:nvSpPr>
        <p:spPr>
          <a:xfrm rot="16200000">
            <a:off x="2729726" y="5945815"/>
            <a:ext cx="822547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1100" dirty="0" smtClean="0"/>
              <a:t>third hit</a:t>
            </a:r>
            <a:endParaRPr lang="en-US" sz="1100" dirty="0"/>
          </a:p>
        </p:txBody>
      </p:sp>
      <p:sp>
        <p:nvSpPr>
          <p:cNvPr id="482" name="Rounded Rectangle 481"/>
          <p:cNvSpPr/>
          <p:nvPr/>
        </p:nvSpPr>
        <p:spPr>
          <a:xfrm rot="16200000">
            <a:off x="2426149" y="5945815"/>
            <a:ext cx="822547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1100" dirty="0" smtClean="0"/>
              <a:t>fourth hit</a:t>
            </a:r>
            <a:endParaRPr lang="en-US" sz="1100" dirty="0"/>
          </a:p>
        </p:txBody>
      </p:sp>
      <p:sp>
        <p:nvSpPr>
          <p:cNvPr id="483" name="Rounded Rectangle 482"/>
          <p:cNvSpPr/>
          <p:nvPr/>
        </p:nvSpPr>
        <p:spPr>
          <a:xfrm rot="16200000">
            <a:off x="2123078" y="5945815"/>
            <a:ext cx="822547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1100" dirty="0" smtClean="0"/>
              <a:t>fifth hit</a:t>
            </a:r>
            <a:endParaRPr lang="en-US" sz="1100" dirty="0"/>
          </a:p>
        </p:txBody>
      </p:sp>
      <p:sp>
        <p:nvSpPr>
          <p:cNvPr id="485" name="Rounded Rectangle 484"/>
          <p:cNvSpPr/>
          <p:nvPr/>
        </p:nvSpPr>
        <p:spPr>
          <a:xfrm rot="16200000">
            <a:off x="1819501" y="5945815"/>
            <a:ext cx="822547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1100" dirty="0" smtClean="0"/>
              <a:t>sixth hit</a:t>
            </a:r>
            <a:endParaRPr lang="en-US" sz="1100" dirty="0"/>
          </a:p>
        </p:txBody>
      </p:sp>
      <p:sp>
        <p:nvSpPr>
          <p:cNvPr id="487" name="Rounded Rectangle 486"/>
          <p:cNvSpPr/>
          <p:nvPr/>
        </p:nvSpPr>
        <p:spPr>
          <a:xfrm rot="16200000">
            <a:off x="1421687" y="6039546"/>
            <a:ext cx="1010011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1100" dirty="0" smtClean="0"/>
              <a:t>seventh hit</a:t>
            </a:r>
            <a:endParaRPr lang="en-US" sz="1100" dirty="0"/>
          </a:p>
        </p:txBody>
      </p:sp>
      <p:sp>
        <p:nvSpPr>
          <p:cNvPr id="489" name="Rounded Rectangle 488"/>
          <p:cNvSpPr/>
          <p:nvPr/>
        </p:nvSpPr>
        <p:spPr>
          <a:xfrm rot="16200000">
            <a:off x="1212347" y="5945815"/>
            <a:ext cx="822547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1100" dirty="0" smtClean="0"/>
              <a:t>eighth hit</a:t>
            </a:r>
            <a:endParaRPr lang="en-US" sz="1100" dirty="0"/>
          </a:p>
        </p:txBody>
      </p:sp>
      <p:cxnSp>
        <p:nvCxnSpPr>
          <p:cNvPr id="392" name="Straight Connector 391"/>
          <p:cNvCxnSpPr/>
          <p:nvPr/>
        </p:nvCxnSpPr>
        <p:spPr>
          <a:xfrm>
            <a:off x="6359372" y="1760934"/>
            <a:ext cx="2628899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7" name="Left Brace 396"/>
          <p:cNvSpPr/>
          <p:nvPr/>
        </p:nvSpPr>
        <p:spPr>
          <a:xfrm rot="16200000" flipV="1">
            <a:off x="4320486" y="6251310"/>
            <a:ext cx="95834" cy="578644"/>
          </a:xfrm>
          <a:prstGeom prst="leftBrace">
            <a:avLst>
              <a:gd name="adj1" fmla="val 37853"/>
              <a:gd name="adj2" fmla="val 50000"/>
            </a:avLst>
          </a:prstGeom>
          <a:ln w="127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375" name="Group 374"/>
          <p:cNvGrpSpPr/>
          <p:nvPr/>
        </p:nvGrpSpPr>
        <p:grpSpPr>
          <a:xfrm>
            <a:off x="137601" y="6271262"/>
            <a:ext cx="1443914" cy="494395"/>
            <a:chOff x="7672411" y="183728"/>
            <a:chExt cx="1443914" cy="494395"/>
          </a:xfrm>
        </p:grpSpPr>
        <p:sp>
          <p:nvSpPr>
            <p:cNvPr id="376" name="Rounded Rectangle 375"/>
            <p:cNvSpPr/>
            <p:nvPr/>
          </p:nvSpPr>
          <p:spPr>
            <a:xfrm>
              <a:off x="8256442" y="231602"/>
              <a:ext cx="147036" cy="146304"/>
            </a:xfrm>
            <a:prstGeom prst="roundRect">
              <a:avLst/>
            </a:prstGeom>
            <a:noFill/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7" name="Rounded Rectangle 376"/>
            <p:cNvSpPr/>
            <p:nvPr/>
          </p:nvSpPr>
          <p:spPr>
            <a:xfrm>
              <a:off x="8256442" y="483946"/>
              <a:ext cx="147036" cy="146304"/>
            </a:xfrm>
            <a:prstGeom prst="roundRect">
              <a:avLst/>
            </a:prstGeom>
            <a:solidFill>
              <a:schemeClr val="bg1">
                <a:lumMod val="50000"/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8" name="Rounded Rectangle 377"/>
            <p:cNvSpPr/>
            <p:nvPr/>
          </p:nvSpPr>
          <p:spPr>
            <a:xfrm>
              <a:off x="8397315" y="183728"/>
              <a:ext cx="719010" cy="242051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1100" dirty="0" smtClean="0">
                  <a:solidFill>
                    <a:schemeClr val="tx1"/>
                  </a:solidFill>
                </a:rPr>
                <a:t>mean 0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380" name="Rounded Rectangle 379"/>
            <p:cNvSpPr/>
            <p:nvPr/>
          </p:nvSpPr>
          <p:spPr>
            <a:xfrm>
              <a:off x="8397315" y="436072"/>
              <a:ext cx="719010" cy="242051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1100" dirty="0" smtClean="0">
                  <a:solidFill>
                    <a:schemeClr val="tx1"/>
                  </a:solidFill>
                </a:rPr>
                <a:t>mean 1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381" name="Rounded Rectangle 380"/>
            <p:cNvSpPr/>
            <p:nvPr/>
          </p:nvSpPr>
          <p:spPr>
            <a:xfrm>
              <a:off x="8061765" y="231601"/>
              <a:ext cx="147036" cy="146304"/>
            </a:xfrm>
            <a:prstGeom prst="round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9" name="Rounded Rectangle 398"/>
            <p:cNvSpPr/>
            <p:nvPr/>
          </p:nvSpPr>
          <p:spPr>
            <a:xfrm>
              <a:off x="8061765" y="483946"/>
              <a:ext cx="147036" cy="146304"/>
            </a:xfrm>
            <a:prstGeom prst="roundRect">
              <a:avLst/>
            </a:prstGeom>
            <a:solidFill>
              <a:srgbClr val="FF0000">
                <a:alpha val="60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0" name="Rounded Rectangle 399"/>
            <p:cNvSpPr/>
            <p:nvPr/>
          </p:nvSpPr>
          <p:spPr>
            <a:xfrm>
              <a:off x="7867088" y="231602"/>
              <a:ext cx="147036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1" name="Rounded Rectangle 400"/>
            <p:cNvSpPr/>
            <p:nvPr/>
          </p:nvSpPr>
          <p:spPr>
            <a:xfrm>
              <a:off x="7867088" y="483945"/>
              <a:ext cx="147036" cy="146304"/>
            </a:xfrm>
            <a:prstGeom prst="roundRect">
              <a:avLst/>
            </a:prstGeom>
            <a:solidFill>
              <a:srgbClr val="00CC00">
                <a:alpha val="80000"/>
              </a:srgbClr>
            </a:solidFill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2" name="Rounded Rectangle 401"/>
            <p:cNvSpPr/>
            <p:nvPr/>
          </p:nvSpPr>
          <p:spPr>
            <a:xfrm>
              <a:off x="7672411" y="483946"/>
              <a:ext cx="141919" cy="146304"/>
            </a:xfrm>
            <a:prstGeom prst="roundRect">
              <a:avLst/>
            </a:prstGeom>
            <a:solidFill>
              <a:srgbClr val="002060">
                <a:alpha val="80000"/>
              </a:srgb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65" name="Rounded Rectangle 364"/>
          <p:cNvSpPr/>
          <p:nvPr/>
        </p:nvSpPr>
        <p:spPr>
          <a:xfrm rot="5400000">
            <a:off x="3045026" y="1564207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rgbClr val="0066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3" name="Rounded Rectangle 402"/>
          <p:cNvSpPr/>
          <p:nvPr/>
        </p:nvSpPr>
        <p:spPr>
          <a:xfrm>
            <a:off x="3038469" y="1263526"/>
            <a:ext cx="202954" cy="201944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4" name="Rounded Rectangle 403"/>
          <p:cNvSpPr/>
          <p:nvPr/>
        </p:nvSpPr>
        <p:spPr>
          <a:xfrm>
            <a:off x="3342089" y="1263526"/>
            <a:ext cx="202954" cy="201944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5" name="Rounded Rectangle 404"/>
          <p:cNvSpPr/>
          <p:nvPr/>
        </p:nvSpPr>
        <p:spPr>
          <a:xfrm rot="5400000">
            <a:off x="3044859" y="4214628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6" name="Rounded Rectangle 405"/>
          <p:cNvSpPr/>
          <p:nvPr/>
        </p:nvSpPr>
        <p:spPr>
          <a:xfrm rot="5400000">
            <a:off x="3044859" y="3625719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7" name="Rounded Rectangle 406"/>
          <p:cNvSpPr/>
          <p:nvPr/>
        </p:nvSpPr>
        <p:spPr>
          <a:xfrm rot="5400000">
            <a:off x="3347934" y="4214628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8" name="Rounded Rectangle 407"/>
          <p:cNvSpPr/>
          <p:nvPr/>
        </p:nvSpPr>
        <p:spPr>
          <a:xfrm rot="5400000">
            <a:off x="3343061" y="3041759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9" name="Rounded Rectangle 408"/>
          <p:cNvSpPr/>
          <p:nvPr/>
        </p:nvSpPr>
        <p:spPr>
          <a:xfrm rot="5400000">
            <a:off x="3343061" y="1864250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0" name="Rounded Rectangle 409"/>
          <p:cNvSpPr/>
          <p:nvPr/>
        </p:nvSpPr>
        <p:spPr>
          <a:xfrm rot="5400000">
            <a:off x="3343061" y="2158627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1" name="Rounded Rectangle 410"/>
          <p:cNvSpPr/>
          <p:nvPr/>
        </p:nvSpPr>
        <p:spPr>
          <a:xfrm rot="5400000">
            <a:off x="3343061" y="2453004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2" name="Rounded Rectangle 411"/>
          <p:cNvSpPr/>
          <p:nvPr/>
        </p:nvSpPr>
        <p:spPr>
          <a:xfrm rot="5400000">
            <a:off x="3343061" y="2747381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3" name="Rounded Rectangle 412"/>
          <p:cNvSpPr/>
          <p:nvPr/>
        </p:nvSpPr>
        <p:spPr>
          <a:xfrm rot="5400000">
            <a:off x="3343061" y="3331734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4" name="Rounded Rectangle 413"/>
          <p:cNvSpPr/>
          <p:nvPr/>
        </p:nvSpPr>
        <p:spPr>
          <a:xfrm rot="5400000">
            <a:off x="3659790" y="3626111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5" name="Rounded Rectangle 414"/>
          <p:cNvSpPr/>
          <p:nvPr/>
        </p:nvSpPr>
        <p:spPr>
          <a:xfrm rot="5400000">
            <a:off x="3653698" y="2747381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16" name="Straight Connector 415"/>
          <p:cNvCxnSpPr/>
          <p:nvPr/>
        </p:nvCxnSpPr>
        <p:spPr>
          <a:xfrm flipH="1" flipV="1">
            <a:off x="5282992" y="1267552"/>
            <a:ext cx="62399" cy="194619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7" name="Straight Connector 416"/>
          <p:cNvCxnSpPr/>
          <p:nvPr/>
        </p:nvCxnSpPr>
        <p:spPr>
          <a:xfrm>
            <a:off x="4682248" y="4422604"/>
            <a:ext cx="430602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8" name="Straight Connector 417"/>
          <p:cNvCxnSpPr/>
          <p:nvPr/>
        </p:nvCxnSpPr>
        <p:spPr>
          <a:xfrm>
            <a:off x="4682248" y="3825338"/>
            <a:ext cx="430602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9" name="Straight Connector 418"/>
          <p:cNvCxnSpPr/>
          <p:nvPr/>
        </p:nvCxnSpPr>
        <p:spPr>
          <a:xfrm>
            <a:off x="4682248" y="3533204"/>
            <a:ext cx="430602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0" name="Straight Connector 419"/>
          <p:cNvCxnSpPr/>
          <p:nvPr/>
        </p:nvCxnSpPr>
        <p:spPr>
          <a:xfrm>
            <a:off x="4682248" y="3243358"/>
            <a:ext cx="430602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1" name="Straight Connector 420"/>
          <p:cNvCxnSpPr/>
          <p:nvPr/>
        </p:nvCxnSpPr>
        <p:spPr>
          <a:xfrm>
            <a:off x="4682248" y="2940465"/>
            <a:ext cx="430602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2" name="Straight Connector 421"/>
          <p:cNvCxnSpPr/>
          <p:nvPr/>
        </p:nvCxnSpPr>
        <p:spPr>
          <a:xfrm>
            <a:off x="4682248" y="2660311"/>
            <a:ext cx="430602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3" name="Straight Connector 422"/>
          <p:cNvCxnSpPr/>
          <p:nvPr/>
        </p:nvCxnSpPr>
        <p:spPr>
          <a:xfrm>
            <a:off x="4682248" y="2363402"/>
            <a:ext cx="430602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5" name="Straight Connector 424"/>
          <p:cNvCxnSpPr/>
          <p:nvPr/>
        </p:nvCxnSpPr>
        <p:spPr>
          <a:xfrm>
            <a:off x="4682248" y="2062936"/>
            <a:ext cx="430602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6" name="Straight Connector 425"/>
          <p:cNvCxnSpPr/>
          <p:nvPr/>
        </p:nvCxnSpPr>
        <p:spPr>
          <a:xfrm>
            <a:off x="4682248" y="1759593"/>
            <a:ext cx="430602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0798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9783</TotalTime>
  <Words>687</Words>
  <Application>Microsoft Office PowerPoint</Application>
  <PresentationFormat>On-screen Show (4:3)</PresentationFormat>
  <Paragraphs>112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CHESS-2 Test Mode     17 May 2017 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Department of Physics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Hardware for CHESS testing</dc:title>
  <dc:creator>Jaya John John</dc:creator>
  <cp:lastModifiedBy>Jaya John</cp:lastModifiedBy>
  <cp:revision>645</cp:revision>
  <cp:lastPrinted>2015-07-21T15:43:16Z</cp:lastPrinted>
  <dcterms:created xsi:type="dcterms:W3CDTF">2014-09-18T13:48:06Z</dcterms:created>
  <dcterms:modified xsi:type="dcterms:W3CDTF">2017-05-18T14:45:06Z</dcterms:modified>
</cp:coreProperties>
</file>