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3" r:id="rId2"/>
    <p:sldId id="366" r:id="rId3"/>
    <p:sldId id="367" r:id="rId4"/>
    <p:sldId id="368" r:id="rId5"/>
    <p:sldId id="365" r:id="rId6"/>
    <p:sldId id="370" r:id="rId7"/>
    <p:sldId id="369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CC00"/>
    <a:srgbClr val="006600"/>
    <a:srgbClr val="FF9966"/>
    <a:srgbClr val="FF6600"/>
    <a:srgbClr val="99FF99"/>
    <a:srgbClr val="CCFFCC"/>
    <a:srgbClr val="9B9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7853" autoAdjust="0"/>
  </p:normalViewPr>
  <p:slideViewPr>
    <p:cSldViewPr snapToGrid="0">
      <p:cViewPr varScale="1">
        <p:scale>
          <a:sx n="61" d="100"/>
          <a:sy n="61" d="100"/>
        </p:scale>
        <p:origin x="16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physics.ox.ac.uk/owa/redir.aspx?C=x7uuulB7f5mQ4vyJujkIVj2bRhxPBA0xa8IG-aUN4k3wzP6U-p3UCA..&amp;URL=https://indico.desy.de/getFile.py/access?contribId%3d0%26resId%3d0%26materialId%3dslides%26confId%3d1794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4012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CHESS-2 Test </a:t>
            </a:r>
            <a:r>
              <a:rPr lang="en-GB" dirty="0" smtClean="0">
                <a:solidFill>
                  <a:srgbClr val="0000FF"/>
                </a:solidFill>
              </a:rPr>
              <a:t>Mode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sz="3600" dirty="0" smtClean="0">
                <a:solidFill>
                  <a:srgbClr val="0000FF"/>
                </a:solidFill>
              </a:rPr>
              <a:t>v2 with more examples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19 </a:t>
            </a:r>
            <a:r>
              <a:rPr lang="en-GB" sz="3200" dirty="0" smtClean="0"/>
              <a:t>May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</a:t>
            </a:r>
            <a:r>
              <a:rPr lang="en-GB" dirty="0"/>
              <a:t>. J. </a:t>
            </a:r>
            <a:r>
              <a:rPr lang="en-GB" dirty="0" smtClean="0"/>
              <a:t>John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Introduction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Test Mode is used to test the CHESS-2 data out interface. It creates a fixed pattern of hits, so that no external stimulation of the sensor is required. </a:t>
            </a:r>
          </a:p>
          <a:p>
            <a:endParaRPr lang="en-GB" sz="2000" dirty="0"/>
          </a:p>
          <a:p>
            <a:r>
              <a:rPr lang="en-GB" sz="2000" dirty="0" smtClean="0"/>
              <a:t>Test Mode has two possibilities:</a:t>
            </a:r>
          </a:p>
          <a:p>
            <a:endParaRPr lang="en-GB" sz="20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Set up one hit in column zero of a specified row, in every 25ns bunch crossing period.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Set up one hit in column zero of each of the 128 rows, in every </a:t>
            </a:r>
            <a:r>
              <a:rPr lang="en-GB" sz="2000" dirty="0"/>
              <a:t>25ns bunch crossing period</a:t>
            </a:r>
            <a:r>
              <a:rPr lang="en-GB" sz="2000" dirty="0" smtClean="0"/>
              <a:t>.</a:t>
            </a:r>
          </a:p>
          <a:p>
            <a:pPr lvl="1"/>
            <a:endParaRPr lang="en-GB" sz="2000" dirty="0"/>
          </a:p>
          <a:p>
            <a:r>
              <a:rPr lang="en-GB" sz="2000" dirty="0"/>
              <a:t>Note, since the Test Mode circuit uses the row pointer (address 1) to store the row to </a:t>
            </a:r>
            <a:r>
              <a:rPr lang="en-GB" sz="2000" dirty="0" smtClean="0"/>
              <a:t>be hit</a:t>
            </a:r>
            <a:r>
              <a:rPr lang="en-GB" sz="2000" dirty="0"/>
              <a:t>, it is only possible to select 1 row or </a:t>
            </a:r>
            <a:r>
              <a:rPr lang="en-GB" sz="2000" dirty="0" smtClean="0"/>
              <a:t>all 128 rows. </a:t>
            </a:r>
            <a:r>
              <a:rPr lang="en-GB" sz="2000" dirty="0"/>
              <a:t>There is no </a:t>
            </a:r>
            <a:r>
              <a:rPr lang="en-GB" sz="2000" dirty="0" smtClean="0"/>
              <a:t>way </a:t>
            </a:r>
            <a:r>
              <a:rPr lang="en-GB" sz="2000" dirty="0"/>
              <a:t>to set up hits on 2 to 127 rows.</a:t>
            </a:r>
          </a:p>
          <a:p>
            <a:pPr lvl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8562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SACI commands to configure Test Mode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From the CHESS-2 spec v1.6, pp.17-18:</a:t>
            </a:r>
          </a:p>
          <a:p>
            <a:endParaRPr lang="en-GB" sz="2000" dirty="0"/>
          </a:p>
          <a:p>
            <a:r>
              <a:rPr lang="en-GB" sz="2000" dirty="0" smtClean="0"/>
              <a:t>Send </a:t>
            </a:r>
            <a:r>
              <a:rPr lang="en-GB" sz="2000" dirty="0" smtClean="0"/>
              <a:t>this sequence of SACI commands to set up 1 hit on a specified row:</a:t>
            </a:r>
          </a:p>
          <a:p>
            <a:endParaRPr lang="en-GB" sz="2000" dirty="0"/>
          </a:p>
          <a:p>
            <a:pPr lvl="1"/>
            <a:r>
              <a:rPr lang="en-GB" dirty="0" smtClean="0"/>
              <a:t>Read/Write = 1, </a:t>
            </a:r>
            <a:r>
              <a:rPr lang="en-GB" dirty="0" err="1" smtClean="0"/>
              <a:t>Cmd</a:t>
            </a:r>
            <a:r>
              <a:rPr lang="en-GB" dirty="0" smtClean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</a:t>
            </a:r>
            <a:r>
              <a:rPr lang="en-GB" dirty="0" smtClean="0"/>
              <a:t>1, </a:t>
            </a:r>
            <a:r>
              <a:rPr lang="en-GB" dirty="0"/>
              <a:t>data = </a:t>
            </a:r>
            <a:r>
              <a:rPr lang="en-GB" dirty="0" smtClean="0"/>
              <a:t>&lt;row number&gt; </a:t>
            </a:r>
            <a:r>
              <a:rPr lang="en-GB" dirty="0"/>
              <a:t>// </a:t>
            </a:r>
            <a:r>
              <a:rPr lang="en-GB" dirty="0" smtClean="0"/>
              <a:t>activate 1 row</a:t>
            </a:r>
          </a:p>
          <a:p>
            <a:pPr lvl="1"/>
            <a:r>
              <a:rPr lang="en-GB" dirty="0" smtClean="0"/>
              <a:t>Read/Write </a:t>
            </a:r>
            <a:r>
              <a:rPr lang="en-GB" dirty="0"/>
              <a:t>= 1, </a:t>
            </a:r>
            <a:r>
              <a:rPr lang="en-GB" dirty="0" err="1"/>
              <a:t>Cmd</a:t>
            </a:r>
            <a:r>
              <a:rPr lang="en-GB" dirty="0"/>
              <a:t> = 1, address = 10, data = </a:t>
            </a:r>
            <a:r>
              <a:rPr lang="en-GB" dirty="0" smtClean="0"/>
              <a:t>0x0 </a:t>
            </a:r>
            <a:r>
              <a:rPr lang="en-GB" dirty="0"/>
              <a:t>// </a:t>
            </a:r>
            <a:r>
              <a:rPr lang="en-GB" dirty="0" smtClean="0"/>
              <a:t>exit </a:t>
            </a:r>
            <a:r>
              <a:rPr lang="en-GB" dirty="0"/>
              <a:t>test mode</a:t>
            </a:r>
          </a:p>
          <a:p>
            <a:pPr lvl="1"/>
            <a:endParaRPr lang="en-GB" sz="2000" dirty="0" smtClean="0"/>
          </a:p>
          <a:p>
            <a:r>
              <a:rPr lang="en-GB" sz="2000" dirty="0"/>
              <a:t>Send this sequence of SACI commands to set up </a:t>
            </a:r>
            <a:r>
              <a:rPr lang="en-GB" sz="2000" dirty="0" smtClean="0"/>
              <a:t>1 hit </a:t>
            </a:r>
            <a:r>
              <a:rPr lang="en-GB" sz="2000" dirty="0"/>
              <a:t>on </a:t>
            </a:r>
            <a:r>
              <a:rPr lang="en-GB" sz="2000" dirty="0" smtClean="0"/>
              <a:t>all 128 rows:</a:t>
            </a:r>
            <a:endParaRPr lang="en-GB" sz="2000" dirty="0"/>
          </a:p>
          <a:p>
            <a:endParaRPr lang="en-GB" sz="2000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</a:t>
            </a:r>
            <a:r>
              <a:rPr lang="en-GB" dirty="0" smtClean="0"/>
              <a:t>3, </a:t>
            </a:r>
            <a:r>
              <a:rPr lang="en-GB" dirty="0"/>
              <a:t>address = </a:t>
            </a:r>
            <a:r>
              <a:rPr lang="en-GB" dirty="0" smtClean="0"/>
              <a:t>any, </a:t>
            </a:r>
            <a:r>
              <a:rPr lang="en-GB" dirty="0"/>
              <a:t>data = </a:t>
            </a:r>
            <a:r>
              <a:rPr lang="en-GB" dirty="0" smtClean="0"/>
              <a:t>any // </a:t>
            </a:r>
            <a:r>
              <a:rPr lang="en-GB" dirty="0"/>
              <a:t>activate </a:t>
            </a:r>
            <a:r>
              <a:rPr lang="en-GB" dirty="0" smtClean="0"/>
              <a:t>all 128 rows</a:t>
            </a:r>
            <a:endParaRPr lang="en-GB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0x0 // exit test mode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(When activating all rows, the values of the address and data are ignored, so can be set to any value).</a:t>
            </a:r>
          </a:p>
        </p:txBody>
      </p:sp>
    </p:spTree>
    <p:extLst>
      <p:ext uri="{BB962C8B-B14F-4D97-AF65-F5344CB8AC3E}">
        <p14:creationId xmlns:p14="http://schemas.microsoft.com/office/powerpoint/2010/main" val="25326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Detailed examples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Examples </a:t>
            </a:r>
            <a:r>
              <a:rPr lang="en-GB" sz="2000" dirty="0"/>
              <a:t>of the output are shown on the </a:t>
            </a:r>
            <a:r>
              <a:rPr lang="en-GB" sz="2000" dirty="0" smtClean="0"/>
              <a:t>following slides</a:t>
            </a:r>
            <a:r>
              <a:rPr lang="en-GB" sz="2000" dirty="0"/>
              <a:t>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For a general explanation of the readout format for CHESS-2, please see: </a:t>
            </a:r>
            <a:r>
              <a:rPr lang="en-GB" sz="1600" dirty="0">
                <a:hlinkClick r:id="rId2"/>
              </a:rPr>
              <a:t>https://indico.desy.de/getFile.py/access?contribId=0&amp;resId=0&amp;materialId=slides&amp;confId=17949</a:t>
            </a:r>
            <a:r>
              <a:rPr lang="en-GB" sz="1600" dirty="0"/>
              <a:t> 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Although the outputs are shown as single-ended outputs, they in fact represent LVDS pairs (so represent the logical state, not physically accurate).</a:t>
            </a:r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CHESS-2’s </a:t>
            </a:r>
            <a:r>
              <a:rPr lang="en-GB" sz="2000" dirty="0" smtClean="0"/>
              <a:t>output encoding reports </a:t>
            </a:r>
            <a:r>
              <a:rPr lang="en-GB" sz="2000" dirty="0" smtClean="0"/>
              <a:t>the </a:t>
            </a:r>
            <a:r>
              <a:rPr lang="en-GB" sz="2000" dirty="0" smtClean="0"/>
              <a:t>first 8 </a:t>
            </a:r>
            <a:r>
              <a:rPr lang="en-GB" sz="2000" dirty="0" smtClean="0"/>
              <a:t>hits seen on the array in a given beam </a:t>
            </a:r>
            <a:r>
              <a:rPr lang="en-GB" sz="2000" dirty="0"/>
              <a:t>crossing period. </a:t>
            </a:r>
            <a:r>
              <a:rPr lang="en-GB" sz="2000" dirty="0" smtClean="0"/>
              <a:t>So when hits </a:t>
            </a:r>
            <a:r>
              <a:rPr lang="en-GB" sz="2000" dirty="0"/>
              <a:t>are configured on all 128 rows, </a:t>
            </a:r>
            <a:r>
              <a:rPr lang="en-GB" sz="2000" dirty="0" smtClean="0"/>
              <a:t>the </a:t>
            </a:r>
            <a:r>
              <a:rPr lang="en-GB" sz="2000" dirty="0" smtClean="0"/>
              <a:t>output will </a:t>
            </a:r>
            <a:r>
              <a:rPr lang="en-GB" sz="2000" dirty="0" smtClean="0"/>
              <a:t>encode hits on</a:t>
            </a:r>
            <a:r>
              <a:rPr lang="en-GB" sz="2000" dirty="0"/>
              <a:t> </a:t>
            </a:r>
            <a:r>
              <a:rPr lang="en-GB" sz="2000" dirty="0" smtClean="0"/>
              <a:t>only the </a:t>
            </a:r>
            <a:r>
              <a:rPr lang="en-GB" sz="2000" dirty="0" smtClean="0"/>
              <a:t>first 8 </a:t>
            </a:r>
            <a:r>
              <a:rPr lang="en-GB" sz="2000" dirty="0" smtClean="0"/>
              <a:t>rows.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703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 for Test Mode with Row 0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5344359" y="1462171"/>
            <a:ext cx="36439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3" y="813878"/>
            <a:ext cx="4422517" cy="2619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values (note, outputs are in fact LVDS):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194963" y="1111858"/>
            <a:ext cx="2809211" cy="4560280"/>
            <a:chOff x="1194963" y="1111858"/>
            <a:chExt cx="2809211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ounded Rectangle 194"/>
            <p:cNvSpPr/>
            <p:nvPr/>
          </p:nvSpPr>
          <p:spPr>
            <a:xfrm rot="5400000">
              <a:off x="3651721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 rot="5400000">
              <a:off x="3046586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ounded Rectangle 266"/>
            <p:cNvSpPr/>
            <p:nvPr/>
          </p:nvSpPr>
          <p:spPr>
            <a:xfrm rot="5400000">
              <a:off x="2743009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 rot="5400000">
              <a:off x="2439433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 rot="5400000">
              <a:off x="2135856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ounded Rectangle 315"/>
            <p:cNvSpPr/>
            <p:nvPr/>
          </p:nvSpPr>
          <p:spPr>
            <a:xfrm rot="5400000">
              <a:off x="1832279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 rot="5400000">
              <a:off x="1528702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Rounded Rectangle 366"/>
            <p:cNvSpPr/>
            <p:nvPr/>
          </p:nvSpPr>
          <p:spPr>
            <a:xfrm rot="5400000">
              <a:off x="3651721" y="156475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Rounded Rectangle 367"/>
            <p:cNvSpPr/>
            <p:nvPr/>
          </p:nvSpPr>
          <p:spPr>
            <a:xfrm rot="5400000">
              <a:off x="3349153" y="156475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Rounded Rectangle 369"/>
            <p:cNvSpPr/>
            <p:nvPr/>
          </p:nvSpPr>
          <p:spPr>
            <a:xfrm rot="5400000">
              <a:off x="2743009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Rounded Rectangle 370"/>
            <p:cNvSpPr/>
            <p:nvPr/>
          </p:nvSpPr>
          <p:spPr>
            <a:xfrm rot="5400000">
              <a:off x="2439433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Rounded Rectangle 371"/>
            <p:cNvSpPr/>
            <p:nvPr/>
          </p:nvSpPr>
          <p:spPr>
            <a:xfrm rot="5400000">
              <a:off x="2135856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Rounded Rectangle 372"/>
            <p:cNvSpPr/>
            <p:nvPr/>
          </p:nvSpPr>
          <p:spPr>
            <a:xfrm rot="5400000">
              <a:off x="1832279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Rounded Rectangle 373"/>
            <p:cNvSpPr/>
            <p:nvPr/>
          </p:nvSpPr>
          <p:spPr>
            <a:xfrm rot="5400000">
              <a:off x="1528702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Left Brace 153"/>
            <p:cNvSpPr/>
            <p:nvPr/>
          </p:nvSpPr>
          <p:spPr>
            <a:xfrm>
              <a:off x="1194963" y="1863053"/>
              <a:ext cx="95834" cy="1373468"/>
            </a:xfrm>
            <a:prstGeom prst="leftBrace">
              <a:avLst>
                <a:gd name="adj1" fmla="val 37853"/>
                <a:gd name="adj2" fmla="val 50000"/>
              </a:avLst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5" name="Left Brace 344"/>
            <p:cNvSpPr/>
            <p:nvPr/>
          </p:nvSpPr>
          <p:spPr>
            <a:xfrm>
              <a:off x="1194963" y="3338290"/>
              <a:ext cx="95834" cy="1955089"/>
            </a:xfrm>
            <a:prstGeom prst="leftBrace">
              <a:avLst>
                <a:gd name="adj1" fmla="val 37853"/>
                <a:gd name="adj2" fmla="val 50000"/>
              </a:avLst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Rounded Rectangle 180"/>
            <p:cNvSpPr/>
            <p:nvPr/>
          </p:nvSpPr>
          <p:spPr>
            <a:xfrm rot="5400000">
              <a:off x="3651721" y="480362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ounded Rectangle 182"/>
            <p:cNvSpPr/>
            <p:nvPr/>
          </p:nvSpPr>
          <p:spPr>
            <a:xfrm rot="5400000">
              <a:off x="3644658" y="1264031"/>
              <a:ext cx="202954" cy="20194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 rot="5400000">
              <a:off x="3651721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/>
            <p:cNvSpPr/>
            <p:nvPr/>
          </p:nvSpPr>
          <p:spPr>
            <a:xfrm rot="5400000">
              <a:off x="3651721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/>
            <p:cNvSpPr/>
            <p:nvPr/>
          </p:nvSpPr>
          <p:spPr>
            <a:xfrm rot="5400000">
              <a:off x="3651721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 rot="5400000">
              <a:off x="3651721" y="392048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 rot="5400000">
              <a:off x="3651721" y="42148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 rot="5400000">
              <a:off x="3651721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ounded Rectangle 195"/>
            <p:cNvSpPr/>
            <p:nvPr/>
          </p:nvSpPr>
          <p:spPr>
            <a:xfrm rot="5400000">
              <a:off x="3651721" y="509799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ounded Rectangle 196"/>
            <p:cNvSpPr/>
            <p:nvPr/>
          </p:nvSpPr>
          <p:spPr>
            <a:xfrm rot="5400000">
              <a:off x="3651721" y="333173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 rot="5400000">
              <a:off x="3349153" y="509799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ounded Rectangle 233"/>
            <p:cNvSpPr/>
            <p:nvPr/>
          </p:nvSpPr>
          <p:spPr>
            <a:xfrm rot="5400000">
              <a:off x="3349153" y="362611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ounded Rectangle 234"/>
            <p:cNvSpPr/>
            <p:nvPr/>
          </p:nvSpPr>
          <p:spPr>
            <a:xfrm rot="5400000">
              <a:off x="3349153" y="392048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 rot="5400000">
              <a:off x="3349153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 rot="5400000">
              <a:off x="3349153" y="480362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 rot="5400000">
              <a:off x="3046586" y="480362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ounded Rectangle 244"/>
            <p:cNvSpPr/>
            <p:nvPr/>
          </p:nvSpPr>
          <p:spPr>
            <a:xfrm rot="5400000">
              <a:off x="3046586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 rot="5400000">
              <a:off x="3046586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 rot="5400000">
              <a:off x="3046586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 rot="5400000">
              <a:off x="3046586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ounded Rectangle 248"/>
            <p:cNvSpPr/>
            <p:nvPr/>
          </p:nvSpPr>
          <p:spPr>
            <a:xfrm rot="5400000">
              <a:off x="3046586" y="392048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ounded Rectangle 249"/>
            <p:cNvSpPr/>
            <p:nvPr/>
          </p:nvSpPr>
          <p:spPr>
            <a:xfrm rot="5400000">
              <a:off x="3046586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ounded Rectangle 252"/>
            <p:cNvSpPr/>
            <p:nvPr/>
          </p:nvSpPr>
          <p:spPr>
            <a:xfrm rot="5400000">
              <a:off x="3046586" y="509799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 rot="5400000">
              <a:off x="3046586" y="333173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 rot="5400000">
              <a:off x="274300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 rot="5400000">
              <a:off x="274300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2736452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 rot="5400000">
              <a:off x="2743009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ounded Rectangle 259"/>
            <p:cNvSpPr/>
            <p:nvPr/>
          </p:nvSpPr>
          <p:spPr>
            <a:xfrm rot="5400000">
              <a:off x="2743009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ounded Rectangle 260"/>
            <p:cNvSpPr/>
            <p:nvPr/>
          </p:nvSpPr>
          <p:spPr>
            <a:xfrm rot="5400000">
              <a:off x="2743009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ounded Rectangle 261"/>
            <p:cNvSpPr/>
            <p:nvPr/>
          </p:nvSpPr>
          <p:spPr>
            <a:xfrm rot="5400000">
              <a:off x="2743009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ounded Rectangle 262"/>
            <p:cNvSpPr/>
            <p:nvPr/>
          </p:nvSpPr>
          <p:spPr>
            <a:xfrm rot="5400000">
              <a:off x="2743009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ounded Rectangle 263"/>
            <p:cNvSpPr/>
            <p:nvPr/>
          </p:nvSpPr>
          <p:spPr>
            <a:xfrm rot="5400000">
              <a:off x="2743009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ounded Rectangle 264"/>
            <p:cNvSpPr/>
            <p:nvPr/>
          </p:nvSpPr>
          <p:spPr>
            <a:xfrm rot="5400000">
              <a:off x="2743009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ounded Rectangle 267"/>
            <p:cNvSpPr/>
            <p:nvPr/>
          </p:nvSpPr>
          <p:spPr>
            <a:xfrm rot="5400000">
              <a:off x="2743009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ounded Rectangle 268"/>
            <p:cNvSpPr/>
            <p:nvPr/>
          </p:nvSpPr>
          <p:spPr>
            <a:xfrm rot="5400000">
              <a:off x="2743009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ounded Rectangle 274"/>
            <p:cNvSpPr/>
            <p:nvPr/>
          </p:nvSpPr>
          <p:spPr>
            <a:xfrm rot="5400000">
              <a:off x="2439433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 rot="5400000">
              <a:off x="2439433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2432875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 rot="5400000">
              <a:off x="2439433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ounded Rectangle 279"/>
            <p:cNvSpPr/>
            <p:nvPr/>
          </p:nvSpPr>
          <p:spPr>
            <a:xfrm rot="5400000">
              <a:off x="2439433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 rot="5400000">
              <a:off x="2439433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 rot="5400000">
              <a:off x="2439433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ounded Rectangle 282"/>
            <p:cNvSpPr/>
            <p:nvPr/>
          </p:nvSpPr>
          <p:spPr>
            <a:xfrm rot="5400000">
              <a:off x="2439433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ounded Rectangle 283"/>
            <p:cNvSpPr/>
            <p:nvPr/>
          </p:nvSpPr>
          <p:spPr>
            <a:xfrm rot="5400000">
              <a:off x="2439433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 rot="5400000">
              <a:off x="2439433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 rot="5400000">
              <a:off x="2439433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 rot="5400000">
              <a:off x="2439433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ounded Rectangle 289"/>
            <p:cNvSpPr/>
            <p:nvPr/>
          </p:nvSpPr>
          <p:spPr>
            <a:xfrm rot="5400000">
              <a:off x="2135856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 rot="5400000">
              <a:off x="2135856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ounded Rectangle 292"/>
            <p:cNvSpPr/>
            <p:nvPr/>
          </p:nvSpPr>
          <p:spPr>
            <a:xfrm>
              <a:off x="2129298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ounded Rectangle 293"/>
            <p:cNvSpPr/>
            <p:nvPr/>
          </p:nvSpPr>
          <p:spPr>
            <a:xfrm rot="5400000">
              <a:off x="2135856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 rot="5400000">
              <a:off x="2135856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 rot="5400000">
              <a:off x="2135856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 rot="5400000">
              <a:off x="2135856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 rot="5400000">
              <a:off x="2135856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 rot="5400000">
              <a:off x="2135856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 rot="5400000">
              <a:off x="2135856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 rot="5400000">
              <a:off x="2135856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 rot="5400000">
              <a:off x="2135856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 rot="5400000">
              <a:off x="183227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 rot="5400000">
              <a:off x="183227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ounded Rectangle 307"/>
            <p:cNvSpPr/>
            <p:nvPr/>
          </p:nvSpPr>
          <p:spPr>
            <a:xfrm>
              <a:off x="1825721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 rot="5400000">
              <a:off x="1832279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ounded Rectangle 309"/>
            <p:cNvSpPr/>
            <p:nvPr/>
          </p:nvSpPr>
          <p:spPr>
            <a:xfrm rot="5400000">
              <a:off x="1832279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ounded Rectangle 310"/>
            <p:cNvSpPr/>
            <p:nvPr/>
          </p:nvSpPr>
          <p:spPr>
            <a:xfrm rot="5400000">
              <a:off x="1832279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ounded Rectangle 311"/>
            <p:cNvSpPr/>
            <p:nvPr/>
          </p:nvSpPr>
          <p:spPr>
            <a:xfrm rot="5400000">
              <a:off x="1832279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ounded Rectangle 312"/>
            <p:cNvSpPr/>
            <p:nvPr/>
          </p:nvSpPr>
          <p:spPr>
            <a:xfrm rot="5400000">
              <a:off x="1832279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ounded Rectangle 313"/>
            <p:cNvSpPr/>
            <p:nvPr/>
          </p:nvSpPr>
          <p:spPr>
            <a:xfrm rot="5400000">
              <a:off x="1832279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ounded Rectangle 314"/>
            <p:cNvSpPr/>
            <p:nvPr/>
          </p:nvSpPr>
          <p:spPr>
            <a:xfrm rot="5400000">
              <a:off x="1832279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ounded Rectangle 316"/>
            <p:cNvSpPr/>
            <p:nvPr/>
          </p:nvSpPr>
          <p:spPr>
            <a:xfrm rot="5400000">
              <a:off x="1832279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ounded Rectangle 317"/>
            <p:cNvSpPr/>
            <p:nvPr/>
          </p:nvSpPr>
          <p:spPr>
            <a:xfrm rot="5400000">
              <a:off x="1832279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ounded Rectangle 319"/>
            <p:cNvSpPr/>
            <p:nvPr/>
          </p:nvSpPr>
          <p:spPr>
            <a:xfrm rot="5400000">
              <a:off x="1528702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ounded Rectangle 320"/>
            <p:cNvSpPr/>
            <p:nvPr/>
          </p:nvSpPr>
          <p:spPr>
            <a:xfrm rot="5400000">
              <a:off x="1528702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ounded Rectangle 322"/>
            <p:cNvSpPr/>
            <p:nvPr/>
          </p:nvSpPr>
          <p:spPr>
            <a:xfrm>
              <a:off x="1522144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ounded Rectangle 323"/>
            <p:cNvSpPr/>
            <p:nvPr/>
          </p:nvSpPr>
          <p:spPr>
            <a:xfrm rot="5400000">
              <a:off x="1528702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ounded Rectangle 324"/>
            <p:cNvSpPr/>
            <p:nvPr/>
          </p:nvSpPr>
          <p:spPr>
            <a:xfrm rot="5400000">
              <a:off x="1528702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ounded Rectangle 325"/>
            <p:cNvSpPr/>
            <p:nvPr/>
          </p:nvSpPr>
          <p:spPr>
            <a:xfrm rot="5400000">
              <a:off x="1528702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ounded Rectangle 326"/>
            <p:cNvSpPr/>
            <p:nvPr/>
          </p:nvSpPr>
          <p:spPr>
            <a:xfrm rot="5400000">
              <a:off x="1528702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 rot="5400000">
              <a:off x="1528702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ounded Rectangle 328"/>
            <p:cNvSpPr/>
            <p:nvPr/>
          </p:nvSpPr>
          <p:spPr>
            <a:xfrm rot="5400000">
              <a:off x="1528702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ounded Rectangle 329"/>
            <p:cNvSpPr/>
            <p:nvPr/>
          </p:nvSpPr>
          <p:spPr>
            <a:xfrm rot="5400000">
              <a:off x="1528702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 rot="5400000">
              <a:off x="1528702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ounded Rectangle 332"/>
            <p:cNvSpPr/>
            <p:nvPr/>
          </p:nvSpPr>
          <p:spPr>
            <a:xfrm rot="5400000">
              <a:off x="1528702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ounded Rectangle 364"/>
            <p:cNvSpPr/>
            <p:nvPr/>
          </p:nvSpPr>
          <p:spPr>
            <a:xfrm rot="5400000">
              <a:off x="3045026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038469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3342089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 rot="5400000">
              <a:off x="304485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ounded Rectangle 405"/>
            <p:cNvSpPr/>
            <p:nvPr/>
          </p:nvSpPr>
          <p:spPr>
            <a:xfrm rot="5400000">
              <a:off x="304485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ounded Rectangle 406"/>
            <p:cNvSpPr/>
            <p:nvPr/>
          </p:nvSpPr>
          <p:spPr>
            <a:xfrm rot="5400000">
              <a:off x="3347934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ounded Rectangle 407"/>
            <p:cNvSpPr/>
            <p:nvPr/>
          </p:nvSpPr>
          <p:spPr>
            <a:xfrm rot="5400000">
              <a:off x="3343061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 rot="5400000">
              <a:off x="3343061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Rounded Rectangle 409"/>
            <p:cNvSpPr/>
            <p:nvPr/>
          </p:nvSpPr>
          <p:spPr>
            <a:xfrm rot="5400000">
              <a:off x="3343061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 rot="5400000">
              <a:off x="3343061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ounded Rectangle 411"/>
            <p:cNvSpPr/>
            <p:nvPr/>
          </p:nvSpPr>
          <p:spPr>
            <a:xfrm rot="5400000">
              <a:off x="3343061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ounded Rectangle 412"/>
            <p:cNvSpPr/>
            <p:nvPr/>
          </p:nvSpPr>
          <p:spPr>
            <a:xfrm rot="5400000">
              <a:off x="3343061" y="333173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ounded Rectangle 413"/>
            <p:cNvSpPr/>
            <p:nvPr/>
          </p:nvSpPr>
          <p:spPr>
            <a:xfrm rot="5400000">
              <a:off x="3659790" y="362611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ounded Rectangle 414"/>
            <p:cNvSpPr/>
            <p:nvPr/>
          </p:nvSpPr>
          <p:spPr>
            <a:xfrm rot="5400000">
              <a:off x="3653698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16" name="Straight Connector 415"/>
          <p:cNvCxnSpPr/>
          <p:nvPr/>
        </p:nvCxnSpPr>
        <p:spPr>
          <a:xfrm flipH="1" flipV="1">
            <a:off x="5282992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>
            <a:off x="4682248" y="4422604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>
            <a:off x="4682248" y="382533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>
            <a:off x="4682248" y="3534790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4682248" y="324335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4682248" y="2940465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4682248" y="2660311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>
            <a:off x="4682248" y="2363402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4682248" y="2062936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4682248" y="175959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 for Test Mode with Row 103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30251" y="6250285"/>
            <a:ext cx="466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103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3" y="813878"/>
            <a:ext cx="4422517" cy="2619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values (note, outputs are in fact LVDS):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682248" y="1265991"/>
            <a:ext cx="4306023" cy="200205"/>
            <a:chOff x="4682248" y="1265991"/>
            <a:chExt cx="4306023" cy="20020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7" name="Straight Connector 416"/>
          <p:cNvCxnSpPr/>
          <p:nvPr/>
        </p:nvCxnSpPr>
        <p:spPr>
          <a:xfrm>
            <a:off x="4682248" y="4422604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4682248" y="324335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4682248" y="2940465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4682248" y="2660311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>
            <a:off x="4682248" y="2363402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4682248" y="2062936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4682248" y="175959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ounded Rectangle 194"/>
            <p:cNvSpPr/>
            <p:nvPr/>
          </p:nvSpPr>
          <p:spPr>
            <a:xfrm rot="5400000">
              <a:off x="3651721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 rot="5400000">
              <a:off x="3046586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ounded Rectangle 266"/>
            <p:cNvSpPr/>
            <p:nvPr/>
          </p:nvSpPr>
          <p:spPr>
            <a:xfrm rot="5400000">
              <a:off x="2743009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 rot="5400000">
              <a:off x="2439433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 rot="5400000">
              <a:off x="2135856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ounded Rectangle 315"/>
            <p:cNvSpPr/>
            <p:nvPr/>
          </p:nvSpPr>
          <p:spPr>
            <a:xfrm rot="5400000">
              <a:off x="1832279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 rot="5400000">
              <a:off x="1528702" y="304113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Rounded Rectangle 366"/>
            <p:cNvSpPr/>
            <p:nvPr/>
          </p:nvSpPr>
          <p:spPr>
            <a:xfrm rot="5400000">
              <a:off x="3651721" y="156475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Rounded Rectangle 367"/>
            <p:cNvSpPr/>
            <p:nvPr/>
          </p:nvSpPr>
          <p:spPr>
            <a:xfrm rot="5400000">
              <a:off x="3349153" y="156475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Rounded Rectangle 369"/>
            <p:cNvSpPr/>
            <p:nvPr/>
          </p:nvSpPr>
          <p:spPr>
            <a:xfrm rot="5400000">
              <a:off x="2743009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Rounded Rectangle 370"/>
            <p:cNvSpPr/>
            <p:nvPr/>
          </p:nvSpPr>
          <p:spPr>
            <a:xfrm rot="5400000">
              <a:off x="2439433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Rounded Rectangle 371"/>
            <p:cNvSpPr/>
            <p:nvPr/>
          </p:nvSpPr>
          <p:spPr>
            <a:xfrm rot="5400000">
              <a:off x="2135856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Rounded Rectangle 372"/>
            <p:cNvSpPr/>
            <p:nvPr/>
          </p:nvSpPr>
          <p:spPr>
            <a:xfrm rot="5400000">
              <a:off x="1832279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Rounded Rectangle 373"/>
            <p:cNvSpPr/>
            <p:nvPr/>
          </p:nvSpPr>
          <p:spPr>
            <a:xfrm rot="5400000">
              <a:off x="1528702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ounded Rectangle 182"/>
            <p:cNvSpPr/>
            <p:nvPr/>
          </p:nvSpPr>
          <p:spPr>
            <a:xfrm rot="5400000">
              <a:off x="3644658" y="1264031"/>
              <a:ext cx="202954" cy="20194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 rot="5400000">
              <a:off x="3651721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/>
            <p:cNvSpPr/>
            <p:nvPr/>
          </p:nvSpPr>
          <p:spPr>
            <a:xfrm rot="5400000">
              <a:off x="3651721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/>
            <p:cNvSpPr/>
            <p:nvPr/>
          </p:nvSpPr>
          <p:spPr>
            <a:xfrm rot="5400000">
              <a:off x="3651721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 rot="5400000">
              <a:off x="3349153" y="509799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ounded Rectangle 233"/>
            <p:cNvSpPr/>
            <p:nvPr/>
          </p:nvSpPr>
          <p:spPr>
            <a:xfrm rot="5400000">
              <a:off x="3349153" y="362611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ounded Rectangle 234"/>
            <p:cNvSpPr/>
            <p:nvPr/>
          </p:nvSpPr>
          <p:spPr>
            <a:xfrm rot="5400000">
              <a:off x="3349153" y="392048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 rot="5400000">
              <a:off x="3349153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 rot="5400000">
              <a:off x="3349153" y="480362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 rot="5400000">
              <a:off x="3046586" y="480362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ounded Rectangle 244"/>
            <p:cNvSpPr/>
            <p:nvPr/>
          </p:nvSpPr>
          <p:spPr>
            <a:xfrm rot="5400000">
              <a:off x="3046586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 rot="5400000">
              <a:off x="3046586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 rot="5400000">
              <a:off x="3046586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 rot="5400000">
              <a:off x="3046586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ounded Rectangle 248"/>
            <p:cNvSpPr/>
            <p:nvPr/>
          </p:nvSpPr>
          <p:spPr>
            <a:xfrm rot="5400000">
              <a:off x="3046586" y="392048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ounded Rectangle 249"/>
            <p:cNvSpPr/>
            <p:nvPr/>
          </p:nvSpPr>
          <p:spPr>
            <a:xfrm rot="5400000">
              <a:off x="3046586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ounded Rectangle 252"/>
            <p:cNvSpPr/>
            <p:nvPr/>
          </p:nvSpPr>
          <p:spPr>
            <a:xfrm rot="5400000">
              <a:off x="3046586" y="509799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 rot="5400000">
              <a:off x="3046586" y="333173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 rot="5400000">
              <a:off x="274300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 rot="5400000">
              <a:off x="274300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2736452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 rot="5400000">
              <a:off x="2743009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ounded Rectangle 259"/>
            <p:cNvSpPr/>
            <p:nvPr/>
          </p:nvSpPr>
          <p:spPr>
            <a:xfrm rot="5400000">
              <a:off x="2743009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ounded Rectangle 260"/>
            <p:cNvSpPr/>
            <p:nvPr/>
          </p:nvSpPr>
          <p:spPr>
            <a:xfrm rot="5400000">
              <a:off x="2743009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ounded Rectangle 261"/>
            <p:cNvSpPr/>
            <p:nvPr/>
          </p:nvSpPr>
          <p:spPr>
            <a:xfrm rot="5400000">
              <a:off x="2743009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ounded Rectangle 262"/>
            <p:cNvSpPr/>
            <p:nvPr/>
          </p:nvSpPr>
          <p:spPr>
            <a:xfrm rot="5400000">
              <a:off x="2743009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ounded Rectangle 263"/>
            <p:cNvSpPr/>
            <p:nvPr/>
          </p:nvSpPr>
          <p:spPr>
            <a:xfrm rot="5400000">
              <a:off x="2743009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ounded Rectangle 264"/>
            <p:cNvSpPr/>
            <p:nvPr/>
          </p:nvSpPr>
          <p:spPr>
            <a:xfrm rot="5400000">
              <a:off x="2743009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ounded Rectangle 267"/>
            <p:cNvSpPr/>
            <p:nvPr/>
          </p:nvSpPr>
          <p:spPr>
            <a:xfrm rot="5400000">
              <a:off x="2743009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ounded Rectangle 268"/>
            <p:cNvSpPr/>
            <p:nvPr/>
          </p:nvSpPr>
          <p:spPr>
            <a:xfrm rot="5400000">
              <a:off x="2743009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ounded Rectangle 274"/>
            <p:cNvSpPr/>
            <p:nvPr/>
          </p:nvSpPr>
          <p:spPr>
            <a:xfrm rot="5400000">
              <a:off x="2439433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 rot="5400000">
              <a:off x="2439433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2432875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 rot="5400000">
              <a:off x="2439433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ounded Rectangle 279"/>
            <p:cNvSpPr/>
            <p:nvPr/>
          </p:nvSpPr>
          <p:spPr>
            <a:xfrm rot="5400000">
              <a:off x="2439433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 rot="5400000">
              <a:off x="2439433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 rot="5400000">
              <a:off x="2439433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ounded Rectangle 282"/>
            <p:cNvSpPr/>
            <p:nvPr/>
          </p:nvSpPr>
          <p:spPr>
            <a:xfrm rot="5400000">
              <a:off x="2439433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ounded Rectangle 283"/>
            <p:cNvSpPr/>
            <p:nvPr/>
          </p:nvSpPr>
          <p:spPr>
            <a:xfrm rot="5400000">
              <a:off x="2439433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 rot="5400000">
              <a:off x="2439433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 rot="5400000">
              <a:off x="2439433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 rot="5400000">
              <a:off x="2439433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ounded Rectangle 289"/>
            <p:cNvSpPr/>
            <p:nvPr/>
          </p:nvSpPr>
          <p:spPr>
            <a:xfrm rot="5400000">
              <a:off x="2135856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 rot="5400000">
              <a:off x="2135856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ounded Rectangle 292"/>
            <p:cNvSpPr/>
            <p:nvPr/>
          </p:nvSpPr>
          <p:spPr>
            <a:xfrm>
              <a:off x="2129298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ounded Rectangle 293"/>
            <p:cNvSpPr/>
            <p:nvPr/>
          </p:nvSpPr>
          <p:spPr>
            <a:xfrm rot="5400000">
              <a:off x="2135856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 rot="5400000">
              <a:off x="2135856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 rot="5400000">
              <a:off x="2135856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 rot="5400000">
              <a:off x="2135856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 rot="5400000">
              <a:off x="2135856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 rot="5400000">
              <a:off x="2135856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 rot="5400000">
              <a:off x="2135856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 rot="5400000">
              <a:off x="2135856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 rot="5400000">
              <a:off x="2135856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 rot="5400000">
              <a:off x="183227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 rot="5400000">
              <a:off x="183227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ounded Rectangle 307"/>
            <p:cNvSpPr/>
            <p:nvPr/>
          </p:nvSpPr>
          <p:spPr>
            <a:xfrm>
              <a:off x="1825721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 rot="5400000">
              <a:off x="1832279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ounded Rectangle 309"/>
            <p:cNvSpPr/>
            <p:nvPr/>
          </p:nvSpPr>
          <p:spPr>
            <a:xfrm rot="5400000">
              <a:off x="1832279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ounded Rectangle 310"/>
            <p:cNvSpPr/>
            <p:nvPr/>
          </p:nvSpPr>
          <p:spPr>
            <a:xfrm rot="5400000">
              <a:off x="1832279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ounded Rectangle 311"/>
            <p:cNvSpPr/>
            <p:nvPr/>
          </p:nvSpPr>
          <p:spPr>
            <a:xfrm rot="5400000">
              <a:off x="1832279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ounded Rectangle 312"/>
            <p:cNvSpPr/>
            <p:nvPr/>
          </p:nvSpPr>
          <p:spPr>
            <a:xfrm rot="5400000">
              <a:off x="1832279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ounded Rectangle 313"/>
            <p:cNvSpPr/>
            <p:nvPr/>
          </p:nvSpPr>
          <p:spPr>
            <a:xfrm rot="5400000">
              <a:off x="1832279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ounded Rectangle 314"/>
            <p:cNvSpPr/>
            <p:nvPr/>
          </p:nvSpPr>
          <p:spPr>
            <a:xfrm rot="5400000">
              <a:off x="1832279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ounded Rectangle 316"/>
            <p:cNvSpPr/>
            <p:nvPr/>
          </p:nvSpPr>
          <p:spPr>
            <a:xfrm rot="5400000">
              <a:off x="1832279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ounded Rectangle 317"/>
            <p:cNvSpPr/>
            <p:nvPr/>
          </p:nvSpPr>
          <p:spPr>
            <a:xfrm rot="5400000">
              <a:off x="1832279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ounded Rectangle 319"/>
            <p:cNvSpPr/>
            <p:nvPr/>
          </p:nvSpPr>
          <p:spPr>
            <a:xfrm rot="5400000">
              <a:off x="1528702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ounded Rectangle 320"/>
            <p:cNvSpPr/>
            <p:nvPr/>
          </p:nvSpPr>
          <p:spPr>
            <a:xfrm rot="5400000">
              <a:off x="1528702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ounded Rectangle 322"/>
            <p:cNvSpPr/>
            <p:nvPr/>
          </p:nvSpPr>
          <p:spPr>
            <a:xfrm>
              <a:off x="1522144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ounded Rectangle 323"/>
            <p:cNvSpPr/>
            <p:nvPr/>
          </p:nvSpPr>
          <p:spPr>
            <a:xfrm rot="5400000">
              <a:off x="1528702" y="480353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ounded Rectangle 324"/>
            <p:cNvSpPr/>
            <p:nvPr/>
          </p:nvSpPr>
          <p:spPr>
            <a:xfrm rot="5400000">
              <a:off x="1528702" y="186331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ounded Rectangle 325"/>
            <p:cNvSpPr/>
            <p:nvPr/>
          </p:nvSpPr>
          <p:spPr>
            <a:xfrm rot="5400000">
              <a:off x="1528702" y="215777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ounded Rectangle 326"/>
            <p:cNvSpPr/>
            <p:nvPr/>
          </p:nvSpPr>
          <p:spPr>
            <a:xfrm rot="5400000">
              <a:off x="1528702" y="2452226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 rot="5400000">
              <a:off x="1528702" y="274668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ounded Rectangle 328"/>
            <p:cNvSpPr/>
            <p:nvPr/>
          </p:nvSpPr>
          <p:spPr>
            <a:xfrm rot="5400000">
              <a:off x="1528702" y="3920173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ounded Rectangle 329"/>
            <p:cNvSpPr/>
            <p:nvPr/>
          </p:nvSpPr>
          <p:spPr>
            <a:xfrm rot="5400000">
              <a:off x="1528702" y="450908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 rot="5400000">
              <a:off x="1528702" y="509799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ounded Rectangle 332"/>
            <p:cNvSpPr/>
            <p:nvPr/>
          </p:nvSpPr>
          <p:spPr>
            <a:xfrm rot="5400000">
              <a:off x="1528702" y="33312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ounded Rectangle 364"/>
            <p:cNvSpPr/>
            <p:nvPr/>
          </p:nvSpPr>
          <p:spPr>
            <a:xfrm rot="5400000">
              <a:off x="3045026" y="156420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038469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3342089" y="1263526"/>
              <a:ext cx="202954" cy="20194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 rot="5400000">
              <a:off x="3044859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ounded Rectangle 405"/>
            <p:cNvSpPr/>
            <p:nvPr/>
          </p:nvSpPr>
          <p:spPr>
            <a:xfrm rot="5400000">
              <a:off x="3044859" y="362571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ounded Rectangle 406"/>
            <p:cNvSpPr/>
            <p:nvPr/>
          </p:nvSpPr>
          <p:spPr>
            <a:xfrm rot="5400000">
              <a:off x="3347934" y="4214628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ounded Rectangle 407"/>
            <p:cNvSpPr/>
            <p:nvPr/>
          </p:nvSpPr>
          <p:spPr>
            <a:xfrm rot="5400000">
              <a:off x="3343061" y="3041759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 rot="5400000">
              <a:off x="3343061" y="1864250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Rounded Rectangle 409"/>
            <p:cNvSpPr/>
            <p:nvPr/>
          </p:nvSpPr>
          <p:spPr>
            <a:xfrm rot="5400000">
              <a:off x="3343061" y="2158627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 rot="5400000">
              <a:off x="3343061" y="245300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ounded Rectangle 411"/>
            <p:cNvSpPr/>
            <p:nvPr/>
          </p:nvSpPr>
          <p:spPr>
            <a:xfrm rot="5400000">
              <a:off x="3343061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ounded Rectangle 412"/>
            <p:cNvSpPr/>
            <p:nvPr/>
          </p:nvSpPr>
          <p:spPr>
            <a:xfrm rot="5400000">
              <a:off x="3343061" y="3331734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ounded Rectangle 414"/>
            <p:cNvSpPr/>
            <p:nvPr/>
          </p:nvSpPr>
          <p:spPr>
            <a:xfrm rot="5400000">
              <a:off x="3653698" y="2747381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Rounded Rectangle 334"/>
            <p:cNvSpPr/>
            <p:nvPr/>
          </p:nvSpPr>
          <p:spPr>
            <a:xfrm rot="5400000">
              <a:off x="3648329" y="3625394"/>
              <a:ext cx="188828" cy="20194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Rounded Rectangle 333"/>
            <p:cNvSpPr/>
            <p:nvPr/>
          </p:nvSpPr>
          <p:spPr>
            <a:xfrm rot="5400000">
              <a:off x="3648329" y="3331734"/>
              <a:ext cx="188828" cy="20194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Rounded Rectangle 335"/>
            <p:cNvSpPr/>
            <p:nvPr/>
          </p:nvSpPr>
          <p:spPr>
            <a:xfrm rot="5400000">
              <a:off x="3648329" y="3925716"/>
              <a:ext cx="188828" cy="20194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Rounded Rectangle 337"/>
            <p:cNvSpPr/>
            <p:nvPr/>
          </p:nvSpPr>
          <p:spPr>
            <a:xfrm rot="5400000">
              <a:off x="3651315" y="4808353"/>
              <a:ext cx="188828" cy="20194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Rounded Rectangle 338"/>
            <p:cNvSpPr/>
            <p:nvPr/>
          </p:nvSpPr>
          <p:spPr>
            <a:xfrm rot="5400000">
              <a:off x="3651315" y="5103182"/>
              <a:ext cx="188828" cy="20194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 rot="5400000">
              <a:off x="3651721" y="4214865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 rot="5400000">
              <a:off x="3651721" y="4509242"/>
              <a:ext cx="188828" cy="20194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4682248" y="3337713"/>
            <a:ext cx="4306023" cy="200205"/>
            <a:chOff x="4682248" y="1265991"/>
            <a:chExt cx="4306023" cy="200205"/>
          </a:xfrm>
        </p:grpSpPr>
        <p:cxnSp>
          <p:nvCxnSpPr>
            <p:cNvPr id="343" name="Straight Connector 342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9" name="Group 348"/>
          <p:cNvGrpSpPr/>
          <p:nvPr/>
        </p:nvGrpSpPr>
        <p:grpSpPr>
          <a:xfrm>
            <a:off x="4682248" y="3627956"/>
            <a:ext cx="4306023" cy="200205"/>
            <a:chOff x="4682248" y="1265991"/>
            <a:chExt cx="4306023" cy="200205"/>
          </a:xfrm>
        </p:grpSpPr>
        <p:cxnSp>
          <p:nvCxnSpPr>
            <p:cNvPr id="350" name="Straight Connector 349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5" name="Group 354"/>
          <p:cNvGrpSpPr/>
          <p:nvPr/>
        </p:nvGrpSpPr>
        <p:grpSpPr>
          <a:xfrm>
            <a:off x="4682248" y="3918117"/>
            <a:ext cx="4306023" cy="200205"/>
            <a:chOff x="4682248" y="1265991"/>
            <a:chExt cx="4306023" cy="200205"/>
          </a:xfrm>
        </p:grpSpPr>
        <p:cxnSp>
          <p:nvCxnSpPr>
            <p:cNvPr id="356" name="Straight Connector 355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1" name="Group 360"/>
          <p:cNvGrpSpPr/>
          <p:nvPr/>
        </p:nvGrpSpPr>
        <p:grpSpPr>
          <a:xfrm>
            <a:off x="4682248" y="4810701"/>
            <a:ext cx="4306023" cy="200205"/>
            <a:chOff x="4682248" y="1265991"/>
            <a:chExt cx="4306023" cy="200205"/>
          </a:xfrm>
        </p:grpSpPr>
        <p:cxnSp>
          <p:nvCxnSpPr>
            <p:cNvPr id="362" name="Straight Connector 361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4" name="Group 393"/>
          <p:cNvGrpSpPr/>
          <p:nvPr/>
        </p:nvGrpSpPr>
        <p:grpSpPr>
          <a:xfrm>
            <a:off x="4682248" y="5108798"/>
            <a:ext cx="4306023" cy="200205"/>
            <a:chOff x="4682248" y="1265991"/>
            <a:chExt cx="4306023" cy="200205"/>
          </a:xfrm>
        </p:grpSpPr>
        <p:cxnSp>
          <p:nvCxnSpPr>
            <p:cNvPr id="395" name="Straight Connector 394"/>
            <p:cNvCxnSpPr/>
            <p:nvPr/>
          </p:nvCxnSpPr>
          <p:spPr>
            <a:xfrm>
              <a:off x="4682248" y="1462171"/>
              <a:ext cx="10001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/>
          </p:nvCxnSpPr>
          <p:spPr>
            <a:xfrm flipV="1">
              <a:off x="4782261" y="1267551"/>
              <a:ext cx="59777" cy="19864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4838581" y="1265991"/>
              <a:ext cx="451836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/>
          </p:nvCxnSpPr>
          <p:spPr>
            <a:xfrm>
              <a:off x="5344359" y="1462171"/>
              <a:ext cx="3643912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 flipH="1" flipV="1">
              <a:off x="5282992" y="1267552"/>
              <a:ext cx="62399" cy="194619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393" name="Rectangle 392"/>
          <p:cNvSpPr/>
          <p:nvPr/>
        </p:nvSpPr>
        <p:spPr>
          <a:xfrm>
            <a:off x="1386499" y="1111858"/>
            <a:ext cx="2617675" cy="4560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endParaRPr lang="en-US" sz="1200" dirty="0" smtClean="0">
              <a:solidFill>
                <a:prstClr val="white"/>
              </a:solidFill>
            </a:endParaRPr>
          </a:p>
        </p:txBody>
      </p:sp>
      <p:sp>
        <p:nvSpPr>
          <p:cNvPr id="382" name="Isosceles Triangle 381"/>
          <p:cNvSpPr/>
          <p:nvPr/>
        </p:nvSpPr>
        <p:spPr>
          <a:xfrm rot="16200000">
            <a:off x="3859740" y="5445466"/>
            <a:ext cx="191934" cy="96144"/>
          </a:xfrm>
          <a:prstGeom prst="triangle">
            <a:avLst/>
          </a:prstGeom>
          <a:noFill/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 for Test Mode with all rows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838581" y="4114039"/>
            <a:ext cx="19637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8887829" y="3825767"/>
            <a:ext cx="10044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4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5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6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7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3" y="813878"/>
            <a:ext cx="4422517" cy="2619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values (note, outputs are in fact LVDS):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5" name="Rounded Rectangle 364"/>
          <p:cNvSpPr/>
          <p:nvPr/>
        </p:nvSpPr>
        <p:spPr>
          <a:xfrm rot="5400000">
            <a:off x="304502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Rounded Rectangle 404"/>
          <p:cNvSpPr/>
          <p:nvPr/>
        </p:nvSpPr>
        <p:spPr>
          <a:xfrm rot="5400000">
            <a:off x="304485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 rot="5400000">
            <a:off x="3347934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 rot="5400000">
            <a:off x="334306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 rot="5400000">
            <a:off x="334306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 rot="5400000">
            <a:off x="334306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Rounded Rectangle 410"/>
          <p:cNvSpPr/>
          <p:nvPr/>
        </p:nvSpPr>
        <p:spPr>
          <a:xfrm rot="5400000">
            <a:off x="334306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ounded Rectangle 411"/>
          <p:cNvSpPr/>
          <p:nvPr/>
        </p:nvSpPr>
        <p:spPr>
          <a:xfrm rot="5400000">
            <a:off x="3343061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Rounded Rectangle 413"/>
          <p:cNvSpPr/>
          <p:nvPr/>
        </p:nvSpPr>
        <p:spPr>
          <a:xfrm rot="5400000">
            <a:off x="3659790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ounded Rectangle 414"/>
          <p:cNvSpPr/>
          <p:nvPr/>
        </p:nvSpPr>
        <p:spPr>
          <a:xfrm rot="5400000">
            <a:off x="3653698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7" name="Straight Connector 416"/>
          <p:cNvCxnSpPr/>
          <p:nvPr/>
        </p:nvCxnSpPr>
        <p:spPr>
          <a:xfrm>
            <a:off x="4682248" y="4422604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>
            <a:off x="4838581" y="3825338"/>
            <a:ext cx="95190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4682248" y="324335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4682248" y="2940465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4682248" y="2660311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>
            <a:off x="4682248" y="2363402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4682248" y="2062936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4682248" y="175959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Rounded Rectangle 333"/>
          <p:cNvSpPr/>
          <p:nvPr/>
        </p:nvSpPr>
        <p:spPr>
          <a:xfrm rot="5400000">
            <a:off x="3343787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 rot="5400000">
            <a:off x="3037796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 rot="5400000">
            <a:off x="2733849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ounded Rectangle 336"/>
          <p:cNvSpPr/>
          <p:nvPr/>
        </p:nvSpPr>
        <p:spPr>
          <a:xfrm rot="5400000">
            <a:off x="243386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ounded Rectangle 337"/>
          <p:cNvSpPr/>
          <p:nvPr/>
        </p:nvSpPr>
        <p:spPr>
          <a:xfrm rot="5400000">
            <a:off x="212357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Rounded Rectangle 338"/>
          <p:cNvSpPr/>
          <p:nvPr/>
        </p:nvSpPr>
        <p:spPr>
          <a:xfrm rot="5400000">
            <a:off x="1830842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ounded Rectangle 339"/>
          <p:cNvSpPr/>
          <p:nvPr/>
        </p:nvSpPr>
        <p:spPr>
          <a:xfrm rot="5400000">
            <a:off x="1526895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ounded Rectangle 340"/>
          <p:cNvSpPr/>
          <p:nvPr/>
        </p:nvSpPr>
        <p:spPr>
          <a:xfrm rot="5400000">
            <a:off x="3344920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ounded Rectangle 341"/>
          <p:cNvSpPr/>
          <p:nvPr/>
        </p:nvSpPr>
        <p:spPr>
          <a:xfrm rot="5400000">
            <a:off x="27436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ounded Rectangle 342"/>
          <p:cNvSpPr/>
          <p:nvPr/>
        </p:nvSpPr>
        <p:spPr>
          <a:xfrm rot="5400000">
            <a:off x="2142568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ounded Rectangle 343"/>
          <p:cNvSpPr/>
          <p:nvPr/>
        </p:nvSpPr>
        <p:spPr>
          <a:xfrm rot="5400000">
            <a:off x="1524240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ounded Rectangle 345"/>
          <p:cNvSpPr/>
          <p:nvPr/>
        </p:nvSpPr>
        <p:spPr>
          <a:xfrm rot="5400000">
            <a:off x="3048518" y="362361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ounded Rectangle 346"/>
          <p:cNvSpPr/>
          <p:nvPr/>
        </p:nvSpPr>
        <p:spPr>
          <a:xfrm rot="5400000">
            <a:off x="2743653" y="362361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ounded Rectangle 347"/>
          <p:cNvSpPr/>
          <p:nvPr/>
        </p:nvSpPr>
        <p:spPr>
          <a:xfrm rot="5400000">
            <a:off x="2438344" y="3920173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ounded Rectangle 348"/>
          <p:cNvSpPr/>
          <p:nvPr/>
        </p:nvSpPr>
        <p:spPr>
          <a:xfrm rot="5400000">
            <a:off x="2134672" y="3920173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ounded Rectangle 349"/>
          <p:cNvSpPr/>
          <p:nvPr/>
        </p:nvSpPr>
        <p:spPr>
          <a:xfrm rot="5400000">
            <a:off x="1833917" y="3920173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ounded Rectangle 350"/>
          <p:cNvSpPr/>
          <p:nvPr/>
        </p:nvSpPr>
        <p:spPr>
          <a:xfrm rot="5400000">
            <a:off x="1528419" y="3920173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 rot="5400000">
            <a:off x="1838210" y="362361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ounded Rectangle 352"/>
          <p:cNvSpPr/>
          <p:nvPr/>
        </p:nvSpPr>
        <p:spPr>
          <a:xfrm rot="5400000">
            <a:off x="1529149" y="362361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4" name="Straight Connector 353"/>
          <p:cNvCxnSpPr/>
          <p:nvPr/>
        </p:nvCxnSpPr>
        <p:spPr>
          <a:xfrm>
            <a:off x="4838581" y="3533721"/>
            <a:ext cx="44847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/>
          <p:nvPr/>
        </p:nvCxnSpPr>
        <p:spPr>
          <a:xfrm flipV="1">
            <a:off x="5289758" y="333910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/>
          <p:nvPr/>
        </p:nvCxnSpPr>
        <p:spPr>
          <a:xfrm>
            <a:off x="5346078" y="333754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/>
          <p:cNvCxnSpPr/>
          <p:nvPr/>
        </p:nvCxnSpPr>
        <p:spPr>
          <a:xfrm flipH="1" flipV="1">
            <a:off x="5790489" y="333910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/>
          <p:cNvCxnSpPr/>
          <p:nvPr/>
        </p:nvCxnSpPr>
        <p:spPr>
          <a:xfrm>
            <a:off x="4682248" y="1266285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Rounded Rectangle 358"/>
          <p:cNvSpPr/>
          <p:nvPr/>
        </p:nvSpPr>
        <p:spPr>
          <a:xfrm>
            <a:off x="4565753" y="1285859"/>
            <a:ext cx="4422517" cy="2619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Note, Sync / Outs&lt;0&gt; is always high, could be challenging to </a:t>
            </a:r>
            <a:r>
              <a:rPr lang="en-US" sz="1100" dirty="0" err="1" smtClean="0"/>
              <a:t>synchronise</a:t>
            </a:r>
            <a:endParaRPr lang="en-US" sz="1050" dirty="0"/>
          </a:p>
        </p:txBody>
      </p:sp>
      <p:cxnSp>
        <p:nvCxnSpPr>
          <p:cNvPr id="360" name="Straight Connector 359"/>
          <p:cNvCxnSpPr/>
          <p:nvPr/>
        </p:nvCxnSpPr>
        <p:spPr>
          <a:xfrm flipH="1" flipV="1">
            <a:off x="4778934" y="333910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/>
          <p:nvPr/>
        </p:nvCxnSpPr>
        <p:spPr>
          <a:xfrm>
            <a:off x="4683037" y="3337541"/>
            <a:ext cx="9576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>
            <a:off x="5850387" y="3533721"/>
            <a:ext cx="44847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flipV="1">
            <a:off x="6301564" y="333910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>
            <a:off x="6357884" y="333754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/>
          <p:nvPr/>
        </p:nvCxnSpPr>
        <p:spPr>
          <a:xfrm flipH="1" flipV="1">
            <a:off x="6802295" y="333910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>
            <a:off x="6862541" y="3533721"/>
            <a:ext cx="44847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7313718" y="333910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7370038" y="333754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7814449" y="333910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>
            <a:off x="7873522" y="3533721"/>
            <a:ext cx="44847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/>
          <p:cNvCxnSpPr/>
          <p:nvPr/>
        </p:nvCxnSpPr>
        <p:spPr>
          <a:xfrm flipV="1">
            <a:off x="8324699" y="333910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8381019" y="333754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 flipH="1" flipV="1">
            <a:off x="8825430" y="333910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/>
          <p:cNvCxnSpPr/>
          <p:nvPr/>
        </p:nvCxnSpPr>
        <p:spPr>
          <a:xfrm>
            <a:off x="8887829" y="3533721"/>
            <a:ext cx="10044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 flipH="1" flipV="1">
            <a:off x="4778934" y="363505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>
            <a:off x="4683037" y="3633495"/>
            <a:ext cx="9576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H="1" flipV="1">
            <a:off x="4778934" y="3925174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>
            <a:off x="4683037" y="3923613"/>
            <a:ext cx="9576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flipV="1">
            <a:off x="5790489" y="362772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>
            <a:off x="5850387" y="3627729"/>
            <a:ext cx="95933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/>
          <p:nvPr/>
        </p:nvCxnSpPr>
        <p:spPr>
          <a:xfrm flipH="1" flipV="1">
            <a:off x="6802295" y="3630901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/>
          <p:nvPr/>
        </p:nvCxnSpPr>
        <p:spPr>
          <a:xfrm>
            <a:off x="6862541" y="3825338"/>
            <a:ext cx="95190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 flipV="1">
            <a:off x="7814449" y="362772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/>
          <p:nvPr/>
        </p:nvCxnSpPr>
        <p:spPr>
          <a:xfrm>
            <a:off x="7874347" y="3627729"/>
            <a:ext cx="95933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8826255" y="362613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 flipV="1">
            <a:off x="6802295" y="3917955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>
            <a:off x="6862541" y="3919543"/>
            <a:ext cx="196958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>
            <a:off x="8887829" y="4118514"/>
            <a:ext cx="10044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8826255" y="3918884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9868</TotalTime>
  <Words>748</Words>
  <Application>Microsoft Office PowerPoint</Application>
  <PresentationFormat>On-screen Show (4:3)</PresentationFormat>
  <Paragraphs>214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CHESS-2 Test Mode v2 with more examples     19 May 2017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</cp:lastModifiedBy>
  <cp:revision>651</cp:revision>
  <cp:lastPrinted>2015-07-21T15:43:16Z</cp:lastPrinted>
  <dcterms:created xsi:type="dcterms:W3CDTF">2014-09-18T13:48:06Z</dcterms:created>
  <dcterms:modified xsi:type="dcterms:W3CDTF">2017-05-19T11:45:47Z</dcterms:modified>
</cp:coreProperties>
</file>