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3" r:id="rId2"/>
    <p:sldId id="366" r:id="rId3"/>
    <p:sldId id="367" r:id="rId4"/>
    <p:sldId id="368" r:id="rId5"/>
    <p:sldId id="365" r:id="rId6"/>
    <p:sldId id="370" r:id="rId7"/>
    <p:sldId id="369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CC00"/>
    <a:srgbClr val="006600"/>
    <a:srgbClr val="FF9966"/>
    <a:srgbClr val="FF6600"/>
    <a:srgbClr val="99FF99"/>
    <a:srgbClr val="CCFFCC"/>
    <a:srgbClr val="9B9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7853" autoAdjust="0"/>
  </p:normalViewPr>
  <p:slideViewPr>
    <p:cSldViewPr snapToGrid="0">
      <p:cViewPr varScale="1">
        <p:scale>
          <a:sx n="61" d="100"/>
          <a:sy n="61" d="100"/>
        </p:scale>
        <p:origin x="16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19/05/2017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19/05/2017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19/05/2017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19/05/2017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19/05/2017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19/05/2017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physics.ox.ac.uk/owa/redir.aspx?C=x7uuulB7f5mQ4vyJujkIVj2bRhxPBA0xa8IG-aUN4k3wzP6U-p3UCA..&amp;URL=https://indico.desy.de/getFile.py/access?contribId%3d0%26resId%3d0%26materialId%3dslides%26confId%3d1794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4012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CHESS-2 Test </a:t>
            </a:r>
            <a:r>
              <a:rPr lang="en-GB" dirty="0" smtClean="0">
                <a:solidFill>
                  <a:srgbClr val="0000FF"/>
                </a:solidFill>
              </a:rPr>
              <a:t>Mode</a:t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sz="3600" dirty="0" smtClean="0">
                <a:solidFill>
                  <a:srgbClr val="0000FF"/>
                </a:solidFill>
              </a:rPr>
              <a:t>v2 with more examples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19 </a:t>
            </a:r>
            <a:r>
              <a:rPr lang="en-GB" sz="3200" dirty="0" smtClean="0"/>
              <a:t>May 2017</a:t>
            </a:r>
            <a:br>
              <a:rPr lang="en-GB" sz="3200" dirty="0" smtClean="0"/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</a:t>
            </a:r>
            <a:r>
              <a:rPr lang="en-GB" dirty="0"/>
              <a:t>. J. </a:t>
            </a:r>
            <a:r>
              <a:rPr lang="en-GB" dirty="0" smtClean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Introduction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Test Mode is used to test the CHESS-2 data out interface. It creates a fixed pattern of hits, so that no external stimulation of the sensor is required. </a:t>
            </a:r>
          </a:p>
          <a:p>
            <a:endParaRPr lang="en-GB" sz="2000" dirty="0"/>
          </a:p>
          <a:p>
            <a:r>
              <a:rPr lang="en-GB" sz="2000" dirty="0" smtClean="0"/>
              <a:t>Test Mode has two possibilities:</a:t>
            </a:r>
          </a:p>
          <a:p>
            <a:endParaRPr lang="en-GB" sz="2000" dirty="0"/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Set up one hit in column zero of a specified row, in every 25ns bunch crossing period.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Set up one hit in column zero of each of the 128 rows, in every </a:t>
            </a:r>
            <a:r>
              <a:rPr lang="en-GB" sz="2000" dirty="0"/>
              <a:t>25ns bunch crossing period</a:t>
            </a:r>
            <a:r>
              <a:rPr lang="en-GB" sz="2000" dirty="0" smtClean="0"/>
              <a:t>.</a:t>
            </a:r>
          </a:p>
          <a:p>
            <a:pPr lvl="1"/>
            <a:endParaRPr lang="en-GB" sz="2000" dirty="0"/>
          </a:p>
          <a:p>
            <a:r>
              <a:rPr lang="en-GB" sz="2000" dirty="0"/>
              <a:t>Note, since the Test Mode circuit uses the row pointer (address 1) to store the row to </a:t>
            </a:r>
            <a:r>
              <a:rPr lang="en-GB" sz="2000" dirty="0" smtClean="0"/>
              <a:t>be hit</a:t>
            </a:r>
            <a:r>
              <a:rPr lang="en-GB" sz="2000" dirty="0"/>
              <a:t>, it is only possible to select 1 row or </a:t>
            </a:r>
            <a:r>
              <a:rPr lang="en-GB" sz="2000" dirty="0" smtClean="0"/>
              <a:t>all 128 rows. </a:t>
            </a:r>
            <a:r>
              <a:rPr lang="en-GB" sz="2000" dirty="0"/>
              <a:t>There is no </a:t>
            </a:r>
            <a:r>
              <a:rPr lang="en-GB" sz="2000" dirty="0" smtClean="0"/>
              <a:t>way </a:t>
            </a:r>
            <a:r>
              <a:rPr lang="en-GB" sz="2000" dirty="0"/>
              <a:t>to set up hits on 2 to 127 rows.</a:t>
            </a:r>
          </a:p>
          <a:p>
            <a:pPr lvl="1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8562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SACI commands to configure Test Mode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From the CHESS-2 spec v1.6, pp.17-18:</a:t>
            </a:r>
          </a:p>
          <a:p>
            <a:endParaRPr lang="en-GB" sz="2000" dirty="0"/>
          </a:p>
          <a:p>
            <a:r>
              <a:rPr lang="en-GB" sz="2000" dirty="0" smtClean="0"/>
              <a:t>Send </a:t>
            </a:r>
            <a:r>
              <a:rPr lang="en-GB" sz="2000" dirty="0" smtClean="0"/>
              <a:t>this sequence of SACI commands to set up 1 hit on a specified row:</a:t>
            </a:r>
          </a:p>
          <a:p>
            <a:endParaRPr lang="en-GB" sz="2000" dirty="0"/>
          </a:p>
          <a:p>
            <a:pPr lvl="1"/>
            <a:r>
              <a:rPr lang="en-GB" dirty="0" smtClean="0"/>
              <a:t>Read/Write = 1, </a:t>
            </a:r>
            <a:r>
              <a:rPr lang="en-GB" dirty="0" err="1" smtClean="0"/>
              <a:t>Cmd</a:t>
            </a:r>
            <a:r>
              <a:rPr lang="en-GB" dirty="0" smtClean="0"/>
              <a:t> = 1, address = 10, data = 0x8000 // enter test mode</a:t>
            </a:r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1, address = </a:t>
            </a:r>
            <a:r>
              <a:rPr lang="en-GB" dirty="0" smtClean="0"/>
              <a:t>1, </a:t>
            </a:r>
            <a:r>
              <a:rPr lang="en-GB" dirty="0"/>
              <a:t>data = </a:t>
            </a:r>
            <a:r>
              <a:rPr lang="en-GB" dirty="0" smtClean="0"/>
              <a:t>&lt;row number&gt; </a:t>
            </a:r>
            <a:r>
              <a:rPr lang="en-GB" dirty="0"/>
              <a:t>// </a:t>
            </a:r>
            <a:r>
              <a:rPr lang="en-GB" dirty="0" smtClean="0"/>
              <a:t>activate 1 row</a:t>
            </a:r>
          </a:p>
          <a:p>
            <a:pPr lvl="1"/>
            <a:r>
              <a:rPr lang="en-GB" dirty="0" smtClean="0"/>
              <a:t>Read/Write </a:t>
            </a:r>
            <a:r>
              <a:rPr lang="en-GB" dirty="0"/>
              <a:t>= 1, </a:t>
            </a:r>
            <a:r>
              <a:rPr lang="en-GB" dirty="0" err="1"/>
              <a:t>Cmd</a:t>
            </a:r>
            <a:r>
              <a:rPr lang="en-GB" dirty="0"/>
              <a:t> = 1, address = 10, data = </a:t>
            </a:r>
            <a:r>
              <a:rPr lang="en-GB" dirty="0" smtClean="0"/>
              <a:t>0x0 </a:t>
            </a:r>
            <a:r>
              <a:rPr lang="en-GB" dirty="0"/>
              <a:t>// </a:t>
            </a:r>
            <a:r>
              <a:rPr lang="en-GB" dirty="0" smtClean="0"/>
              <a:t>exit </a:t>
            </a:r>
            <a:r>
              <a:rPr lang="en-GB" dirty="0"/>
              <a:t>test mode</a:t>
            </a:r>
          </a:p>
          <a:p>
            <a:pPr lvl="1"/>
            <a:endParaRPr lang="en-GB" sz="2000" dirty="0" smtClean="0"/>
          </a:p>
          <a:p>
            <a:r>
              <a:rPr lang="en-GB" sz="2000" dirty="0"/>
              <a:t>Send this sequence of SACI commands to set up </a:t>
            </a:r>
            <a:r>
              <a:rPr lang="en-GB" sz="2000" dirty="0" smtClean="0"/>
              <a:t>1 hit </a:t>
            </a:r>
            <a:r>
              <a:rPr lang="en-GB" sz="2000" dirty="0"/>
              <a:t>on </a:t>
            </a:r>
            <a:r>
              <a:rPr lang="en-GB" sz="2000" dirty="0" smtClean="0"/>
              <a:t>all 128 rows:</a:t>
            </a:r>
            <a:endParaRPr lang="en-GB" sz="2000" dirty="0"/>
          </a:p>
          <a:p>
            <a:endParaRPr lang="en-GB" sz="2000" dirty="0"/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1, address = 10, data = 0x8000 // enter test mode</a:t>
            </a:r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</a:t>
            </a:r>
            <a:r>
              <a:rPr lang="en-GB" dirty="0" smtClean="0"/>
              <a:t>3, </a:t>
            </a:r>
            <a:r>
              <a:rPr lang="en-GB" dirty="0"/>
              <a:t>address = </a:t>
            </a:r>
            <a:r>
              <a:rPr lang="en-GB" dirty="0" smtClean="0"/>
              <a:t>any, </a:t>
            </a:r>
            <a:r>
              <a:rPr lang="en-GB" dirty="0"/>
              <a:t>data = </a:t>
            </a:r>
            <a:r>
              <a:rPr lang="en-GB" dirty="0" smtClean="0"/>
              <a:t>any // </a:t>
            </a:r>
            <a:r>
              <a:rPr lang="en-GB" dirty="0"/>
              <a:t>activate </a:t>
            </a:r>
            <a:r>
              <a:rPr lang="en-GB" dirty="0" smtClean="0"/>
              <a:t>all 128 rows</a:t>
            </a:r>
            <a:endParaRPr lang="en-GB" dirty="0"/>
          </a:p>
          <a:p>
            <a:pPr lvl="1"/>
            <a:r>
              <a:rPr lang="en-GB" dirty="0"/>
              <a:t>Read/Write = 1, </a:t>
            </a:r>
            <a:r>
              <a:rPr lang="en-GB" dirty="0" err="1"/>
              <a:t>Cmd</a:t>
            </a:r>
            <a:r>
              <a:rPr lang="en-GB" dirty="0"/>
              <a:t> = 1, address = 10, data = 0x0 // exit test mode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(When activating all rows, the values of the address and data are ignored, so can be set to any value).</a:t>
            </a:r>
          </a:p>
        </p:txBody>
      </p:sp>
    </p:spTree>
    <p:extLst>
      <p:ext uri="{BB962C8B-B14F-4D97-AF65-F5344CB8AC3E}">
        <p14:creationId xmlns:p14="http://schemas.microsoft.com/office/powerpoint/2010/main" val="25326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Detailed examples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Examples </a:t>
            </a:r>
            <a:r>
              <a:rPr lang="en-GB" sz="2000" dirty="0"/>
              <a:t>of the output are shown on the </a:t>
            </a:r>
            <a:r>
              <a:rPr lang="en-GB" sz="2000" dirty="0" smtClean="0"/>
              <a:t>following slides</a:t>
            </a:r>
            <a:r>
              <a:rPr lang="en-GB" sz="2000" dirty="0"/>
              <a:t>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For a general explanation of the readout format for CHESS-2, please see: </a:t>
            </a:r>
            <a:r>
              <a:rPr lang="en-GB" sz="1600" dirty="0">
                <a:hlinkClick r:id="rId2"/>
              </a:rPr>
              <a:t>https://indico.desy.de/getFile.py/access?contribId=0&amp;resId=0&amp;materialId=slides&amp;confId=17949</a:t>
            </a:r>
            <a:r>
              <a:rPr lang="en-GB" sz="1600" dirty="0"/>
              <a:t> 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Although the outputs are shown as single-ended outputs, they in fact represent LVDS pairs (so represent the logical state, not physically accurate).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CHESS-2’s </a:t>
            </a:r>
            <a:r>
              <a:rPr lang="en-GB" sz="2000" dirty="0" smtClean="0"/>
              <a:t>output encoding reports </a:t>
            </a:r>
            <a:r>
              <a:rPr lang="en-GB" sz="2000" dirty="0" smtClean="0"/>
              <a:t>the </a:t>
            </a:r>
            <a:r>
              <a:rPr lang="en-GB" sz="2000" dirty="0" smtClean="0"/>
              <a:t>first 8 </a:t>
            </a:r>
            <a:r>
              <a:rPr lang="en-GB" sz="2000" dirty="0" smtClean="0"/>
              <a:t>hits seen on the array in a given beam </a:t>
            </a:r>
            <a:r>
              <a:rPr lang="en-GB" sz="2000" dirty="0"/>
              <a:t>crossing period. </a:t>
            </a:r>
            <a:r>
              <a:rPr lang="en-GB" sz="2000" dirty="0" smtClean="0"/>
              <a:t>So when hits </a:t>
            </a:r>
            <a:r>
              <a:rPr lang="en-GB" sz="2000" dirty="0"/>
              <a:t>are configured on all 128 rows, </a:t>
            </a:r>
            <a:r>
              <a:rPr lang="en-GB" sz="2000" dirty="0" smtClean="0"/>
              <a:t>the </a:t>
            </a:r>
            <a:r>
              <a:rPr lang="en-GB" sz="2000" dirty="0" smtClean="0"/>
              <a:t>output will </a:t>
            </a:r>
            <a:r>
              <a:rPr lang="en-GB" sz="2000" dirty="0" smtClean="0"/>
              <a:t>encode hits on</a:t>
            </a:r>
            <a:r>
              <a:rPr lang="en-GB" sz="2000" dirty="0"/>
              <a:t> </a:t>
            </a:r>
            <a:r>
              <a:rPr lang="en-GB" sz="2000" dirty="0" smtClean="0"/>
              <a:t>only the </a:t>
            </a:r>
            <a:r>
              <a:rPr lang="en-GB" sz="2000" dirty="0" smtClean="0"/>
              <a:t>first 8 </a:t>
            </a:r>
            <a:r>
              <a:rPr lang="en-GB" sz="2000" dirty="0" smtClean="0"/>
              <a:t>rows.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703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Box 397"/>
          <p:cNvSpPr txBox="1"/>
          <p:nvPr/>
        </p:nvSpPr>
        <p:spPr>
          <a:xfrm>
            <a:off x="4003777" y="6533782"/>
            <a:ext cx="3415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these just summarise the values of the Outs&lt;*&gt; outputs </a:t>
            </a:r>
            <a:endParaRPr lang="en-GB" sz="1100" dirty="0">
              <a:solidFill>
                <a:srgbClr val="0000FF"/>
              </a:solidFill>
            </a:endParaRPr>
          </a:p>
        </p:txBody>
      </p:sp>
      <p:sp>
        <p:nvSpPr>
          <p:cNvPr id="366" name="Rounded Rectangle 365"/>
          <p:cNvSpPr/>
          <p:nvPr/>
        </p:nvSpPr>
        <p:spPr>
          <a:xfrm>
            <a:off x="259544" y="1527308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sp>
        <p:nvSpPr>
          <p:cNvPr id="431" name="TextBox 430"/>
          <p:cNvSpPr txBox="1"/>
          <p:nvPr/>
        </p:nvSpPr>
        <p:spPr>
          <a:xfrm>
            <a:off x="4778803" y="5631516"/>
            <a:ext cx="5690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3.125ns</a:t>
            </a:r>
            <a:endParaRPr lang="en-GB" sz="9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Output for Test Mode with Row 0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524317" y="2423425"/>
            <a:ext cx="75735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(5 bits)</a:t>
            </a:r>
            <a:endParaRPr lang="en-US" sz="1000" i="1" dirty="0"/>
          </a:p>
        </p:txBody>
      </p:sp>
      <p:sp>
        <p:nvSpPr>
          <p:cNvPr id="157" name="Rounded Rectangle 156"/>
          <p:cNvSpPr/>
          <p:nvPr/>
        </p:nvSpPr>
        <p:spPr>
          <a:xfrm>
            <a:off x="502018" y="4193693"/>
            <a:ext cx="80195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strip (row)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7</a:t>
            </a:r>
            <a:r>
              <a:rPr lang="en-US" sz="1000" i="1" dirty="0" smtClean="0"/>
              <a:t> bits)</a:t>
            </a:r>
            <a:endParaRPr lang="en-US" sz="1000" i="1" dirty="0"/>
          </a:p>
        </p:txBody>
      </p:sp>
      <p:sp>
        <p:nvSpPr>
          <p:cNvPr id="161" name="Rounded Rectangle 160"/>
          <p:cNvSpPr/>
          <p:nvPr/>
        </p:nvSpPr>
        <p:spPr>
          <a:xfrm>
            <a:off x="-6350" y="1241037"/>
            <a:ext cx="139497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Internal Data Valid bit</a:t>
            </a:r>
            <a:endParaRPr lang="en-US" sz="1000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681121" y="1844247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167" name="Rounded Rectangle 166"/>
          <p:cNvSpPr/>
          <p:nvPr/>
        </p:nvSpPr>
        <p:spPr>
          <a:xfrm>
            <a:off x="681121" y="3021705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8" name="Rounded Rectangle 167"/>
          <p:cNvSpPr/>
          <p:nvPr/>
        </p:nvSpPr>
        <p:spPr>
          <a:xfrm>
            <a:off x="681121" y="3311679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9" name="Rounded Rectangle 168"/>
          <p:cNvSpPr/>
          <p:nvPr/>
        </p:nvSpPr>
        <p:spPr>
          <a:xfrm>
            <a:off x="681121" y="5077812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646" name="Rounded Rectangle 645"/>
          <p:cNvSpPr/>
          <p:nvPr/>
        </p:nvSpPr>
        <p:spPr>
          <a:xfrm>
            <a:off x="1276913" y="813878"/>
            <a:ext cx="290456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 smtClean="0"/>
              <a:t>Serializer</a:t>
            </a:r>
            <a:r>
              <a:rPr lang="en-US" sz="1600" dirty="0" smtClean="0"/>
              <a:t> memory contents:</a:t>
            </a:r>
            <a:endParaRPr lang="en-US" sz="1050" dirty="0"/>
          </a:p>
        </p:txBody>
      </p:sp>
      <p:sp>
        <p:nvSpPr>
          <p:cNvPr id="647" name="TextBox 646"/>
          <p:cNvSpPr txBox="1"/>
          <p:nvPr/>
        </p:nvSpPr>
        <p:spPr>
          <a:xfrm>
            <a:off x="4003779" y="1234749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Outs&lt;0&gt;</a:t>
            </a:r>
            <a:endParaRPr lang="en-GB" sz="1100" dirty="0"/>
          </a:p>
        </p:txBody>
      </p:sp>
      <p:sp>
        <p:nvSpPr>
          <p:cNvPr id="648" name="TextBox 647"/>
          <p:cNvSpPr txBox="1"/>
          <p:nvPr/>
        </p:nvSpPr>
        <p:spPr>
          <a:xfrm>
            <a:off x="4003779" y="1529628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Outs&lt;1&gt;</a:t>
            </a:r>
            <a:endParaRPr lang="en-GB" sz="1100" dirty="0"/>
          </a:p>
        </p:txBody>
      </p:sp>
      <p:sp>
        <p:nvSpPr>
          <p:cNvPr id="649" name="TextBox 648"/>
          <p:cNvSpPr txBox="1"/>
          <p:nvPr/>
        </p:nvSpPr>
        <p:spPr>
          <a:xfrm>
            <a:off x="4003779" y="1824507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Outs&lt;2&gt;</a:t>
            </a:r>
            <a:endParaRPr lang="en-GB" sz="1100" dirty="0"/>
          </a:p>
        </p:txBody>
      </p:sp>
      <p:sp>
        <p:nvSpPr>
          <p:cNvPr id="650" name="TextBox 649"/>
          <p:cNvSpPr txBox="1"/>
          <p:nvPr/>
        </p:nvSpPr>
        <p:spPr>
          <a:xfrm>
            <a:off x="4003779" y="2119386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Outs&lt;3&gt;</a:t>
            </a:r>
            <a:endParaRPr lang="en-GB" sz="1100" dirty="0"/>
          </a:p>
        </p:txBody>
      </p:sp>
      <p:sp>
        <p:nvSpPr>
          <p:cNvPr id="651" name="TextBox 650"/>
          <p:cNvSpPr txBox="1"/>
          <p:nvPr/>
        </p:nvSpPr>
        <p:spPr>
          <a:xfrm>
            <a:off x="4003779" y="2414265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Outs&lt;4&gt;</a:t>
            </a:r>
            <a:endParaRPr lang="en-GB" sz="1100" dirty="0"/>
          </a:p>
        </p:txBody>
      </p:sp>
      <p:sp>
        <p:nvSpPr>
          <p:cNvPr id="652" name="TextBox 651"/>
          <p:cNvSpPr txBox="1"/>
          <p:nvPr/>
        </p:nvSpPr>
        <p:spPr>
          <a:xfrm>
            <a:off x="4003779" y="2709144"/>
            <a:ext cx="701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Outs&lt;5&gt;</a:t>
            </a:r>
            <a:endParaRPr lang="en-GB" sz="1100" dirty="0"/>
          </a:p>
        </p:txBody>
      </p:sp>
      <p:sp>
        <p:nvSpPr>
          <p:cNvPr id="653" name="TextBox 652"/>
          <p:cNvSpPr txBox="1"/>
          <p:nvPr/>
        </p:nvSpPr>
        <p:spPr>
          <a:xfrm>
            <a:off x="4003779" y="3004023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Outs&lt;6&gt;</a:t>
            </a:r>
            <a:endParaRPr lang="en-GB" sz="1100" dirty="0"/>
          </a:p>
        </p:txBody>
      </p:sp>
      <p:sp>
        <p:nvSpPr>
          <p:cNvPr id="654" name="TextBox 653"/>
          <p:cNvSpPr txBox="1"/>
          <p:nvPr/>
        </p:nvSpPr>
        <p:spPr>
          <a:xfrm>
            <a:off x="4003779" y="3298902"/>
            <a:ext cx="701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Outs&lt;7&gt;</a:t>
            </a:r>
            <a:endParaRPr lang="en-GB" sz="1100" dirty="0"/>
          </a:p>
        </p:txBody>
      </p:sp>
      <p:sp>
        <p:nvSpPr>
          <p:cNvPr id="655" name="TextBox 654"/>
          <p:cNvSpPr txBox="1"/>
          <p:nvPr/>
        </p:nvSpPr>
        <p:spPr>
          <a:xfrm>
            <a:off x="4003779" y="3593781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Outs&lt;8&gt;</a:t>
            </a:r>
            <a:endParaRPr lang="en-GB" sz="1100" dirty="0"/>
          </a:p>
        </p:txBody>
      </p:sp>
      <p:sp>
        <p:nvSpPr>
          <p:cNvPr id="656" name="TextBox 655"/>
          <p:cNvSpPr txBox="1"/>
          <p:nvPr/>
        </p:nvSpPr>
        <p:spPr>
          <a:xfrm>
            <a:off x="4003779" y="3888660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Outs&lt;9&gt;</a:t>
            </a:r>
            <a:endParaRPr lang="en-GB" sz="1100" dirty="0"/>
          </a:p>
        </p:txBody>
      </p:sp>
      <p:sp>
        <p:nvSpPr>
          <p:cNvPr id="657" name="TextBox 656"/>
          <p:cNvSpPr txBox="1"/>
          <p:nvPr/>
        </p:nvSpPr>
        <p:spPr>
          <a:xfrm>
            <a:off x="4003779" y="4183539"/>
            <a:ext cx="80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Outs&lt;10&gt;</a:t>
            </a:r>
            <a:endParaRPr lang="en-GB" sz="1100" dirty="0"/>
          </a:p>
        </p:txBody>
      </p:sp>
      <p:sp>
        <p:nvSpPr>
          <p:cNvPr id="659" name="TextBox 658"/>
          <p:cNvSpPr txBox="1"/>
          <p:nvPr/>
        </p:nvSpPr>
        <p:spPr>
          <a:xfrm>
            <a:off x="4003779" y="4478418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Outs&lt;11&gt;</a:t>
            </a:r>
            <a:endParaRPr lang="en-GB" sz="1100" dirty="0"/>
          </a:p>
        </p:txBody>
      </p:sp>
      <p:sp>
        <p:nvSpPr>
          <p:cNvPr id="660" name="TextBox 659"/>
          <p:cNvSpPr txBox="1"/>
          <p:nvPr/>
        </p:nvSpPr>
        <p:spPr>
          <a:xfrm>
            <a:off x="4003779" y="477329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Outs&lt;12&gt;</a:t>
            </a:r>
            <a:endParaRPr lang="en-GB" sz="1100" dirty="0"/>
          </a:p>
        </p:txBody>
      </p:sp>
      <p:sp>
        <p:nvSpPr>
          <p:cNvPr id="661" name="TextBox 660"/>
          <p:cNvSpPr txBox="1"/>
          <p:nvPr/>
        </p:nvSpPr>
        <p:spPr>
          <a:xfrm>
            <a:off x="4003779" y="5068176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Outs&lt;13&gt; </a:t>
            </a:r>
            <a:endParaRPr lang="en-GB" sz="1100" dirty="0"/>
          </a:p>
        </p:txBody>
      </p:sp>
      <p:sp>
        <p:nvSpPr>
          <p:cNvPr id="379" name="TextBox 378"/>
          <p:cNvSpPr txBox="1"/>
          <p:nvPr/>
        </p:nvSpPr>
        <p:spPr>
          <a:xfrm>
            <a:off x="4003779" y="5363059"/>
            <a:ext cx="807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Clock</a:t>
            </a:r>
            <a:br>
              <a:rPr lang="en-GB" sz="1100" dirty="0" smtClean="0"/>
            </a:br>
            <a:r>
              <a:rPr lang="en-GB" sz="900" dirty="0" smtClean="0"/>
              <a:t>(320 MHz)</a:t>
            </a:r>
            <a:endParaRPr lang="en-GB" sz="9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81401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886023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>
            <a:off x="6837123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82556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784867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835445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734290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6331345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31978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82248" y="1462171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>
            <a:off x="4682248" y="5303559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>
            <a:off x="4682248" y="559621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 flipV="1">
            <a:off x="478226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>
            <a:off x="484203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 flipV="1">
            <a:off x="503515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Connector 447"/>
          <p:cNvCxnSpPr/>
          <p:nvPr/>
        </p:nvCxnSpPr>
        <p:spPr>
          <a:xfrm>
            <a:off x="509492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/>
          <p:cNvCxnSpPr/>
          <p:nvPr/>
        </p:nvCxnSpPr>
        <p:spPr>
          <a:xfrm flipV="1">
            <a:off x="528803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/>
          <p:nvPr/>
        </p:nvCxnSpPr>
        <p:spPr>
          <a:xfrm>
            <a:off x="534781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 flipH="1" flipV="1">
            <a:off x="554092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560070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 flipV="1">
            <a:off x="5799414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>
            <a:off x="5859191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 flipH="1" flipV="1">
            <a:off x="6052303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>
            <a:off x="6112080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 flipV="1">
            <a:off x="630221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>
            <a:off x="636199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/>
          <p:nvPr/>
        </p:nvCxnSpPr>
        <p:spPr>
          <a:xfrm flipH="1" flipV="1">
            <a:off x="655510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/>
          <p:cNvCxnSpPr/>
          <p:nvPr/>
        </p:nvCxnSpPr>
        <p:spPr>
          <a:xfrm>
            <a:off x="661488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 flipV="1">
            <a:off x="6807995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>
            <a:off x="6867772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 flipH="1" flipV="1">
            <a:off x="7060884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>
            <a:off x="7120661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 flipV="1">
            <a:off x="731115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>
            <a:off x="737092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/>
          <p:cNvCxnSpPr/>
          <p:nvPr/>
        </p:nvCxnSpPr>
        <p:spPr>
          <a:xfrm flipH="1" flipV="1">
            <a:off x="756404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>
            <a:off x="762381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/>
          <p:nvPr/>
        </p:nvCxnSpPr>
        <p:spPr>
          <a:xfrm flipV="1">
            <a:off x="781692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/>
          <p:nvPr/>
        </p:nvCxnSpPr>
        <p:spPr>
          <a:xfrm>
            <a:off x="787670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H="1" flipV="1">
            <a:off x="806981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>
            <a:off x="812959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832270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838248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 flipH="1" flipV="1">
            <a:off x="857559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>
            <a:off x="863537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/>
          <p:cNvCxnSpPr/>
          <p:nvPr/>
        </p:nvCxnSpPr>
        <p:spPr>
          <a:xfrm flipV="1">
            <a:off x="8828481" y="5390860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>
            <a:off x="8888258" y="5397831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V="1">
            <a:off x="4782261" y="126755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>
            <a:off x="4838581" y="1265991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/>
          <p:cNvCxnSpPr/>
          <p:nvPr/>
        </p:nvCxnSpPr>
        <p:spPr>
          <a:xfrm>
            <a:off x="5344359" y="1462171"/>
            <a:ext cx="36439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/>
          <p:nvPr/>
        </p:nvCxnSpPr>
        <p:spPr>
          <a:xfrm>
            <a:off x="4682248" y="5005273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>
            <a:off x="4682248" y="471081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>
            <a:off x="4682248" y="4114039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Connector 680"/>
          <p:cNvCxnSpPr/>
          <p:nvPr/>
        </p:nvCxnSpPr>
        <p:spPr>
          <a:xfrm>
            <a:off x="4682248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Connector 681"/>
          <p:cNvCxnSpPr/>
          <p:nvPr/>
        </p:nvCxnSpPr>
        <p:spPr>
          <a:xfrm flipV="1">
            <a:off x="478226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Connector 682"/>
          <p:cNvCxnSpPr/>
          <p:nvPr/>
        </p:nvCxnSpPr>
        <p:spPr>
          <a:xfrm>
            <a:off x="483858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685"/>
          <p:cNvCxnSpPr/>
          <p:nvPr/>
        </p:nvCxnSpPr>
        <p:spPr>
          <a:xfrm>
            <a:off x="483858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Straight Connector 688"/>
          <p:cNvCxnSpPr/>
          <p:nvPr/>
        </p:nvCxnSpPr>
        <p:spPr>
          <a:xfrm>
            <a:off x="4682248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/>
          <p:nvPr/>
        </p:nvCxnSpPr>
        <p:spPr>
          <a:xfrm flipH="1" flipV="1">
            <a:off x="478127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TextBox 692"/>
          <p:cNvSpPr txBox="1"/>
          <p:nvPr/>
        </p:nvSpPr>
        <p:spPr>
          <a:xfrm>
            <a:off x="488989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0</a:t>
            </a:r>
          </a:p>
        </p:txBody>
      </p:sp>
      <p:cxnSp>
        <p:nvCxnSpPr>
          <p:cNvPr id="694" name="Straight Connector 693"/>
          <p:cNvCxnSpPr/>
          <p:nvPr/>
        </p:nvCxnSpPr>
        <p:spPr>
          <a:xfrm flipV="1">
            <a:off x="5288039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/>
          <p:nvPr/>
        </p:nvCxnSpPr>
        <p:spPr>
          <a:xfrm>
            <a:off x="5344359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Connector 695"/>
          <p:cNvCxnSpPr/>
          <p:nvPr/>
        </p:nvCxnSpPr>
        <p:spPr>
          <a:xfrm>
            <a:off x="5344359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/>
          <p:nvPr/>
        </p:nvCxnSpPr>
        <p:spPr>
          <a:xfrm flipH="1" flipV="1">
            <a:off x="5287052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8" name="TextBox 697"/>
          <p:cNvSpPr txBox="1"/>
          <p:nvPr/>
        </p:nvSpPr>
        <p:spPr>
          <a:xfrm>
            <a:off x="5395677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699" name="Straight Connector 698"/>
          <p:cNvCxnSpPr/>
          <p:nvPr/>
        </p:nvCxnSpPr>
        <p:spPr>
          <a:xfrm flipV="1">
            <a:off x="5791476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/>
          <p:nvPr/>
        </p:nvCxnSpPr>
        <p:spPr>
          <a:xfrm>
            <a:off x="5847796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Connector 700"/>
          <p:cNvCxnSpPr/>
          <p:nvPr/>
        </p:nvCxnSpPr>
        <p:spPr>
          <a:xfrm>
            <a:off x="5847796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Connector 701"/>
          <p:cNvCxnSpPr/>
          <p:nvPr/>
        </p:nvCxnSpPr>
        <p:spPr>
          <a:xfrm flipH="1" flipV="1">
            <a:off x="5790489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3" name="TextBox 702"/>
          <p:cNvSpPr txBox="1"/>
          <p:nvPr/>
        </p:nvSpPr>
        <p:spPr>
          <a:xfrm>
            <a:off x="5899114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4" name="Straight Connector 703"/>
          <p:cNvCxnSpPr/>
          <p:nvPr/>
        </p:nvCxnSpPr>
        <p:spPr>
          <a:xfrm flipV="1">
            <a:off x="629824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Straight Connector 704"/>
          <p:cNvCxnSpPr/>
          <p:nvPr/>
        </p:nvCxnSpPr>
        <p:spPr>
          <a:xfrm>
            <a:off x="635456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/>
          <p:cNvCxnSpPr/>
          <p:nvPr/>
        </p:nvCxnSpPr>
        <p:spPr>
          <a:xfrm>
            <a:off x="635456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Straight Connector 706"/>
          <p:cNvCxnSpPr/>
          <p:nvPr/>
        </p:nvCxnSpPr>
        <p:spPr>
          <a:xfrm flipH="1" flipV="1">
            <a:off x="629725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8" name="TextBox 707"/>
          <p:cNvSpPr txBox="1"/>
          <p:nvPr/>
        </p:nvSpPr>
        <p:spPr>
          <a:xfrm>
            <a:off x="640587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9" name="Straight Connector 708"/>
          <p:cNvCxnSpPr/>
          <p:nvPr/>
        </p:nvCxnSpPr>
        <p:spPr>
          <a:xfrm flipV="1">
            <a:off x="680798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Connector 709"/>
          <p:cNvCxnSpPr/>
          <p:nvPr/>
        </p:nvCxnSpPr>
        <p:spPr>
          <a:xfrm>
            <a:off x="686430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Straight Connector 710"/>
          <p:cNvCxnSpPr/>
          <p:nvPr/>
        </p:nvCxnSpPr>
        <p:spPr>
          <a:xfrm>
            <a:off x="686430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Straight Connector 711"/>
          <p:cNvCxnSpPr/>
          <p:nvPr/>
        </p:nvCxnSpPr>
        <p:spPr>
          <a:xfrm flipH="1" flipV="1">
            <a:off x="680700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3" name="TextBox 712"/>
          <p:cNvSpPr txBox="1"/>
          <p:nvPr/>
        </p:nvSpPr>
        <p:spPr>
          <a:xfrm>
            <a:off x="691562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4" name="Straight Connector 713"/>
          <p:cNvCxnSpPr/>
          <p:nvPr/>
        </p:nvCxnSpPr>
        <p:spPr>
          <a:xfrm flipV="1">
            <a:off x="7313765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Straight Connector 714"/>
          <p:cNvCxnSpPr/>
          <p:nvPr/>
        </p:nvCxnSpPr>
        <p:spPr>
          <a:xfrm>
            <a:off x="7370085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Straight Connector 715"/>
          <p:cNvCxnSpPr/>
          <p:nvPr/>
        </p:nvCxnSpPr>
        <p:spPr>
          <a:xfrm>
            <a:off x="7370085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Straight Connector 716"/>
          <p:cNvCxnSpPr/>
          <p:nvPr/>
        </p:nvCxnSpPr>
        <p:spPr>
          <a:xfrm flipH="1" flipV="1">
            <a:off x="7312778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" name="TextBox 717"/>
          <p:cNvSpPr txBox="1"/>
          <p:nvPr/>
        </p:nvSpPr>
        <p:spPr>
          <a:xfrm>
            <a:off x="7421403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9" name="Straight Connector 718"/>
          <p:cNvCxnSpPr/>
          <p:nvPr/>
        </p:nvCxnSpPr>
        <p:spPr>
          <a:xfrm flipV="1">
            <a:off x="781720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Straight Connector 719"/>
          <p:cNvCxnSpPr/>
          <p:nvPr/>
        </p:nvCxnSpPr>
        <p:spPr>
          <a:xfrm>
            <a:off x="7873522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Connector 720"/>
          <p:cNvCxnSpPr/>
          <p:nvPr/>
        </p:nvCxnSpPr>
        <p:spPr>
          <a:xfrm>
            <a:off x="7873522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Straight Connector 721"/>
          <p:cNvCxnSpPr/>
          <p:nvPr/>
        </p:nvCxnSpPr>
        <p:spPr>
          <a:xfrm flipH="1" flipV="1">
            <a:off x="781621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" name="TextBox 722"/>
          <p:cNvSpPr txBox="1"/>
          <p:nvPr/>
        </p:nvSpPr>
        <p:spPr>
          <a:xfrm>
            <a:off x="7924840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4" name="Straight Connector 723"/>
          <p:cNvCxnSpPr/>
          <p:nvPr/>
        </p:nvCxnSpPr>
        <p:spPr>
          <a:xfrm flipV="1">
            <a:off x="832396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Straight Connector 724"/>
          <p:cNvCxnSpPr/>
          <p:nvPr/>
        </p:nvCxnSpPr>
        <p:spPr>
          <a:xfrm>
            <a:off x="838028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Straight Connector 725"/>
          <p:cNvCxnSpPr/>
          <p:nvPr/>
        </p:nvCxnSpPr>
        <p:spPr>
          <a:xfrm>
            <a:off x="838028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Straight Connector 726"/>
          <p:cNvCxnSpPr/>
          <p:nvPr/>
        </p:nvCxnSpPr>
        <p:spPr>
          <a:xfrm flipH="1" flipV="1">
            <a:off x="832298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8" name="TextBox 727"/>
          <p:cNvSpPr txBox="1"/>
          <p:nvPr/>
        </p:nvSpPr>
        <p:spPr>
          <a:xfrm>
            <a:off x="843160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9" name="Straight Connector 728"/>
          <p:cNvCxnSpPr/>
          <p:nvPr/>
        </p:nvCxnSpPr>
        <p:spPr>
          <a:xfrm flipV="1">
            <a:off x="883073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Straight Connector 729"/>
          <p:cNvCxnSpPr/>
          <p:nvPr/>
        </p:nvCxnSpPr>
        <p:spPr>
          <a:xfrm flipH="1" flipV="1">
            <a:off x="882974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Straight Connector 730"/>
          <p:cNvCxnSpPr/>
          <p:nvPr/>
        </p:nvCxnSpPr>
        <p:spPr>
          <a:xfrm>
            <a:off x="8890509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Straight Connector 731"/>
          <p:cNvCxnSpPr/>
          <p:nvPr/>
        </p:nvCxnSpPr>
        <p:spPr>
          <a:xfrm>
            <a:off x="8890509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4682248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 flipV="1">
            <a:off x="478226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483858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483858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4682248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 flipH="1" flipV="1">
            <a:off x="478127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9" name="TextBox 738"/>
          <p:cNvSpPr txBox="1"/>
          <p:nvPr/>
        </p:nvSpPr>
        <p:spPr>
          <a:xfrm>
            <a:off x="4889899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0</a:t>
            </a:r>
          </a:p>
        </p:txBody>
      </p:sp>
      <p:cxnSp>
        <p:nvCxnSpPr>
          <p:cNvPr id="740" name="Straight Connector 739"/>
          <p:cNvCxnSpPr/>
          <p:nvPr/>
        </p:nvCxnSpPr>
        <p:spPr>
          <a:xfrm flipV="1">
            <a:off x="5288039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>
            <a:off x="5344359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>
            <a:off x="5344359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/>
          <p:cNvCxnSpPr/>
          <p:nvPr/>
        </p:nvCxnSpPr>
        <p:spPr>
          <a:xfrm flipH="1" flipV="1">
            <a:off x="5287052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4" name="TextBox 743"/>
          <p:cNvSpPr txBox="1"/>
          <p:nvPr/>
        </p:nvSpPr>
        <p:spPr>
          <a:xfrm>
            <a:off x="5395677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45" name="Straight Connector 744"/>
          <p:cNvCxnSpPr/>
          <p:nvPr/>
        </p:nvCxnSpPr>
        <p:spPr>
          <a:xfrm flipV="1">
            <a:off x="5791476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Straight Connector 745"/>
          <p:cNvCxnSpPr/>
          <p:nvPr/>
        </p:nvCxnSpPr>
        <p:spPr>
          <a:xfrm>
            <a:off x="5847796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Straight Connector 746"/>
          <p:cNvCxnSpPr/>
          <p:nvPr/>
        </p:nvCxnSpPr>
        <p:spPr>
          <a:xfrm>
            <a:off x="5847796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Straight Connector 747"/>
          <p:cNvCxnSpPr/>
          <p:nvPr/>
        </p:nvCxnSpPr>
        <p:spPr>
          <a:xfrm flipH="1" flipV="1">
            <a:off x="5790489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9" name="TextBox 748"/>
          <p:cNvSpPr txBox="1"/>
          <p:nvPr/>
        </p:nvSpPr>
        <p:spPr>
          <a:xfrm>
            <a:off x="5899114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50" name="Straight Connector 749"/>
          <p:cNvCxnSpPr/>
          <p:nvPr/>
        </p:nvCxnSpPr>
        <p:spPr>
          <a:xfrm flipV="1">
            <a:off x="629824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Straight Connector 750"/>
          <p:cNvCxnSpPr/>
          <p:nvPr/>
        </p:nvCxnSpPr>
        <p:spPr>
          <a:xfrm>
            <a:off x="635456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Straight Connector 751"/>
          <p:cNvCxnSpPr/>
          <p:nvPr/>
        </p:nvCxnSpPr>
        <p:spPr>
          <a:xfrm>
            <a:off x="635456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Straight Connector 752"/>
          <p:cNvCxnSpPr/>
          <p:nvPr/>
        </p:nvCxnSpPr>
        <p:spPr>
          <a:xfrm flipH="1" flipV="1">
            <a:off x="629725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4" name="TextBox 753"/>
          <p:cNvSpPr txBox="1"/>
          <p:nvPr/>
        </p:nvSpPr>
        <p:spPr>
          <a:xfrm>
            <a:off x="6405879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55" name="Straight Connector 754"/>
          <p:cNvCxnSpPr/>
          <p:nvPr/>
        </p:nvCxnSpPr>
        <p:spPr>
          <a:xfrm flipV="1">
            <a:off x="680798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Connector 755"/>
          <p:cNvCxnSpPr/>
          <p:nvPr/>
        </p:nvCxnSpPr>
        <p:spPr>
          <a:xfrm>
            <a:off x="686430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Connector 756"/>
          <p:cNvCxnSpPr/>
          <p:nvPr/>
        </p:nvCxnSpPr>
        <p:spPr>
          <a:xfrm>
            <a:off x="686430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Straight Connector 757"/>
          <p:cNvCxnSpPr/>
          <p:nvPr/>
        </p:nvCxnSpPr>
        <p:spPr>
          <a:xfrm flipH="1" flipV="1">
            <a:off x="680700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9" name="TextBox 758"/>
          <p:cNvSpPr txBox="1"/>
          <p:nvPr/>
        </p:nvSpPr>
        <p:spPr>
          <a:xfrm>
            <a:off x="691562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0" name="Straight Connector 759"/>
          <p:cNvCxnSpPr/>
          <p:nvPr/>
        </p:nvCxnSpPr>
        <p:spPr>
          <a:xfrm flipV="1">
            <a:off x="7313765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1" name="Straight Connector 760"/>
          <p:cNvCxnSpPr/>
          <p:nvPr/>
        </p:nvCxnSpPr>
        <p:spPr>
          <a:xfrm>
            <a:off x="7370085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Straight Connector 761"/>
          <p:cNvCxnSpPr/>
          <p:nvPr/>
        </p:nvCxnSpPr>
        <p:spPr>
          <a:xfrm>
            <a:off x="7370085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Straight Connector 762"/>
          <p:cNvCxnSpPr/>
          <p:nvPr/>
        </p:nvCxnSpPr>
        <p:spPr>
          <a:xfrm flipH="1" flipV="1">
            <a:off x="7312778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4" name="TextBox 763"/>
          <p:cNvSpPr txBox="1"/>
          <p:nvPr/>
        </p:nvSpPr>
        <p:spPr>
          <a:xfrm>
            <a:off x="7421403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5" name="Straight Connector 764"/>
          <p:cNvCxnSpPr/>
          <p:nvPr/>
        </p:nvCxnSpPr>
        <p:spPr>
          <a:xfrm flipV="1">
            <a:off x="781720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Straight Connector 765"/>
          <p:cNvCxnSpPr/>
          <p:nvPr/>
        </p:nvCxnSpPr>
        <p:spPr>
          <a:xfrm>
            <a:off x="7873522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Straight Connector 766"/>
          <p:cNvCxnSpPr/>
          <p:nvPr/>
        </p:nvCxnSpPr>
        <p:spPr>
          <a:xfrm>
            <a:off x="7873522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Straight Connector 767"/>
          <p:cNvCxnSpPr/>
          <p:nvPr/>
        </p:nvCxnSpPr>
        <p:spPr>
          <a:xfrm flipH="1" flipV="1">
            <a:off x="781621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9" name="TextBox 768"/>
          <p:cNvSpPr txBox="1"/>
          <p:nvPr/>
        </p:nvSpPr>
        <p:spPr>
          <a:xfrm>
            <a:off x="7924840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0" name="Straight Connector 769"/>
          <p:cNvCxnSpPr/>
          <p:nvPr/>
        </p:nvCxnSpPr>
        <p:spPr>
          <a:xfrm flipV="1">
            <a:off x="832396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Straight Connector 770"/>
          <p:cNvCxnSpPr/>
          <p:nvPr/>
        </p:nvCxnSpPr>
        <p:spPr>
          <a:xfrm>
            <a:off x="838028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Straight Connector 771"/>
          <p:cNvCxnSpPr/>
          <p:nvPr/>
        </p:nvCxnSpPr>
        <p:spPr>
          <a:xfrm>
            <a:off x="838028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Straight Connector 772"/>
          <p:cNvCxnSpPr/>
          <p:nvPr/>
        </p:nvCxnSpPr>
        <p:spPr>
          <a:xfrm flipH="1" flipV="1">
            <a:off x="832298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4" name="TextBox 773"/>
          <p:cNvSpPr txBox="1"/>
          <p:nvPr/>
        </p:nvSpPr>
        <p:spPr>
          <a:xfrm>
            <a:off x="843160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5" name="Straight Connector 774"/>
          <p:cNvCxnSpPr/>
          <p:nvPr/>
        </p:nvCxnSpPr>
        <p:spPr>
          <a:xfrm flipV="1">
            <a:off x="883073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Connector 775"/>
          <p:cNvCxnSpPr/>
          <p:nvPr/>
        </p:nvCxnSpPr>
        <p:spPr>
          <a:xfrm flipH="1" flipV="1">
            <a:off x="882974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Connector 776"/>
          <p:cNvCxnSpPr/>
          <p:nvPr/>
        </p:nvCxnSpPr>
        <p:spPr>
          <a:xfrm>
            <a:off x="8890509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Connector 777"/>
          <p:cNvCxnSpPr/>
          <p:nvPr/>
        </p:nvCxnSpPr>
        <p:spPr>
          <a:xfrm>
            <a:off x="8890509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" name="TextBox 778"/>
          <p:cNvSpPr txBox="1"/>
          <p:nvPr/>
        </p:nvSpPr>
        <p:spPr>
          <a:xfrm>
            <a:off x="4003779" y="596314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Col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4003779" y="6256211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Row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14011" y="5664200"/>
            <a:ext cx="505778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>
            <a:off x="4814011" y="5899654"/>
            <a:ext cx="4046609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5821839" y="5720418"/>
            <a:ext cx="2026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25ns – one complete readout cycle</a:t>
            </a:r>
            <a:endParaRPr lang="en-GB" sz="900" dirty="0"/>
          </a:p>
        </p:txBody>
      </p:sp>
      <p:sp>
        <p:nvSpPr>
          <p:cNvPr id="440" name="Rounded Rectangle 439"/>
          <p:cNvSpPr/>
          <p:nvPr/>
        </p:nvSpPr>
        <p:spPr>
          <a:xfrm>
            <a:off x="4565753" y="813878"/>
            <a:ext cx="4422517" cy="2619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Output values (note, outputs are in fact LVDS):</a:t>
            </a:r>
            <a:endParaRPr lang="en-US" sz="1050" dirty="0"/>
          </a:p>
        </p:txBody>
      </p:sp>
      <p:sp>
        <p:nvSpPr>
          <p:cNvPr id="441" name="Rounded Rectangle 440"/>
          <p:cNvSpPr/>
          <p:nvPr/>
        </p:nvSpPr>
        <p:spPr>
          <a:xfrm rot="16200000">
            <a:off x="333486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first hit</a:t>
            </a:r>
            <a:endParaRPr lang="en-US" sz="1100" dirty="0"/>
          </a:p>
        </p:txBody>
      </p:sp>
      <p:sp>
        <p:nvSpPr>
          <p:cNvPr id="447" name="Rounded Rectangle 446"/>
          <p:cNvSpPr/>
          <p:nvPr/>
        </p:nvSpPr>
        <p:spPr>
          <a:xfrm rot="16200000">
            <a:off x="3032293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second hit</a:t>
            </a:r>
            <a:endParaRPr lang="en-US" sz="1100" dirty="0"/>
          </a:p>
        </p:txBody>
      </p:sp>
      <p:sp>
        <p:nvSpPr>
          <p:cNvPr id="481" name="Rounded Rectangle 480"/>
          <p:cNvSpPr/>
          <p:nvPr/>
        </p:nvSpPr>
        <p:spPr>
          <a:xfrm rot="16200000">
            <a:off x="2729726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third hit</a:t>
            </a:r>
            <a:endParaRPr lang="en-US" sz="1100" dirty="0"/>
          </a:p>
        </p:txBody>
      </p:sp>
      <p:sp>
        <p:nvSpPr>
          <p:cNvPr id="482" name="Rounded Rectangle 481"/>
          <p:cNvSpPr/>
          <p:nvPr/>
        </p:nvSpPr>
        <p:spPr>
          <a:xfrm rot="16200000">
            <a:off x="2426149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fourth hit</a:t>
            </a:r>
            <a:endParaRPr lang="en-US" sz="1100" dirty="0"/>
          </a:p>
        </p:txBody>
      </p:sp>
      <p:sp>
        <p:nvSpPr>
          <p:cNvPr id="483" name="Rounded Rectangle 482"/>
          <p:cNvSpPr/>
          <p:nvPr/>
        </p:nvSpPr>
        <p:spPr>
          <a:xfrm rot="16200000">
            <a:off x="2123078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fifth hit</a:t>
            </a:r>
            <a:endParaRPr lang="en-US" sz="1100" dirty="0"/>
          </a:p>
        </p:txBody>
      </p:sp>
      <p:sp>
        <p:nvSpPr>
          <p:cNvPr id="485" name="Rounded Rectangle 484"/>
          <p:cNvSpPr/>
          <p:nvPr/>
        </p:nvSpPr>
        <p:spPr>
          <a:xfrm rot="16200000">
            <a:off x="181950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sixth hit</a:t>
            </a:r>
            <a:endParaRPr lang="en-US" sz="1100" dirty="0"/>
          </a:p>
        </p:txBody>
      </p:sp>
      <p:sp>
        <p:nvSpPr>
          <p:cNvPr id="487" name="Rounded Rectangle 486"/>
          <p:cNvSpPr/>
          <p:nvPr/>
        </p:nvSpPr>
        <p:spPr>
          <a:xfrm rot="16200000">
            <a:off x="1421687" y="6039546"/>
            <a:ext cx="1010011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seventh hit</a:t>
            </a:r>
            <a:endParaRPr lang="en-US" sz="1100" dirty="0"/>
          </a:p>
        </p:txBody>
      </p:sp>
      <p:sp>
        <p:nvSpPr>
          <p:cNvPr id="489" name="Rounded Rectangle 488"/>
          <p:cNvSpPr/>
          <p:nvPr/>
        </p:nvSpPr>
        <p:spPr>
          <a:xfrm rot="16200000">
            <a:off x="1212347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eighth hit</a:t>
            </a:r>
            <a:endParaRPr lang="en-US" sz="1100" dirty="0"/>
          </a:p>
        </p:txBody>
      </p:sp>
      <p:sp>
        <p:nvSpPr>
          <p:cNvPr id="397" name="Left Brace 396"/>
          <p:cNvSpPr/>
          <p:nvPr/>
        </p:nvSpPr>
        <p:spPr>
          <a:xfrm rot="16200000" flipV="1">
            <a:off x="4320486" y="6251310"/>
            <a:ext cx="95834" cy="578644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5" name="Group 374"/>
          <p:cNvGrpSpPr/>
          <p:nvPr/>
        </p:nvGrpSpPr>
        <p:grpSpPr>
          <a:xfrm>
            <a:off x="137601" y="6271262"/>
            <a:ext cx="1443914" cy="494395"/>
            <a:chOff x="7672411" y="183728"/>
            <a:chExt cx="1443914" cy="494395"/>
          </a:xfrm>
        </p:grpSpPr>
        <p:sp>
          <p:nvSpPr>
            <p:cNvPr id="376" name="Rounded Rectangle 375"/>
            <p:cNvSpPr/>
            <p:nvPr/>
          </p:nvSpPr>
          <p:spPr>
            <a:xfrm>
              <a:off x="8256442" y="231602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8256442" y="48394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ounded Rectangle 377"/>
            <p:cNvSpPr/>
            <p:nvPr/>
          </p:nvSpPr>
          <p:spPr>
            <a:xfrm>
              <a:off x="8397315" y="183728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0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8397315" y="436072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8061765" y="23160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8061765" y="48394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7867088" y="23160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ounded Rectangle 400"/>
            <p:cNvSpPr/>
            <p:nvPr/>
          </p:nvSpPr>
          <p:spPr>
            <a:xfrm>
              <a:off x="7867088" y="483945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7672411" y="483946"/>
              <a:ext cx="141919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194963" y="1111858"/>
            <a:ext cx="2809211" cy="4560280"/>
            <a:chOff x="1194963" y="1111858"/>
            <a:chExt cx="2809211" cy="4560280"/>
          </a:xfrm>
        </p:grpSpPr>
        <p:sp>
          <p:nvSpPr>
            <p:cNvPr id="393" name="Rectangle 392"/>
            <p:cNvSpPr/>
            <p:nvPr/>
          </p:nvSpPr>
          <p:spPr>
            <a:xfrm>
              <a:off x="1386499" y="1111858"/>
              <a:ext cx="2617675" cy="45602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endParaRPr lang="en-US" sz="1200" dirty="0" smtClean="0">
                <a:solidFill>
                  <a:prstClr val="white"/>
                </a:solidFill>
              </a:endParaRPr>
            </a:p>
          </p:txBody>
        </p:sp>
        <p:sp>
          <p:nvSpPr>
            <p:cNvPr id="382" name="Isosceles Triangle 381"/>
            <p:cNvSpPr/>
            <p:nvPr/>
          </p:nvSpPr>
          <p:spPr>
            <a:xfrm rot="16200000">
              <a:off x="3859740" y="5445466"/>
              <a:ext cx="191934" cy="96144"/>
            </a:xfrm>
            <a:prstGeom prst="triangle">
              <a:avLst/>
            </a:prstGeom>
            <a:noFill/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ounded Rectangle 194"/>
            <p:cNvSpPr/>
            <p:nvPr/>
          </p:nvSpPr>
          <p:spPr>
            <a:xfrm rot="5400000">
              <a:off x="3651721" y="304175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 rot="5400000">
              <a:off x="3046586" y="304175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ounded Rectangle 266"/>
            <p:cNvSpPr/>
            <p:nvPr/>
          </p:nvSpPr>
          <p:spPr>
            <a:xfrm rot="5400000">
              <a:off x="2743009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ounded Rectangle 285"/>
            <p:cNvSpPr/>
            <p:nvPr/>
          </p:nvSpPr>
          <p:spPr>
            <a:xfrm rot="5400000">
              <a:off x="2439433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ounded Rectangle 300"/>
            <p:cNvSpPr/>
            <p:nvPr/>
          </p:nvSpPr>
          <p:spPr>
            <a:xfrm rot="5400000">
              <a:off x="2135856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ounded Rectangle 315"/>
            <p:cNvSpPr/>
            <p:nvPr/>
          </p:nvSpPr>
          <p:spPr>
            <a:xfrm rot="5400000">
              <a:off x="1832279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ounded Rectangle 330"/>
            <p:cNvSpPr/>
            <p:nvPr/>
          </p:nvSpPr>
          <p:spPr>
            <a:xfrm rot="5400000">
              <a:off x="1528702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ounded Rectangle 366"/>
            <p:cNvSpPr/>
            <p:nvPr/>
          </p:nvSpPr>
          <p:spPr>
            <a:xfrm rot="5400000">
              <a:off x="3651721" y="156475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ounded Rectangle 367"/>
            <p:cNvSpPr/>
            <p:nvPr/>
          </p:nvSpPr>
          <p:spPr>
            <a:xfrm rot="5400000">
              <a:off x="3349153" y="156475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ounded Rectangle 369"/>
            <p:cNvSpPr/>
            <p:nvPr/>
          </p:nvSpPr>
          <p:spPr>
            <a:xfrm rot="5400000">
              <a:off x="2743009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ounded Rectangle 370"/>
            <p:cNvSpPr/>
            <p:nvPr/>
          </p:nvSpPr>
          <p:spPr>
            <a:xfrm rot="5400000">
              <a:off x="2439433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ounded Rectangle 371"/>
            <p:cNvSpPr/>
            <p:nvPr/>
          </p:nvSpPr>
          <p:spPr>
            <a:xfrm rot="5400000">
              <a:off x="2135856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ounded Rectangle 372"/>
            <p:cNvSpPr/>
            <p:nvPr/>
          </p:nvSpPr>
          <p:spPr>
            <a:xfrm rot="5400000">
              <a:off x="1832279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ounded Rectangle 373"/>
            <p:cNvSpPr/>
            <p:nvPr/>
          </p:nvSpPr>
          <p:spPr>
            <a:xfrm rot="5400000">
              <a:off x="1528702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Left Brace 153"/>
            <p:cNvSpPr/>
            <p:nvPr/>
          </p:nvSpPr>
          <p:spPr>
            <a:xfrm>
              <a:off x="1194963" y="1863053"/>
              <a:ext cx="95834" cy="1373468"/>
            </a:xfrm>
            <a:prstGeom prst="leftBrace">
              <a:avLst>
                <a:gd name="adj1" fmla="val 37853"/>
                <a:gd name="adj2" fmla="val 50000"/>
              </a:avLst>
            </a:prstGeom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5" name="Left Brace 344"/>
            <p:cNvSpPr/>
            <p:nvPr/>
          </p:nvSpPr>
          <p:spPr>
            <a:xfrm>
              <a:off x="1194963" y="3338290"/>
              <a:ext cx="95834" cy="1955089"/>
            </a:xfrm>
            <a:prstGeom prst="leftBrace">
              <a:avLst>
                <a:gd name="adj1" fmla="val 37853"/>
                <a:gd name="adj2" fmla="val 50000"/>
              </a:avLst>
            </a:prstGeom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Rounded Rectangle 180"/>
            <p:cNvSpPr/>
            <p:nvPr/>
          </p:nvSpPr>
          <p:spPr>
            <a:xfrm rot="5400000">
              <a:off x="3651721" y="480362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ounded Rectangle 182"/>
            <p:cNvSpPr/>
            <p:nvPr/>
          </p:nvSpPr>
          <p:spPr>
            <a:xfrm rot="5400000">
              <a:off x="3644658" y="1264031"/>
              <a:ext cx="202954" cy="20194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 rot="5400000">
              <a:off x="3651721" y="186425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 rot="5400000">
              <a:off x="3651721" y="215862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185"/>
            <p:cNvSpPr/>
            <p:nvPr/>
          </p:nvSpPr>
          <p:spPr>
            <a:xfrm rot="5400000">
              <a:off x="3651721" y="245300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ed Rectangle 187"/>
            <p:cNvSpPr/>
            <p:nvPr/>
          </p:nvSpPr>
          <p:spPr>
            <a:xfrm rot="5400000">
              <a:off x="3651721" y="392048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ed Rectangle 188"/>
            <p:cNvSpPr/>
            <p:nvPr/>
          </p:nvSpPr>
          <p:spPr>
            <a:xfrm rot="5400000">
              <a:off x="3651721" y="42148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ed Rectangle 192"/>
            <p:cNvSpPr/>
            <p:nvPr/>
          </p:nvSpPr>
          <p:spPr>
            <a:xfrm rot="5400000">
              <a:off x="3651721" y="450924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ounded Rectangle 195"/>
            <p:cNvSpPr/>
            <p:nvPr/>
          </p:nvSpPr>
          <p:spPr>
            <a:xfrm rot="5400000">
              <a:off x="3651721" y="509799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ounded Rectangle 196"/>
            <p:cNvSpPr/>
            <p:nvPr/>
          </p:nvSpPr>
          <p:spPr>
            <a:xfrm rot="5400000">
              <a:off x="3651721" y="333173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ounded Rectangle 198"/>
            <p:cNvSpPr/>
            <p:nvPr/>
          </p:nvSpPr>
          <p:spPr>
            <a:xfrm rot="5400000">
              <a:off x="3349153" y="509799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ounded Rectangle 233"/>
            <p:cNvSpPr/>
            <p:nvPr/>
          </p:nvSpPr>
          <p:spPr>
            <a:xfrm rot="5400000">
              <a:off x="3349153" y="362611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ounded Rectangle 234"/>
            <p:cNvSpPr/>
            <p:nvPr/>
          </p:nvSpPr>
          <p:spPr>
            <a:xfrm rot="5400000">
              <a:off x="3349153" y="392048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 rot="5400000">
              <a:off x="3349153" y="450924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ounded Rectangle 236"/>
            <p:cNvSpPr/>
            <p:nvPr/>
          </p:nvSpPr>
          <p:spPr>
            <a:xfrm rot="5400000">
              <a:off x="3349153" y="480362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ounded Rectangle 240"/>
            <p:cNvSpPr/>
            <p:nvPr/>
          </p:nvSpPr>
          <p:spPr>
            <a:xfrm rot="5400000">
              <a:off x="3046586" y="480362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ounded Rectangle 244"/>
            <p:cNvSpPr/>
            <p:nvPr/>
          </p:nvSpPr>
          <p:spPr>
            <a:xfrm rot="5400000">
              <a:off x="3046586" y="186425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ounded Rectangle 245"/>
            <p:cNvSpPr/>
            <p:nvPr/>
          </p:nvSpPr>
          <p:spPr>
            <a:xfrm rot="5400000">
              <a:off x="3046586" y="215862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ounded Rectangle 246"/>
            <p:cNvSpPr/>
            <p:nvPr/>
          </p:nvSpPr>
          <p:spPr>
            <a:xfrm rot="5400000">
              <a:off x="3046586" y="245300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ounded Rectangle 247"/>
            <p:cNvSpPr/>
            <p:nvPr/>
          </p:nvSpPr>
          <p:spPr>
            <a:xfrm rot="5400000">
              <a:off x="3046586" y="274738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ounded Rectangle 248"/>
            <p:cNvSpPr/>
            <p:nvPr/>
          </p:nvSpPr>
          <p:spPr>
            <a:xfrm rot="5400000">
              <a:off x="3046586" y="392048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ounded Rectangle 249"/>
            <p:cNvSpPr/>
            <p:nvPr/>
          </p:nvSpPr>
          <p:spPr>
            <a:xfrm rot="5400000">
              <a:off x="3046586" y="450924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ed Rectangle 252"/>
            <p:cNvSpPr/>
            <p:nvPr/>
          </p:nvSpPr>
          <p:spPr>
            <a:xfrm rot="5400000">
              <a:off x="3046586" y="509799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ounded Rectangle 253"/>
            <p:cNvSpPr/>
            <p:nvPr/>
          </p:nvSpPr>
          <p:spPr>
            <a:xfrm rot="5400000">
              <a:off x="3046586" y="333173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ounded Rectangle 272"/>
            <p:cNvSpPr/>
            <p:nvPr/>
          </p:nvSpPr>
          <p:spPr>
            <a:xfrm rot="5400000">
              <a:off x="2743009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ounded Rectangle 271"/>
            <p:cNvSpPr/>
            <p:nvPr/>
          </p:nvSpPr>
          <p:spPr>
            <a:xfrm rot="5400000">
              <a:off x="2743009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2736452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255"/>
            <p:cNvSpPr/>
            <p:nvPr/>
          </p:nvSpPr>
          <p:spPr>
            <a:xfrm rot="5400000">
              <a:off x="2743009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ounded Rectangle 259"/>
            <p:cNvSpPr/>
            <p:nvPr/>
          </p:nvSpPr>
          <p:spPr>
            <a:xfrm rot="5400000">
              <a:off x="2743009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ounded Rectangle 260"/>
            <p:cNvSpPr/>
            <p:nvPr/>
          </p:nvSpPr>
          <p:spPr>
            <a:xfrm rot="5400000">
              <a:off x="2743009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ounded Rectangle 261"/>
            <p:cNvSpPr/>
            <p:nvPr/>
          </p:nvSpPr>
          <p:spPr>
            <a:xfrm rot="5400000">
              <a:off x="2743009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ounded Rectangle 262"/>
            <p:cNvSpPr/>
            <p:nvPr/>
          </p:nvSpPr>
          <p:spPr>
            <a:xfrm rot="5400000">
              <a:off x="2743009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ounded Rectangle 263"/>
            <p:cNvSpPr/>
            <p:nvPr/>
          </p:nvSpPr>
          <p:spPr>
            <a:xfrm rot="5400000">
              <a:off x="2743009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ounded Rectangle 264"/>
            <p:cNvSpPr/>
            <p:nvPr/>
          </p:nvSpPr>
          <p:spPr>
            <a:xfrm rot="5400000">
              <a:off x="2743009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ounded Rectangle 267"/>
            <p:cNvSpPr/>
            <p:nvPr/>
          </p:nvSpPr>
          <p:spPr>
            <a:xfrm rot="5400000">
              <a:off x="2743009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ounded Rectangle 268"/>
            <p:cNvSpPr/>
            <p:nvPr/>
          </p:nvSpPr>
          <p:spPr>
            <a:xfrm rot="5400000">
              <a:off x="2743009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ounded Rectangle 274"/>
            <p:cNvSpPr/>
            <p:nvPr/>
          </p:nvSpPr>
          <p:spPr>
            <a:xfrm rot="5400000">
              <a:off x="2439433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ounded Rectangle 275"/>
            <p:cNvSpPr/>
            <p:nvPr/>
          </p:nvSpPr>
          <p:spPr>
            <a:xfrm rot="5400000">
              <a:off x="2439433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ounded Rectangle 277"/>
            <p:cNvSpPr/>
            <p:nvPr/>
          </p:nvSpPr>
          <p:spPr>
            <a:xfrm>
              <a:off x="2432875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ounded Rectangle 278"/>
            <p:cNvSpPr/>
            <p:nvPr/>
          </p:nvSpPr>
          <p:spPr>
            <a:xfrm rot="5400000">
              <a:off x="2439433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ounded Rectangle 279"/>
            <p:cNvSpPr/>
            <p:nvPr/>
          </p:nvSpPr>
          <p:spPr>
            <a:xfrm rot="5400000">
              <a:off x="2439433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ounded Rectangle 280"/>
            <p:cNvSpPr/>
            <p:nvPr/>
          </p:nvSpPr>
          <p:spPr>
            <a:xfrm rot="5400000">
              <a:off x="2439433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 rot="5400000">
              <a:off x="2439433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ounded Rectangle 282"/>
            <p:cNvSpPr/>
            <p:nvPr/>
          </p:nvSpPr>
          <p:spPr>
            <a:xfrm rot="5400000">
              <a:off x="2439433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ounded Rectangle 283"/>
            <p:cNvSpPr/>
            <p:nvPr/>
          </p:nvSpPr>
          <p:spPr>
            <a:xfrm rot="5400000">
              <a:off x="2439433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ounded Rectangle 284"/>
            <p:cNvSpPr/>
            <p:nvPr/>
          </p:nvSpPr>
          <p:spPr>
            <a:xfrm rot="5400000">
              <a:off x="2439433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ounded Rectangle 286"/>
            <p:cNvSpPr/>
            <p:nvPr/>
          </p:nvSpPr>
          <p:spPr>
            <a:xfrm rot="5400000">
              <a:off x="2439433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ounded Rectangle 287"/>
            <p:cNvSpPr/>
            <p:nvPr/>
          </p:nvSpPr>
          <p:spPr>
            <a:xfrm rot="5400000">
              <a:off x="2439433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ounded Rectangle 289"/>
            <p:cNvSpPr/>
            <p:nvPr/>
          </p:nvSpPr>
          <p:spPr>
            <a:xfrm rot="5400000">
              <a:off x="2135856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ounded Rectangle 290"/>
            <p:cNvSpPr/>
            <p:nvPr/>
          </p:nvSpPr>
          <p:spPr>
            <a:xfrm rot="5400000">
              <a:off x="2135856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ounded Rectangle 292"/>
            <p:cNvSpPr/>
            <p:nvPr/>
          </p:nvSpPr>
          <p:spPr>
            <a:xfrm>
              <a:off x="2129298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ounded Rectangle 293"/>
            <p:cNvSpPr/>
            <p:nvPr/>
          </p:nvSpPr>
          <p:spPr>
            <a:xfrm rot="5400000">
              <a:off x="2135856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ounded Rectangle 294"/>
            <p:cNvSpPr/>
            <p:nvPr/>
          </p:nvSpPr>
          <p:spPr>
            <a:xfrm rot="5400000">
              <a:off x="2135856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ounded Rectangle 295"/>
            <p:cNvSpPr/>
            <p:nvPr/>
          </p:nvSpPr>
          <p:spPr>
            <a:xfrm rot="5400000">
              <a:off x="2135856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ounded Rectangle 296"/>
            <p:cNvSpPr/>
            <p:nvPr/>
          </p:nvSpPr>
          <p:spPr>
            <a:xfrm rot="5400000">
              <a:off x="2135856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ounded Rectangle 297"/>
            <p:cNvSpPr/>
            <p:nvPr/>
          </p:nvSpPr>
          <p:spPr>
            <a:xfrm rot="5400000">
              <a:off x="2135856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ounded Rectangle 298"/>
            <p:cNvSpPr/>
            <p:nvPr/>
          </p:nvSpPr>
          <p:spPr>
            <a:xfrm rot="5400000">
              <a:off x="2135856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ounded Rectangle 299"/>
            <p:cNvSpPr/>
            <p:nvPr/>
          </p:nvSpPr>
          <p:spPr>
            <a:xfrm rot="5400000">
              <a:off x="2135856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ounded Rectangle 301"/>
            <p:cNvSpPr/>
            <p:nvPr/>
          </p:nvSpPr>
          <p:spPr>
            <a:xfrm rot="5400000">
              <a:off x="2135856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ounded Rectangle 302"/>
            <p:cNvSpPr/>
            <p:nvPr/>
          </p:nvSpPr>
          <p:spPr>
            <a:xfrm rot="5400000">
              <a:off x="2135856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ounded Rectangle 304"/>
            <p:cNvSpPr/>
            <p:nvPr/>
          </p:nvSpPr>
          <p:spPr>
            <a:xfrm rot="5400000">
              <a:off x="1832279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ounded Rectangle 305"/>
            <p:cNvSpPr/>
            <p:nvPr/>
          </p:nvSpPr>
          <p:spPr>
            <a:xfrm rot="5400000">
              <a:off x="1832279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ounded Rectangle 307"/>
            <p:cNvSpPr/>
            <p:nvPr/>
          </p:nvSpPr>
          <p:spPr>
            <a:xfrm>
              <a:off x="1825721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ounded Rectangle 308"/>
            <p:cNvSpPr/>
            <p:nvPr/>
          </p:nvSpPr>
          <p:spPr>
            <a:xfrm rot="5400000">
              <a:off x="1832279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ounded Rectangle 309"/>
            <p:cNvSpPr/>
            <p:nvPr/>
          </p:nvSpPr>
          <p:spPr>
            <a:xfrm rot="5400000">
              <a:off x="1832279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ounded Rectangle 310"/>
            <p:cNvSpPr/>
            <p:nvPr/>
          </p:nvSpPr>
          <p:spPr>
            <a:xfrm rot="5400000">
              <a:off x="1832279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ounded Rectangle 311"/>
            <p:cNvSpPr/>
            <p:nvPr/>
          </p:nvSpPr>
          <p:spPr>
            <a:xfrm rot="5400000">
              <a:off x="1832279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ounded Rectangle 312"/>
            <p:cNvSpPr/>
            <p:nvPr/>
          </p:nvSpPr>
          <p:spPr>
            <a:xfrm rot="5400000">
              <a:off x="1832279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ounded Rectangle 313"/>
            <p:cNvSpPr/>
            <p:nvPr/>
          </p:nvSpPr>
          <p:spPr>
            <a:xfrm rot="5400000">
              <a:off x="1832279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ounded Rectangle 314"/>
            <p:cNvSpPr/>
            <p:nvPr/>
          </p:nvSpPr>
          <p:spPr>
            <a:xfrm rot="5400000">
              <a:off x="1832279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ounded Rectangle 316"/>
            <p:cNvSpPr/>
            <p:nvPr/>
          </p:nvSpPr>
          <p:spPr>
            <a:xfrm rot="5400000">
              <a:off x="1832279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ounded Rectangle 317"/>
            <p:cNvSpPr/>
            <p:nvPr/>
          </p:nvSpPr>
          <p:spPr>
            <a:xfrm rot="5400000">
              <a:off x="1832279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ounded Rectangle 319"/>
            <p:cNvSpPr/>
            <p:nvPr/>
          </p:nvSpPr>
          <p:spPr>
            <a:xfrm rot="5400000">
              <a:off x="1528702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ounded Rectangle 320"/>
            <p:cNvSpPr/>
            <p:nvPr/>
          </p:nvSpPr>
          <p:spPr>
            <a:xfrm rot="5400000">
              <a:off x="1528702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ounded Rectangle 322"/>
            <p:cNvSpPr/>
            <p:nvPr/>
          </p:nvSpPr>
          <p:spPr>
            <a:xfrm>
              <a:off x="1522144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ounded Rectangle 323"/>
            <p:cNvSpPr/>
            <p:nvPr/>
          </p:nvSpPr>
          <p:spPr>
            <a:xfrm rot="5400000">
              <a:off x="1528702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ounded Rectangle 324"/>
            <p:cNvSpPr/>
            <p:nvPr/>
          </p:nvSpPr>
          <p:spPr>
            <a:xfrm rot="5400000">
              <a:off x="1528702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ounded Rectangle 325"/>
            <p:cNvSpPr/>
            <p:nvPr/>
          </p:nvSpPr>
          <p:spPr>
            <a:xfrm rot="5400000">
              <a:off x="1528702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ounded Rectangle 326"/>
            <p:cNvSpPr/>
            <p:nvPr/>
          </p:nvSpPr>
          <p:spPr>
            <a:xfrm rot="5400000">
              <a:off x="1528702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ounded Rectangle 327"/>
            <p:cNvSpPr/>
            <p:nvPr/>
          </p:nvSpPr>
          <p:spPr>
            <a:xfrm rot="5400000">
              <a:off x="1528702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ounded Rectangle 328"/>
            <p:cNvSpPr/>
            <p:nvPr/>
          </p:nvSpPr>
          <p:spPr>
            <a:xfrm rot="5400000">
              <a:off x="1528702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ounded Rectangle 329"/>
            <p:cNvSpPr/>
            <p:nvPr/>
          </p:nvSpPr>
          <p:spPr>
            <a:xfrm rot="5400000">
              <a:off x="1528702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ounded Rectangle 331"/>
            <p:cNvSpPr/>
            <p:nvPr/>
          </p:nvSpPr>
          <p:spPr>
            <a:xfrm rot="5400000">
              <a:off x="1528702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Rounded Rectangle 332"/>
            <p:cNvSpPr/>
            <p:nvPr/>
          </p:nvSpPr>
          <p:spPr>
            <a:xfrm rot="5400000">
              <a:off x="1528702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ounded Rectangle 364"/>
            <p:cNvSpPr/>
            <p:nvPr/>
          </p:nvSpPr>
          <p:spPr>
            <a:xfrm rot="5400000">
              <a:off x="3045026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Rounded Rectangle 402"/>
            <p:cNvSpPr/>
            <p:nvPr/>
          </p:nvSpPr>
          <p:spPr>
            <a:xfrm>
              <a:off x="3038469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Rounded Rectangle 403"/>
            <p:cNvSpPr/>
            <p:nvPr/>
          </p:nvSpPr>
          <p:spPr>
            <a:xfrm>
              <a:off x="3342089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ounded Rectangle 404"/>
            <p:cNvSpPr/>
            <p:nvPr/>
          </p:nvSpPr>
          <p:spPr>
            <a:xfrm rot="5400000">
              <a:off x="3044859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Rounded Rectangle 405"/>
            <p:cNvSpPr/>
            <p:nvPr/>
          </p:nvSpPr>
          <p:spPr>
            <a:xfrm rot="5400000">
              <a:off x="3044859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ounded Rectangle 406"/>
            <p:cNvSpPr/>
            <p:nvPr/>
          </p:nvSpPr>
          <p:spPr>
            <a:xfrm rot="5400000">
              <a:off x="3347934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Rounded Rectangle 407"/>
            <p:cNvSpPr/>
            <p:nvPr/>
          </p:nvSpPr>
          <p:spPr>
            <a:xfrm rot="5400000">
              <a:off x="3343061" y="304175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ounded Rectangle 408"/>
            <p:cNvSpPr/>
            <p:nvPr/>
          </p:nvSpPr>
          <p:spPr>
            <a:xfrm rot="5400000">
              <a:off x="3343061" y="186425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Rounded Rectangle 409"/>
            <p:cNvSpPr/>
            <p:nvPr/>
          </p:nvSpPr>
          <p:spPr>
            <a:xfrm rot="5400000">
              <a:off x="3343061" y="215862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Rounded Rectangle 410"/>
            <p:cNvSpPr/>
            <p:nvPr/>
          </p:nvSpPr>
          <p:spPr>
            <a:xfrm rot="5400000">
              <a:off x="3343061" y="245300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ounded Rectangle 411"/>
            <p:cNvSpPr/>
            <p:nvPr/>
          </p:nvSpPr>
          <p:spPr>
            <a:xfrm rot="5400000">
              <a:off x="3343061" y="274738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ounded Rectangle 412"/>
            <p:cNvSpPr/>
            <p:nvPr/>
          </p:nvSpPr>
          <p:spPr>
            <a:xfrm rot="5400000">
              <a:off x="3343061" y="333173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ounded Rectangle 413"/>
            <p:cNvSpPr/>
            <p:nvPr/>
          </p:nvSpPr>
          <p:spPr>
            <a:xfrm rot="5400000">
              <a:off x="3659790" y="362611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Rounded Rectangle 414"/>
            <p:cNvSpPr/>
            <p:nvPr/>
          </p:nvSpPr>
          <p:spPr>
            <a:xfrm rot="5400000">
              <a:off x="3653698" y="274738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16" name="Straight Connector 415"/>
          <p:cNvCxnSpPr/>
          <p:nvPr/>
        </p:nvCxnSpPr>
        <p:spPr>
          <a:xfrm flipH="1" flipV="1">
            <a:off x="5282992" y="1267552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>
            <a:off x="4682248" y="4422604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/>
          <p:cNvCxnSpPr/>
          <p:nvPr/>
        </p:nvCxnSpPr>
        <p:spPr>
          <a:xfrm>
            <a:off x="4682248" y="382533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>
            <a:off x="4682248" y="3534790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>
            <a:off x="4682248" y="324335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4682248" y="2940465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4682248" y="2660311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>
            <a:off x="4682248" y="2363402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>
            <a:off x="4682248" y="2062936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4682248" y="1759593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Box 397"/>
          <p:cNvSpPr txBox="1"/>
          <p:nvPr/>
        </p:nvSpPr>
        <p:spPr>
          <a:xfrm>
            <a:off x="4003777" y="6533782"/>
            <a:ext cx="3415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these just summarise the values of the Outs&lt;*&gt; outputs </a:t>
            </a:r>
            <a:endParaRPr lang="en-GB" sz="1100" dirty="0">
              <a:solidFill>
                <a:srgbClr val="0000FF"/>
              </a:solidFill>
            </a:endParaRPr>
          </a:p>
        </p:txBody>
      </p:sp>
      <p:sp>
        <p:nvSpPr>
          <p:cNvPr id="366" name="Rounded Rectangle 365"/>
          <p:cNvSpPr/>
          <p:nvPr/>
        </p:nvSpPr>
        <p:spPr>
          <a:xfrm>
            <a:off x="259544" y="1527308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sp>
        <p:nvSpPr>
          <p:cNvPr id="431" name="TextBox 430"/>
          <p:cNvSpPr txBox="1"/>
          <p:nvPr/>
        </p:nvSpPr>
        <p:spPr>
          <a:xfrm>
            <a:off x="4778803" y="5631516"/>
            <a:ext cx="5690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3.125ns</a:t>
            </a:r>
            <a:endParaRPr lang="en-GB" sz="9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Output for Test Mode with Row 103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4" name="Left Brace 153"/>
          <p:cNvSpPr/>
          <p:nvPr/>
        </p:nvSpPr>
        <p:spPr>
          <a:xfrm>
            <a:off x="1194963" y="1863053"/>
            <a:ext cx="95834" cy="1373468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ounded Rectangle 154"/>
          <p:cNvSpPr/>
          <p:nvPr/>
        </p:nvSpPr>
        <p:spPr>
          <a:xfrm>
            <a:off x="524317" y="2423425"/>
            <a:ext cx="75735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(5 bits)</a:t>
            </a:r>
            <a:endParaRPr lang="en-US" sz="1000" i="1" dirty="0"/>
          </a:p>
        </p:txBody>
      </p:sp>
      <p:sp>
        <p:nvSpPr>
          <p:cNvPr id="157" name="Rounded Rectangle 156"/>
          <p:cNvSpPr/>
          <p:nvPr/>
        </p:nvSpPr>
        <p:spPr>
          <a:xfrm>
            <a:off x="502018" y="4193693"/>
            <a:ext cx="80195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strip (row)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7</a:t>
            </a:r>
            <a:r>
              <a:rPr lang="en-US" sz="1000" i="1" dirty="0" smtClean="0"/>
              <a:t> bits)</a:t>
            </a:r>
            <a:endParaRPr lang="en-US" sz="1000" i="1" dirty="0"/>
          </a:p>
        </p:txBody>
      </p:sp>
      <p:sp>
        <p:nvSpPr>
          <p:cNvPr id="161" name="Rounded Rectangle 160"/>
          <p:cNvSpPr/>
          <p:nvPr/>
        </p:nvSpPr>
        <p:spPr>
          <a:xfrm>
            <a:off x="-6350" y="1241037"/>
            <a:ext cx="139497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Internal Data Valid bit</a:t>
            </a:r>
            <a:endParaRPr lang="en-US" sz="1000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681121" y="1844247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167" name="Rounded Rectangle 166"/>
          <p:cNvSpPr/>
          <p:nvPr/>
        </p:nvSpPr>
        <p:spPr>
          <a:xfrm>
            <a:off x="681121" y="3021705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8" name="Rounded Rectangle 167"/>
          <p:cNvSpPr/>
          <p:nvPr/>
        </p:nvSpPr>
        <p:spPr>
          <a:xfrm>
            <a:off x="681121" y="3311679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9" name="Rounded Rectangle 168"/>
          <p:cNvSpPr/>
          <p:nvPr/>
        </p:nvSpPr>
        <p:spPr>
          <a:xfrm>
            <a:off x="681121" y="5077812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646" name="Rounded Rectangle 645"/>
          <p:cNvSpPr/>
          <p:nvPr/>
        </p:nvSpPr>
        <p:spPr>
          <a:xfrm>
            <a:off x="1276913" y="813878"/>
            <a:ext cx="290456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 smtClean="0"/>
              <a:t>Serializer</a:t>
            </a:r>
            <a:r>
              <a:rPr lang="en-US" sz="1600" dirty="0" smtClean="0"/>
              <a:t> memory contents:</a:t>
            </a:r>
            <a:endParaRPr lang="en-US" sz="1050" dirty="0"/>
          </a:p>
        </p:txBody>
      </p:sp>
      <p:sp>
        <p:nvSpPr>
          <p:cNvPr id="647" name="TextBox 646"/>
          <p:cNvSpPr txBox="1"/>
          <p:nvPr/>
        </p:nvSpPr>
        <p:spPr>
          <a:xfrm>
            <a:off x="4003779" y="1234749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Outs&lt;0&gt;</a:t>
            </a:r>
            <a:endParaRPr lang="en-GB" sz="1100" dirty="0"/>
          </a:p>
        </p:txBody>
      </p:sp>
      <p:sp>
        <p:nvSpPr>
          <p:cNvPr id="648" name="TextBox 647"/>
          <p:cNvSpPr txBox="1"/>
          <p:nvPr/>
        </p:nvSpPr>
        <p:spPr>
          <a:xfrm>
            <a:off x="4003779" y="1529628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Outs&lt;1&gt;</a:t>
            </a:r>
            <a:endParaRPr lang="en-GB" sz="1100" dirty="0"/>
          </a:p>
        </p:txBody>
      </p:sp>
      <p:sp>
        <p:nvSpPr>
          <p:cNvPr id="649" name="TextBox 648"/>
          <p:cNvSpPr txBox="1"/>
          <p:nvPr/>
        </p:nvSpPr>
        <p:spPr>
          <a:xfrm>
            <a:off x="4003779" y="1824507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Outs&lt;2&gt;</a:t>
            </a:r>
            <a:endParaRPr lang="en-GB" sz="1100" dirty="0"/>
          </a:p>
        </p:txBody>
      </p:sp>
      <p:sp>
        <p:nvSpPr>
          <p:cNvPr id="650" name="TextBox 649"/>
          <p:cNvSpPr txBox="1"/>
          <p:nvPr/>
        </p:nvSpPr>
        <p:spPr>
          <a:xfrm>
            <a:off x="4003779" y="2119386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Outs&lt;3&gt;</a:t>
            </a:r>
            <a:endParaRPr lang="en-GB" sz="1100" dirty="0"/>
          </a:p>
        </p:txBody>
      </p:sp>
      <p:sp>
        <p:nvSpPr>
          <p:cNvPr id="651" name="TextBox 650"/>
          <p:cNvSpPr txBox="1"/>
          <p:nvPr/>
        </p:nvSpPr>
        <p:spPr>
          <a:xfrm>
            <a:off x="4003779" y="2414265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Outs&lt;4&gt;</a:t>
            </a:r>
            <a:endParaRPr lang="en-GB" sz="1100" dirty="0"/>
          </a:p>
        </p:txBody>
      </p:sp>
      <p:sp>
        <p:nvSpPr>
          <p:cNvPr id="652" name="TextBox 651"/>
          <p:cNvSpPr txBox="1"/>
          <p:nvPr/>
        </p:nvSpPr>
        <p:spPr>
          <a:xfrm>
            <a:off x="4003779" y="2709144"/>
            <a:ext cx="701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Outs&lt;5&gt;</a:t>
            </a:r>
            <a:endParaRPr lang="en-GB" sz="1100" dirty="0"/>
          </a:p>
        </p:txBody>
      </p:sp>
      <p:sp>
        <p:nvSpPr>
          <p:cNvPr id="653" name="TextBox 652"/>
          <p:cNvSpPr txBox="1"/>
          <p:nvPr/>
        </p:nvSpPr>
        <p:spPr>
          <a:xfrm>
            <a:off x="4003779" y="3004023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Outs&lt;6&gt;</a:t>
            </a:r>
            <a:endParaRPr lang="en-GB" sz="1100" dirty="0"/>
          </a:p>
        </p:txBody>
      </p:sp>
      <p:sp>
        <p:nvSpPr>
          <p:cNvPr id="654" name="TextBox 653"/>
          <p:cNvSpPr txBox="1"/>
          <p:nvPr/>
        </p:nvSpPr>
        <p:spPr>
          <a:xfrm>
            <a:off x="4003779" y="3298902"/>
            <a:ext cx="701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Outs&lt;7&gt;</a:t>
            </a:r>
            <a:endParaRPr lang="en-GB" sz="1100" dirty="0"/>
          </a:p>
        </p:txBody>
      </p:sp>
      <p:sp>
        <p:nvSpPr>
          <p:cNvPr id="655" name="TextBox 654"/>
          <p:cNvSpPr txBox="1"/>
          <p:nvPr/>
        </p:nvSpPr>
        <p:spPr>
          <a:xfrm>
            <a:off x="4003779" y="3593781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Outs&lt;8&gt;</a:t>
            </a:r>
            <a:endParaRPr lang="en-GB" sz="1100" dirty="0"/>
          </a:p>
        </p:txBody>
      </p:sp>
      <p:sp>
        <p:nvSpPr>
          <p:cNvPr id="656" name="TextBox 655"/>
          <p:cNvSpPr txBox="1"/>
          <p:nvPr/>
        </p:nvSpPr>
        <p:spPr>
          <a:xfrm>
            <a:off x="4003779" y="3888660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Outs&lt;9&gt;</a:t>
            </a:r>
            <a:endParaRPr lang="en-GB" sz="1100" dirty="0"/>
          </a:p>
        </p:txBody>
      </p:sp>
      <p:sp>
        <p:nvSpPr>
          <p:cNvPr id="657" name="TextBox 656"/>
          <p:cNvSpPr txBox="1"/>
          <p:nvPr/>
        </p:nvSpPr>
        <p:spPr>
          <a:xfrm>
            <a:off x="4003779" y="4183539"/>
            <a:ext cx="80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Outs&lt;10&gt;</a:t>
            </a:r>
            <a:endParaRPr lang="en-GB" sz="1100" dirty="0"/>
          </a:p>
        </p:txBody>
      </p:sp>
      <p:sp>
        <p:nvSpPr>
          <p:cNvPr id="659" name="TextBox 658"/>
          <p:cNvSpPr txBox="1"/>
          <p:nvPr/>
        </p:nvSpPr>
        <p:spPr>
          <a:xfrm>
            <a:off x="4003779" y="4478418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Outs&lt;11&gt;</a:t>
            </a:r>
            <a:endParaRPr lang="en-GB" sz="1100" dirty="0"/>
          </a:p>
        </p:txBody>
      </p:sp>
      <p:sp>
        <p:nvSpPr>
          <p:cNvPr id="660" name="TextBox 659"/>
          <p:cNvSpPr txBox="1"/>
          <p:nvPr/>
        </p:nvSpPr>
        <p:spPr>
          <a:xfrm>
            <a:off x="4003779" y="477329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Outs&lt;12&gt;</a:t>
            </a:r>
            <a:endParaRPr lang="en-GB" sz="1100" dirty="0"/>
          </a:p>
        </p:txBody>
      </p:sp>
      <p:sp>
        <p:nvSpPr>
          <p:cNvPr id="661" name="TextBox 660"/>
          <p:cNvSpPr txBox="1"/>
          <p:nvPr/>
        </p:nvSpPr>
        <p:spPr>
          <a:xfrm>
            <a:off x="4003779" y="5068176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Outs&lt;13&gt; </a:t>
            </a:r>
            <a:endParaRPr lang="en-GB" sz="1100" dirty="0"/>
          </a:p>
        </p:txBody>
      </p:sp>
      <p:sp>
        <p:nvSpPr>
          <p:cNvPr id="345" name="Left Brace 344"/>
          <p:cNvSpPr/>
          <p:nvPr/>
        </p:nvSpPr>
        <p:spPr>
          <a:xfrm>
            <a:off x="1194963" y="3338290"/>
            <a:ext cx="95834" cy="1955089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TextBox 378"/>
          <p:cNvSpPr txBox="1"/>
          <p:nvPr/>
        </p:nvSpPr>
        <p:spPr>
          <a:xfrm>
            <a:off x="4003779" y="5363059"/>
            <a:ext cx="807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Clock</a:t>
            </a:r>
            <a:br>
              <a:rPr lang="en-GB" sz="1100" dirty="0" smtClean="0"/>
            </a:br>
            <a:r>
              <a:rPr lang="en-GB" sz="900" dirty="0" smtClean="0"/>
              <a:t>(320 MHz)</a:t>
            </a:r>
            <a:endParaRPr lang="en-GB" sz="9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81401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886023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>
            <a:off x="6837123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82556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784867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835445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734290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6331345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31978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>
            <a:off x="4682248" y="559621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 flipV="1">
            <a:off x="478226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>
            <a:off x="484203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 flipV="1">
            <a:off x="503515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Connector 447"/>
          <p:cNvCxnSpPr/>
          <p:nvPr/>
        </p:nvCxnSpPr>
        <p:spPr>
          <a:xfrm>
            <a:off x="509492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/>
          <p:cNvCxnSpPr/>
          <p:nvPr/>
        </p:nvCxnSpPr>
        <p:spPr>
          <a:xfrm flipV="1">
            <a:off x="528803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/>
          <p:nvPr/>
        </p:nvCxnSpPr>
        <p:spPr>
          <a:xfrm>
            <a:off x="534781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 flipH="1" flipV="1">
            <a:off x="554092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560070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 flipV="1">
            <a:off x="5799414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>
            <a:off x="5859191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 flipH="1" flipV="1">
            <a:off x="6052303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>
            <a:off x="6112080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 flipV="1">
            <a:off x="630221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>
            <a:off x="636199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/>
          <p:nvPr/>
        </p:nvCxnSpPr>
        <p:spPr>
          <a:xfrm flipH="1" flipV="1">
            <a:off x="655510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/>
          <p:cNvCxnSpPr/>
          <p:nvPr/>
        </p:nvCxnSpPr>
        <p:spPr>
          <a:xfrm>
            <a:off x="661488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 flipV="1">
            <a:off x="6807995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>
            <a:off x="6867772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 flipH="1" flipV="1">
            <a:off x="7060884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>
            <a:off x="7120661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 flipV="1">
            <a:off x="731115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>
            <a:off x="737092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/>
          <p:cNvCxnSpPr/>
          <p:nvPr/>
        </p:nvCxnSpPr>
        <p:spPr>
          <a:xfrm flipH="1" flipV="1">
            <a:off x="756404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>
            <a:off x="762381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/>
          <p:nvPr/>
        </p:nvCxnSpPr>
        <p:spPr>
          <a:xfrm flipV="1">
            <a:off x="781692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/>
          <p:nvPr/>
        </p:nvCxnSpPr>
        <p:spPr>
          <a:xfrm>
            <a:off x="787670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H="1" flipV="1">
            <a:off x="806981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>
            <a:off x="812959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832270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838248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 flipH="1" flipV="1">
            <a:off x="857559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>
            <a:off x="863537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/>
          <p:cNvCxnSpPr/>
          <p:nvPr/>
        </p:nvCxnSpPr>
        <p:spPr>
          <a:xfrm flipV="1">
            <a:off x="8828481" y="5390860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>
            <a:off x="8888258" y="5397831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>
            <a:off x="4682248" y="471081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Connector 680"/>
          <p:cNvCxnSpPr/>
          <p:nvPr/>
        </p:nvCxnSpPr>
        <p:spPr>
          <a:xfrm>
            <a:off x="4682248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Connector 681"/>
          <p:cNvCxnSpPr/>
          <p:nvPr/>
        </p:nvCxnSpPr>
        <p:spPr>
          <a:xfrm flipV="1">
            <a:off x="478226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Connector 682"/>
          <p:cNvCxnSpPr/>
          <p:nvPr/>
        </p:nvCxnSpPr>
        <p:spPr>
          <a:xfrm>
            <a:off x="483858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685"/>
          <p:cNvCxnSpPr/>
          <p:nvPr/>
        </p:nvCxnSpPr>
        <p:spPr>
          <a:xfrm>
            <a:off x="483858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Straight Connector 688"/>
          <p:cNvCxnSpPr/>
          <p:nvPr/>
        </p:nvCxnSpPr>
        <p:spPr>
          <a:xfrm>
            <a:off x="4682248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/>
          <p:nvPr/>
        </p:nvCxnSpPr>
        <p:spPr>
          <a:xfrm flipH="1" flipV="1">
            <a:off x="478127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TextBox 692"/>
          <p:cNvSpPr txBox="1"/>
          <p:nvPr/>
        </p:nvSpPr>
        <p:spPr>
          <a:xfrm>
            <a:off x="488989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0</a:t>
            </a:r>
          </a:p>
        </p:txBody>
      </p:sp>
      <p:cxnSp>
        <p:nvCxnSpPr>
          <p:cNvPr id="694" name="Straight Connector 693"/>
          <p:cNvCxnSpPr/>
          <p:nvPr/>
        </p:nvCxnSpPr>
        <p:spPr>
          <a:xfrm flipV="1">
            <a:off x="5288039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/>
          <p:nvPr/>
        </p:nvCxnSpPr>
        <p:spPr>
          <a:xfrm>
            <a:off x="5344359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Connector 695"/>
          <p:cNvCxnSpPr/>
          <p:nvPr/>
        </p:nvCxnSpPr>
        <p:spPr>
          <a:xfrm>
            <a:off x="5344359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/>
          <p:nvPr/>
        </p:nvCxnSpPr>
        <p:spPr>
          <a:xfrm flipH="1" flipV="1">
            <a:off x="5287052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8" name="TextBox 697"/>
          <p:cNvSpPr txBox="1"/>
          <p:nvPr/>
        </p:nvSpPr>
        <p:spPr>
          <a:xfrm>
            <a:off x="5395677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699" name="Straight Connector 698"/>
          <p:cNvCxnSpPr/>
          <p:nvPr/>
        </p:nvCxnSpPr>
        <p:spPr>
          <a:xfrm flipV="1">
            <a:off x="5791476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/>
          <p:nvPr/>
        </p:nvCxnSpPr>
        <p:spPr>
          <a:xfrm>
            <a:off x="5847796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Connector 700"/>
          <p:cNvCxnSpPr/>
          <p:nvPr/>
        </p:nvCxnSpPr>
        <p:spPr>
          <a:xfrm>
            <a:off x="5847796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Connector 701"/>
          <p:cNvCxnSpPr/>
          <p:nvPr/>
        </p:nvCxnSpPr>
        <p:spPr>
          <a:xfrm flipH="1" flipV="1">
            <a:off x="5790489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3" name="TextBox 702"/>
          <p:cNvSpPr txBox="1"/>
          <p:nvPr/>
        </p:nvSpPr>
        <p:spPr>
          <a:xfrm>
            <a:off x="5899114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4" name="Straight Connector 703"/>
          <p:cNvCxnSpPr/>
          <p:nvPr/>
        </p:nvCxnSpPr>
        <p:spPr>
          <a:xfrm flipV="1">
            <a:off x="629824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Straight Connector 704"/>
          <p:cNvCxnSpPr/>
          <p:nvPr/>
        </p:nvCxnSpPr>
        <p:spPr>
          <a:xfrm>
            <a:off x="635456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/>
          <p:cNvCxnSpPr/>
          <p:nvPr/>
        </p:nvCxnSpPr>
        <p:spPr>
          <a:xfrm>
            <a:off x="635456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Straight Connector 706"/>
          <p:cNvCxnSpPr/>
          <p:nvPr/>
        </p:nvCxnSpPr>
        <p:spPr>
          <a:xfrm flipH="1" flipV="1">
            <a:off x="629725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8" name="TextBox 707"/>
          <p:cNvSpPr txBox="1"/>
          <p:nvPr/>
        </p:nvSpPr>
        <p:spPr>
          <a:xfrm>
            <a:off x="640587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9" name="Straight Connector 708"/>
          <p:cNvCxnSpPr/>
          <p:nvPr/>
        </p:nvCxnSpPr>
        <p:spPr>
          <a:xfrm flipV="1">
            <a:off x="680798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Connector 709"/>
          <p:cNvCxnSpPr/>
          <p:nvPr/>
        </p:nvCxnSpPr>
        <p:spPr>
          <a:xfrm>
            <a:off x="686430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Straight Connector 710"/>
          <p:cNvCxnSpPr/>
          <p:nvPr/>
        </p:nvCxnSpPr>
        <p:spPr>
          <a:xfrm>
            <a:off x="686430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Straight Connector 711"/>
          <p:cNvCxnSpPr/>
          <p:nvPr/>
        </p:nvCxnSpPr>
        <p:spPr>
          <a:xfrm flipH="1" flipV="1">
            <a:off x="680700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3" name="TextBox 712"/>
          <p:cNvSpPr txBox="1"/>
          <p:nvPr/>
        </p:nvSpPr>
        <p:spPr>
          <a:xfrm>
            <a:off x="691562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4" name="Straight Connector 713"/>
          <p:cNvCxnSpPr/>
          <p:nvPr/>
        </p:nvCxnSpPr>
        <p:spPr>
          <a:xfrm flipV="1">
            <a:off x="7313765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Straight Connector 714"/>
          <p:cNvCxnSpPr/>
          <p:nvPr/>
        </p:nvCxnSpPr>
        <p:spPr>
          <a:xfrm>
            <a:off x="7370085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Straight Connector 715"/>
          <p:cNvCxnSpPr/>
          <p:nvPr/>
        </p:nvCxnSpPr>
        <p:spPr>
          <a:xfrm>
            <a:off x="7370085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Straight Connector 716"/>
          <p:cNvCxnSpPr/>
          <p:nvPr/>
        </p:nvCxnSpPr>
        <p:spPr>
          <a:xfrm flipH="1" flipV="1">
            <a:off x="7312778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" name="TextBox 717"/>
          <p:cNvSpPr txBox="1"/>
          <p:nvPr/>
        </p:nvSpPr>
        <p:spPr>
          <a:xfrm>
            <a:off x="7421403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9" name="Straight Connector 718"/>
          <p:cNvCxnSpPr/>
          <p:nvPr/>
        </p:nvCxnSpPr>
        <p:spPr>
          <a:xfrm flipV="1">
            <a:off x="781720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Straight Connector 719"/>
          <p:cNvCxnSpPr/>
          <p:nvPr/>
        </p:nvCxnSpPr>
        <p:spPr>
          <a:xfrm>
            <a:off x="7873522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Connector 720"/>
          <p:cNvCxnSpPr/>
          <p:nvPr/>
        </p:nvCxnSpPr>
        <p:spPr>
          <a:xfrm>
            <a:off x="7873522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Straight Connector 721"/>
          <p:cNvCxnSpPr/>
          <p:nvPr/>
        </p:nvCxnSpPr>
        <p:spPr>
          <a:xfrm flipH="1" flipV="1">
            <a:off x="781621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" name="TextBox 722"/>
          <p:cNvSpPr txBox="1"/>
          <p:nvPr/>
        </p:nvSpPr>
        <p:spPr>
          <a:xfrm>
            <a:off x="7924840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4" name="Straight Connector 723"/>
          <p:cNvCxnSpPr/>
          <p:nvPr/>
        </p:nvCxnSpPr>
        <p:spPr>
          <a:xfrm flipV="1">
            <a:off x="832396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Straight Connector 724"/>
          <p:cNvCxnSpPr/>
          <p:nvPr/>
        </p:nvCxnSpPr>
        <p:spPr>
          <a:xfrm>
            <a:off x="838028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Straight Connector 725"/>
          <p:cNvCxnSpPr/>
          <p:nvPr/>
        </p:nvCxnSpPr>
        <p:spPr>
          <a:xfrm>
            <a:off x="838028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Straight Connector 726"/>
          <p:cNvCxnSpPr/>
          <p:nvPr/>
        </p:nvCxnSpPr>
        <p:spPr>
          <a:xfrm flipH="1" flipV="1">
            <a:off x="832298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8" name="TextBox 727"/>
          <p:cNvSpPr txBox="1"/>
          <p:nvPr/>
        </p:nvSpPr>
        <p:spPr>
          <a:xfrm>
            <a:off x="843160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9" name="Straight Connector 728"/>
          <p:cNvCxnSpPr/>
          <p:nvPr/>
        </p:nvCxnSpPr>
        <p:spPr>
          <a:xfrm flipV="1">
            <a:off x="883073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Straight Connector 729"/>
          <p:cNvCxnSpPr/>
          <p:nvPr/>
        </p:nvCxnSpPr>
        <p:spPr>
          <a:xfrm flipH="1" flipV="1">
            <a:off x="882974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Straight Connector 730"/>
          <p:cNvCxnSpPr/>
          <p:nvPr/>
        </p:nvCxnSpPr>
        <p:spPr>
          <a:xfrm>
            <a:off x="8890509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Straight Connector 731"/>
          <p:cNvCxnSpPr/>
          <p:nvPr/>
        </p:nvCxnSpPr>
        <p:spPr>
          <a:xfrm>
            <a:off x="8890509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4682248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 flipV="1">
            <a:off x="478226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483858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483858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4682248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 flipH="1" flipV="1">
            <a:off x="478127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9" name="TextBox 738"/>
          <p:cNvSpPr txBox="1"/>
          <p:nvPr/>
        </p:nvSpPr>
        <p:spPr>
          <a:xfrm>
            <a:off x="4830251" y="6250285"/>
            <a:ext cx="466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103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40" name="Straight Connector 739"/>
          <p:cNvCxnSpPr/>
          <p:nvPr/>
        </p:nvCxnSpPr>
        <p:spPr>
          <a:xfrm flipV="1">
            <a:off x="5288039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>
            <a:off x="5344359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>
            <a:off x="5344359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/>
          <p:cNvCxnSpPr/>
          <p:nvPr/>
        </p:nvCxnSpPr>
        <p:spPr>
          <a:xfrm flipH="1" flipV="1">
            <a:off x="5287052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4" name="TextBox 743"/>
          <p:cNvSpPr txBox="1"/>
          <p:nvPr/>
        </p:nvSpPr>
        <p:spPr>
          <a:xfrm>
            <a:off x="5395677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45" name="Straight Connector 744"/>
          <p:cNvCxnSpPr/>
          <p:nvPr/>
        </p:nvCxnSpPr>
        <p:spPr>
          <a:xfrm flipV="1">
            <a:off x="5791476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Straight Connector 745"/>
          <p:cNvCxnSpPr/>
          <p:nvPr/>
        </p:nvCxnSpPr>
        <p:spPr>
          <a:xfrm>
            <a:off x="5847796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Straight Connector 746"/>
          <p:cNvCxnSpPr/>
          <p:nvPr/>
        </p:nvCxnSpPr>
        <p:spPr>
          <a:xfrm>
            <a:off x="5847796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Straight Connector 747"/>
          <p:cNvCxnSpPr/>
          <p:nvPr/>
        </p:nvCxnSpPr>
        <p:spPr>
          <a:xfrm flipH="1" flipV="1">
            <a:off x="5790489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9" name="TextBox 748"/>
          <p:cNvSpPr txBox="1"/>
          <p:nvPr/>
        </p:nvSpPr>
        <p:spPr>
          <a:xfrm>
            <a:off x="5899114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50" name="Straight Connector 749"/>
          <p:cNvCxnSpPr/>
          <p:nvPr/>
        </p:nvCxnSpPr>
        <p:spPr>
          <a:xfrm flipV="1">
            <a:off x="629824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Straight Connector 750"/>
          <p:cNvCxnSpPr/>
          <p:nvPr/>
        </p:nvCxnSpPr>
        <p:spPr>
          <a:xfrm>
            <a:off x="635456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Straight Connector 751"/>
          <p:cNvCxnSpPr/>
          <p:nvPr/>
        </p:nvCxnSpPr>
        <p:spPr>
          <a:xfrm>
            <a:off x="635456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Straight Connector 752"/>
          <p:cNvCxnSpPr/>
          <p:nvPr/>
        </p:nvCxnSpPr>
        <p:spPr>
          <a:xfrm flipH="1" flipV="1">
            <a:off x="629725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4" name="TextBox 753"/>
          <p:cNvSpPr txBox="1"/>
          <p:nvPr/>
        </p:nvSpPr>
        <p:spPr>
          <a:xfrm>
            <a:off x="6405879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55" name="Straight Connector 754"/>
          <p:cNvCxnSpPr/>
          <p:nvPr/>
        </p:nvCxnSpPr>
        <p:spPr>
          <a:xfrm flipV="1">
            <a:off x="680798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Connector 755"/>
          <p:cNvCxnSpPr/>
          <p:nvPr/>
        </p:nvCxnSpPr>
        <p:spPr>
          <a:xfrm>
            <a:off x="686430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Connector 756"/>
          <p:cNvCxnSpPr/>
          <p:nvPr/>
        </p:nvCxnSpPr>
        <p:spPr>
          <a:xfrm>
            <a:off x="686430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Straight Connector 757"/>
          <p:cNvCxnSpPr/>
          <p:nvPr/>
        </p:nvCxnSpPr>
        <p:spPr>
          <a:xfrm flipH="1" flipV="1">
            <a:off x="680700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9" name="TextBox 758"/>
          <p:cNvSpPr txBox="1"/>
          <p:nvPr/>
        </p:nvSpPr>
        <p:spPr>
          <a:xfrm>
            <a:off x="691562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0" name="Straight Connector 759"/>
          <p:cNvCxnSpPr/>
          <p:nvPr/>
        </p:nvCxnSpPr>
        <p:spPr>
          <a:xfrm flipV="1">
            <a:off x="7313765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1" name="Straight Connector 760"/>
          <p:cNvCxnSpPr/>
          <p:nvPr/>
        </p:nvCxnSpPr>
        <p:spPr>
          <a:xfrm>
            <a:off x="7370085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Straight Connector 761"/>
          <p:cNvCxnSpPr/>
          <p:nvPr/>
        </p:nvCxnSpPr>
        <p:spPr>
          <a:xfrm>
            <a:off x="7370085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Straight Connector 762"/>
          <p:cNvCxnSpPr/>
          <p:nvPr/>
        </p:nvCxnSpPr>
        <p:spPr>
          <a:xfrm flipH="1" flipV="1">
            <a:off x="7312778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4" name="TextBox 763"/>
          <p:cNvSpPr txBox="1"/>
          <p:nvPr/>
        </p:nvSpPr>
        <p:spPr>
          <a:xfrm>
            <a:off x="7421403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5" name="Straight Connector 764"/>
          <p:cNvCxnSpPr/>
          <p:nvPr/>
        </p:nvCxnSpPr>
        <p:spPr>
          <a:xfrm flipV="1">
            <a:off x="781720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Straight Connector 765"/>
          <p:cNvCxnSpPr/>
          <p:nvPr/>
        </p:nvCxnSpPr>
        <p:spPr>
          <a:xfrm>
            <a:off x="7873522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Straight Connector 766"/>
          <p:cNvCxnSpPr/>
          <p:nvPr/>
        </p:nvCxnSpPr>
        <p:spPr>
          <a:xfrm>
            <a:off x="7873522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Straight Connector 767"/>
          <p:cNvCxnSpPr/>
          <p:nvPr/>
        </p:nvCxnSpPr>
        <p:spPr>
          <a:xfrm flipH="1" flipV="1">
            <a:off x="781621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9" name="TextBox 768"/>
          <p:cNvSpPr txBox="1"/>
          <p:nvPr/>
        </p:nvSpPr>
        <p:spPr>
          <a:xfrm>
            <a:off x="7924840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0" name="Straight Connector 769"/>
          <p:cNvCxnSpPr/>
          <p:nvPr/>
        </p:nvCxnSpPr>
        <p:spPr>
          <a:xfrm flipV="1">
            <a:off x="832396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Straight Connector 770"/>
          <p:cNvCxnSpPr/>
          <p:nvPr/>
        </p:nvCxnSpPr>
        <p:spPr>
          <a:xfrm>
            <a:off x="838028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Straight Connector 771"/>
          <p:cNvCxnSpPr/>
          <p:nvPr/>
        </p:nvCxnSpPr>
        <p:spPr>
          <a:xfrm>
            <a:off x="838028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Straight Connector 772"/>
          <p:cNvCxnSpPr/>
          <p:nvPr/>
        </p:nvCxnSpPr>
        <p:spPr>
          <a:xfrm flipH="1" flipV="1">
            <a:off x="832298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4" name="TextBox 773"/>
          <p:cNvSpPr txBox="1"/>
          <p:nvPr/>
        </p:nvSpPr>
        <p:spPr>
          <a:xfrm>
            <a:off x="843160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5" name="Straight Connector 774"/>
          <p:cNvCxnSpPr/>
          <p:nvPr/>
        </p:nvCxnSpPr>
        <p:spPr>
          <a:xfrm flipV="1">
            <a:off x="883073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Connector 775"/>
          <p:cNvCxnSpPr/>
          <p:nvPr/>
        </p:nvCxnSpPr>
        <p:spPr>
          <a:xfrm flipH="1" flipV="1">
            <a:off x="882974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Connector 776"/>
          <p:cNvCxnSpPr/>
          <p:nvPr/>
        </p:nvCxnSpPr>
        <p:spPr>
          <a:xfrm>
            <a:off x="8890509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Connector 777"/>
          <p:cNvCxnSpPr/>
          <p:nvPr/>
        </p:nvCxnSpPr>
        <p:spPr>
          <a:xfrm>
            <a:off x="8890509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" name="TextBox 778"/>
          <p:cNvSpPr txBox="1"/>
          <p:nvPr/>
        </p:nvSpPr>
        <p:spPr>
          <a:xfrm>
            <a:off x="4003779" y="596314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Col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4003779" y="6256211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Row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14011" y="5664200"/>
            <a:ext cx="505778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>
            <a:off x="4814011" y="5899654"/>
            <a:ext cx="4046609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5821839" y="5720418"/>
            <a:ext cx="2026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25ns – one complete readout cycle</a:t>
            </a:r>
            <a:endParaRPr lang="en-GB" sz="900" dirty="0"/>
          </a:p>
        </p:txBody>
      </p:sp>
      <p:sp>
        <p:nvSpPr>
          <p:cNvPr id="440" name="Rounded Rectangle 439"/>
          <p:cNvSpPr/>
          <p:nvPr/>
        </p:nvSpPr>
        <p:spPr>
          <a:xfrm>
            <a:off x="4565753" y="813878"/>
            <a:ext cx="4422517" cy="2619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Output values (note, outputs are in fact LVDS):</a:t>
            </a:r>
            <a:endParaRPr lang="en-US" sz="1050" dirty="0"/>
          </a:p>
        </p:txBody>
      </p:sp>
      <p:sp>
        <p:nvSpPr>
          <p:cNvPr id="441" name="Rounded Rectangle 440"/>
          <p:cNvSpPr/>
          <p:nvPr/>
        </p:nvSpPr>
        <p:spPr>
          <a:xfrm rot="16200000">
            <a:off x="333486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first hit</a:t>
            </a:r>
            <a:endParaRPr lang="en-US" sz="1100" dirty="0"/>
          </a:p>
        </p:txBody>
      </p:sp>
      <p:sp>
        <p:nvSpPr>
          <p:cNvPr id="447" name="Rounded Rectangle 446"/>
          <p:cNvSpPr/>
          <p:nvPr/>
        </p:nvSpPr>
        <p:spPr>
          <a:xfrm rot="16200000">
            <a:off x="3032293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second hit</a:t>
            </a:r>
            <a:endParaRPr lang="en-US" sz="1100" dirty="0"/>
          </a:p>
        </p:txBody>
      </p:sp>
      <p:sp>
        <p:nvSpPr>
          <p:cNvPr id="481" name="Rounded Rectangle 480"/>
          <p:cNvSpPr/>
          <p:nvPr/>
        </p:nvSpPr>
        <p:spPr>
          <a:xfrm rot="16200000">
            <a:off x="2729726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third hit</a:t>
            </a:r>
            <a:endParaRPr lang="en-US" sz="1100" dirty="0"/>
          </a:p>
        </p:txBody>
      </p:sp>
      <p:sp>
        <p:nvSpPr>
          <p:cNvPr id="482" name="Rounded Rectangle 481"/>
          <p:cNvSpPr/>
          <p:nvPr/>
        </p:nvSpPr>
        <p:spPr>
          <a:xfrm rot="16200000">
            <a:off x="2426149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fourth hit</a:t>
            </a:r>
            <a:endParaRPr lang="en-US" sz="1100" dirty="0"/>
          </a:p>
        </p:txBody>
      </p:sp>
      <p:sp>
        <p:nvSpPr>
          <p:cNvPr id="483" name="Rounded Rectangle 482"/>
          <p:cNvSpPr/>
          <p:nvPr/>
        </p:nvSpPr>
        <p:spPr>
          <a:xfrm rot="16200000">
            <a:off x="2123078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fifth hit</a:t>
            </a:r>
            <a:endParaRPr lang="en-US" sz="1100" dirty="0"/>
          </a:p>
        </p:txBody>
      </p:sp>
      <p:sp>
        <p:nvSpPr>
          <p:cNvPr id="485" name="Rounded Rectangle 484"/>
          <p:cNvSpPr/>
          <p:nvPr/>
        </p:nvSpPr>
        <p:spPr>
          <a:xfrm rot="16200000">
            <a:off x="181950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sixth hit</a:t>
            </a:r>
            <a:endParaRPr lang="en-US" sz="1100" dirty="0"/>
          </a:p>
        </p:txBody>
      </p:sp>
      <p:sp>
        <p:nvSpPr>
          <p:cNvPr id="487" name="Rounded Rectangle 486"/>
          <p:cNvSpPr/>
          <p:nvPr/>
        </p:nvSpPr>
        <p:spPr>
          <a:xfrm rot="16200000">
            <a:off x="1421687" y="6039546"/>
            <a:ext cx="1010011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seventh hit</a:t>
            </a:r>
            <a:endParaRPr lang="en-US" sz="1100" dirty="0"/>
          </a:p>
        </p:txBody>
      </p:sp>
      <p:sp>
        <p:nvSpPr>
          <p:cNvPr id="489" name="Rounded Rectangle 488"/>
          <p:cNvSpPr/>
          <p:nvPr/>
        </p:nvSpPr>
        <p:spPr>
          <a:xfrm rot="16200000">
            <a:off x="1212347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eighth hit</a:t>
            </a:r>
            <a:endParaRPr lang="en-US" sz="1100" dirty="0"/>
          </a:p>
        </p:txBody>
      </p:sp>
      <p:sp>
        <p:nvSpPr>
          <p:cNvPr id="397" name="Left Brace 396"/>
          <p:cNvSpPr/>
          <p:nvPr/>
        </p:nvSpPr>
        <p:spPr>
          <a:xfrm rot="16200000" flipV="1">
            <a:off x="4320486" y="6251310"/>
            <a:ext cx="95834" cy="578644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5" name="Group 374"/>
          <p:cNvGrpSpPr/>
          <p:nvPr/>
        </p:nvGrpSpPr>
        <p:grpSpPr>
          <a:xfrm>
            <a:off x="137601" y="6271262"/>
            <a:ext cx="1443914" cy="494395"/>
            <a:chOff x="7672411" y="183728"/>
            <a:chExt cx="1443914" cy="494395"/>
          </a:xfrm>
        </p:grpSpPr>
        <p:sp>
          <p:nvSpPr>
            <p:cNvPr id="376" name="Rounded Rectangle 375"/>
            <p:cNvSpPr/>
            <p:nvPr/>
          </p:nvSpPr>
          <p:spPr>
            <a:xfrm>
              <a:off x="8256442" y="231602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8256442" y="48394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ounded Rectangle 377"/>
            <p:cNvSpPr/>
            <p:nvPr/>
          </p:nvSpPr>
          <p:spPr>
            <a:xfrm>
              <a:off x="8397315" y="183728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0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8397315" y="436072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8061765" y="23160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8061765" y="48394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7867088" y="23160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ounded Rectangle 400"/>
            <p:cNvSpPr/>
            <p:nvPr/>
          </p:nvSpPr>
          <p:spPr>
            <a:xfrm>
              <a:off x="7867088" y="483945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7672411" y="483946"/>
              <a:ext cx="141919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682248" y="1265991"/>
            <a:ext cx="4306023" cy="200205"/>
            <a:chOff x="4682248" y="1265991"/>
            <a:chExt cx="4306023" cy="20020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682248" y="1462171"/>
              <a:ext cx="100013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/>
            <p:cNvCxnSpPr/>
            <p:nvPr/>
          </p:nvCxnSpPr>
          <p:spPr>
            <a:xfrm flipV="1">
              <a:off x="4782261" y="1267551"/>
              <a:ext cx="59777" cy="198645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/>
            <p:cNvCxnSpPr/>
            <p:nvPr/>
          </p:nvCxnSpPr>
          <p:spPr>
            <a:xfrm>
              <a:off x="4838581" y="1265991"/>
              <a:ext cx="451836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Connector 485"/>
            <p:cNvCxnSpPr/>
            <p:nvPr/>
          </p:nvCxnSpPr>
          <p:spPr>
            <a:xfrm>
              <a:off x="5344359" y="1462171"/>
              <a:ext cx="3643912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 flipH="1" flipV="1">
              <a:off x="5282992" y="1267552"/>
              <a:ext cx="62399" cy="194619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7" name="Straight Connector 416"/>
          <p:cNvCxnSpPr/>
          <p:nvPr/>
        </p:nvCxnSpPr>
        <p:spPr>
          <a:xfrm>
            <a:off x="4682248" y="4422604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>
            <a:off x="4682248" y="324335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4682248" y="2940465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4682248" y="2660311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>
            <a:off x="4682248" y="2363402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>
            <a:off x="4682248" y="2062936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4682248" y="1759593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386499" y="1111858"/>
            <a:ext cx="2617675" cy="4560280"/>
            <a:chOff x="1386499" y="1111858"/>
            <a:chExt cx="2617675" cy="4560280"/>
          </a:xfrm>
        </p:grpSpPr>
        <p:sp>
          <p:nvSpPr>
            <p:cNvPr id="393" name="Rectangle 392"/>
            <p:cNvSpPr/>
            <p:nvPr/>
          </p:nvSpPr>
          <p:spPr>
            <a:xfrm>
              <a:off x="1386499" y="1111858"/>
              <a:ext cx="2617675" cy="45602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endParaRPr lang="en-US" sz="1200" dirty="0" smtClean="0">
                <a:solidFill>
                  <a:prstClr val="white"/>
                </a:solidFill>
              </a:endParaRPr>
            </a:p>
          </p:txBody>
        </p:sp>
        <p:sp>
          <p:nvSpPr>
            <p:cNvPr id="382" name="Isosceles Triangle 381"/>
            <p:cNvSpPr/>
            <p:nvPr/>
          </p:nvSpPr>
          <p:spPr>
            <a:xfrm rot="16200000">
              <a:off x="3859740" y="5445466"/>
              <a:ext cx="191934" cy="96144"/>
            </a:xfrm>
            <a:prstGeom prst="triangle">
              <a:avLst/>
            </a:prstGeom>
            <a:noFill/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ounded Rectangle 194"/>
            <p:cNvSpPr/>
            <p:nvPr/>
          </p:nvSpPr>
          <p:spPr>
            <a:xfrm rot="5400000">
              <a:off x="3651721" y="304175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 rot="5400000">
              <a:off x="3046586" y="304175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ounded Rectangle 266"/>
            <p:cNvSpPr/>
            <p:nvPr/>
          </p:nvSpPr>
          <p:spPr>
            <a:xfrm rot="5400000">
              <a:off x="2743009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ounded Rectangle 285"/>
            <p:cNvSpPr/>
            <p:nvPr/>
          </p:nvSpPr>
          <p:spPr>
            <a:xfrm rot="5400000">
              <a:off x="2439433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ounded Rectangle 300"/>
            <p:cNvSpPr/>
            <p:nvPr/>
          </p:nvSpPr>
          <p:spPr>
            <a:xfrm rot="5400000">
              <a:off x="2135856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ounded Rectangle 315"/>
            <p:cNvSpPr/>
            <p:nvPr/>
          </p:nvSpPr>
          <p:spPr>
            <a:xfrm rot="5400000">
              <a:off x="1832279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ounded Rectangle 330"/>
            <p:cNvSpPr/>
            <p:nvPr/>
          </p:nvSpPr>
          <p:spPr>
            <a:xfrm rot="5400000">
              <a:off x="1528702" y="304113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ounded Rectangle 366"/>
            <p:cNvSpPr/>
            <p:nvPr/>
          </p:nvSpPr>
          <p:spPr>
            <a:xfrm rot="5400000">
              <a:off x="3651721" y="156475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ounded Rectangle 367"/>
            <p:cNvSpPr/>
            <p:nvPr/>
          </p:nvSpPr>
          <p:spPr>
            <a:xfrm rot="5400000">
              <a:off x="3349153" y="156475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ounded Rectangle 369"/>
            <p:cNvSpPr/>
            <p:nvPr/>
          </p:nvSpPr>
          <p:spPr>
            <a:xfrm rot="5400000">
              <a:off x="2743009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ounded Rectangle 370"/>
            <p:cNvSpPr/>
            <p:nvPr/>
          </p:nvSpPr>
          <p:spPr>
            <a:xfrm rot="5400000">
              <a:off x="2439433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ounded Rectangle 371"/>
            <p:cNvSpPr/>
            <p:nvPr/>
          </p:nvSpPr>
          <p:spPr>
            <a:xfrm rot="5400000">
              <a:off x="2135856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ounded Rectangle 372"/>
            <p:cNvSpPr/>
            <p:nvPr/>
          </p:nvSpPr>
          <p:spPr>
            <a:xfrm rot="5400000">
              <a:off x="1832279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ounded Rectangle 373"/>
            <p:cNvSpPr/>
            <p:nvPr/>
          </p:nvSpPr>
          <p:spPr>
            <a:xfrm rot="5400000">
              <a:off x="1528702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ounded Rectangle 182"/>
            <p:cNvSpPr/>
            <p:nvPr/>
          </p:nvSpPr>
          <p:spPr>
            <a:xfrm rot="5400000">
              <a:off x="3644658" y="1264031"/>
              <a:ext cx="202954" cy="20194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 rot="5400000">
              <a:off x="3651721" y="186425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 rot="5400000">
              <a:off x="3651721" y="215862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185"/>
            <p:cNvSpPr/>
            <p:nvPr/>
          </p:nvSpPr>
          <p:spPr>
            <a:xfrm rot="5400000">
              <a:off x="3651721" y="245300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ounded Rectangle 198"/>
            <p:cNvSpPr/>
            <p:nvPr/>
          </p:nvSpPr>
          <p:spPr>
            <a:xfrm rot="5400000">
              <a:off x="3349153" y="509799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ounded Rectangle 233"/>
            <p:cNvSpPr/>
            <p:nvPr/>
          </p:nvSpPr>
          <p:spPr>
            <a:xfrm rot="5400000">
              <a:off x="3349153" y="362611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ounded Rectangle 234"/>
            <p:cNvSpPr/>
            <p:nvPr/>
          </p:nvSpPr>
          <p:spPr>
            <a:xfrm rot="5400000">
              <a:off x="3349153" y="392048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 rot="5400000">
              <a:off x="3349153" y="450924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ounded Rectangle 236"/>
            <p:cNvSpPr/>
            <p:nvPr/>
          </p:nvSpPr>
          <p:spPr>
            <a:xfrm rot="5400000">
              <a:off x="3349153" y="480362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ounded Rectangle 240"/>
            <p:cNvSpPr/>
            <p:nvPr/>
          </p:nvSpPr>
          <p:spPr>
            <a:xfrm rot="5400000">
              <a:off x="3046586" y="480362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ounded Rectangle 244"/>
            <p:cNvSpPr/>
            <p:nvPr/>
          </p:nvSpPr>
          <p:spPr>
            <a:xfrm rot="5400000">
              <a:off x="3046586" y="186425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ounded Rectangle 245"/>
            <p:cNvSpPr/>
            <p:nvPr/>
          </p:nvSpPr>
          <p:spPr>
            <a:xfrm rot="5400000">
              <a:off x="3046586" y="215862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ounded Rectangle 246"/>
            <p:cNvSpPr/>
            <p:nvPr/>
          </p:nvSpPr>
          <p:spPr>
            <a:xfrm rot="5400000">
              <a:off x="3046586" y="245300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ounded Rectangle 247"/>
            <p:cNvSpPr/>
            <p:nvPr/>
          </p:nvSpPr>
          <p:spPr>
            <a:xfrm rot="5400000">
              <a:off x="3046586" y="274738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ounded Rectangle 248"/>
            <p:cNvSpPr/>
            <p:nvPr/>
          </p:nvSpPr>
          <p:spPr>
            <a:xfrm rot="5400000">
              <a:off x="3046586" y="392048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ounded Rectangle 249"/>
            <p:cNvSpPr/>
            <p:nvPr/>
          </p:nvSpPr>
          <p:spPr>
            <a:xfrm rot="5400000">
              <a:off x="3046586" y="450924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ed Rectangle 252"/>
            <p:cNvSpPr/>
            <p:nvPr/>
          </p:nvSpPr>
          <p:spPr>
            <a:xfrm rot="5400000">
              <a:off x="3046586" y="509799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ounded Rectangle 253"/>
            <p:cNvSpPr/>
            <p:nvPr/>
          </p:nvSpPr>
          <p:spPr>
            <a:xfrm rot="5400000">
              <a:off x="3046586" y="333173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ounded Rectangle 272"/>
            <p:cNvSpPr/>
            <p:nvPr/>
          </p:nvSpPr>
          <p:spPr>
            <a:xfrm rot="5400000">
              <a:off x="2743009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ounded Rectangle 271"/>
            <p:cNvSpPr/>
            <p:nvPr/>
          </p:nvSpPr>
          <p:spPr>
            <a:xfrm rot="5400000">
              <a:off x="2743009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2736452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255"/>
            <p:cNvSpPr/>
            <p:nvPr/>
          </p:nvSpPr>
          <p:spPr>
            <a:xfrm rot="5400000">
              <a:off x="2743009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ounded Rectangle 259"/>
            <p:cNvSpPr/>
            <p:nvPr/>
          </p:nvSpPr>
          <p:spPr>
            <a:xfrm rot="5400000">
              <a:off x="2743009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ounded Rectangle 260"/>
            <p:cNvSpPr/>
            <p:nvPr/>
          </p:nvSpPr>
          <p:spPr>
            <a:xfrm rot="5400000">
              <a:off x="2743009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ounded Rectangle 261"/>
            <p:cNvSpPr/>
            <p:nvPr/>
          </p:nvSpPr>
          <p:spPr>
            <a:xfrm rot="5400000">
              <a:off x="2743009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ounded Rectangle 262"/>
            <p:cNvSpPr/>
            <p:nvPr/>
          </p:nvSpPr>
          <p:spPr>
            <a:xfrm rot="5400000">
              <a:off x="2743009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ounded Rectangle 263"/>
            <p:cNvSpPr/>
            <p:nvPr/>
          </p:nvSpPr>
          <p:spPr>
            <a:xfrm rot="5400000">
              <a:off x="2743009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ounded Rectangle 264"/>
            <p:cNvSpPr/>
            <p:nvPr/>
          </p:nvSpPr>
          <p:spPr>
            <a:xfrm rot="5400000">
              <a:off x="2743009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ounded Rectangle 267"/>
            <p:cNvSpPr/>
            <p:nvPr/>
          </p:nvSpPr>
          <p:spPr>
            <a:xfrm rot="5400000">
              <a:off x="2743009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ounded Rectangle 268"/>
            <p:cNvSpPr/>
            <p:nvPr/>
          </p:nvSpPr>
          <p:spPr>
            <a:xfrm rot="5400000">
              <a:off x="2743009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ounded Rectangle 274"/>
            <p:cNvSpPr/>
            <p:nvPr/>
          </p:nvSpPr>
          <p:spPr>
            <a:xfrm rot="5400000">
              <a:off x="2439433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ounded Rectangle 275"/>
            <p:cNvSpPr/>
            <p:nvPr/>
          </p:nvSpPr>
          <p:spPr>
            <a:xfrm rot="5400000">
              <a:off x="2439433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ounded Rectangle 277"/>
            <p:cNvSpPr/>
            <p:nvPr/>
          </p:nvSpPr>
          <p:spPr>
            <a:xfrm>
              <a:off x="2432875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ounded Rectangle 278"/>
            <p:cNvSpPr/>
            <p:nvPr/>
          </p:nvSpPr>
          <p:spPr>
            <a:xfrm rot="5400000">
              <a:off x="2439433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ounded Rectangle 279"/>
            <p:cNvSpPr/>
            <p:nvPr/>
          </p:nvSpPr>
          <p:spPr>
            <a:xfrm rot="5400000">
              <a:off x="2439433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ounded Rectangle 280"/>
            <p:cNvSpPr/>
            <p:nvPr/>
          </p:nvSpPr>
          <p:spPr>
            <a:xfrm rot="5400000">
              <a:off x="2439433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 rot="5400000">
              <a:off x="2439433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ounded Rectangle 282"/>
            <p:cNvSpPr/>
            <p:nvPr/>
          </p:nvSpPr>
          <p:spPr>
            <a:xfrm rot="5400000">
              <a:off x="2439433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ounded Rectangle 283"/>
            <p:cNvSpPr/>
            <p:nvPr/>
          </p:nvSpPr>
          <p:spPr>
            <a:xfrm rot="5400000">
              <a:off x="2439433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ounded Rectangle 284"/>
            <p:cNvSpPr/>
            <p:nvPr/>
          </p:nvSpPr>
          <p:spPr>
            <a:xfrm rot="5400000">
              <a:off x="2439433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ounded Rectangle 286"/>
            <p:cNvSpPr/>
            <p:nvPr/>
          </p:nvSpPr>
          <p:spPr>
            <a:xfrm rot="5400000">
              <a:off x="2439433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ounded Rectangle 287"/>
            <p:cNvSpPr/>
            <p:nvPr/>
          </p:nvSpPr>
          <p:spPr>
            <a:xfrm rot="5400000">
              <a:off x="2439433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ounded Rectangle 289"/>
            <p:cNvSpPr/>
            <p:nvPr/>
          </p:nvSpPr>
          <p:spPr>
            <a:xfrm rot="5400000">
              <a:off x="2135856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ounded Rectangle 290"/>
            <p:cNvSpPr/>
            <p:nvPr/>
          </p:nvSpPr>
          <p:spPr>
            <a:xfrm rot="5400000">
              <a:off x="2135856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ounded Rectangle 292"/>
            <p:cNvSpPr/>
            <p:nvPr/>
          </p:nvSpPr>
          <p:spPr>
            <a:xfrm>
              <a:off x="2129298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ounded Rectangle 293"/>
            <p:cNvSpPr/>
            <p:nvPr/>
          </p:nvSpPr>
          <p:spPr>
            <a:xfrm rot="5400000">
              <a:off x="2135856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ounded Rectangle 294"/>
            <p:cNvSpPr/>
            <p:nvPr/>
          </p:nvSpPr>
          <p:spPr>
            <a:xfrm rot="5400000">
              <a:off x="2135856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ounded Rectangle 295"/>
            <p:cNvSpPr/>
            <p:nvPr/>
          </p:nvSpPr>
          <p:spPr>
            <a:xfrm rot="5400000">
              <a:off x="2135856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ounded Rectangle 296"/>
            <p:cNvSpPr/>
            <p:nvPr/>
          </p:nvSpPr>
          <p:spPr>
            <a:xfrm rot="5400000">
              <a:off x="2135856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ounded Rectangle 297"/>
            <p:cNvSpPr/>
            <p:nvPr/>
          </p:nvSpPr>
          <p:spPr>
            <a:xfrm rot="5400000">
              <a:off x="2135856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ounded Rectangle 298"/>
            <p:cNvSpPr/>
            <p:nvPr/>
          </p:nvSpPr>
          <p:spPr>
            <a:xfrm rot="5400000">
              <a:off x="2135856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ounded Rectangle 299"/>
            <p:cNvSpPr/>
            <p:nvPr/>
          </p:nvSpPr>
          <p:spPr>
            <a:xfrm rot="5400000">
              <a:off x="2135856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ounded Rectangle 301"/>
            <p:cNvSpPr/>
            <p:nvPr/>
          </p:nvSpPr>
          <p:spPr>
            <a:xfrm rot="5400000">
              <a:off x="2135856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ounded Rectangle 302"/>
            <p:cNvSpPr/>
            <p:nvPr/>
          </p:nvSpPr>
          <p:spPr>
            <a:xfrm rot="5400000">
              <a:off x="2135856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ounded Rectangle 304"/>
            <p:cNvSpPr/>
            <p:nvPr/>
          </p:nvSpPr>
          <p:spPr>
            <a:xfrm rot="5400000">
              <a:off x="1832279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ounded Rectangle 305"/>
            <p:cNvSpPr/>
            <p:nvPr/>
          </p:nvSpPr>
          <p:spPr>
            <a:xfrm rot="5400000">
              <a:off x="1832279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ounded Rectangle 307"/>
            <p:cNvSpPr/>
            <p:nvPr/>
          </p:nvSpPr>
          <p:spPr>
            <a:xfrm>
              <a:off x="1825721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ounded Rectangle 308"/>
            <p:cNvSpPr/>
            <p:nvPr/>
          </p:nvSpPr>
          <p:spPr>
            <a:xfrm rot="5400000">
              <a:off x="1832279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ounded Rectangle 309"/>
            <p:cNvSpPr/>
            <p:nvPr/>
          </p:nvSpPr>
          <p:spPr>
            <a:xfrm rot="5400000">
              <a:off x="1832279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ounded Rectangle 310"/>
            <p:cNvSpPr/>
            <p:nvPr/>
          </p:nvSpPr>
          <p:spPr>
            <a:xfrm rot="5400000">
              <a:off x="1832279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ounded Rectangle 311"/>
            <p:cNvSpPr/>
            <p:nvPr/>
          </p:nvSpPr>
          <p:spPr>
            <a:xfrm rot="5400000">
              <a:off x="1832279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ounded Rectangle 312"/>
            <p:cNvSpPr/>
            <p:nvPr/>
          </p:nvSpPr>
          <p:spPr>
            <a:xfrm rot="5400000">
              <a:off x="1832279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ounded Rectangle 313"/>
            <p:cNvSpPr/>
            <p:nvPr/>
          </p:nvSpPr>
          <p:spPr>
            <a:xfrm rot="5400000">
              <a:off x="1832279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ounded Rectangle 314"/>
            <p:cNvSpPr/>
            <p:nvPr/>
          </p:nvSpPr>
          <p:spPr>
            <a:xfrm rot="5400000">
              <a:off x="1832279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ounded Rectangle 316"/>
            <p:cNvSpPr/>
            <p:nvPr/>
          </p:nvSpPr>
          <p:spPr>
            <a:xfrm rot="5400000">
              <a:off x="1832279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ounded Rectangle 317"/>
            <p:cNvSpPr/>
            <p:nvPr/>
          </p:nvSpPr>
          <p:spPr>
            <a:xfrm rot="5400000">
              <a:off x="1832279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ounded Rectangle 319"/>
            <p:cNvSpPr/>
            <p:nvPr/>
          </p:nvSpPr>
          <p:spPr>
            <a:xfrm rot="5400000">
              <a:off x="1528702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ounded Rectangle 320"/>
            <p:cNvSpPr/>
            <p:nvPr/>
          </p:nvSpPr>
          <p:spPr>
            <a:xfrm rot="5400000">
              <a:off x="1528702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ounded Rectangle 322"/>
            <p:cNvSpPr/>
            <p:nvPr/>
          </p:nvSpPr>
          <p:spPr>
            <a:xfrm>
              <a:off x="1522144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ounded Rectangle 323"/>
            <p:cNvSpPr/>
            <p:nvPr/>
          </p:nvSpPr>
          <p:spPr>
            <a:xfrm rot="5400000">
              <a:off x="1528702" y="480353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ounded Rectangle 324"/>
            <p:cNvSpPr/>
            <p:nvPr/>
          </p:nvSpPr>
          <p:spPr>
            <a:xfrm rot="5400000">
              <a:off x="1528702" y="186331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ounded Rectangle 325"/>
            <p:cNvSpPr/>
            <p:nvPr/>
          </p:nvSpPr>
          <p:spPr>
            <a:xfrm rot="5400000">
              <a:off x="1528702" y="215777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ounded Rectangle 326"/>
            <p:cNvSpPr/>
            <p:nvPr/>
          </p:nvSpPr>
          <p:spPr>
            <a:xfrm rot="5400000">
              <a:off x="1528702" y="2452226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ounded Rectangle 327"/>
            <p:cNvSpPr/>
            <p:nvPr/>
          </p:nvSpPr>
          <p:spPr>
            <a:xfrm rot="5400000">
              <a:off x="1528702" y="274668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ounded Rectangle 328"/>
            <p:cNvSpPr/>
            <p:nvPr/>
          </p:nvSpPr>
          <p:spPr>
            <a:xfrm rot="5400000">
              <a:off x="1528702" y="3920173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ounded Rectangle 329"/>
            <p:cNvSpPr/>
            <p:nvPr/>
          </p:nvSpPr>
          <p:spPr>
            <a:xfrm rot="5400000">
              <a:off x="1528702" y="450908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ounded Rectangle 331"/>
            <p:cNvSpPr/>
            <p:nvPr/>
          </p:nvSpPr>
          <p:spPr>
            <a:xfrm rot="5400000">
              <a:off x="1528702" y="509799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Rounded Rectangle 332"/>
            <p:cNvSpPr/>
            <p:nvPr/>
          </p:nvSpPr>
          <p:spPr>
            <a:xfrm rot="5400000">
              <a:off x="1528702" y="33312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ounded Rectangle 364"/>
            <p:cNvSpPr/>
            <p:nvPr/>
          </p:nvSpPr>
          <p:spPr>
            <a:xfrm rot="5400000">
              <a:off x="3045026" y="156420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Rounded Rectangle 402"/>
            <p:cNvSpPr/>
            <p:nvPr/>
          </p:nvSpPr>
          <p:spPr>
            <a:xfrm>
              <a:off x="3038469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Rounded Rectangle 403"/>
            <p:cNvSpPr/>
            <p:nvPr/>
          </p:nvSpPr>
          <p:spPr>
            <a:xfrm>
              <a:off x="3342089" y="1263526"/>
              <a:ext cx="202954" cy="20194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ounded Rectangle 404"/>
            <p:cNvSpPr/>
            <p:nvPr/>
          </p:nvSpPr>
          <p:spPr>
            <a:xfrm rot="5400000">
              <a:off x="3044859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Rounded Rectangle 405"/>
            <p:cNvSpPr/>
            <p:nvPr/>
          </p:nvSpPr>
          <p:spPr>
            <a:xfrm rot="5400000">
              <a:off x="3044859" y="362571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ounded Rectangle 406"/>
            <p:cNvSpPr/>
            <p:nvPr/>
          </p:nvSpPr>
          <p:spPr>
            <a:xfrm rot="5400000">
              <a:off x="3347934" y="4214628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Rounded Rectangle 407"/>
            <p:cNvSpPr/>
            <p:nvPr/>
          </p:nvSpPr>
          <p:spPr>
            <a:xfrm rot="5400000">
              <a:off x="3343061" y="3041759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ounded Rectangle 408"/>
            <p:cNvSpPr/>
            <p:nvPr/>
          </p:nvSpPr>
          <p:spPr>
            <a:xfrm rot="5400000">
              <a:off x="3343061" y="1864250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Rounded Rectangle 409"/>
            <p:cNvSpPr/>
            <p:nvPr/>
          </p:nvSpPr>
          <p:spPr>
            <a:xfrm rot="5400000">
              <a:off x="3343061" y="2158627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Rounded Rectangle 410"/>
            <p:cNvSpPr/>
            <p:nvPr/>
          </p:nvSpPr>
          <p:spPr>
            <a:xfrm rot="5400000">
              <a:off x="3343061" y="245300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ounded Rectangle 411"/>
            <p:cNvSpPr/>
            <p:nvPr/>
          </p:nvSpPr>
          <p:spPr>
            <a:xfrm rot="5400000">
              <a:off x="3343061" y="274738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ounded Rectangle 412"/>
            <p:cNvSpPr/>
            <p:nvPr/>
          </p:nvSpPr>
          <p:spPr>
            <a:xfrm rot="5400000">
              <a:off x="3343061" y="3331734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Rounded Rectangle 414"/>
            <p:cNvSpPr/>
            <p:nvPr/>
          </p:nvSpPr>
          <p:spPr>
            <a:xfrm rot="5400000">
              <a:off x="3653698" y="2747381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Rounded Rectangle 334"/>
            <p:cNvSpPr/>
            <p:nvPr/>
          </p:nvSpPr>
          <p:spPr>
            <a:xfrm rot="5400000">
              <a:off x="3648329" y="3625394"/>
              <a:ext cx="188828" cy="20194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ounded Rectangle 333"/>
            <p:cNvSpPr/>
            <p:nvPr/>
          </p:nvSpPr>
          <p:spPr>
            <a:xfrm rot="5400000">
              <a:off x="3648329" y="3331734"/>
              <a:ext cx="188828" cy="20194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Rounded Rectangle 335"/>
            <p:cNvSpPr/>
            <p:nvPr/>
          </p:nvSpPr>
          <p:spPr>
            <a:xfrm rot="5400000">
              <a:off x="3648329" y="3925716"/>
              <a:ext cx="188828" cy="20194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ounded Rectangle 337"/>
            <p:cNvSpPr/>
            <p:nvPr/>
          </p:nvSpPr>
          <p:spPr>
            <a:xfrm rot="5400000">
              <a:off x="3651315" y="4808353"/>
              <a:ext cx="188828" cy="20194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ounded Rectangle 338"/>
            <p:cNvSpPr/>
            <p:nvPr/>
          </p:nvSpPr>
          <p:spPr>
            <a:xfrm rot="5400000">
              <a:off x="3651315" y="5103182"/>
              <a:ext cx="188828" cy="20194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ed Rectangle 188"/>
            <p:cNvSpPr/>
            <p:nvPr/>
          </p:nvSpPr>
          <p:spPr>
            <a:xfrm rot="5400000">
              <a:off x="3651721" y="4214865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ed Rectangle 192"/>
            <p:cNvSpPr/>
            <p:nvPr/>
          </p:nvSpPr>
          <p:spPr>
            <a:xfrm rot="5400000">
              <a:off x="3651721" y="4509242"/>
              <a:ext cx="188828" cy="20194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4682248" y="3337713"/>
            <a:ext cx="4306023" cy="200205"/>
            <a:chOff x="4682248" y="1265991"/>
            <a:chExt cx="4306023" cy="200205"/>
          </a:xfrm>
        </p:grpSpPr>
        <p:cxnSp>
          <p:nvCxnSpPr>
            <p:cNvPr id="343" name="Straight Connector 342"/>
            <p:cNvCxnSpPr/>
            <p:nvPr/>
          </p:nvCxnSpPr>
          <p:spPr>
            <a:xfrm>
              <a:off x="4682248" y="1462171"/>
              <a:ext cx="100013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>
            <a:xfrm flipV="1">
              <a:off x="4782261" y="1267551"/>
              <a:ext cx="59777" cy="198645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/>
          </p:nvCxnSpPr>
          <p:spPr>
            <a:xfrm>
              <a:off x="4838581" y="1265991"/>
              <a:ext cx="451836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>
              <a:off x="5344359" y="1462171"/>
              <a:ext cx="3643912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 flipH="1" flipV="1">
              <a:off x="5282992" y="1267552"/>
              <a:ext cx="62399" cy="194619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9" name="Group 348"/>
          <p:cNvGrpSpPr/>
          <p:nvPr/>
        </p:nvGrpSpPr>
        <p:grpSpPr>
          <a:xfrm>
            <a:off x="4682248" y="3627956"/>
            <a:ext cx="4306023" cy="200205"/>
            <a:chOff x="4682248" y="1265991"/>
            <a:chExt cx="4306023" cy="200205"/>
          </a:xfrm>
        </p:grpSpPr>
        <p:cxnSp>
          <p:nvCxnSpPr>
            <p:cNvPr id="350" name="Straight Connector 349"/>
            <p:cNvCxnSpPr/>
            <p:nvPr/>
          </p:nvCxnSpPr>
          <p:spPr>
            <a:xfrm>
              <a:off x="4682248" y="1462171"/>
              <a:ext cx="100013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flipV="1">
              <a:off x="4782261" y="1267551"/>
              <a:ext cx="59777" cy="198645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/>
          </p:nvCxnSpPr>
          <p:spPr>
            <a:xfrm>
              <a:off x="4838581" y="1265991"/>
              <a:ext cx="451836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/>
          </p:nvCxnSpPr>
          <p:spPr>
            <a:xfrm>
              <a:off x="5344359" y="1462171"/>
              <a:ext cx="3643912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 flipH="1" flipV="1">
              <a:off x="5282992" y="1267552"/>
              <a:ext cx="62399" cy="194619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5" name="Group 354"/>
          <p:cNvGrpSpPr/>
          <p:nvPr/>
        </p:nvGrpSpPr>
        <p:grpSpPr>
          <a:xfrm>
            <a:off x="4682248" y="3918117"/>
            <a:ext cx="4306023" cy="200205"/>
            <a:chOff x="4682248" y="1265991"/>
            <a:chExt cx="4306023" cy="200205"/>
          </a:xfrm>
        </p:grpSpPr>
        <p:cxnSp>
          <p:nvCxnSpPr>
            <p:cNvPr id="356" name="Straight Connector 355"/>
            <p:cNvCxnSpPr/>
            <p:nvPr/>
          </p:nvCxnSpPr>
          <p:spPr>
            <a:xfrm>
              <a:off x="4682248" y="1462171"/>
              <a:ext cx="100013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flipV="1">
              <a:off x="4782261" y="1267551"/>
              <a:ext cx="59777" cy="198645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>
              <a:off x="4838581" y="1265991"/>
              <a:ext cx="451836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5344359" y="1462171"/>
              <a:ext cx="3643912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 flipH="1" flipV="1">
              <a:off x="5282992" y="1267552"/>
              <a:ext cx="62399" cy="194619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" name="Group 360"/>
          <p:cNvGrpSpPr/>
          <p:nvPr/>
        </p:nvGrpSpPr>
        <p:grpSpPr>
          <a:xfrm>
            <a:off x="4682248" y="4810701"/>
            <a:ext cx="4306023" cy="200205"/>
            <a:chOff x="4682248" y="1265991"/>
            <a:chExt cx="4306023" cy="200205"/>
          </a:xfrm>
        </p:grpSpPr>
        <p:cxnSp>
          <p:nvCxnSpPr>
            <p:cNvPr id="362" name="Straight Connector 361"/>
            <p:cNvCxnSpPr/>
            <p:nvPr/>
          </p:nvCxnSpPr>
          <p:spPr>
            <a:xfrm>
              <a:off x="4682248" y="1462171"/>
              <a:ext cx="100013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/>
          </p:nvCxnSpPr>
          <p:spPr>
            <a:xfrm flipV="1">
              <a:off x="4782261" y="1267551"/>
              <a:ext cx="59777" cy="198645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/>
          </p:nvCxnSpPr>
          <p:spPr>
            <a:xfrm>
              <a:off x="4838581" y="1265991"/>
              <a:ext cx="451836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5344359" y="1462171"/>
              <a:ext cx="3643912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/>
          </p:nvCxnSpPr>
          <p:spPr>
            <a:xfrm flipH="1" flipV="1">
              <a:off x="5282992" y="1267552"/>
              <a:ext cx="62399" cy="194619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4" name="Group 393"/>
          <p:cNvGrpSpPr/>
          <p:nvPr/>
        </p:nvGrpSpPr>
        <p:grpSpPr>
          <a:xfrm>
            <a:off x="4682248" y="5108798"/>
            <a:ext cx="4306023" cy="200205"/>
            <a:chOff x="4682248" y="1265991"/>
            <a:chExt cx="4306023" cy="200205"/>
          </a:xfrm>
        </p:grpSpPr>
        <p:cxnSp>
          <p:nvCxnSpPr>
            <p:cNvPr id="395" name="Straight Connector 394"/>
            <p:cNvCxnSpPr/>
            <p:nvPr/>
          </p:nvCxnSpPr>
          <p:spPr>
            <a:xfrm>
              <a:off x="4682248" y="1462171"/>
              <a:ext cx="100013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/>
          </p:nvCxnSpPr>
          <p:spPr>
            <a:xfrm flipV="1">
              <a:off x="4782261" y="1267551"/>
              <a:ext cx="59777" cy="198645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>
              <a:off x="4838581" y="1265991"/>
              <a:ext cx="451836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/>
          </p:nvCxnSpPr>
          <p:spPr>
            <a:xfrm>
              <a:off x="5344359" y="1462171"/>
              <a:ext cx="3643912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>
            <a:xfrm flipH="1" flipV="1">
              <a:off x="5282992" y="1267552"/>
              <a:ext cx="62399" cy="194619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7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Box 397"/>
          <p:cNvSpPr txBox="1"/>
          <p:nvPr/>
        </p:nvSpPr>
        <p:spPr>
          <a:xfrm>
            <a:off x="4003777" y="6533782"/>
            <a:ext cx="3415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these just summarise the values of the Outs&lt;*&gt; outputs </a:t>
            </a:r>
            <a:endParaRPr lang="en-GB" sz="1100" dirty="0">
              <a:solidFill>
                <a:srgbClr val="0000FF"/>
              </a:solidFill>
            </a:endParaRPr>
          </a:p>
        </p:txBody>
      </p:sp>
      <p:sp>
        <p:nvSpPr>
          <p:cNvPr id="393" name="Rectangle 392"/>
          <p:cNvSpPr/>
          <p:nvPr/>
        </p:nvSpPr>
        <p:spPr>
          <a:xfrm>
            <a:off x="1386499" y="1111858"/>
            <a:ext cx="2617675" cy="4560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endParaRPr lang="en-US" sz="1200" dirty="0" smtClean="0">
              <a:solidFill>
                <a:prstClr val="white"/>
              </a:solidFill>
            </a:endParaRPr>
          </a:p>
        </p:txBody>
      </p:sp>
      <p:sp>
        <p:nvSpPr>
          <p:cNvPr id="382" name="Isosceles Triangle 381"/>
          <p:cNvSpPr/>
          <p:nvPr/>
        </p:nvSpPr>
        <p:spPr>
          <a:xfrm rot="16200000">
            <a:off x="3859740" y="5445466"/>
            <a:ext cx="191934" cy="96144"/>
          </a:xfrm>
          <a:prstGeom prst="triangle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Rounded Rectangle 194"/>
          <p:cNvSpPr/>
          <p:nvPr/>
        </p:nvSpPr>
        <p:spPr>
          <a:xfrm rot="5400000">
            <a:off x="3651721" y="304175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ounded Rectangle 251"/>
          <p:cNvSpPr/>
          <p:nvPr/>
        </p:nvSpPr>
        <p:spPr>
          <a:xfrm rot="5400000">
            <a:off x="3046586" y="304175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ounded Rectangle 266"/>
          <p:cNvSpPr/>
          <p:nvPr/>
        </p:nvSpPr>
        <p:spPr>
          <a:xfrm rot="5400000">
            <a:off x="2743009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ounded Rectangle 285"/>
          <p:cNvSpPr/>
          <p:nvPr/>
        </p:nvSpPr>
        <p:spPr>
          <a:xfrm rot="5400000">
            <a:off x="2439433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ounded Rectangle 300"/>
          <p:cNvSpPr/>
          <p:nvPr/>
        </p:nvSpPr>
        <p:spPr>
          <a:xfrm rot="5400000">
            <a:off x="2135856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ounded Rectangle 315"/>
          <p:cNvSpPr/>
          <p:nvPr/>
        </p:nvSpPr>
        <p:spPr>
          <a:xfrm rot="5400000">
            <a:off x="1832279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ounded Rectangle 330"/>
          <p:cNvSpPr/>
          <p:nvPr/>
        </p:nvSpPr>
        <p:spPr>
          <a:xfrm rot="5400000">
            <a:off x="1528702" y="304113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ounded Rectangle 365"/>
          <p:cNvSpPr/>
          <p:nvPr/>
        </p:nvSpPr>
        <p:spPr>
          <a:xfrm>
            <a:off x="259544" y="1527308"/>
            <a:ext cx="1129415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Multiple hit flag</a:t>
            </a:r>
            <a:endParaRPr lang="en-US" sz="1000" i="1" dirty="0"/>
          </a:p>
        </p:txBody>
      </p:sp>
      <p:sp>
        <p:nvSpPr>
          <p:cNvPr id="367" name="Rounded Rectangle 366"/>
          <p:cNvSpPr/>
          <p:nvPr/>
        </p:nvSpPr>
        <p:spPr>
          <a:xfrm rot="5400000">
            <a:off x="3651721" y="156475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ounded Rectangle 367"/>
          <p:cNvSpPr/>
          <p:nvPr/>
        </p:nvSpPr>
        <p:spPr>
          <a:xfrm rot="5400000">
            <a:off x="3349153" y="156475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ounded Rectangle 369"/>
          <p:cNvSpPr/>
          <p:nvPr/>
        </p:nvSpPr>
        <p:spPr>
          <a:xfrm rot="5400000">
            <a:off x="2743009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ounded Rectangle 370"/>
          <p:cNvSpPr/>
          <p:nvPr/>
        </p:nvSpPr>
        <p:spPr>
          <a:xfrm rot="5400000">
            <a:off x="2439433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ounded Rectangle 371"/>
          <p:cNvSpPr/>
          <p:nvPr/>
        </p:nvSpPr>
        <p:spPr>
          <a:xfrm rot="5400000">
            <a:off x="2135856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ounded Rectangle 372"/>
          <p:cNvSpPr/>
          <p:nvPr/>
        </p:nvSpPr>
        <p:spPr>
          <a:xfrm rot="5400000">
            <a:off x="1832279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ounded Rectangle 373"/>
          <p:cNvSpPr/>
          <p:nvPr/>
        </p:nvSpPr>
        <p:spPr>
          <a:xfrm rot="5400000">
            <a:off x="1528702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TextBox 430"/>
          <p:cNvSpPr txBox="1"/>
          <p:nvPr/>
        </p:nvSpPr>
        <p:spPr>
          <a:xfrm>
            <a:off x="4778803" y="5631516"/>
            <a:ext cx="5690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3.125ns</a:t>
            </a:r>
            <a:endParaRPr lang="en-GB" sz="9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Output for Test Mode with all rows hit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7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4" name="Left Brace 153"/>
          <p:cNvSpPr/>
          <p:nvPr/>
        </p:nvSpPr>
        <p:spPr>
          <a:xfrm>
            <a:off x="1194963" y="1863053"/>
            <a:ext cx="95834" cy="1373468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ounded Rectangle 154"/>
          <p:cNvSpPr/>
          <p:nvPr/>
        </p:nvSpPr>
        <p:spPr>
          <a:xfrm>
            <a:off x="524317" y="2423425"/>
            <a:ext cx="75735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column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(5 bits)</a:t>
            </a:r>
            <a:endParaRPr lang="en-US" sz="1000" i="1" dirty="0"/>
          </a:p>
        </p:txBody>
      </p:sp>
      <p:sp>
        <p:nvSpPr>
          <p:cNvPr id="157" name="Rounded Rectangle 156"/>
          <p:cNvSpPr/>
          <p:nvPr/>
        </p:nvSpPr>
        <p:spPr>
          <a:xfrm>
            <a:off x="502018" y="4193693"/>
            <a:ext cx="801950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smtClean="0"/>
              <a:t>strip (row) </a:t>
            </a:r>
            <a:br>
              <a:rPr lang="en-US" sz="1000" i="1" dirty="0" smtClean="0"/>
            </a:br>
            <a:r>
              <a:rPr lang="en-US" sz="1000" i="1" dirty="0" smtClean="0"/>
              <a:t>address </a:t>
            </a:r>
            <a:br>
              <a:rPr lang="en-US" sz="10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7</a:t>
            </a:r>
            <a:r>
              <a:rPr lang="en-US" sz="1000" i="1" dirty="0" smtClean="0"/>
              <a:t> bits)</a:t>
            </a:r>
            <a:endParaRPr lang="en-US" sz="1000" i="1" dirty="0"/>
          </a:p>
        </p:txBody>
      </p:sp>
      <p:sp>
        <p:nvSpPr>
          <p:cNvPr id="161" name="Rounded Rectangle 160"/>
          <p:cNvSpPr/>
          <p:nvPr/>
        </p:nvSpPr>
        <p:spPr>
          <a:xfrm>
            <a:off x="-6350" y="1241037"/>
            <a:ext cx="1394976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i="1" dirty="0" smtClean="0"/>
              <a:t>Internal Data Valid bit</a:t>
            </a:r>
            <a:endParaRPr lang="en-US" sz="1000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681121" y="1844247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167" name="Rounded Rectangle 166"/>
          <p:cNvSpPr/>
          <p:nvPr/>
        </p:nvSpPr>
        <p:spPr>
          <a:xfrm>
            <a:off x="681121" y="3021705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8" name="Rounded Rectangle 167"/>
          <p:cNvSpPr/>
          <p:nvPr/>
        </p:nvSpPr>
        <p:spPr>
          <a:xfrm>
            <a:off x="681121" y="3311679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/>
              <a:t>l</a:t>
            </a:r>
            <a:r>
              <a:rPr lang="en-US" sz="1000" i="1" dirty="0" err="1" smtClean="0"/>
              <a:t>sb</a:t>
            </a:r>
            <a:endParaRPr lang="en-US" sz="1000" i="1" dirty="0"/>
          </a:p>
        </p:txBody>
      </p:sp>
      <p:sp>
        <p:nvSpPr>
          <p:cNvPr id="169" name="Rounded Rectangle 168"/>
          <p:cNvSpPr/>
          <p:nvPr/>
        </p:nvSpPr>
        <p:spPr>
          <a:xfrm>
            <a:off x="681121" y="5077812"/>
            <a:ext cx="443744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i="1" dirty="0" err="1" smtClean="0"/>
              <a:t>msb</a:t>
            </a:r>
            <a:endParaRPr lang="en-US" sz="1000" i="1" dirty="0"/>
          </a:p>
        </p:txBody>
      </p:sp>
      <p:sp>
        <p:nvSpPr>
          <p:cNvPr id="646" name="Rounded Rectangle 645"/>
          <p:cNvSpPr/>
          <p:nvPr/>
        </p:nvSpPr>
        <p:spPr>
          <a:xfrm>
            <a:off x="1276913" y="813878"/>
            <a:ext cx="2904562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 smtClean="0"/>
              <a:t>Serializer</a:t>
            </a:r>
            <a:r>
              <a:rPr lang="en-US" sz="1600" dirty="0" smtClean="0"/>
              <a:t> memory contents:</a:t>
            </a:r>
            <a:endParaRPr lang="en-US" sz="1050" dirty="0"/>
          </a:p>
        </p:txBody>
      </p:sp>
      <p:sp>
        <p:nvSpPr>
          <p:cNvPr id="647" name="TextBox 646"/>
          <p:cNvSpPr txBox="1"/>
          <p:nvPr/>
        </p:nvSpPr>
        <p:spPr>
          <a:xfrm>
            <a:off x="4003779" y="1234749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Outs&lt;0&gt;</a:t>
            </a:r>
            <a:endParaRPr lang="en-GB" sz="1100" dirty="0"/>
          </a:p>
        </p:txBody>
      </p:sp>
      <p:sp>
        <p:nvSpPr>
          <p:cNvPr id="648" name="TextBox 647"/>
          <p:cNvSpPr txBox="1"/>
          <p:nvPr/>
        </p:nvSpPr>
        <p:spPr>
          <a:xfrm>
            <a:off x="4003779" y="1529628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Outs&lt;1&gt;</a:t>
            </a:r>
            <a:endParaRPr lang="en-GB" sz="1100" dirty="0"/>
          </a:p>
        </p:txBody>
      </p:sp>
      <p:sp>
        <p:nvSpPr>
          <p:cNvPr id="649" name="TextBox 648"/>
          <p:cNvSpPr txBox="1"/>
          <p:nvPr/>
        </p:nvSpPr>
        <p:spPr>
          <a:xfrm>
            <a:off x="4003779" y="1824507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Outs&lt;2&gt;</a:t>
            </a:r>
            <a:endParaRPr lang="en-GB" sz="1100" dirty="0"/>
          </a:p>
        </p:txBody>
      </p:sp>
      <p:sp>
        <p:nvSpPr>
          <p:cNvPr id="650" name="TextBox 649"/>
          <p:cNvSpPr txBox="1"/>
          <p:nvPr/>
        </p:nvSpPr>
        <p:spPr>
          <a:xfrm>
            <a:off x="4003779" y="2119386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Outs&lt;3&gt;</a:t>
            </a:r>
            <a:endParaRPr lang="en-GB" sz="1100" dirty="0"/>
          </a:p>
        </p:txBody>
      </p:sp>
      <p:sp>
        <p:nvSpPr>
          <p:cNvPr id="651" name="TextBox 650"/>
          <p:cNvSpPr txBox="1"/>
          <p:nvPr/>
        </p:nvSpPr>
        <p:spPr>
          <a:xfrm>
            <a:off x="4003779" y="2414265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Outs&lt;4&gt;</a:t>
            </a:r>
            <a:endParaRPr lang="en-GB" sz="1100" dirty="0"/>
          </a:p>
        </p:txBody>
      </p:sp>
      <p:sp>
        <p:nvSpPr>
          <p:cNvPr id="652" name="TextBox 651"/>
          <p:cNvSpPr txBox="1"/>
          <p:nvPr/>
        </p:nvSpPr>
        <p:spPr>
          <a:xfrm>
            <a:off x="4003779" y="2709144"/>
            <a:ext cx="701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Outs&lt;5&gt;</a:t>
            </a:r>
            <a:endParaRPr lang="en-GB" sz="1100" dirty="0"/>
          </a:p>
        </p:txBody>
      </p:sp>
      <p:sp>
        <p:nvSpPr>
          <p:cNvPr id="653" name="TextBox 652"/>
          <p:cNvSpPr txBox="1"/>
          <p:nvPr/>
        </p:nvSpPr>
        <p:spPr>
          <a:xfrm>
            <a:off x="4003779" y="3004023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Outs&lt;6&gt;</a:t>
            </a:r>
            <a:endParaRPr lang="en-GB" sz="1100" dirty="0"/>
          </a:p>
        </p:txBody>
      </p:sp>
      <p:sp>
        <p:nvSpPr>
          <p:cNvPr id="654" name="TextBox 653"/>
          <p:cNvSpPr txBox="1"/>
          <p:nvPr/>
        </p:nvSpPr>
        <p:spPr>
          <a:xfrm>
            <a:off x="4003779" y="3298902"/>
            <a:ext cx="701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Outs&lt;7&gt;</a:t>
            </a:r>
            <a:endParaRPr lang="en-GB" sz="1100" dirty="0"/>
          </a:p>
        </p:txBody>
      </p:sp>
      <p:sp>
        <p:nvSpPr>
          <p:cNvPr id="655" name="TextBox 654"/>
          <p:cNvSpPr txBox="1"/>
          <p:nvPr/>
        </p:nvSpPr>
        <p:spPr>
          <a:xfrm>
            <a:off x="4003779" y="3593781"/>
            <a:ext cx="701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Outs&lt;8&gt;</a:t>
            </a:r>
            <a:endParaRPr lang="en-GB" sz="1100" dirty="0"/>
          </a:p>
        </p:txBody>
      </p:sp>
      <p:sp>
        <p:nvSpPr>
          <p:cNvPr id="656" name="TextBox 655"/>
          <p:cNvSpPr txBox="1"/>
          <p:nvPr/>
        </p:nvSpPr>
        <p:spPr>
          <a:xfrm>
            <a:off x="4003779" y="3888660"/>
            <a:ext cx="7018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Outs&lt;9&gt;</a:t>
            </a:r>
            <a:endParaRPr lang="en-GB" sz="1100" dirty="0"/>
          </a:p>
        </p:txBody>
      </p:sp>
      <p:sp>
        <p:nvSpPr>
          <p:cNvPr id="657" name="TextBox 656"/>
          <p:cNvSpPr txBox="1"/>
          <p:nvPr/>
        </p:nvSpPr>
        <p:spPr>
          <a:xfrm>
            <a:off x="4003779" y="4183539"/>
            <a:ext cx="80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Outs&lt;10&gt;</a:t>
            </a:r>
            <a:endParaRPr lang="en-GB" sz="1100" dirty="0"/>
          </a:p>
        </p:txBody>
      </p:sp>
      <p:sp>
        <p:nvSpPr>
          <p:cNvPr id="659" name="TextBox 658"/>
          <p:cNvSpPr txBox="1"/>
          <p:nvPr/>
        </p:nvSpPr>
        <p:spPr>
          <a:xfrm>
            <a:off x="4003779" y="4478418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Outs&lt;11&gt;</a:t>
            </a:r>
            <a:endParaRPr lang="en-GB" sz="1100" dirty="0"/>
          </a:p>
        </p:txBody>
      </p:sp>
      <p:sp>
        <p:nvSpPr>
          <p:cNvPr id="660" name="TextBox 659"/>
          <p:cNvSpPr txBox="1"/>
          <p:nvPr/>
        </p:nvSpPr>
        <p:spPr>
          <a:xfrm>
            <a:off x="4003779" y="477329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Outs&lt;12&gt;</a:t>
            </a:r>
            <a:endParaRPr lang="en-GB" sz="1100" dirty="0"/>
          </a:p>
        </p:txBody>
      </p:sp>
      <p:sp>
        <p:nvSpPr>
          <p:cNvPr id="661" name="TextBox 660"/>
          <p:cNvSpPr txBox="1"/>
          <p:nvPr/>
        </p:nvSpPr>
        <p:spPr>
          <a:xfrm>
            <a:off x="4003779" y="5068176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Outs&lt;13&gt; </a:t>
            </a:r>
            <a:endParaRPr lang="en-GB" sz="1100" dirty="0"/>
          </a:p>
        </p:txBody>
      </p:sp>
      <p:sp>
        <p:nvSpPr>
          <p:cNvPr id="345" name="Left Brace 344"/>
          <p:cNvSpPr/>
          <p:nvPr/>
        </p:nvSpPr>
        <p:spPr>
          <a:xfrm>
            <a:off x="1194963" y="3338290"/>
            <a:ext cx="95834" cy="1955089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TextBox 378"/>
          <p:cNvSpPr txBox="1"/>
          <p:nvPr/>
        </p:nvSpPr>
        <p:spPr>
          <a:xfrm>
            <a:off x="4003779" y="5363059"/>
            <a:ext cx="807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Clock</a:t>
            </a:r>
            <a:br>
              <a:rPr lang="en-GB" sz="1100" dirty="0" smtClean="0"/>
            </a:br>
            <a:r>
              <a:rPr lang="en-GB" sz="900" dirty="0" smtClean="0"/>
              <a:t>(320 MHz)</a:t>
            </a:r>
            <a:endParaRPr lang="en-GB" sz="900" dirty="0"/>
          </a:p>
        </p:txBody>
      </p:sp>
      <p:sp>
        <p:nvSpPr>
          <p:cNvPr id="181" name="Rounded Rectangle 180"/>
          <p:cNvSpPr/>
          <p:nvPr/>
        </p:nvSpPr>
        <p:spPr>
          <a:xfrm rot="5400000">
            <a:off x="3651721" y="480362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 rot="5400000">
            <a:off x="3644658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ounded Rectangle 183"/>
          <p:cNvSpPr/>
          <p:nvPr/>
        </p:nvSpPr>
        <p:spPr>
          <a:xfrm rot="5400000">
            <a:off x="3651721" y="186425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ounded Rectangle 184"/>
          <p:cNvSpPr/>
          <p:nvPr/>
        </p:nvSpPr>
        <p:spPr>
          <a:xfrm rot="5400000">
            <a:off x="3651721" y="215862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ounded Rectangle 185"/>
          <p:cNvSpPr/>
          <p:nvPr/>
        </p:nvSpPr>
        <p:spPr>
          <a:xfrm rot="5400000">
            <a:off x="3651721" y="245300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ounded Rectangle 187"/>
          <p:cNvSpPr/>
          <p:nvPr/>
        </p:nvSpPr>
        <p:spPr>
          <a:xfrm rot="5400000">
            <a:off x="3651721" y="392048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ounded Rectangle 188"/>
          <p:cNvSpPr/>
          <p:nvPr/>
        </p:nvSpPr>
        <p:spPr>
          <a:xfrm rot="5400000">
            <a:off x="3651721" y="42148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ounded Rectangle 192"/>
          <p:cNvSpPr/>
          <p:nvPr/>
        </p:nvSpPr>
        <p:spPr>
          <a:xfrm rot="5400000">
            <a:off x="3651721" y="450924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/>
          <p:cNvSpPr/>
          <p:nvPr/>
        </p:nvSpPr>
        <p:spPr>
          <a:xfrm rot="5400000">
            <a:off x="3651721" y="509799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ed Rectangle 196"/>
          <p:cNvSpPr/>
          <p:nvPr/>
        </p:nvSpPr>
        <p:spPr>
          <a:xfrm rot="5400000">
            <a:off x="3651721" y="333173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/>
          <p:cNvSpPr/>
          <p:nvPr/>
        </p:nvSpPr>
        <p:spPr>
          <a:xfrm rot="5400000">
            <a:off x="3349153" y="509799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ounded Rectangle 235"/>
          <p:cNvSpPr/>
          <p:nvPr/>
        </p:nvSpPr>
        <p:spPr>
          <a:xfrm rot="5400000">
            <a:off x="3349153" y="450924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ounded Rectangle 236"/>
          <p:cNvSpPr/>
          <p:nvPr/>
        </p:nvSpPr>
        <p:spPr>
          <a:xfrm rot="5400000">
            <a:off x="3349153" y="480362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ounded Rectangle 240"/>
          <p:cNvSpPr/>
          <p:nvPr/>
        </p:nvSpPr>
        <p:spPr>
          <a:xfrm rot="5400000">
            <a:off x="3046586" y="480362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ounded Rectangle 244"/>
          <p:cNvSpPr/>
          <p:nvPr/>
        </p:nvSpPr>
        <p:spPr>
          <a:xfrm rot="5400000">
            <a:off x="3046586" y="186425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ounded Rectangle 245"/>
          <p:cNvSpPr/>
          <p:nvPr/>
        </p:nvSpPr>
        <p:spPr>
          <a:xfrm rot="5400000">
            <a:off x="3046586" y="215862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ounded Rectangle 246"/>
          <p:cNvSpPr/>
          <p:nvPr/>
        </p:nvSpPr>
        <p:spPr>
          <a:xfrm rot="5400000">
            <a:off x="3046586" y="245300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ounded Rectangle 247"/>
          <p:cNvSpPr/>
          <p:nvPr/>
        </p:nvSpPr>
        <p:spPr>
          <a:xfrm rot="5400000">
            <a:off x="3046586" y="274738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ounded Rectangle 249"/>
          <p:cNvSpPr/>
          <p:nvPr/>
        </p:nvSpPr>
        <p:spPr>
          <a:xfrm rot="5400000">
            <a:off x="3046586" y="450924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ounded Rectangle 252"/>
          <p:cNvSpPr/>
          <p:nvPr/>
        </p:nvSpPr>
        <p:spPr>
          <a:xfrm rot="5400000">
            <a:off x="3046586" y="509799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ounded Rectangle 272"/>
          <p:cNvSpPr/>
          <p:nvPr/>
        </p:nvSpPr>
        <p:spPr>
          <a:xfrm rot="5400000">
            <a:off x="2743009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ounded Rectangle 255"/>
          <p:cNvSpPr/>
          <p:nvPr/>
        </p:nvSpPr>
        <p:spPr>
          <a:xfrm rot="5400000">
            <a:off x="2743009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ounded Rectangle 259"/>
          <p:cNvSpPr/>
          <p:nvPr/>
        </p:nvSpPr>
        <p:spPr>
          <a:xfrm rot="5400000">
            <a:off x="2743009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ounded Rectangle 260"/>
          <p:cNvSpPr/>
          <p:nvPr/>
        </p:nvSpPr>
        <p:spPr>
          <a:xfrm rot="5400000">
            <a:off x="2743009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ounded Rectangle 261"/>
          <p:cNvSpPr/>
          <p:nvPr/>
        </p:nvSpPr>
        <p:spPr>
          <a:xfrm rot="5400000">
            <a:off x="2743009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ounded Rectangle 262"/>
          <p:cNvSpPr/>
          <p:nvPr/>
        </p:nvSpPr>
        <p:spPr>
          <a:xfrm rot="5400000">
            <a:off x="2743009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ounded Rectangle 264"/>
          <p:cNvSpPr/>
          <p:nvPr/>
        </p:nvSpPr>
        <p:spPr>
          <a:xfrm rot="5400000">
            <a:off x="2743009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ounded Rectangle 267"/>
          <p:cNvSpPr/>
          <p:nvPr/>
        </p:nvSpPr>
        <p:spPr>
          <a:xfrm rot="5400000">
            <a:off x="2743009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ounded Rectangle 274"/>
          <p:cNvSpPr/>
          <p:nvPr/>
        </p:nvSpPr>
        <p:spPr>
          <a:xfrm rot="5400000">
            <a:off x="2439433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ounded Rectangle 278"/>
          <p:cNvSpPr/>
          <p:nvPr/>
        </p:nvSpPr>
        <p:spPr>
          <a:xfrm rot="5400000">
            <a:off x="2439433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ounded Rectangle 279"/>
          <p:cNvSpPr/>
          <p:nvPr/>
        </p:nvSpPr>
        <p:spPr>
          <a:xfrm rot="5400000">
            <a:off x="2439433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ounded Rectangle 280"/>
          <p:cNvSpPr/>
          <p:nvPr/>
        </p:nvSpPr>
        <p:spPr>
          <a:xfrm rot="5400000">
            <a:off x="2439433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ounded Rectangle 281"/>
          <p:cNvSpPr/>
          <p:nvPr/>
        </p:nvSpPr>
        <p:spPr>
          <a:xfrm rot="5400000">
            <a:off x="2439433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ounded Rectangle 282"/>
          <p:cNvSpPr/>
          <p:nvPr/>
        </p:nvSpPr>
        <p:spPr>
          <a:xfrm rot="5400000">
            <a:off x="2439433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ounded Rectangle 284"/>
          <p:cNvSpPr/>
          <p:nvPr/>
        </p:nvSpPr>
        <p:spPr>
          <a:xfrm rot="5400000">
            <a:off x="2439433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ounded Rectangle 286"/>
          <p:cNvSpPr/>
          <p:nvPr/>
        </p:nvSpPr>
        <p:spPr>
          <a:xfrm rot="5400000">
            <a:off x="2439433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ounded Rectangle 289"/>
          <p:cNvSpPr/>
          <p:nvPr/>
        </p:nvSpPr>
        <p:spPr>
          <a:xfrm rot="5400000">
            <a:off x="2135856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ounded Rectangle 293"/>
          <p:cNvSpPr/>
          <p:nvPr/>
        </p:nvSpPr>
        <p:spPr>
          <a:xfrm rot="5400000">
            <a:off x="2135856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ounded Rectangle 294"/>
          <p:cNvSpPr/>
          <p:nvPr/>
        </p:nvSpPr>
        <p:spPr>
          <a:xfrm rot="5400000">
            <a:off x="2135856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ounded Rectangle 295"/>
          <p:cNvSpPr/>
          <p:nvPr/>
        </p:nvSpPr>
        <p:spPr>
          <a:xfrm rot="5400000">
            <a:off x="2135856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ounded Rectangle 296"/>
          <p:cNvSpPr/>
          <p:nvPr/>
        </p:nvSpPr>
        <p:spPr>
          <a:xfrm rot="5400000">
            <a:off x="2135856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ounded Rectangle 297"/>
          <p:cNvSpPr/>
          <p:nvPr/>
        </p:nvSpPr>
        <p:spPr>
          <a:xfrm rot="5400000">
            <a:off x="2135856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ounded Rectangle 299"/>
          <p:cNvSpPr/>
          <p:nvPr/>
        </p:nvSpPr>
        <p:spPr>
          <a:xfrm rot="5400000">
            <a:off x="2135856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ounded Rectangle 301"/>
          <p:cNvSpPr/>
          <p:nvPr/>
        </p:nvSpPr>
        <p:spPr>
          <a:xfrm rot="5400000">
            <a:off x="2135856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ounded Rectangle 304"/>
          <p:cNvSpPr/>
          <p:nvPr/>
        </p:nvSpPr>
        <p:spPr>
          <a:xfrm rot="5400000">
            <a:off x="1832279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ounded Rectangle 308"/>
          <p:cNvSpPr/>
          <p:nvPr/>
        </p:nvSpPr>
        <p:spPr>
          <a:xfrm rot="5400000">
            <a:off x="1832279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ounded Rectangle 309"/>
          <p:cNvSpPr/>
          <p:nvPr/>
        </p:nvSpPr>
        <p:spPr>
          <a:xfrm rot="5400000">
            <a:off x="1832279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ounded Rectangle 310"/>
          <p:cNvSpPr/>
          <p:nvPr/>
        </p:nvSpPr>
        <p:spPr>
          <a:xfrm rot="5400000">
            <a:off x="1832279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ounded Rectangle 311"/>
          <p:cNvSpPr/>
          <p:nvPr/>
        </p:nvSpPr>
        <p:spPr>
          <a:xfrm rot="5400000">
            <a:off x="1832279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ounded Rectangle 312"/>
          <p:cNvSpPr/>
          <p:nvPr/>
        </p:nvSpPr>
        <p:spPr>
          <a:xfrm rot="5400000">
            <a:off x="1832279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ounded Rectangle 314"/>
          <p:cNvSpPr/>
          <p:nvPr/>
        </p:nvSpPr>
        <p:spPr>
          <a:xfrm rot="5400000">
            <a:off x="1832279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ounded Rectangle 316"/>
          <p:cNvSpPr/>
          <p:nvPr/>
        </p:nvSpPr>
        <p:spPr>
          <a:xfrm rot="5400000">
            <a:off x="1832279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ounded Rectangle 319"/>
          <p:cNvSpPr/>
          <p:nvPr/>
        </p:nvSpPr>
        <p:spPr>
          <a:xfrm rot="5400000">
            <a:off x="1528702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ounded Rectangle 323"/>
          <p:cNvSpPr/>
          <p:nvPr/>
        </p:nvSpPr>
        <p:spPr>
          <a:xfrm rot="5400000">
            <a:off x="1528702" y="480353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ounded Rectangle 324"/>
          <p:cNvSpPr/>
          <p:nvPr/>
        </p:nvSpPr>
        <p:spPr>
          <a:xfrm rot="5400000">
            <a:off x="1528702" y="186331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ounded Rectangle 325"/>
          <p:cNvSpPr/>
          <p:nvPr/>
        </p:nvSpPr>
        <p:spPr>
          <a:xfrm rot="5400000">
            <a:off x="1528702" y="215777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ounded Rectangle 326"/>
          <p:cNvSpPr/>
          <p:nvPr/>
        </p:nvSpPr>
        <p:spPr>
          <a:xfrm rot="5400000">
            <a:off x="1528702" y="2452226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ounded Rectangle 327"/>
          <p:cNvSpPr/>
          <p:nvPr/>
        </p:nvSpPr>
        <p:spPr>
          <a:xfrm rot="5400000">
            <a:off x="1528702" y="274668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ounded Rectangle 329"/>
          <p:cNvSpPr/>
          <p:nvPr/>
        </p:nvSpPr>
        <p:spPr>
          <a:xfrm rot="5400000">
            <a:off x="1528702" y="4509082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ounded Rectangle 331"/>
          <p:cNvSpPr/>
          <p:nvPr/>
        </p:nvSpPr>
        <p:spPr>
          <a:xfrm rot="5400000">
            <a:off x="1528702" y="509799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81401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886023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>
            <a:off x="6837123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82556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784867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8354457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7342901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6331345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319789" y="1174750"/>
            <a:ext cx="0" cy="53646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>
            <a:off x="4682248" y="5303559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>
            <a:off x="4682248" y="559621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 flipV="1">
            <a:off x="478226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>
            <a:off x="484203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 flipV="1">
            <a:off x="503515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Connector 447"/>
          <p:cNvCxnSpPr/>
          <p:nvPr/>
        </p:nvCxnSpPr>
        <p:spPr>
          <a:xfrm>
            <a:off x="509492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/>
          <p:cNvCxnSpPr/>
          <p:nvPr/>
        </p:nvCxnSpPr>
        <p:spPr>
          <a:xfrm flipV="1">
            <a:off x="528803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/>
          <p:nvPr/>
        </p:nvCxnSpPr>
        <p:spPr>
          <a:xfrm>
            <a:off x="534781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 flipH="1" flipV="1">
            <a:off x="554092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560070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 flipV="1">
            <a:off x="5799414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>
            <a:off x="5859191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 flipH="1" flipV="1">
            <a:off x="6052303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>
            <a:off x="6112080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 flipV="1">
            <a:off x="630221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>
            <a:off x="636199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/>
          <p:nvPr/>
        </p:nvCxnSpPr>
        <p:spPr>
          <a:xfrm flipH="1" flipV="1">
            <a:off x="655510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/>
          <p:cNvCxnSpPr/>
          <p:nvPr/>
        </p:nvCxnSpPr>
        <p:spPr>
          <a:xfrm>
            <a:off x="661488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 flipV="1">
            <a:off x="6807995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>
            <a:off x="6867772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 flipH="1" flipV="1">
            <a:off x="7060884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>
            <a:off x="7120661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 flipV="1">
            <a:off x="7311151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>
            <a:off x="7370928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/>
          <p:cNvCxnSpPr/>
          <p:nvPr/>
        </p:nvCxnSpPr>
        <p:spPr>
          <a:xfrm flipH="1" flipV="1">
            <a:off x="7564040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>
            <a:off x="7623817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/>
          <p:nvPr/>
        </p:nvCxnSpPr>
        <p:spPr>
          <a:xfrm flipV="1">
            <a:off x="7816929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/>
          <p:nvPr/>
        </p:nvCxnSpPr>
        <p:spPr>
          <a:xfrm>
            <a:off x="7876706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H="1" flipV="1">
            <a:off x="8069818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>
            <a:off x="8129595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8322707" y="539757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8382484" y="5397571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 flipH="1" flipV="1">
            <a:off x="8575596" y="5390861"/>
            <a:ext cx="59777" cy="20535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>
            <a:off x="8635373" y="5596216"/>
            <a:ext cx="19311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/>
          <p:cNvCxnSpPr/>
          <p:nvPr/>
        </p:nvCxnSpPr>
        <p:spPr>
          <a:xfrm flipV="1">
            <a:off x="8828481" y="5390860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>
            <a:off x="8888258" y="5397831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>
            <a:off x="4838581" y="1265991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/>
          <p:nvPr/>
        </p:nvCxnSpPr>
        <p:spPr>
          <a:xfrm>
            <a:off x="4682248" y="5005273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>
            <a:off x="4682248" y="471081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>
            <a:off x="4838581" y="4114039"/>
            <a:ext cx="1963714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Straight Connector 639"/>
          <p:cNvCxnSpPr/>
          <p:nvPr/>
        </p:nvCxnSpPr>
        <p:spPr>
          <a:xfrm>
            <a:off x="8887829" y="3825767"/>
            <a:ext cx="10044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Connector 680"/>
          <p:cNvCxnSpPr/>
          <p:nvPr/>
        </p:nvCxnSpPr>
        <p:spPr>
          <a:xfrm>
            <a:off x="4682248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Connector 681"/>
          <p:cNvCxnSpPr/>
          <p:nvPr/>
        </p:nvCxnSpPr>
        <p:spPr>
          <a:xfrm flipV="1">
            <a:off x="478226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Connector 682"/>
          <p:cNvCxnSpPr/>
          <p:nvPr/>
        </p:nvCxnSpPr>
        <p:spPr>
          <a:xfrm>
            <a:off x="483858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685"/>
          <p:cNvCxnSpPr/>
          <p:nvPr/>
        </p:nvCxnSpPr>
        <p:spPr>
          <a:xfrm>
            <a:off x="483858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Straight Connector 688"/>
          <p:cNvCxnSpPr/>
          <p:nvPr/>
        </p:nvCxnSpPr>
        <p:spPr>
          <a:xfrm>
            <a:off x="4682248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/>
          <p:nvPr/>
        </p:nvCxnSpPr>
        <p:spPr>
          <a:xfrm flipH="1" flipV="1">
            <a:off x="478127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TextBox 692"/>
          <p:cNvSpPr txBox="1"/>
          <p:nvPr/>
        </p:nvSpPr>
        <p:spPr>
          <a:xfrm>
            <a:off x="488989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0</a:t>
            </a:r>
          </a:p>
        </p:txBody>
      </p:sp>
      <p:cxnSp>
        <p:nvCxnSpPr>
          <p:cNvPr id="694" name="Straight Connector 693"/>
          <p:cNvCxnSpPr/>
          <p:nvPr/>
        </p:nvCxnSpPr>
        <p:spPr>
          <a:xfrm flipV="1">
            <a:off x="5288039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/>
          <p:nvPr/>
        </p:nvCxnSpPr>
        <p:spPr>
          <a:xfrm>
            <a:off x="5344359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Connector 695"/>
          <p:cNvCxnSpPr/>
          <p:nvPr/>
        </p:nvCxnSpPr>
        <p:spPr>
          <a:xfrm>
            <a:off x="5344359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/>
          <p:nvPr/>
        </p:nvCxnSpPr>
        <p:spPr>
          <a:xfrm flipH="1" flipV="1">
            <a:off x="5287052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8" name="TextBox 697"/>
          <p:cNvSpPr txBox="1"/>
          <p:nvPr/>
        </p:nvSpPr>
        <p:spPr>
          <a:xfrm>
            <a:off x="5395677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699" name="Straight Connector 698"/>
          <p:cNvCxnSpPr/>
          <p:nvPr/>
        </p:nvCxnSpPr>
        <p:spPr>
          <a:xfrm flipV="1">
            <a:off x="5791476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/>
          <p:nvPr/>
        </p:nvCxnSpPr>
        <p:spPr>
          <a:xfrm>
            <a:off x="5847796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Connector 700"/>
          <p:cNvCxnSpPr/>
          <p:nvPr/>
        </p:nvCxnSpPr>
        <p:spPr>
          <a:xfrm>
            <a:off x="5847796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Connector 701"/>
          <p:cNvCxnSpPr/>
          <p:nvPr/>
        </p:nvCxnSpPr>
        <p:spPr>
          <a:xfrm flipH="1" flipV="1">
            <a:off x="5790489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3" name="TextBox 702"/>
          <p:cNvSpPr txBox="1"/>
          <p:nvPr/>
        </p:nvSpPr>
        <p:spPr>
          <a:xfrm>
            <a:off x="5899114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4" name="Straight Connector 703"/>
          <p:cNvCxnSpPr/>
          <p:nvPr/>
        </p:nvCxnSpPr>
        <p:spPr>
          <a:xfrm flipV="1">
            <a:off x="6298241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Straight Connector 704"/>
          <p:cNvCxnSpPr/>
          <p:nvPr/>
        </p:nvCxnSpPr>
        <p:spPr>
          <a:xfrm>
            <a:off x="6354561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/>
          <p:cNvCxnSpPr/>
          <p:nvPr/>
        </p:nvCxnSpPr>
        <p:spPr>
          <a:xfrm>
            <a:off x="6354561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Straight Connector 706"/>
          <p:cNvCxnSpPr/>
          <p:nvPr/>
        </p:nvCxnSpPr>
        <p:spPr>
          <a:xfrm flipH="1" flipV="1">
            <a:off x="6297254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8" name="TextBox 707"/>
          <p:cNvSpPr txBox="1"/>
          <p:nvPr/>
        </p:nvSpPr>
        <p:spPr>
          <a:xfrm>
            <a:off x="6405879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09" name="Straight Connector 708"/>
          <p:cNvCxnSpPr/>
          <p:nvPr/>
        </p:nvCxnSpPr>
        <p:spPr>
          <a:xfrm flipV="1">
            <a:off x="680798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Connector 709"/>
          <p:cNvCxnSpPr/>
          <p:nvPr/>
        </p:nvCxnSpPr>
        <p:spPr>
          <a:xfrm>
            <a:off x="686430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Straight Connector 710"/>
          <p:cNvCxnSpPr/>
          <p:nvPr/>
        </p:nvCxnSpPr>
        <p:spPr>
          <a:xfrm>
            <a:off x="686430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Straight Connector 711"/>
          <p:cNvCxnSpPr/>
          <p:nvPr/>
        </p:nvCxnSpPr>
        <p:spPr>
          <a:xfrm flipH="1" flipV="1">
            <a:off x="680700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3" name="TextBox 712"/>
          <p:cNvSpPr txBox="1"/>
          <p:nvPr/>
        </p:nvSpPr>
        <p:spPr>
          <a:xfrm>
            <a:off x="691562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4" name="Straight Connector 713"/>
          <p:cNvCxnSpPr/>
          <p:nvPr/>
        </p:nvCxnSpPr>
        <p:spPr>
          <a:xfrm flipV="1">
            <a:off x="7313765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Straight Connector 714"/>
          <p:cNvCxnSpPr/>
          <p:nvPr/>
        </p:nvCxnSpPr>
        <p:spPr>
          <a:xfrm>
            <a:off x="7370085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Straight Connector 715"/>
          <p:cNvCxnSpPr/>
          <p:nvPr/>
        </p:nvCxnSpPr>
        <p:spPr>
          <a:xfrm>
            <a:off x="7370085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Straight Connector 716"/>
          <p:cNvCxnSpPr/>
          <p:nvPr/>
        </p:nvCxnSpPr>
        <p:spPr>
          <a:xfrm flipH="1" flipV="1">
            <a:off x="7312778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" name="TextBox 717"/>
          <p:cNvSpPr txBox="1"/>
          <p:nvPr/>
        </p:nvSpPr>
        <p:spPr>
          <a:xfrm>
            <a:off x="7421403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19" name="Straight Connector 718"/>
          <p:cNvCxnSpPr/>
          <p:nvPr/>
        </p:nvCxnSpPr>
        <p:spPr>
          <a:xfrm flipV="1">
            <a:off x="781720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Straight Connector 719"/>
          <p:cNvCxnSpPr/>
          <p:nvPr/>
        </p:nvCxnSpPr>
        <p:spPr>
          <a:xfrm>
            <a:off x="7873522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Connector 720"/>
          <p:cNvCxnSpPr/>
          <p:nvPr/>
        </p:nvCxnSpPr>
        <p:spPr>
          <a:xfrm>
            <a:off x="7873522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Straight Connector 721"/>
          <p:cNvCxnSpPr/>
          <p:nvPr/>
        </p:nvCxnSpPr>
        <p:spPr>
          <a:xfrm flipH="1" flipV="1">
            <a:off x="781621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" name="TextBox 722"/>
          <p:cNvSpPr txBox="1"/>
          <p:nvPr/>
        </p:nvSpPr>
        <p:spPr>
          <a:xfrm>
            <a:off x="7924840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4" name="Straight Connector 723"/>
          <p:cNvCxnSpPr/>
          <p:nvPr/>
        </p:nvCxnSpPr>
        <p:spPr>
          <a:xfrm flipV="1">
            <a:off x="8323967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Straight Connector 724"/>
          <p:cNvCxnSpPr/>
          <p:nvPr/>
        </p:nvCxnSpPr>
        <p:spPr>
          <a:xfrm>
            <a:off x="8380287" y="5993565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Straight Connector 725"/>
          <p:cNvCxnSpPr/>
          <p:nvPr/>
        </p:nvCxnSpPr>
        <p:spPr>
          <a:xfrm>
            <a:off x="8380287" y="6191146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Straight Connector 726"/>
          <p:cNvCxnSpPr/>
          <p:nvPr/>
        </p:nvCxnSpPr>
        <p:spPr>
          <a:xfrm flipH="1" flipV="1">
            <a:off x="8322980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8" name="TextBox 727"/>
          <p:cNvSpPr txBox="1"/>
          <p:nvPr/>
        </p:nvSpPr>
        <p:spPr>
          <a:xfrm>
            <a:off x="8431605" y="5960097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0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29" name="Straight Connector 728"/>
          <p:cNvCxnSpPr/>
          <p:nvPr/>
        </p:nvCxnSpPr>
        <p:spPr>
          <a:xfrm flipV="1">
            <a:off x="8830732" y="5997506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Straight Connector 729"/>
          <p:cNvCxnSpPr/>
          <p:nvPr/>
        </p:nvCxnSpPr>
        <p:spPr>
          <a:xfrm flipH="1" flipV="1">
            <a:off x="8829745" y="5991752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Straight Connector 730"/>
          <p:cNvCxnSpPr/>
          <p:nvPr/>
        </p:nvCxnSpPr>
        <p:spPr>
          <a:xfrm>
            <a:off x="8890509" y="6191146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Straight Connector 731"/>
          <p:cNvCxnSpPr/>
          <p:nvPr/>
        </p:nvCxnSpPr>
        <p:spPr>
          <a:xfrm>
            <a:off x="8890509" y="5993565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4682248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 flipV="1">
            <a:off x="478226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483858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483858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4682248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 flipH="1" flipV="1">
            <a:off x="478127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9" name="TextBox 738"/>
          <p:cNvSpPr txBox="1"/>
          <p:nvPr/>
        </p:nvSpPr>
        <p:spPr>
          <a:xfrm>
            <a:off x="4889899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0</a:t>
            </a:r>
          </a:p>
        </p:txBody>
      </p:sp>
      <p:cxnSp>
        <p:nvCxnSpPr>
          <p:cNvPr id="740" name="Straight Connector 739"/>
          <p:cNvCxnSpPr/>
          <p:nvPr/>
        </p:nvCxnSpPr>
        <p:spPr>
          <a:xfrm flipV="1">
            <a:off x="5288039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>
            <a:off x="5344359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>
            <a:off x="5344359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/>
          <p:cNvCxnSpPr/>
          <p:nvPr/>
        </p:nvCxnSpPr>
        <p:spPr>
          <a:xfrm flipH="1" flipV="1">
            <a:off x="5287052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4" name="TextBox 743"/>
          <p:cNvSpPr txBox="1"/>
          <p:nvPr/>
        </p:nvSpPr>
        <p:spPr>
          <a:xfrm>
            <a:off x="5395677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745" name="Straight Connector 744"/>
          <p:cNvCxnSpPr/>
          <p:nvPr/>
        </p:nvCxnSpPr>
        <p:spPr>
          <a:xfrm flipV="1">
            <a:off x="5791476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Straight Connector 745"/>
          <p:cNvCxnSpPr/>
          <p:nvPr/>
        </p:nvCxnSpPr>
        <p:spPr>
          <a:xfrm>
            <a:off x="5847796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Straight Connector 746"/>
          <p:cNvCxnSpPr/>
          <p:nvPr/>
        </p:nvCxnSpPr>
        <p:spPr>
          <a:xfrm>
            <a:off x="5847796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Straight Connector 747"/>
          <p:cNvCxnSpPr/>
          <p:nvPr/>
        </p:nvCxnSpPr>
        <p:spPr>
          <a:xfrm flipH="1" flipV="1">
            <a:off x="5790489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9" name="TextBox 748"/>
          <p:cNvSpPr txBox="1"/>
          <p:nvPr/>
        </p:nvSpPr>
        <p:spPr>
          <a:xfrm>
            <a:off x="5899114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750" name="Straight Connector 749"/>
          <p:cNvCxnSpPr/>
          <p:nvPr/>
        </p:nvCxnSpPr>
        <p:spPr>
          <a:xfrm flipV="1">
            <a:off x="6298241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Straight Connector 750"/>
          <p:cNvCxnSpPr/>
          <p:nvPr/>
        </p:nvCxnSpPr>
        <p:spPr>
          <a:xfrm>
            <a:off x="6354561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Straight Connector 751"/>
          <p:cNvCxnSpPr/>
          <p:nvPr/>
        </p:nvCxnSpPr>
        <p:spPr>
          <a:xfrm>
            <a:off x="6354561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Straight Connector 752"/>
          <p:cNvCxnSpPr/>
          <p:nvPr/>
        </p:nvCxnSpPr>
        <p:spPr>
          <a:xfrm flipH="1" flipV="1">
            <a:off x="6297254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4" name="TextBox 753"/>
          <p:cNvSpPr txBox="1"/>
          <p:nvPr/>
        </p:nvSpPr>
        <p:spPr>
          <a:xfrm>
            <a:off x="6405879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755" name="Straight Connector 754"/>
          <p:cNvCxnSpPr/>
          <p:nvPr/>
        </p:nvCxnSpPr>
        <p:spPr>
          <a:xfrm flipV="1">
            <a:off x="680798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Connector 755"/>
          <p:cNvCxnSpPr/>
          <p:nvPr/>
        </p:nvCxnSpPr>
        <p:spPr>
          <a:xfrm>
            <a:off x="686430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Connector 756"/>
          <p:cNvCxnSpPr/>
          <p:nvPr/>
        </p:nvCxnSpPr>
        <p:spPr>
          <a:xfrm>
            <a:off x="686430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Straight Connector 757"/>
          <p:cNvCxnSpPr/>
          <p:nvPr/>
        </p:nvCxnSpPr>
        <p:spPr>
          <a:xfrm flipH="1" flipV="1">
            <a:off x="680700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9" name="TextBox 758"/>
          <p:cNvSpPr txBox="1"/>
          <p:nvPr/>
        </p:nvSpPr>
        <p:spPr>
          <a:xfrm>
            <a:off x="691562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4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0" name="Straight Connector 759"/>
          <p:cNvCxnSpPr/>
          <p:nvPr/>
        </p:nvCxnSpPr>
        <p:spPr>
          <a:xfrm flipV="1">
            <a:off x="7313765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1" name="Straight Connector 760"/>
          <p:cNvCxnSpPr/>
          <p:nvPr/>
        </p:nvCxnSpPr>
        <p:spPr>
          <a:xfrm>
            <a:off x="7370085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Straight Connector 761"/>
          <p:cNvCxnSpPr/>
          <p:nvPr/>
        </p:nvCxnSpPr>
        <p:spPr>
          <a:xfrm>
            <a:off x="7370085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Straight Connector 762"/>
          <p:cNvCxnSpPr/>
          <p:nvPr/>
        </p:nvCxnSpPr>
        <p:spPr>
          <a:xfrm flipH="1" flipV="1">
            <a:off x="7312778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4" name="TextBox 763"/>
          <p:cNvSpPr txBox="1"/>
          <p:nvPr/>
        </p:nvSpPr>
        <p:spPr>
          <a:xfrm>
            <a:off x="7421403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5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65" name="Straight Connector 764"/>
          <p:cNvCxnSpPr/>
          <p:nvPr/>
        </p:nvCxnSpPr>
        <p:spPr>
          <a:xfrm flipV="1">
            <a:off x="781720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Straight Connector 765"/>
          <p:cNvCxnSpPr/>
          <p:nvPr/>
        </p:nvCxnSpPr>
        <p:spPr>
          <a:xfrm>
            <a:off x="7873522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Straight Connector 766"/>
          <p:cNvCxnSpPr/>
          <p:nvPr/>
        </p:nvCxnSpPr>
        <p:spPr>
          <a:xfrm>
            <a:off x="7873522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Straight Connector 767"/>
          <p:cNvCxnSpPr/>
          <p:nvPr/>
        </p:nvCxnSpPr>
        <p:spPr>
          <a:xfrm flipH="1" flipV="1">
            <a:off x="781621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9" name="TextBox 768"/>
          <p:cNvSpPr txBox="1"/>
          <p:nvPr/>
        </p:nvSpPr>
        <p:spPr>
          <a:xfrm>
            <a:off x="7924840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6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0" name="Straight Connector 769"/>
          <p:cNvCxnSpPr/>
          <p:nvPr/>
        </p:nvCxnSpPr>
        <p:spPr>
          <a:xfrm flipV="1">
            <a:off x="8323967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Straight Connector 770"/>
          <p:cNvCxnSpPr/>
          <p:nvPr/>
        </p:nvCxnSpPr>
        <p:spPr>
          <a:xfrm>
            <a:off x="8380287" y="6283753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Straight Connector 771"/>
          <p:cNvCxnSpPr/>
          <p:nvPr/>
        </p:nvCxnSpPr>
        <p:spPr>
          <a:xfrm>
            <a:off x="8380287" y="6481334"/>
            <a:ext cx="44945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Straight Connector 772"/>
          <p:cNvCxnSpPr/>
          <p:nvPr/>
        </p:nvCxnSpPr>
        <p:spPr>
          <a:xfrm flipH="1" flipV="1">
            <a:off x="8322980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4" name="TextBox 773"/>
          <p:cNvSpPr txBox="1"/>
          <p:nvPr/>
        </p:nvSpPr>
        <p:spPr>
          <a:xfrm>
            <a:off x="8431605" y="6250285"/>
            <a:ext cx="34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FF"/>
                </a:solidFill>
              </a:rPr>
              <a:t>7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775" name="Straight Connector 774"/>
          <p:cNvCxnSpPr/>
          <p:nvPr/>
        </p:nvCxnSpPr>
        <p:spPr>
          <a:xfrm flipV="1">
            <a:off x="8830732" y="6287694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Connector 775"/>
          <p:cNvCxnSpPr/>
          <p:nvPr/>
        </p:nvCxnSpPr>
        <p:spPr>
          <a:xfrm flipH="1" flipV="1">
            <a:off x="8829745" y="6281940"/>
            <a:ext cx="59778" cy="2044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Connector 776"/>
          <p:cNvCxnSpPr/>
          <p:nvPr/>
        </p:nvCxnSpPr>
        <p:spPr>
          <a:xfrm>
            <a:off x="8890509" y="6481334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Connector 777"/>
          <p:cNvCxnSpPr/>
          <p:nvPr/>
        </p:nvCxnSpPr>
        <p:spPr>
          <a:xfrm>
            <a:off x="8890509" y="6283753"/>
            <a:ext cx="10001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" name="TextBox 778"/>
          <p:cNvSpPr txBox="1"/>
          <p:nvPr/>
        </p:nvSpPr>
        <p:spPr>
          <a:xfrm>
            <a:off x="4003779" y="5963147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Col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4003779" y="6256211"/>
            <a:ext cx="807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FF"/>
                </a:solidFill>
              </a:rPr>
              <a:t>Row </a:t>
            </a:r>
            <a:r>
              <a:rPr lang="en-GB" sz="1100" dirty="0" err="1" smtClean="0">
                <a:solidFill>
                  <a:srgbClr val="0000FF"/>
                </a:solidFill>
              </a:rPr>
              <a:t>addr</a:t>
            </a:r>
            <a:endParaRPr lang="en-GB" sz="1100" dirty="0">
              <a:solidFill>
                <a:srgbClr val="0000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14011" y="5664200"/>
            <a:ext cx="505778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>
            <a:off x="4814011" y="5899654"/>
            <a:ext cx="4046609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5821839" y="5720418"/>
            <a:ext cx="2026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25ns – one complete readout cycle</a:t>
            </a:r>
            <a:endParaRPr lang="en-GB" sz="900" dirty="0"/>
          </a:p>
        </p:txBody>
      </p:sp>
      <p:sp>
        <p:nvSpPr>
          <p:cNvPr id="440" name="Rounded Rectangle 439"/>
          <p:cNvSpPr/>
          <p:nvPr/>
        </p:nvSpPr>
        <p:spPr>
          <a:xfrm>
            <a:off x="4565753" y="813878"/>
            <a:ext cx="4422517" cy="2619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Output values (note, outputs are in fact LVDS):</a:t>
            </a:r>
            <a:endParaRPr lang="en-US" sz="1050" dirty="0"/>
          </a:p>
        </p:txBody>
      </p:sp>
      <p:sp>
        <p:nvSpPr>
          <p:cNvPr id="441" name="Rounded Rectangle 440"/>
          <p:cNvSpPr/>
          <p:nvPr/>
        </p:nvSpPr>
        <p:spPr>
          <a:xfrm rot="16200000">
            <a:off x="333486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first hit</a:t>
            </a:r>
            <a:endParaRPr lang="en-US" sz="1100" dirty="0"/>
          </a:p>
        </p:txBody>
      </p:sp>
      <p:sp>
        <p:nvSpPr>
          <p:cNvPr id="447" name="Rounded Rectangle 446"/>
          <p:cNvSpPr/>
          <p:nvPr/>
        </p:nvSpPr>
        <p:spPr>
          <a:xfrm rot="16200000">
            <a:off x="3032293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second hit</a:t>
            </a:r>
            <a:endParaRPr lang="en-US" sz="1100" dirty="0"/>
          </a:p>
        </p:txBody>
      </p:sp>
      <p:sp>
        <p:nvSpPr>
          <p:cNvPr id="481" name="Rounded Rectangle 480"/>
          <p:cNvSpPr/>
          <p:nvPr/>
        </p:nvSpPr>
        <p:spPr>
          <a:xfrm rot="16200000">
            <a:off x="2729726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third hit</a:t>
            </a:r>
            <a:endParaRPr lang="en-US" sz="1100" dirty="0"/>
          </a:p>
        </p:txBody>
      </p:sp>
      <p:sp>
        <p:nvSpPr>
          <p:cNvPr id="482" name="Rounded Rectangle 481"/>
          <p:cNvSpPr/>
          <p:nvPr/>
        </p:nvSpPr>
        <p:spPr>
          <a:xfrm rot="16200000">
            <a:off x="2426149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fourth hit</a:t>
            </a:r>
            <a:endParaRPr lang="en-US" sz="1100" dirty="0"/>
          </a:p>
        </p:txBody>
      </p:sp>
      <p:sp>
        <p:nvSpPr>
          <p:cNvPr id="483" name="Rounded Rectangle 482"/>
          <p:cNvSpPr/>
          <p:nvPr/>
        </p:nvSpPr>
        <p:spPr>
          <a:xfrm rot="16200000">
            <a:off x="2123078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fifth hit</a:t>
            </a:r>
            <a:endParaRPr lang="en-US" sz="1100" dirty="0"/>
          </a:p>
        </p:txBody>
      </p:sp>
      <p:sp>
        <p:nvSpPr>
          <p:cNvPr id="485" name="Rounded Rectangle 484"/>
          <p:cNvSpPr/>
          <p:nvPr/>
        </p:nvSpPr>
        <p:spPr>
          <a:xfrm rot="16200000">
            <a:off x="1819501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sixth hit</a:t>
            </a:r>
            <a:endParaRPr lang="en-US" sz="1100" dirty="0"/>
          </a:p>
        </p:txBody>
      </p:sp>
      <p:sp>
        <p:nvSpPr>
          <p:cNvPr id="487" name="Rounded Rectangle 486"/>
          <p:cNvSpPr/>
          <p:nvPr/>
        </p:nvSpPr>
        <p:spPr>
          <a:xfrm rot="16200000">
            <a:off x="1421687" y="6039546"/>
            <a:ext cx="1010011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seventh hit</a:t>
            </a:r>
            <a:endParaRPr lang="en-US" sz="1100" dirty="0"/>
          </a:p>
        </p:txBody>
      </p:sp>
      <p:sp>
        <p:nvSpPr>
          <p:cNvPr id="489" name="Rounded Rectangle 488"/>
          <p:cNvSpPr/>
          <p:nvPr/>
        </p:nvSpPr>
        <p:spPr>
          <a:xfrm rot="16200000">
            <a:off x="1212347" y="5945815"/>
            <a:ext cx="822547" cy="2420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100" dirty="0" smtClean="0"/>
              <a:t>eighth hit</a:t>
            </a:r>
            <a:endParaRPr lang="en-US" sz="1100" dirty="0"/>
          </a:p>
        </p:txBody>
      </p:sp>
      <p:sp>
        <p:nvSpPr>
          <p:cNvPr id="397" name="Left Brace 396"/>
          <p:cNvSpPr/>
          <p:nvPr/>
        </p:nvSpPr>
        <p:spPr>
          <a:xfrm rot="16200000" flipV="1">
            <a:off x="4320486" y="6251310"/>
            <a:ext cx="95834" cy="578644"/>
          </a:xfrm>
          <a:prstGeom prst="leftBrace">
            <a:avLst>
              <a:gd name="adj1" fmla="val 37853"/>
              <a:gd name="adj2" fmla="val 50000"/>
            </a:avLst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5" name="Group 374"/>
          <p:cNvGrpSpPr/>
          <p:nvPr/>
        </p:nvGrpSpPr>
        <p:grpSpPr>
          <a:xfrm>
            <a:off x="137601" y="6271262"/>
            <a:ext cx="1443914" cy="494395"/>
            <a:chOff x="7672411" y="183728"/>
            <a:chExt cx="1443914" cy="494395"/>
          </a:xfrm>
        </p:grpSpPr>
        <p:sp>
          <p:nvSpPr>
            <p:cNvPr id="376" name="Rounded Rectangle 375"/>
            <p:cNvSpPr/>
            <p:nvPr/>
          </p:nvSpPr>
          <p:spPr>
            <a:xfrm>
              <a:off x="8256442" y="231602"/>
              <a:ext cx="147036" cy="146304"/>
            </a:xfrm>
            <a:prstGeom prst="round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8256442" y="483946"/>
              <a:ext cx="147036" cy="146304"/>
            </a:xfrm>
            <a:prstGeom prst="round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ounded Rectangle 377"/>
            <p:cNvSpPr/>
            <p:nvPr/>
          </p:nvSpPr>
          <p:spPr>
            <a:xfrm>
              <a:off x="8397315" y="183728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0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8397315" y="436072"/>
              <a:ext cx="719010" cy="242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mean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8061765" y="231601"/>
              <a:ext cx="147036" cy="14630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8061765" y="483946"/>
              <a:ext cx="147036" cy="146304"/>
            </a:xfrm>
            <a:prstGeom prst="round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7867088" y="231602"/>
              <a:ext cx="147036" cy="146304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ounded Rectangle 400"/>
            <p:cNvSpPr/>
            <p:nvPr/>
          </p:nvSpPr>
          <p:spPr>
            <a:xfrm>
              <a:off x="7867088" y="483945"/>
              <a:ext cx="147036" cy="146304"/>
            </a:xfrm>
            <a:prstGeom prst="roundRect">
              <a:avLst/>
            </a:prstGeom>
            <a:solidFill>
              <a:srgbClr val="00CC00">
                <a:alpha val="80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7672411" y="483946"/>
              <a:ext cx="141919" cy="146304"/>
            </a:xfrm>
            <a:prstGeom prst="roundRect">
              <a:avLst/>
            </a:prstGeom>
            <a:solidFill>
              <a:srgbClr val="002060">
                <a:alpha val="80000"/>
              </a:srgb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5" name="Rounded Rectangle 364"/>
          <p:cNvSpPr/>
          <p:nvPr/>
        </p:nvSpPr>
        <p:spPr>
          <a:xfrm rot="5400000">
            <a:off x="3045026" y="156420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ounded Rectangle 404"/>
          <p:cNvSpPr/>
          <p:nvPr/>
        </p:nvSpPr>
        <p:spPr>
          <a:xfrm rot="5400000">
            <a:off x="3044859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 rot="5400000">
            <a:off x="3347934" y="421462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 rot="5400000">
            <a:off x="3343061" y="304175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 rot="5400000">
            <a:off x="3343061" y="1864250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 rot="5400000">
            <a:off x="3343061" y="2158627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ounded Rectangle 410"/>
          <p:cNvSpPr/>
          <p:nvPr/>
        </p:nvSpPr>
        <p:spPr>
          <a:xfrm rot="5400000">
            <a:off x="3343061" y="245300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ounded Rectangle 411"/>
          <p:cNvSpPr/>
          <p:nvPr/>
        </p:nvSpPr>
        <p:spPr>
          <a:xfrm rot="5400000">
            <a:off x="3343061" y="274738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ounded Rectangle 413"/>
          <p:cNvSpPr/>
          <p:nvPr/>
        </p:nvSpPr>
        <p:spPr>
          <a:xfrm rot="5400000">
            <a:off x="3659790" y="362611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ounded Rectangle 414"/>
          <p:cNvSpPr/>
          <p:nvPr/>
        </p:nvSpPr>
        <p:spPr>
          <a:xfrm rot="5400000">
            <a:off x="3653698" y="274738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7" name="Straight Connector 416"/>
          <p:cNvCxnSpPr/>
          <p:nvPr/>
        </p:nvCxnSpPr>
        <p:spPr>
          <a:xfrm>
            <a:off x="4682248" y="4422604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/>
          <p:cNvCxnSpPr/>
          <p:nvPr/>
        </p:nvCxnSpPr>
        <p:spPr>
          <a:xfrm>
            <a:off x="4838581" y="3825338"/>
            <a:ext cx="95190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>
            <a:off x="4682248" y="3243358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4682248" y="2940465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4682248" y="2660311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>
            <a:off x="4682248" y="2363402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>
            <a:off x="4682248" y="2062936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4682248" y="1759593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Rounded Rectangle 333"/>
          <p:cNvSpPr/>
          <p:nvPr/>
        </p:nvSpPr>
        <p:spPr>
          <a:xfrm rot="5400000">
            <a:off x="3343787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ounded Rectangle 334"/>
          <p:cNvSpPr/>
          <p:nvPr/>
        </p:nvSpPr>
        <p:spPr>
          <a:xfrm rot="5400000">
            <a:off x="3037796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ounded Rectangle 335"/>
          <p:cNvSpPr/>
          <p:nvPr/>
        </p:nvSpPr>
        <p:spPr>
          <a:xfrm rot="5400000">
            <a:off x="2733849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ounded Rectangle 336"/>
          <p:cNvSpPr/>
          <p:nvPr/>
        </p:nvSpPr>
        <p:spPr>
          <a:xfrm rot="5400000">
            <a:off x="2433863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ounded Rectangle 337"/>
          <p:cNvSpPr/>
          <p:nvPr/>
        </p:nvSpPr>
        <p:spPr>
          <a:xfrm rot="5400000">
            <a:off x="2123573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ounded Rectangle 338"/>
          <p:cNvSpPr/>
          <p:nvPr/>
        </p:nvSpPr>
        <p:spPr>
          <a:xfrm rot="5400000">
            <a:off x="1830842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ounded Rectangle 339"/>
          <p:cNvSpPr/>
          <p:nvPr/>
        </p:nvSpPr>
        <p:spPr>
          <a:xfrm rot="5400000">
            <a:off x="1526895" y="1264031"/>
            <a:ext cx="202954" cy="201944"/>
          </a:xfrm>
          <a:prstGeom prst="roundRect">
            <a:avLst/>
          </a:prstGeom>
          <a:solidFill>
            <a:srgbClr val="FF0000">
              <a:alpha val="6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ounded Rectangle 340"/>
          <p:cNvSpPr/>
          <p:nvPr/>
        </p:nvSpPr>
        <p:spPr>
          <a:xfrm rot="5400000">
            <a:off x="3344920" y="3331734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ounded Rectangle 341"/>
          <p:cNvSpPr/>
          <p:nvPr/>
        </p:nvSpPr>
        <p:spPr>
          <a:xfrm rot="5400000">
            <a:off x="2743653" y="3331734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ounded Rectangle 342"/>
          <p:cNvSpPr/>
          <p:nvPr/>
        </p:nvSpPr>
        <p:spPr>
          <a:xfrm rot="5400000">
            <a:off x="2142568" y="3331734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ounded Rectangle 343"/>
          <p:cNvSpPr/>
          <p:nvPr/>
        </p:nvSpPr>
        <p:spPr>
          <a:xfrm rot="5400000">
            <a:off x="1524240" y="3331734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ounded Rectangle 345"/>
          <p:cNvSpPr/>
          <p:nvPr/>
        </p:nvSpPr>
        <p:spPr>
          <a:xfrm rot="5400000">
            <a:off x="3048518" y="3623614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Rounded Rectangle 346"/>
          <p:cNvSpPr/>
          <p:nvPr/>
        </p:nvSpPr>
        <p:spPr>
          <a:xfrm rot="5400000">
            <a:off x="2743653" y="3623614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ounded Rectangle 347"/>
          <p:cNvSpPr/>
          <p:nvPr/>
        </p:nvSpPr>
        <p:spPr>
          <a:xfrm rot="5400000">
            <a:off x="2438344" y="3920173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ounded Rectangle 348"/>
          <p:cNvSpPr/>
          <p:nvPr/>
        </p:nvSpPr>
        <p:spPr>
          <a:xfrm rot="5400000">
            <a:off x="2134672" y="3920173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ounded Rectangle 349"/>
          <p:cNvSpPr/>
          <p:nvPr/>
        </p:nvSpPr>
        <p:spPr>
          <a:xfrm rot="5400000">
            <a:off x="1833917" y="3920173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ounded Rectangle 350"/>
          <p:cNvSpPr/>
          <p:nvPr/>
        </p:nvSpPr>
        <p:spPr>
          <a:xfrm rot="5400000">
            <a:off x="1528419" y="3920173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ounded Rectangle 351"/>
          <p:cNvSpPr/>
          <p:nvPr/>
        </p:nvSpPr>
        <p:spPr>
          <a:xfrm rot="5400000">
            <a:off x="1838210" y="3623614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ounded Rectangle 352"/>
          <p:cNvSpPr/>
          <p:nvPr/>
        </p:nvSpPr>
        <p:spPr>
          <a:xfrm rot="5400000">
            <a:off x="1529149" y="3623614"/>
            <a:ext cx="188828" cy="201944"/>
          </a:xfrm>
          <a:prstGeom prst="roundRect">
            <a:avLst/>
          </a:prstGeom>
          <a:solidFill>
            <a:srgbClr val="002060">
              <a:alpha val="80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ounded Rectangle 233"/>
          <p:cNvSpPr/>
          <p:nvPr/>
        </p:nvSpPr>
        <p:spPr>
          <a:xfrm rot="5400000">
            <a:off x="3349153" y="3626111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ounded Rectangle 234"/>
          <p:cNvSpPr/>
          <p:nvPr/>
        </p:nvSpPr>
        <p:spPr>
          <a:xfrm rot="5400000">
            <a:off x="3349153" y="392048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ounded Rectangle 248"/>
          <p:cNvSpPr/>
          <p:nvPr/>
        </p:nvSpPr>
        <p:spPr>
          <a:xfrm rot="5400000">
            <a:off x="3046586" y="3920488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ounded Rectangle 253"/>
          <p:cNvSpPr/>
          <p:nvPr/>
        </p:nvSpPr>
        <p:spPr>
          <a:xfrm rot="5400000">
            <a:off x="3046586" y="3331734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ounded Rectangle 263"/>
          <p:cNvSpPr/>
          <p:nvPr/>
        </p:nvSpPr>
        <p:spPr>
          <a:xfrm rot="5400000">
            <a:off x="2743009" y="3920173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ounded Rectangle 275"/>
          <p:cNvSpPr/>
          <p:nvPr/>
        </p:nvSpPr>
        <p:spPr>
          <a:xfrm rot="5400000">
            <a:off x="2439433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ounded Rectangle 287"/>
          <p:cNvSpPr/>
          <p:nvPr/>
        </p:nvSpPr>
        <p:spPr>
          <a:xfrm rot="5400000">
            <a:off x="2439433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ounded Rectangle 290"/>
          <p:cNvSpPr/>
          <p:nvPr/>
        </p:nvSpPr>
        <p:spPr>
          <a:xfrm rot="5400000">
            <a:off x="2135856" y="3625719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ounded Rectangle 317"/>
          <p:cNvSpPr/>
          <p:nvPr/>
        </p:nvSpPr>
        <p:spPr>
          <a:xfrm rot="5400000">
            <a:off x="1832279" y="3331265"/>
            <a:ext cx="188828" cy="20194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4" name="Straight Connector 353"/>
          <p:cNvCxnSpPr/>
          <p:nvPr/>
        </p:nvCxnSpPr>
        <p:spPr>
          <a:xfrm>
            <a:off x="4838581" y="3533721"/>
            <a:ext cx="44847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/>
          <p:nvPr/>
        </p:nvCxnSpPr>
        <p:spPr>
          <a:xfrm flipV="1">
            <a:off x="5289758" y="333910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/>
          <p:nvPr/>
        </p:nvCxnSpPr>
        <p:spPr>
          <a:xfrm>
            <a:off x="5346078" y="3337541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 flipH="1" flipV="1">
            <a:off x="5790489" y="3339102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/>
          <p:cNvCxnSpPr/>
          <p:nvPr/>
        </p:nvCxnSpPr>
        <p:spPr>
          <a:xfrm>
            <a:off x="4682248" y="1266285"/>
            <a:ext cx="430602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Rounded Rectangle 358"/>
          <p:cNvSpPr/>
          <p:nvPr/>
        </p:nvSpPr>
        <p:spPr>
          <a:xfrm>
            <a:off x="4565753" y="1285859"/>
            <a:ext cx="4422517" cy="2619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Note, Sync / Outs&lt;0&gt; is always high, could be challenging to </a:t>
            </a:r>
            <a:r>
              <a:rPr lang="en-US" sz="1100" dirty="0" err="1" smtClean="0"/>
              <a:t>synchronise</a:t>
            </a:r>
            <a:endParaRPr lang="en-US" sz="1050" dirty="0"/>
          </a:p>
        </p:txBody>
      </p:sp>
      <p:cxnSp>
        <p:nvCxnSpPr>
          <p:cNvPr id="360" name="Straight Connector 359"/>
          <p:cNvCxnSpPr/>
          <p:nvPr/>
        </p:nvCxnSpPr>
        <p:spPr>
          <a:xfrm flipH="1" flipV="1">
            <a:off x="4778934" y="3339102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>
            <a:off x="4683037" y="3337541"/>
            <a:ext cx="9576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>
            <a:off x="5850387" y="3533721"/>
            <a:ext cx="44847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 flipV="1">
            <a:off x="6301564" y="333910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>
            <a:off x="6357884" y="3337541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 flipH="1" flipV="1">
            <a:off x="6802295" y="3339102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>
            <a:off x="6862541" y="3533721"/>
            <a:ext cx="44847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 flipV="1">
            <a:off x="7313718" y="333910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/>
          <p:nvPr/>
        </p:nvCxnSpPr>
        <p:spPr>
          <a:xfrm>
            <a:off x="7370038" y="3337541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 flipH="1" flipV="1">
            <a:off x="7814449" y="3339102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>
            <a:off x="7873522" y="3533721"/>
            <a:ext cx="44847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 flipV="1">
            <a:off x="8324699" y="3339101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>
            <a:off x="8381019" y="3337541"/>
            <a:ext cx="45183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 flipH="1" flipV="1">
            <a:off x="8825430" y="3339102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/>
          <p:nvPr/>
        </p:nvCxnSpPr>
        <p:spPr>
          <a:xfrm>
            <a:off x="8887829" y="3533721"/>
            <a:ext cx="10044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/>
          <p:nvPr/>
        </p:nvCxnSpPr>
        <p:spPr>
          <a:xfrm flipH="1" flipV="1">
            <a:off x="4778934" y="3635056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>
            <a:off x="4683037" y="3633495"/>
            <a:ext cx="9576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/>
          <p:nvPr/>
        </p:nvCxnSpPr>
        <p:spPr>
          <a:xfrm flipH="1" flipV="1">
            <a:off x="4778934" y="3925174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/>
          <p:cNvCxnSpPr/>
          <p:nvPr/>
        </p:nvCxnSpPr>
        <p:spPr>
          <a:xfrm>
            <a:off x="4683037" y="3923613"/>
            <a:ext cx="9576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 flipV="1">
            <a:off x="5790489" y="3627729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/>
          <p:nvPr/>
        </p:nvCxnSpPr>
        <p:spPr>
          <a:xfrm>
            <a:off x="5850387" y="3627729"/>
            <a:ext cx="95933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/>
          <p:cNvCxnSpPr/>
          <p:nvPr/>
        </p:nvCxnSpPr>
        <p:spPr>
          <a:xfrm flipH="1" flipV="1">
            <a:off x="6802295" y="3630901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/>
          <p:cNvCxnSpPr/>
          <p:nvPr/>
        </p:nvCxnSpPr>
        <p:spPr>
          <a:xfrm>
            <a:off x="6862541" y="3825338"/>
            <a:ext cx="95190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/>
          <p:cNvCxnSpPr/>
          <p:nvPr/>
        </p:nvCxnSpPr>
        <p:spPr>
          <a:xfrm flipV="1">
            <a:off x="7814449" y="3627729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/>
          <p:cNvCxnSpPr/>
          <p:nvPr/>
        </p:nvCxnSpPr>
        <p:spPr>
          <a:xfrm>
            <a:off x="7874347" y="3627729"/>
            <a:ext cx="959333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8826255" y="3626137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/>
          <p:cNvCxnSpPr/>
          <p:nvPr/>
        </p:nvCxnSpPr>
        <p:spPr>
          <a:xfrm flipV="1">
            <a:off x="6802295" y="3917955"/>
            <a:ext cx="59777" cy="1986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>
            <a:off x="6862541" y="3919543"/>
            <a:ext cx="196958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>
            <a:off x="8887829" y="4118514"/>
            <a:ext cx="10044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 flipH="1" flipV="1">
            <a:off x="8826255" y="3918884"/>
            <a:ext cx="62399" cy="194619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9868</TotalTime>
  <Words>748</Words>
  <Application>Microsoft Office PowerPoint</Application>
  <PresentationFormat>On-screen Show (4:3)</PresentationFormat>
  <Paragraphs>214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CHESS-2 Test Mode v2 with more examples     19 May 2017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</cp:lastModifiedBy>
  <cp:revision>651</cp:revision>
  <cp:lastPrinted>2015-07-21T15:43:16Z</cp:lastPrinted>
  <dcterms:created xsi:type="dcterms:W3CDTF">2014-09-18T13:48:06Z</dcterms:created>
  <dcterms:modified xsi:type="dcterms:W3CDTF">2017-05-19T11:45:47Z</dcterms:modified>
</cp:coreProperties>
</file>