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313" r:id="rId3"/>
    <p:sldId id="300" r:id="rId4"/>
    <p:sldId id="301" r:id="rId5"/>
    <p:sldId id="304" r:id="rId6"/>
    <p:sldId id="314" r:id="rId7"/>
    <p:sldId id="302" r:id="rId8"/>
    <p:sldId id="315" r:id="rId9"/>
    <p:sldId id="316" r:id="rId10"/>
    <p:sldId id="303" r:id="rId11"/>
    <p:sldId id="317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 autoAdjust="0"/>
    <p:restoredTop sz="94660"/>
  </p:normalViewPr>
  <p:slideViewPr>
    <p:cSldViewPr snapToGrid="0">
      <p:cViewPr>
        <p:scale>
          <a:sx n="123" d="100"/>
          <a:sy n="123" d="100"/>
        </p:scale>
        <p:origin x="0" y="-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0BAD-E148-4F3E-AB79-1731DE36539D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25741-8262-41A2-B8FD-1E86FDAF1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780C-E458-4107-B28A-BCA4E6C0D5F4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6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D867-6F36-49DD-ABFB-FDAC04F4E6D4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6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1134-EC18-43E6-B8CD-E0FD669E1FAD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9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E080-1BEE-46EF-BF11-A17BFEA40F3B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3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B0DD-046E-4588-B4B7-92D0953E7125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5042-B6F4-4DFE-8F5E-A0824574B179}" type="datetime1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86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352D-CD8B-444C-AC6F-9735480614BA}" type="datetime1">
              <a:rPr lang="en-GB" smtClean="0"/>
              <a:t>04/10/2017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2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EB9-8EF4-4152-A68D-BADD0A8C3F9D}" type="datetime1">
              <a:rPr lang="en-GB" smtClean="0"/>
              <a:t>04/10/2017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38BC-5C4F-4B21-9DAD-43E58FAA66FB}" type="datetime1">
              <a:rPr lang="en-GB" smtClean="0"/>
              <a:t>04/10/2017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3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911A-03DA-4182-A91F-CABF2969AEF3}" type="datetime1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9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D1BA-DE50-4F42-BA4B-43F3A1BA3F8A}" type="datetime1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62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D4098-3D43-4568-B77E-F61AF94029A5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8299-6BB8-4AD9-997A-EF7922EB6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0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393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1459" y="2169858"/>
            <a:ext cx="809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Future Opportunities for Test Beams at DESY: ATLAS </a:t>
            </a:r>
            <a:r>
              <a:rPr lang="en-US" sz="4000" dirty="0" err="1"/>
              <a:t>ITk</a:t>
            </a:r>
            <a:r>
              <a:rPr lang="en-US" sz="4000" dirty="0"/>
              <a:t> Strips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55645" y="3724129"/>
            <a:ext cx="607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Andy Blue</a:t>
            </a:r>
          </a:p>
        </p:txBody>
      </p:sp>
    </p:spTree>
    <p:extLst>
      <p:ext uri="{BB962C8B-B14F-4D97-AF65-F5344CB8AC3E}">
        <p14:creationId xmlns:p14="http://schemas.microsoft.com/office/powerpoint/2010/main" val="14410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changes would help us?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384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u="sng" dirty="0">
                <a:latin typeface="Century Gothic" panose="020B0502020202020204" pitchFamily="34" charset="0"/>
              </a:rPr>
              <a:t>1: Instrumentation</a:t>
            </a:r>
          </a:p>
          <a:p>
            <a:pPr marL="0" indent="0">
              <a:buNone/>
            </a:pPr>
            <a:endParaRPr lang="en-GB" u="sng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We have found the ‘EUDET’ telescopes very good to work with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1 drawback is the rolling shutter which means we need to install a timing plane on the telescope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One idea: Full </a:t>
            </a:r>
            <a:r>
              <a:rPr lang="en-US" dirty="0">
                <a:latin typeface="Century Gothic" panose="020B0502020202020204" pitchFamily="34" charset="0"/>
              </a:rPr>
              <a:t>timing of each event, i.e. something like an absolute timestamp with 64 bit length, from start of run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Or from January 1</a:t>
            </a:r>
            <a:r>
              <a:rPr lang="en-US" baseline="30000" dirty="0">
                <a:latin typeface="Century Gothic" panose="020B0502020202020204" pitchFamily="34" charset="0"/>
              </a:rPr>
              <a:t>st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1970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The present pointing resolution performance  is great for us (our pitch is ~75um)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u="sng" dirty="0">
                <a:latin typeface="Century Gothic" panose="020B0502020202020204" pitchFamily="34" charset="0"/>
              </a:rPr>
              <a:t>2: Beam</a:t>
            </a:r>
          </a:p>
          <a:p>
            <a:pPr marL="0" indent="0">
              <a:buNone/>
            </a:pPr>
            <a:endParaRPr lang="en-GB" u="sng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Higher energies of electrons always welcome 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Reduction in scattering</a:t>
            </a:r>
          </a:p>
          <a:p>
            <a:r>
              <a:rPr lang="en-GB" dirty="0">
                <a:latin typeface="Century Gothic" panose="020B0502020202020204" pitchFamily="34" charset="0"/>
              </a:rPr>
              <a:t>Our </a:t>
            </a:r>
            <a:r>
              <a:rPr lang="en-GB" dirty="0" smtClean="0">
                <a:latin typeface="Century Gothic" panose="020B0502020202020204" pitchFamily="34" charset="0"/>
              </a:rPr>
              <a:t>rates </a:t>
            </a:r>
            <a:r>
              <a:rPr lang="en-GB" dirty="0">
                <a:latin typeface="Century Gothic" panose="020B0502020202020204" pitchFamily="34" charset="0"/>
              </a:rPr>
              <a:t>are restricted by our DAQ integration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Unsure if we could take advantage of higher </a:t>
            </a:r>
            <a:r>
              <a:rPr lang="en-GB" dirty="0" smtClean="0">
                <a:latin typeface="Century Gothic" panose="020B0502020202020204" pitchFamily="34" charset="0"/>
              </a:rPr>
              <a:t>rates (or would need to)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Outside of DESY we have worked with asynchronous (Diamond Light Source), Bunch train (CERN) and synchronous (SLAC) beams</a:t>
            </a:r>
          </a:p>
          <a:p>
            <a:pPr lvl="1"/>
            <a:r>
              <a:rPr lang="en-GB" dirty="0" smtClean="0">
                <a:latin typeface="Century Gothic" panose="020B0502020202020204" pitchFamily="34" charset="0"/>
              </a:rPr>
              <a:t>In general we are adaptable</a:t>
            </a:r>
            <a:endParaRPr lang="en-GB" dirty="0">
              <a:latin typeface="Century Gothic" panose="020B0502020202020204" pitchFamily="34" charset="0"/>
            </a:endParaRPr>
          </a:p>
          <a:p>
            <a:pPr lvl="1"/>
            <a:endParaRPr lang="en-GB" dirty="0">
              <a:latin typeface="Century Gothic" panose="020B0502020202020204" pitchFamily="34" charset="0"/>
            </a:endParaRPr>
          </a:p>
          <a:p>
            <a:pPr lvl="1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What changes would help us?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8814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u="sng" dirty="0">
                <a:latin typeface="Century Gothic" panose="020B0502020202020204" pitchFamily="34" charset="0"/>
              </a:rPr>
              <a:t>3: Infrastructure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We will </a:t>
            </a:r>
            <a:r>
              <a:rPr lang="en-GB" dirty="0">
                <a:latin typeface="Century Gothic" panose="020B0502020202020204" pitchFamily="34" charset="0"/>
              </a:rPr>
              <a:t>want to test large objects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Mechanisms needed for</a:t>
            </a:r>
          </a:p>
          <a:p>
            <a:pPr lvl="2"/>
            <a:r>
              <a:rPr lang="en-GB" dirty="0">
                <a:latin typeface="Century Gothic" panose="020B0502020202020204" pitchFamily="34" charset="0"/>
              </a:rPr>
              <a:t>Being in beam</a:t>
            </a:r>
          </a:p>
          <a:p>
            <a:pPr lvl="2"/>
            <a:r>
              <a:rPr lang="en-GB" dirty="0">
                <a:latin typeface="Century Gothic" panose="020B0502020202020204" pitchFamily="34" charset="0"/>
              </a:rPr>
              <a:t>Controlling position</a:t>
            </a:r>
          </a:p>
          <a:p>
            <a:pPr lvl="2"/>
            <a:r>
              <a:rPr lang="en-GB" dirty="0">
                <a:latin typeface="Century Gothic" panose="020B0502020202020204" pitchFamily="34" charset="0"/>
              </a:rPr>
              <a:t>Cooling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More similar to a systems test</a:t>
            </a:r>
          </a:p>
          <a:p>
            <a:pPr lvl="2"/>
            <a:r>
              <a:rPr lang="en-GB" dirty="0">
                <a:latin typeface="Century Gothic" panose="020B0502020202020204" pitchFamily="34" charset="0"/>
              </a:rPr>
              <a:t>Possibly with a magnet</a:t>
            </a:r>
          </a:p>
          <a:p>
            <a:pPr lvl="2"/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We have found it challenging to test irradiated devices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Managed to do with at CERN with the ‘MPI’ box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A common test box that was useable for different groups would be ideal</a:t>
            </a:r>
          </a:p>
          <a:p>
            <a:pPr lvl="1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CD8299-6BB8-4AD9-997A-EF7922EB6AD7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11"/>
          <a:stretch/>
        </p:blipFill>
        <p:spPr>
          <a:xfrm>
            <a:off x="5926346" y="2134226"/>
            <a:ext cx="6059027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56550" y="5382364"/>
            <a:ext cx="6428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Schematic of the Petal and Stave structures 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981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DESY testbeams have been essential for the understanding and verification of the ITk strip </a:t>
            </a:r>
            <a:r>
              <a:rPr lang="en-GB" dirty="0" smtClean="0">
                <a:latin typeface="Century Gothic" panose="020B0502020202020204" pitchFamily="34" charset="0"/>
              </a:rPr>
              <a:t>devices</a:t>
            </a:r>
          </a:p>
          <a:p>
            <a:pPr lvl="1"/>
            <a:r>
              <a:rPr lang="en-GB" dirty="0" smtClean="0">
                <a:latin typeface="Century Gothic" panose="020B0502020202020204" pitchFamily="34" charset="0"/>
              </a:rPr>
              <a:t>Thanks again to the DESY </a:t>
            </a:r>
            <a:r>
              <a:rPr lang="en-GB" smtClean="0">
                <a:latin typeface="Century Gothic" panose="020B0502020202020204" pitchFamily="34" charset="0"/>
              </a:rPr>
              <a:t>testbeam coordinators 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There are some things that would make our time easier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However I would say we are not the most demanding of groups for changes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But we do have some suggestions</a:t>
            </a:r>
          </a:p>
          <a:p>
            <a:pPr lvl="1"/>
            <a:endParaRPr lang="en-GB" dirty="0">
              <a:latin typeface="Century Gothic" panose="020B0502020202020204" pitchFamily="34" charset="0"/>
            </a:endParaRPr>
          </a:p>
          <a:p>
            <a:pPr lvl="1"/>
            <a:endParaRPr lang="en-GB" dirty="0">
              <a:latin typeface="Century Gothic" panose="020B0502020202020204" pitchFamily="34" charset="0"/>
            </a:endParaRP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I’ll try to outline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Who we are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What we’ve done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What we need to do (and when)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Wish list of things that would make our life better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554" r="2470" b="2"/>
          <a:stretch/>
        </p:blipFill>
        <p:spPr>
          <a:xfrm>
            <a:off x="7065034" y="94907"/>
            <a:ext cx="4288766" cy="2939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ATLAS ITk - Strips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38" y="1825625"/>
            <a:ext cx="5519468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We are involved in the upgrade of the Inner Detector (SCT and TRT) of ATLAS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Inner Tracker (</a:t>
            </a:r>
            <a:r>
              <a:rPr lang="en-GB" dirty="0" err="1">
                <a:latin typeface="Century Gothic" panose="020B0502020202020204" pitchFamily="34" charset="0"/>
              </a:rPr>
              <a:t>ITk</a:t>
            </a:r>
            <a:r>
              <a:rPr lang="en-GB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Using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Semiconductor Strip sensors</a:t>
            </a:r>
          </a:p>
          <a:p>
            <a:pPr lvl="2"/>
            <a:r>
              <a:rPr lang="en-GB" sz="2400" dirty="0">
                <a:latin typeface="Century Gothic" panose="020B0502020202020204" pitchFamily="34" charset="0"/>
              </a:rPr>
              <a:t>7 Sensor shapes for barrel and endcap regions</a:t>
            </a:r>
          </a:p>
          <a:p>
            <a:pPr lvl="2"/>
            <a:r>
              <a:rPr lang="en-GB" sz="2400" dirty="0">
                <a:latin typeface="Century Gothic" panose="020B0502020202020204" pitchFamily="34" charset="0"/>
              </a:rPr>
              <a:t>Around 10x10cm in size</a:t>
            </a:r>
          </a:p>
          <a:p>
            <a:pPr lvl="2"/>
            <a:r>
              <a:rPr lang="en-GB" sz="2400" dirty="0">
                <a:latin typeface="Century Gothic" panose="020B0502020202020204" pitchFamily="34" charset="0"/>
              </a:rPr>
              <a:t>75-80um pitch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Binary Readout</a:t>
            </a:r>
          </a:p>
          <a:p>
            <a:pPr lvl="1"/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CD8299-6BB8-4AD9-997A-EF7922EB6AD7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517" y="3176618"/>
            <a:ext cx="4392283" cy="31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Previous DESY testbeam campaigns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CD8299-6BB8-4AD9-997A-EF7922EB6AD7}" type="slidenum">
              <a:rPr lang="en-GB" smtClean="0"/>
              <a:t>4</a:t>
            </a:fld>
            <a:endParaRPr lang="en-GB"/>
          </a:p>
        </p:txBody>
      </p:sp>
      <p:pic>
        <p:nvPicPr>
          <p:cNvPr id="2050" name="Picture 2" descr="tele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7" y="1690688"/>
            <a:ext cx="5193269" cy="29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9344" y="1478117"/>
            <a:ext cx="51830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Our setup at DESY</a:t>
            </a:r>
          </a:p>
          <a:p>
            <a:pPr fontAlgn="base"/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Beam energy: 4.4Gev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Beam profile: ~1 x1 cm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Covers 1 section of strips readout by a single ASIC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Rate: ~ 350 Hz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Use of FEi4 for timing plane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Use of EUDAQ with custom written producers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Data reconstruction done in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EUTelescope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Custom changes made for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Strips (instead of pixels)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Radial as well and Cartesian Coordinates </a:t>
            </a:r>
          </a:p>
          <a:p>
            <a:pPr lvl="1" fontAlgn="base"/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7" y="4611902"/>
            <a:ext cx="5193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Telescope set up from May 2017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4240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Testbeam Campaigns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70216"/>
              </p:ext>
            </p:extLst>
          </p:nvPr>
        </p:nvGraphicFramePr>
        <p:xfrm>
          <a:off x="5611960" y="1714499"/>
          <a:ext cx="646244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418">
                  <a:extLst>
                    <a:ext uri="{9D8B030D-6E8A-4147-A177-3AD203B41FA5}">
                      <a16:colId xmlns="" xmlns:a16="http://schemas.microsoft.com/office/drawing/2014/main" val="377198442"/>
                    </a:ext>
                  </a:extLst>
                </a:gridCol>
                <a:gridCol w="2253640">
                  <a:extLst>
                    <a:ext uri="{9D8B030D-6E8A-4147-A177-3AD203B41FA5}">
                      <a16:colId xmlns="" xmlns:a16="http://schemas.microsoft.com/office/drawing/2014/main" val="3517600005"/>
                    </a:ext>
                  </a:extLst>
                </a:gridCol>
                <a:gridCol w="1267691">
                  <a:extLst>
                    <a:ext uri="{9D8B030D-6E8A-4147-A177-3AD203B41FA5}">
                      <a16:colId xmlns="" xmlns:a16="http://schemas.microsoft.com/office/drawing/2014/main" val="1825838355"/>
                    </a:ext>
                  </a:extLst>
                </a:gridCol>
                <a:gridCol w="2140696">
                  <a:extLst>
                    <a:ext uri="{9D8B030D-6E8A-4147-A177-3AD203B41FA5}">
                      <a16:colId xmlns="" xmlns:a16="http://schemas.microsoft.com/office/drawing/2014/main" val="2896019238"/>
                    </a:ext>
                  </a:extLst>
                </a:gridCol>
              </a:tblGrid>
              <a:tr h="220028">
                <a:tc>
                  <a:txBody>
                    <a:bodyPr/>
                    <a:lstStyle/>
                    <a:p>
                      <a:r>
                        <a:rPr lang="en-GB" sz="1000" dirty="0"/>
                        <a:t>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Testbeam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310911"/>
                  </a:ext>
                </a:extLst>
              </a:tr>
              <a:tr h="267448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FF0000"/>
                          </a:solidFill>
                        </a:rPr>
                        <a:t>DAQload1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Barrel hybrid with 1 ABC130 </a:t>
                      </a:r>
                      <a:r>
                        <a:rPr lang="en-GB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wire bonded to mini-sensors.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FF0000"/>
                          </a:solidFill>
                        </a:rPr>
                        <a:t>May 14 SLAC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FF0000"/>
                          </a:solidFill>
                        </a:rPr>
                        <a:t>First testbeam. Using electrons  ( 2-16 GeV @ 5Hz)</a:t>
                      </a:r>
                      <a:r>
                        <a:rPr lang="en-GB" sz="1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6724994"/>
                  </a:ext>
                </a:extLst>
              </a:tr>
              <a:tr h="267448"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DAQload10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Barrel hybrid with three ABC130s, two</a:t>
                      </a:r>
                    </a:p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 bonded to mini-sensors.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May-15 DESY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4421659"/>
                  </a:ext>
                </a:extLst>
              </a:tr>
              <a:tr h="267448"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barrel module with ten ABC130,</a:t>
                      </a:r>
                    </a:p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and long strips.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November-15 </a:t>
                      </a:r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7695797"/>
                  </a:ext>
                </a:extLst>
              </a:tr>
              <a:tr h="267448"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barrel module with ten ABC130,</a:t>
                      </a:r>
                    </a:p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strips.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May-16 DESY</a:t>
                      </a:r>
                      <a:endParaRPr lang="en-GB" sz="1000" dirty="0"/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3110953"/>
                  </a:ext>
                </a:extLst>
              </a:tr>
              <a:tr h="267448"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barrel module with ten ABC130,</a:t>
                      </a:r>
                    </a:p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and long strips.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May-16 DESY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9464732"/>
                  </a:ext>
                </a:extLst>
              </a:tr>
              <a:tr h="481407"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DAQload13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ABC130 and two ATLAS12-mini</a:t>
                      </a:r>
                    </a:p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sensors.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May-16 DESY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Sensors neutron irradiated (2x1015neq/cm2), </a:t>
                      </a:r>
                    </a:p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ABC130-1 non-irradiated,</a:t>
                      </a:r>
                    </a:p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ABC130-2 X-ray </a:t>
                      </a: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irradiated (4 </a:t>
                      </a:r>
                      <a:r>
                        <a:rPr lang="en-US" sz="1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0.85 </a:t>
                      </a:r>
                      <a:r>
                        <a:rPr lang="en-US" sz="1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US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RAL at -5C).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0061140"/>
                  </a:ext>
                </a:extLst>
              </a:tr>
              <a:tr h="267448"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LS3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Full barrel module with ten ABC130,</a:t>
                      </a:r>
                    </a:p>
                    <a:p>
                      <a:r>
                        <a:rPr lang="en-GB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short and long strips.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July-16 </a:t>
                      </a:r>
                      <a:r>
                        <a:rPr lang="en-GB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CERN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Irradiated at PS with protons</a:t>
                      </a:r>
                    </a:p>
                    <a:p>
                      <a:r>
                        <a:rPr lang="en-US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(8.0x1014neq/cm2 and TID=37.2 </a:t>
                      </a:r>
                      <a:r>
                        <a:rPr lang="en-US" sz="10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r>
                        <a:rPr lang="en-US" sz="1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876247"/>
                  </a:ext>
                </a:extLst>
              </a:tr>
              <a:tr h="216930">
                <a:tc>
                  <a:txBody>
                    <a:bodyPr/>
                    <a:lstStyle/>
                    <a:p>
                      <a:r>
                        <a:rPr lang="en-GB" sz="10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May-17 DESY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3620721"/>
                  </a:ext>
                </a:extLst>
              </a:tr>
              <a:tr h="216930">
                <a:tc>
                  <a:txBody>
                    <a:bodyPr/>
                    <a:lstStyle/>
                    <a:p>
                      <a:r>
                        <a:rPr lang="en-GB" sz="1000" dirty="0"/>
                        <a:t>SS2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May-17 DESY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19645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4453" y="1811547"/>
            <a:ext cx="50464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We have had 4 testbeam campaigns at DESY over 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May/November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Our model is to have 1 device/week of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Each DUT needs a custom jig and dark/cooling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ITk strip testbeams are co ordinated by myself, Jiri Kroll (Czech Academy of Sciences, Prague</a:t>
            </a:r>
            <a:r>
              <a:rPr lang="en-GB" dirty="0" smtClean="0">
                <a:latin typeface="Century Gothic" panose="020B0502020202020204" pitchFamily="34" charset="0"/>
              </a:rPr>
              <a:t>) &amp; </a:t>
            </a:r>
            <a:r>
              <a:rPr lang="en-GB" dirty="0">
                <a:latin typeface="Century Gothic" panose="020B0502020202020204" pitchFamily="34" charset="0"/>
              </a:rPr>
              <a:t>Jens </a:t>
            </a:r>
            <a:r>
              <a:rPr lang="en-GB" dirty="0" err="1">
                <a:latin typeface="Century Gothic" panose="020B0502020202020204" pitchFamily="34" charset="0"/>
              </a:rPr>
              <a:t>Dopke</a:t>
            </a:r>
            <a:r>
              <a:rPr lang="en-GB" dirty="0">
                <a:latin typeface="Century Gothic" panose="020B0502020202020204" pitchFamily="34" charset="0"/>
              </a:rPr>
              <a:t> (RAL, UK)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Integrated with irradiation and system </a:t>
            </a:r>
            <a:r>
              <a:rPr lang="en-GB" dirty="0" smtClean="0">
                <a:latin typeface="Century Gothic" panose="020B0502020202020204" pitchFamily="34" charset="0"/>
              </a:rPr>
              <a:t>tests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960" y="6058863"/>
            <a:ext cx="6462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Full list of ITk Strip testbeams. Non DESY testbeams in red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4060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sz="2400" dirty="0">
                <a:latin typeface="Century Gothic" panose="020B0502020202020204" pitchFamily="34" charset="0"/>
              </a:rPr>
              <a:t>Results from the DESY testbeam campaign have been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vital</a:t>
            </a:r>
            <a:r>
              <a:rPr lang="en-GB" sz="2400" dirty="0">
                <a:latin typeface="Century Gothic" panose="020B0502020202020204" pitchFamily="34" charset="0"/>
              </a:rPr>
              <a:t> to the ITK strips work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Many plots formed the basis of a chapter in the now approved Strips TDR earlier this </a:t>
            </a:r>
            <a:r>
              <a:rPr lang="en-GB" sz="2400" dirty="0" smtClean="0">
                <a:latin typeface="Century Gothic" panose="020B0502020202020204" pitchFamily="34" charset="0"/>
              </a:rPr>
              <a:t>year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500" dirty="0" smtClean="0">
                <a:latin typeface="Century Gothic" panose="020B0502020202020204" pitchFamily="34" charset="0"/>
              </a:rPr>
              <a:t>Results included</a:t>
            </a:r>
            <a:endParaRPr lang="en-GB" sz="2500" dirty="0">
              <a:latin typeface="Century Gothic" panose="020B0502020202020204" pitchFamily="34" charset="0"/>
            </a:endParaRPr>
          </a:p>
          <a:p>
            <a:pPr lvl="1"/>
            <a:r>
              <a:rPr lang="en-GB" sz="2200" dirty="0">
                <a:latin typeface="Century Gothic" panose="020B0502020202020204" pitchFamily="34" charset="0"/>
              </a:rPr>
              <a:t>Efficiency Curves</a:t>
            </a:r>
          </a:p>
          <a:p>
            <a:pPr lvl="1"/>
            <a:r>
              <a:rPr lang="en-GB" sz="2200" dirty="0">
                <a:latin typeface="Century Gothic" panose="020B0502020202020204" pitchFamily="34" charset="0"/>
              </a:rPr>
              <a:t>Inter strip efficiencies</a:t>
            </a:r>
          </a:p>
          <a:p>
            <a:pPr lvl="1"/>
            <a:r>
              <a:rPr lang="en-GB" sz="2200" dirty="0">
                <a:latin typeface="Century Gothic" panose="020B0502020202020204" pitchFamily="34" charset="0"/>
              </a:rPr>
              <a:t>Cluster size v position</a:t>
            </a:r>
          </a:p>
          <a:p>
            <a:pPr marL="457200" lvl="1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lvl="1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CD8299-6BB8-4AD9-997A-EF7922EB6AD7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12" y="3537998"/>
            <a:ext cx="4568814" cy="3183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9212" y="6439197"/>
            <a:ext cx="456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Efficiency of a </a:t>
            </a:r>
            <a:r>
              <a:rPr lang="en-GB" sz="1200" i="1" dirty="0" err="1" smtClean="0"/>
              <a:t>DAQload</a:t>
            </a:r>
            <a:r>
              <a:rPr lang="en-GB" sz="1200" i="1" dirty="0" smtClean="0"/>
              <a:t> DUT </a:t>
            </a:r>
          </a:p>
          <a:p>
            <a:pPr algn="ctr"/>
            <a:r>
              <a:rPr lang="en-GB" sz="1200" i="1" dirty="0" smtClean="0"/>
              <a:t>for a range of biases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3307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09" r="19412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GB"/>
              <a:t>What we need to 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CD8299-6BB8-4AD9-997A-EF7922EB6AD7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entury Gothic" panose="020B0502020202020204" pitchFamily="34" charset="0"/>
              </a:rPr>
              <a:t>The work we need to do at DESY (short-medium term) will cover 3 categories</a:t>
            </a:r>
          </a:p>
          <a:p>
            <a:pPr marL="0" indent="0"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entury Gothic" panose="020B0502020202020204" pitchFamily="34" charset="0"/>
              </a:rPr>
              <a:t>New DUTs with new chips sets and sensors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entury Gothic" panose="020B0502020202020204" pitchFamily="34" charset="0"/>
              </a:rPr>
              <a:t>Multi module devices (Stave/Petal)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entury Gothic" panose="020B0502020202020204" pitchFamily="34" charset="0"/>
              </a:rPr>
              <a:t>QC verification though production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</a:rPr>
              <a:t>Batches of modules tested per year</a:t>
            </a:r>
          </a:p>
          <a:p>
            <a:pPr lvl="1"/>
            <a:endParaRPr lang="en-GB" sz="1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6008" y="6261913"/>
            <a:ext cx="691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Barrel Module mini Stave (</a:t>
            </a:r>
            <a:r>
              <a:rPr lang="en-GB" sz="1200" i="1" dirty="0" err="1" smtClean="0"/>
              <a:t>stavelet</a:t>
            </a:r>
            <a:r>
              <a:rPr lang="en-GB" sz="1200" i="1" dirty="0" smtClean="0"/>
              <a:t>)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5009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need to do - Timelines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2" y="1483653"/>
            <a:ext cx="10521387" cy="49810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8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299364" y="1770299"/>
            <a:ext cx="46227" cy="3886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93291" y="1690688"/>
            <a:ext cx="3817" cy="3886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0232" y="5656600"/>
            <a:ext cx="69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Now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5590981"/>
            <a:ext cx="122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Module Production ends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587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changes would help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All of our work will happen before any replacement of the PETRA III accelerator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In 2024</a:t>
            </a:r>
          </a:p>
          <a:p>
            <a:pPr lvl="1"/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However we would be taking data during the R-</a:t>
            </a:r>
            <a:r>
              <a:rPr lang="en-GB" dirty="0" err="1">
                <a:latin typeface="Century Gothic" panose="020B0502020202020204" pitchFamily="34" charset="0"/>
              </a:rPr>
              <a:t>weg</a:t>
            </a:r>
            <a:r>
              <a:rPr lang="en-GB" dirty="0">
                <a:latin typeface="Century Gothic" panose="020B0502020202020204" pitchFamily="34" charset="0"/>
              </a:rPr>
              <a:t> Upgrade phase</a:t>
            </a:r>
          </a:p>
          <a:p>
            <a:pPr marL="457200" lvl="1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lvl="1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299-6BB8-4AD9-997A-EF7922EB6A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9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13396</TotalTime>
  <Words>838</Words>
  <Application>Microsoft Macintosh PowerPoint</Application>
  <PresentationFormat>Widescreen</PresentationFormat>
  <Paragraphs>167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Century Gothic</vt:lpstr>
      <vt:lpstr>Arial</vt:lpstr>
      <vt:lpstr>Office Theme</vt:lpstr>
      <vt:lpstr>PowerPoint Presentation</vt:lpstr>
      <vt:lpstr>Introduction</vt:lpstr>
      <vt:lpstr>ATLAS ITk - Strips</vt:lpstr>
      <vt:lpstr>Previous DESY testbeam campaigns</vt:lpstr>
      <vt:lpstr>Previous Testbeam Campaigns</vt:lpstr>
      <vt:lpstr>Results</vt:lpstr>
      <vt:lpstr>What we need to do</vt:lpstr>
      <vt:lpstr>What we need to do - Timelines</vt:lpstr>
      <vt:lpstr>What changes would help us?</vt:lpstr>
      <vt:lpstr>What changes would help us? - 1</vt:lpstr>
      <vt:lpstr>What changes would help us? - 2</vt:lpstr>
      <vt:lpstr>Summary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QC</dc:title>
  <dc:subject/>
  <dc:creator>Andrew Blue</dc:creator>
  <cp:keywords/>
  <dc:description/>
  <cp:lastModifiedBy>Andrew Blue</cp:lastModifiedBy>
  <cp:revision>83</cp:revision>
  <dcterms:created xsi:type="dcterms:W3CDTF">2017-06-22T08:19:00Z</dcterms:created>
  <dcterms:modified xsi:type="dcterms:W3CDTF">2017-10-05T10:58:13Z</dcterms:modified>
  <cp:category/>
</cp:coreProperties>
</file>