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382" r:id="rId2"/>
    <p:sldId id="333" r:id="rId3"/>
    <p:sldId id="385" r:id="rId4"/>
    <p:sldId id="386" r:id="rId5"/>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66"/>
    <a:srgbClr val="006600"/>
    <a:srgbClr val="00CC00"/>
    <a:srgbClr val="FF6600"/>
    <a:srgbClr val="CCECFF"/>
    <a:srgbClr val="FF99CC"/>
    <a:srgbClr val="FF9966"/>
    <a:srgbClr val="99FF9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5" autoAdjust="0"/>
    <p:restoredTop sz="50000" autoAdjust="0"/>
  </p:normalViewPr>
  <p:slideViewPr>
    <p:cSldViewPr snapToGrid="0">
      <p:cViewPr varScale="1">
        <p:scale>
          <a:sx n="111" d="100"/>
          <a:sy n="111" d="100"/>
        </p:scale>
        <p:origin x="-252" y="-84"/>
      </p:cViewPr>
      <p:guideLst>
        <p:guide orient="horz" pos="2160"/>
        <p:guide pos="288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743903FF-7B7F-4650-B377-95B9BB904032}" type="datetimeFigureOut">
              <a:rPr lang="en-GB" smtClean="0"/>
              <a:t>01/06/2017</a:t>
            </a:fld>
            <a:endParaRPr lang="en-GB"/>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A83999C9-70B1-4FD2-959B-375AE71F5876}" type="slidenum">
              <a:rPr lang="en-GB" smtClean="0"/>
              <a:t>‹#›</a:t>
            </a:fld>
            <a:endParaRPr lang="en-GB"/>
          </a:p>
        </p:txBody>
      </p:sp>
    </p:spTree>
    <p:extLst>
      <p:ext uri="{BB962C8B-B14F-4D97-AF65-F5344CB8AC3E}">
        <p14:creationId xmlns:p14="http://schemas.microsoft.com/office/powerpoint/2010/main" val="2618307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9C73028-959A-4921-BF38-BD2DB0D51296}" type="datetime1">
              <a:rPr lang="en-GB" smtClean="0"/>
              <a:t>01/06/2017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412712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C9B51D4-5E23-4633-A92B-EEE476AC51E4}" type="datetime1">
              <a:rPr lang="en-GB" smtClean="0"/>
              <a:t>01/06/2017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189763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91C3C-0E3B-4B00-AC33-FF515A78F85F}" type="datetime1">
              <a:rPr lang="en-GB" smtClean="0"/>
              <a:t>01/06/2017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2280019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964A98-9F44-4B53-A8B2-00E249F48934}" type="datetime1">
              <a:rPr lang="en-GB" smtClean="0"/>
              <a:t>01/06/2017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1940292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8BFAD-CF8F-4BA1-8E34-5F0B756DA439}" type="datetime1">
              <a:rPr lang="en-GB" smtClean="0"/>
              <a:t>01/06/2017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1000587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F0356EF-8D88-4B53-9C34-08A513CE2BC7}" type="datetime1">
              <a:rPr lang="en-GB" smtClean="0"/>
              <a:t>01/06/2017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395959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BBAB97A-334F-47BC-99FA-08B840CB3CD0}" type="datetime1">
              <a:rPr lang="en-GB" smtClean="0"/>
              <a:t>01/06/2017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32767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0BC7C54-E519-49C6-A0EC-B11C32288A8D}" type="datetime1">
              <a:rPr lang="en-GB" smtClean="0"/>
              <a:t>01/06/2017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1358451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69EFA-E68E-42B5-A197-AC116B6FB4C8}" type="datetime1">
              <a:rPr lang="en-GB" smtClean="0"/>
              <a:t>01/06/2017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668115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04C2D4-1065-465C-A239-A454E30F645F}" type="datetime1">
              <a:rPr lang="en-GB" smtClean="0"/>
              <a:t>01/06/2017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3952263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CD8BB1-4107-44E1-BCF8-2D19052B92A9}" type="datetime1">
              <a:rPr lang="en-GB" smtClean="0"/>
              <a:t>01/06/2017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2886EE-AD67-426B-9E40-D4D67DDB6EF0}" type="slidenum">
              <a:rPr lang="en-GB" smtClean="0"/>
              <a:t>‹#›</a:t>
            </a:fld>
            <a:endParaRPr lang="en-GB"/>
          </a:p>
        </p:txBody>
      </p:sp>
    </p:spTree>
    <p:extLst>
      <p:ext uri="{BB962C8B-B14F-4D97-AF65-F5344CB8AC3E}">
        <p14:creationId xmlns:p14="http://schemas.microsoft.com/office/powerpoint/2010/main" val="1490645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36746-23CB-40B1-956A-853C0264A71A}" type="datetime1">
              <a:rPr lang="en-GB" smtClean="0"/>
              <a:t>01/06/2017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2886EE-AD67-426B-9E40-D4D67DDB6EF0}" type="slidenum">
              <a:rPr lang="en-GB" smtClean="0"/>
              <a:t>‹#›</a:t>
            </a:fld>
            <a:endParaRPr lang="en-GB"/>
          </a:p>
        </p:txBody>
      </p:sp>
    </p:spTree>
    <p:extLst>
      <p:ext uri="{BB962C8B-B14F-4D97-AF65-F5344CB8AC3E}">
        <p14:creationId xmlns:p14="http://schemas.microsoft.com/office/powerpoint/2010/main" val="677570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twiki.cern.ch/twiki/bin/view/Atlas/CHESSStripTestCh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91287"/>
            <a:ext cx="7772400" cy="1988531"/>
          </a:xfrm>
        </p:spPr>
        <p:txBody>
          <a:bodyPr anchor="t">
            <a:normAutofit fontScale="90000"/>
          </a:bodyPr>
          <a:lstStyle/>
          <a:p>
            <a:r>
              <a:rPr lang="en-GB" dirty="0" smtClean="0">
                <a:solidFill>
                  <a:srgbClr val="0000FF"/>
                </a:solidFill>
              </a:rPr>
              <a:t>Progress and next steps</a:t>
            </a:r>
            <a:r>
              <a:rPr lang="en-GB" dirty="0" smtClean="0"/>
              <a:t/>
            </a:r>
            <a:br>
              <a:rPr lang="en-GB" dirty="0" smtClean="0"/>
            </a:br>
            <a:r>
              <a:rPr lang="en-GB" sz="3100" dirty="0" smtClean="0"/>
              <a:t/>
            </a:r>
            <a:br>
              <a:rPr lang="en-GB" sz="3100" dirty="0" smtClean="0"/>
            </a:br>
            <a:r>
              <a:rPr lang="en-GB" sz="3200" dirty="0" smtClean="0"/>
              <a:t>1 June 2017</a:t>
            </a:r>
            <a:br>
              <a:rPr lang="en-GB" sz="3200" dirty="0" smtClean="0"/>
            </a:br>
            <a:r>
              <a:rPr lang="en-GB" sz="1800" dirty="0" smtClean="0">
                <a:solidFill>
                  <a:srgbClr val="0000FF"/>
                </a:solidFill>
              </a:rPr>
              <a:t/>
            </a:r>
            <a:br>
              <a:rPr lang="en-GB" sz="1800" dirty="0" smtClean="0">
                <a:solidFill>
                  <a:srgbClr val="0000FF"/>
                </a:solidFill>
              </a:rPr>
            </a:br>
            <a:r>
              <a:rPr lang="en-GB" sz="2000" dirty="0" smtClean="0">
                <a:solidFill>
                  <a:srgbClr val="0000FF"/>
                </a:solidFill>
              </a:rPr>
              <a:t>this version is the minutes of the meeting</a:t>
            </a:r>
            <a:br>
              <a:rPr lang="en-GB" sz="2000" dirty="0" smtClean="0">
                <a:solidFill>
                  <a:srgbClr val="0000FF"/>
                </a:solidFill>
              </a:rPr>
            </a:br>
            <a:endParaRPr lang="en-GB" sz="2000" dirty="0">
              <a:solidFill>
                <a:srgbClr val="0000FF"/>
              </a:solidFill>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410" b="64122"/>
          <a:stretch/>
        </p:blipFill>
        <p:spPr>
          <a:xfrm>
            <a:off x="2157994" y="1041796"/>
            <a:ext cx="5299363" cy="1677971"/>
          </a:xfrm>
          <a:prstGeom prst="rect">
            <a:avLst/>
          </a:prstGeom>
        </p:spPr>
      </p:pic>
      <p:sp>
        <p:nvSpPr>
          <p:cNvPr id="3" name="Subtitle 2"/>
          <p:cNvSpPr>
            <a:spLocks noGrp="1"/>
          </p:cNvSpPr>
          <p:nvPr>
            <p:ph type="subTitle" idx="1"/>
          </p:nvPr>
        </p:nvSpPr>
        <p:spPr>
          <a:xfrm>
            <a:off x="755576" y="5804786"/>
            <a:ext cx="7632848" cy="831372"/>
          </a:xfrm>
        </p:spPr>
        <p:txBody>
          <a:bodyPr>
            <a:normAutofit/>
          </a:bodyPr>
          <a:lstStyle/>
          <a:p>
            <a:r>
              <a:rPr lang="en-GB" dirty="0" smtClean="0"/>
              <a:t>J. J. John on behalf of the team</a:t>
            </a:r>
          </a:p>
        </p:txBody>
      </p:sp>
    </p:spTree>
    <p:extLst>
      <p:ext uri="{BB962C8B-B14F-4D97-AF65-F5344CB8AC3E}">
        <p14:creationId xmlns:p14="http://schemas.microsoft.com/office/powerpoint/2010/main" val="504982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116632"/>
            <a:ext cx="8229600" cy="5669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srgbClr val="0000FF"/>
                </a:solidFill>
              </a:rPr>
              <a:t>Agenda</a:t>
            </a:r>
            <a:endParaRPr lang="en-GB" sz="3600" dirty="0">
              <a:solidFill>
                <a:srgbClr val="0000FF"/>
              </a:solidFill>
            </a:endParaRPr>
          </a:p>
        </p:txBody>
      </p:sp>
      <p:sp>
        <p:nvSpPr>
          <p:cNvPr id="9" name="Slide Number Placeholder 1"/>
          <p:cNvSpPr>
            <a:spLocks noGrp="1"/>
          </p:cNvSpPr>
          <p:nvPr>
            <p:ph type="sldNum" sz="quarter" idx="12"/>
          </p:nvPr>
        </p:nvSpPr>
        <p:spPr>
          <a:xfrm>
            <a:off x="8460432" y="6484255"/>
            <a:ext cx="684076" cy="365125"/>
          </a:xfrm>
        </p:spPr>
        <p:txBody>
          <a:bodyPr/>
          <a:lstStyle/>
          <a:p>
            <a:fld id="{7F2886EE-AD67-426B-9E40-D4D67DDB6EF0}" type="slidenum">
              <a:rPr lang="en-GB" sz="1800" smtClean="0">
                <a:solidFill>
                  <a:schemeClr val="tx1"/>
                </a:solidFill>
              </a:rPr>
              <a:t>2</a:t>
            </a:fld>
            <a:endParaRPr lang="en-GB" dirty="0">
              <a:solidFill>
                <a:schemeClr val="tx1"/>
              </a:solidFill>
            </a:endParaRPr>
          </a:p>
        </p:txBody>
      </p:sp>
      <p:sp>
        <p:nvSpPr>
          <p:cNvPr id="16" name="TextBox 15"/>
          <p:cNvSpPr txBox="1"/>
          <p:nvPr/>
        </p:nvSpPr>
        <p:spPr>
          <a:xfrm>
            <a:off x="156839" y="796642"/>
            <a:ext cx="8795842" cy="2693045"/>
          </a:xfrm>
          <a:prstGeom prst="rect">
            <a:avLst/>
          </a:prstGeom>
          <a:noFill/>
        </p:spPr>
        <p:txBody>
          <a:bodyPr wrap="square" rtlCol="0">
            <a:spAutoFit/>
          </a:bodyPr>
          <a:lstStyle/>
          <a:p>
            <a:pPr>
              <a:spcAft>
                <a:spcPts val="600"/>
              </a:spcAft>
            </a:pPr>
            <a:r>
              <a:rPr lang="en-GB" sz="2400" dirty="0" smtClean="0"/>
              <a:t>Discuss progress and steps for next week:</a:t>
            </a:r>
          </a:p>
          <a:p>
            <a:pPr>
              <a:spcAft>
                <a:spcPts val="600"/>
              </a:spcAft>
            </a:pPr>
            <a:endParaRPr lang="en-GB" sz="2400" dirty="0" smtClean="0"/>
          </a:p>
          <a:p>
            <a:pPr lvl="1">
              <a:spcAft>
                <a:spcPts val="600"/>
              </a:spcAft>
            </a:pPr>
            <a:r>
              <a:rPr lang="en-GB" sz="2400" dirty="0" smtClean="0"/>
              <a:t>ABCN’ testing</a:t>
            </a:r>
          </a:p>
          <a:p>
            <a:pPr lvl="1">
              <a:spcAft>
                <a:spcPts val="600"/>
              </a:spcAft>
            </a:pPr>
            <a:r>
              <a:rPr lang="en-GB" sz="2400" dirty="0" smtClean="0">
                <a:solidFill>
                  <a:schemeClr val="bg1">
                    <a:lumMod val="65000"/>
                  </a:schemeClr>
                </a:solidFill>
              </a:rPr>
              <a:t>CHESS-2 news</a:t>
            </a:r>
          </a:p>
          <a:p>
            <a:pPr lvl="1">
              <a:spcAft>
                <a:spcPts val="600"/>
              </a:spcAft>
            </a:pPr>
            <a:r>
              <a:rPr lang="en-GB" sz="2400" dirty="0" err="1" smtClean="0">
                <a:solidFill>
                  <a:schemeClr val="bg1">
                    <a:lumMod val="65000"/>
                  </a:schemeClr>
                </a:solidFill>
              </a:rPr>
              <a:t>ABCStar</a:t>
            </a:r>
            <a:r>
              <a:rPr lang="en-GB" sz="2400" dirty="0" smtClean="0">
                <a:solidFill>
                  <a:schemeClr val="bg1">
                    <a:lumMod val="65000"/>
                  </a:schemeClr>
                </a:solidFill>
              </a:rPr>
              <a:t>/</a:t>
            </a:r>
            <a:r>
              <a:rPr lang="en-GB" sz="2400" dirty="0" err="1" smtClean="0">
                <a:solidFill>
                  <a:schemeClr val="bg1">
                    <a:lumMod val="65000"/>
                  </a:schemeClr>
                </a:solidFill>
              </a:rPr>
              <a:t>HCCStar</a:t>
            </a:r>
            <a:r>
              <a:rPr lang="en-GB" sz="2400" dirty="0" smtClean="0">
                <a:solidFill>
                  <a:schemeClr val="bg1">
                    <a:lumMod val="65000"/>
                  </a:schemeClr>
                </a:solidFill>
              </a:rPr>
              <a:t> news</a:t>
            </a:r>
          </a:p>
          <a:p>
            <a:pPr lvl="1">
              <a:spcAft>
                <a:spcPts val="600"/>
              </a:spcAft>
            </a:pPr>
            <a:endParaRPr lang="en-GB" sz="2400" dirty="0"/>
          </a:p>
        </p:txBody>
      </p:sp>
      <p:sp>
        <p:nvSpPr>
          <p:cNvPr id="2" name="Rectangle 1"/>
          <p:cNvSpPr/>
          <p:nvPr/>
        </p:nvSpPr>
        <p:spPr>
          <a:xfrm>
            <a:off x="156839" y="6117168"/>
            <a:ext cx="8107930" cy="584775"/>
          </a:xfrm>
          <a:prstGeom prst="rect">
            <a:avLst/>
          </a:prstGeom>
        </p:spPr>
        <p:txBody>
          <a:bodyPr wrap="square">
            <a:spAutoFit/>
          </a:bodyPr>
          <a:lstStyle/>
          <a:p>
            <a:pPr lvl="1">
              <a:spcAft>
                <a:spcPts val="600"/>
              </a:spcAft>
            </a:pPr>
            <a:r>
              <a:rPr lang="en-GB" sz="1600" dirty="0" err="1" smtClean="0">
                <a:solidFill>
                  <a:schemeClr val="bg1">
                    <a:lumMod val="65000"/>
                  </a:schemeClr>
                </a:solidFill>
              </a:rPr>
              <a:t>TWiki</a:t>
            </a:r>
            <a:r>
              <a:rPr lang="en-GB" sz="1600" dirty="0" smtClean="0">
                <a:solidFill>
                  <a:schemeClr val="bg1">
                    <a:lumMod val="65000"/>
                  </a:schemeClr>
                </a:solidFill>
              </a:rPr>
              <a:t> </a:t>
            </a:r>
            <a:r>
              <a:rPr lang="en-GB" sz="1600" dirty="0">
                <a:solidFill>
                  <a:schemeClr val="bg1">
                    <a:lumMod val="65000"/>
                  </a:schemeClr>
                </a:solidFill>
              </a:rPr>
              <a:t>page for CHESS and its test hardware: </a:t>
            </a:r>
            <a:r>
              <a:rPr lang="en-GB" sz="1600" dirty="0">
                <a:hlinkClick r:id="rId2"/>
              </a:rPr>
              <a:t>https://twiki.cern.ch/twiki/bin/view/Atlas/CHESSStripTestChip</a:t>
            </a:r>
            <a:r>
              <a:rPr lang="en-GB" sz="1600" dirty="0"/>
              <a:t> </a:t>
            </a:r>
          </a:p>
        </p:txBody>
      </p:sp>
    </p:spTree>
    <p:extLst>
      <p:ext uri="{BB962C8B-B14F-4D97-AF65-F5344CB8AC3E}">
        <p14:creationId xmlns:p14="http://schemas.microsoft.com/office/powerpoint/2010/main" val="856191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
          <p:cNvSpPr>
            <a:spLocks noGrp="1"/>
          </p:cNvSpPr>
          <p:nvPr>
            <p:ph type="sldNum" sz="quarter" idx="12"/>
          </p:nvPr>
        </p:nvSpPr>
        <p:spPr>
          <a:xfrm>
            <a:off x="8460432" y="6484255"/>
            <a:ext cx="684076" cy="365125"/>
          </a:xfrm>
        </p:spPr>
        <p:txBody>
          <a:bodyPr/>
          <a:lstStyle/>
          <a:p>
            <a:fld id="{7F2886EE-AD67-426B-9E40-D4D67DDB6EF0}" type="slidenum">
              <a:rPr lang="en-GB" sz="1800" smtClean="0">
                <a:solidFill>
                  <a:schemeClr val="tx1"/>
                </a:solidFill>
              </a:rPr>
              <a:t>3</a:t>
            </a:fld>
            <a:endParaRPr lang="en-GB" dirty="0">
              <a:solidFill>
                <a:schemeClr val="tx1"/>
              </a:solidFill>
            </a:endParaRPr>
          </a:p>
        </p:txBody>
      </p:sp>
      <p:sp>
        <p:nvSpPr>
          <p:cNvPr id="7" name="Title 1"/>
          <p:cNvSpPr txBox="1">
            <a:spLocks/>
          </p:cNvSpPr>
          <p:nvPr/>
        </p:nvSpPr>
        <p:spPr>
          <a:xfrm>
            <a:off x="457200" y="116632"/>
            <a:ext cx="8229600" cy="5669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srgbClr val="0000FF"/>
                </a:solidFill>
              </a:rPr>
              <a:t>ABCN’ testing</a:t>
            </a:r>
            <a:endParaRPr lang="en-GB" sz="3600" dirty="0">
              <a:solidFill>
                <a:srgbClr val="0000FF"/>
              </a:solidFill>
            </a:endParaRPr>
          </a:p>
        </p:txBody>
      </p:sp>
      <p:sp>
        <p:nvSpPr>
          <p:cNvPr id="5" name="TextBox 4"/>
          <p:cNvSpPr txBox="1"/>
          <p:nvPr/>
        </p:nvSpPr>
        <p:spPr>
          <a:xfrm>
            <a:off x="156839" y="796642"/>
            <a:ext cx="8795842" cy="5765681"/>
          </a:xfrm>
          <a:prstGeom prst="rect">
            <a:avLst/>
          </a:prstGeom>
          <a:noFill/>
          <a:ln>
            <a:noFill/>
          </a:ln>
        </p:spPr>
        <p:txBody>
          <a:bodyPr wrap="square" rtlCol="0">
            <a:spAutoFit/>
          </a:bodyPr>
          <a:lstStyle/>
          <a:p>
            <a:pPr indent="-280988">
              <a:spcAft>
                <a:spcPts val="400"/>
              </a:spcAft>
            </a:pPr>
            <a:r>
              <a:rPr lang="en-GB" dirty="0" smtClean="0">
                <a:solidFill>
                  <a:srgbClr val="0000FF"/>
                </a:solidFill>
              </a:rPr>
              <a:t>Status:</a:t>
            </a:r>
          </a:p>
          <a:p>
            <a:pPr marL="461962" lvl="1" indent="-285750">
              <a:spcAft>
                <a:spcPts val="400"/>
              </a:spcAft>
              <a:buFont typeface="Arial" panose="020B0604020202020204" pitchFamily="34" charset="0"/>
              <a:buChar char="•"/>
            </a:pPr>
            <a:r>
              <a:rPr lang="en-GB" dirty="0" smtClean="0">
                <a:solidFill>
                  <a:prstClr val="black"/>
                </a:solidFill>
              </a:rPr>
              <a:t>Isaiah reconfigured the code. </a:t>
            </a:r>
            <a:r>
              <a:rPr lang="en-GB" dirty="0" smtClean="0">
                <a:solidFill>
                  <a:prstClr val="black"/>
                </a:solidFill>
              </a:rPr>
              <a:t>He and Robin have successfully </a:t>
            </a:r>
            <a:r>
              <a:rPr lang="en-GB" dirty="0" smtClean="0">
                <a:solidFill>
                  <a:prstClr val="black"/>
                </a:solidFill>
              </a:rPr>
              <a:t>verified setting the DACs and SACI commands (write and read back). </a:t>
            </a:r>
          </a:p>
          <a:p>
            <a:pPr marL="461962" lvl="1" indent="-285750">
              <a:spcAft>
                <a:spcPts val="400"/>
              </a:spcAft>
              <a:buFont typeface="Arial" panose="020B0604020202020204" pitchFamily="34" charset="0"/>
              <a:buChar char="•"/>
            </a:pPr>
            <a:r>
              <a:rPr lang="en-GB" dirty="0" smtClean="0">
                <a:solidFill>
                  <a:prstClr val="black"/>
                </a:solidFill>
              </a:rPr>
              <a:t>The ABCN’ is responding to triggers. </a:t>
            </a:r>
          </a:p>
          <a:p>
            <a:pPr marL="461962" lvl="1" indent="-285750">
              <a:spcAft>
                <a:spcPts val="400"/>
              </a:spcAft>
              <a:buFont typeface="Arial" panose="020B0604020202020204" pitchFamily="34" charset="0"/>
              <a:buChar char="•"/>
            </a:pPr>
            <a:r>
              <a:rPr lang="en-GB" dirty="0" smtClean="0">
                <a:solidFill>
                  <a:prstClr val="black"/>
                </a:solidFill>
              </a:rPr>
              <a:t>Not seeing expected data yet when Test Mode enabled on CHESS-2: all zeroes all the time, including the Data Valid bit. However when the CHESS-2 board was powered down, saw random data from the ABCN’. </a:t>
            </a:r>
          </a:p>
          <a:p>
            <a:pPr marL="919162" lvl="2" indent="-285750">
              <a:spcAft>
                <a:spcPts val="400"/>
              </a:spcAft>
              <a:buFont typeface="Arial" panose="020B0604020202020204" pitchFamily="34" charset="0"/>
              <a:buChar char="•"/>
            </a:pPr>
            <a:r>
              <a:rPr lang="en-GB" dirty="0" smtClean="0">
                <a:solidFill>
                  <a:prstClr val="black"/>
                </a:solidFill>
              </a:rPr>
              <a:t>We concluded that the inputs to the FPGA are connected up correctly, so this looks like an issue with configuring CHESS-2</a:t>
            </a:r>
            <a:r>
              <a:rPr lang="en-GB" dirty="0" smtClean="0">
                <a:solidFill>
                  <a:prstClr val="black"/>
                </a:solidFill>
              </a:rPr>
              <a:t>.</a:t>
            </a:r>
          </a:p>
          <a:p>
            <a:pPr marL="919162" lvl="2" indent="-285750">
              <a:spcAft>
                <a:spcPts val="400"/>
              </a:spcAft>
              <a:buFont typeface="Arial" panose="020B0604020202020204" pitchFamily="34" charset="0"/>
              <a:buChar char="•"/>
            </a:pPr>
            <a:r>
              <a:rPr lang="en-GB" dirty="0" smtClean="0">
                <a:solidFill>
                  <a:prstClr val="black"/>
                </a:solidFill>
              </a:rPr>
              <a:t>Also Isaiah and Robin verified the connections within the FPGA with the Technology Schematic in the Xilinx tools.</a:t>
            </a:r>
            <a:endParaRPr lang="en-GB" dirty="0" smtClean="0">
              <a:solidFill>
                <a:prstClr val="black"/>
              </a:solidFill>
            </a:endParaRPr>
          </a:p>
          <a:p>
            <a:pPr marL="461962" lvl="1" indent="-285750">
              <a:spcAft>
                <a:spcPts val="400"/>
              </a:spcAft>
              <a:buFont typeface="Arial" panose="020B0604020202020204" pitchFamily="34" charset="0"/>
              <a:buChar char="•"/>
            </a:pPr>
            <a:r>
              <a:rPr lang="en-GB" dirty="0" smtClean="0">
                <a:solidFill>
                  <a:prstClr val="black"/>
                </a:solidFill>
              </a:rPr>
              <a:t>Added </a:t>
            </a:r>
            <a:r>
              <a:rPr lang="en-GB" dirty="0" err="1" smtClean="0">
                <a:solidFill>
                  <a:prstClr val="black"/>
                </a:solidFill>
              </a:rPr>
              <a:t>ChipScope</a:t>
            </a:r>
            <a:r>
              <a:rPr lang="en-GB" dirty="0" smtClean="0">
                <a:solidFill>
                  <a:prstClr val="black"/>
                </a:solidFill>
              </a:rPr>
              <a:t> inside ABCN’ just where data received, but seeing all zeroes there too.</a:t>
            </a:r>
          </a:p>
          <a:p>
            <a:pPr marL="461962" lvl="1" indent="-285750">
              <a:spcAft>
                <a:spcPts val="400"/>
              </a:spcAft>
              <a:buFont typeface="Arial" panose="020B0604020202020204" pitchFamily="34" charset="0"/>
              <a:buChar char="•"/>
            </a:pPr>
            <a:r>
              <a:rPr lang="en-GB" dirty="0" smtClean="0">
                <a:solidFill>
                  <a:prstClr val="black"/>
                </a:solidFill>
              </a:rPr>
              <a:t>So far only the first 2 commands in the Test Mode sequence were issued: Enter Test Mode and select row. Jaya John understood you need to also Exit Test Mode to exit the setup/programming mode, to enable Test Mode (was poorly worded in slides, sorry).</a:t>
            </a:r>
          </a:p>
          <a:p>
            <a:pPr marL="461962" lvl="1" indent="-285750">
              <a:spcAft>
                <a:spcPts val="400"/>
              </a:spcAft>
              <a:buFont typeface="Arial" panose="020B0604020202020204" pitchFamily="34" charset="0"/>
              <a:buChar char="•"/>
            </a:pPr>
            <a:r>
              <a:rPr lang="en-GB" dirty="0" smtClean="0">
                <a:solidFill>
                  <a:prstClr val="black"/>
                </a:solidFill>
              </a:rPr>
              <a:t>Pietro suggested to run the clocks at half speed (20 MHz and 160MHz instead of 40 and 320). This will no doubt break the rest of the ABCN’ firmware but might allow the LVDS data to reach the ABCN</a:t>
            </a:r>
            <a:r>
              <a:rPr lang="en-GB" dirty="0" smtClean="0">
                <a:solidFill>
                  <a:prstClr val="black"/>
                </a:solidFill>
              </a:rPr>
              <a:t>’? </a:t>
            </a:r>
            <a:endParaRPr lang="en-GB" dirty="0" smtClean="0">
              <a:solidFill>
                <a:prstClr val="black"/>
              </a:solidFill>
            </a:endParaRPr>
          </a:p>
        </p:txBody>
      </p:sp>
    </p:spTree>
    <p:extLst>
      <p:ext uri="{BB962C8B-B14F-4D97-AF65-F5344CB8AC3E}">
        <p14:creationId xmlns:p14="http://schemas.microsoft.com/office/powerpoint/2010/main" val="32585405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1"/>
          <p:cNvSpPr>
            <a:spLocks noGrp="1"/>
          </p:cNvSpPr>
          <p:nvPr>
            <p:ph type="sldNum" sz="quarter" idx="12"/>
          </p:nvPr>
        </p:nvSpPr>
        <p:spPr>
          <a:xfrm>
            <a:off x="8460432" y="6484255"/>
            <a:ext cx="684076" cy="365125"/>
          </a:xfrm>
        </p:spPr>
        <p:txBody>
          <a:bodyPr/>
          <a:lstStyle/>
          <a:p>
            <a:fld id="{7F2886EE-AD67-426B-9E40-D4D67DDB6EF0}" type="slidenum">
              <a:rPr lang="en-GB" sz="1800" smtClean="0">
                <a:solidFill>
                  <a:schemeClr val="tx1"/>
                </a:solidFill>
              </a:rPr>
              <a:t>4</a:t>
            </a:fld>
            <a:endParaRPr lang="en-GB" dirty="0">
              <a:solidFill>
                <a:schemeClr val="tx1"/>
              </a:solidFill>
            </a:endParaRPr>
          </a:p>
        </p:txBody>
      </p:sp>
      <p:sp>
        <p:nvSpPr>
          <p:cNvPr id="7" name="Title 1"/>
          <p:cNvSpPr txBox="1">
            <a:spLocks/>
          </p:cNvSpPr>
          <p:nvPr/>
        </p:nvSpPr>
        <p:spPr>
          <a:xfrm>
            <a:off x="457200" y="116632"/>
            <a:ext cx="8229600" cy="5669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srgbClr val="0000FF"/>
                </a:solidFill>
              </a:rPr>
              <a:t>ABCN’ testing</a:t>
            </a:r>
            <a:endParaRPr lang="en-GB" sz="3600" dirty="0">
              <a:solidFill>
                <a:srgbClr val="0000FF"/>
              </a:solidFill>
            </a:endParaRPr>
          </a:p>
        </p:txBody>
      </p:sp>
      <p:sp>
        <p:nvSpPr>
          <p:cNvPr id="8" name="TextBox 7"/>
          <p:cNvSpPr txBox="1"/>
          <p:nvPr/>
        </p:nvSpPr>
        <p:spPr>
          <a:xfrm>
            <a:off x="156839" y="796642"/>
            <a:ext cx="8795842" cy="5262979"/>
          </a:xfrm>
          <a:prstGeom prst="rect">
            <a:avLst/>
          </a:prstGeom>
          <a:noFill/>
          <a:ln>
            <a:noFill/>
          </a:ln>
        </p:spPr>
        <p:txBody>
          <a:bodyPr wrap="square" rtlCol="0">
            <a:spAutoFit/>
          </a:bodyPr>
          <a:lstStyle/>
          <a:p>
            <a:pPr indent="-280988">
              <a:spcAft>
                <a:spcPts val="400"/>
              </a:spcAft>
            </a:pPr>
            <a:r>
              <a:rPr lang="en-GB" dirty="0" smtClean="0">
                <a:solidFill>
                  <a:srgbClr val="0000FF"/>
                </a:solidFill>
              </a:rPr>
              <a:t>Next steps:</a:t>
            </a:r>
          </a:p>
          <a:p>
            <a:pPr marL="461962" lvl="1" indent="-285750">
              <a:spcAft>
                <a:spcPts val="400"/>
              </a:spcAft>
              <a:buFont typeface="Arial" panose="020B0604020202020204" pitchFamily="34" charset="0"/>
              <a:buChar char="•"/>
            </a:pPr>
            <a:r>
              <a:rPr lang="en-GB" dirty="0" smtClean="0">
                <a:solidFill>
                  <a:prstClr val="black"/>
                </a:solidFill>
              </a:rPr>
              <a:t>Try these </a:t>
            </a:r>
            <a:r>
              <a:rPr lang="en-GB" dirty="0" smtClean="0">
                <a:solidFill>
                  <a:prstClr val="black"/>
                </a:solidFill>
              </a:rPr>
              <a:t>4 possibilities, </a:t>
            </a:r>
            <a:r>
              <a:rPr lang="en-GB" dirty="0" smtClean="0">
                <a:solidFill>
                  <a:prstClr val="black"/>
                </a:solidFill>
              </a:rPr>
              <a:t>both with normal and half-speed clocks:</a:t>
            </a:r>
          </a:p>
          <a:p>
            <a:pPr marL="976312" lvl="2" indent="-342900">
              <a:spcAft>
                <a:spcPts val="400"/>
              </a:spcAft>
              <a:buFont typeface="+mj-lt"/>
              <a:buAutoNum type="arabicPeriod"/>
            </a:pPr>
            <a:r>
              <a:rPr lang="en-GB" dirty="0" smtClean="0">
                <a:solidFill>
                  <a:prstClr val="black"/>
                </a:solidFill>
              </a:rPr>
              <a:t>Issue first two commands only ([</a:t>
            </a:r>
            <a:r>
              <a:rPr lang="en-GB" dirty="0" err="1" smtClean="0">
                <a:solidFill>
                  <a:prstClr val="black"/>
                </a:solidFill>
              </a:rPr>
              <a:t>addr</a:t>
            </a:r>
            <a:r>
              <a:rPr lang="en-GB" dirty="0" smtClean="0">
                <a:solidFill>
                  <a:prstClr val="black"/>
                </a:solidFill>
              </a:rPr>
              <a:t> 10, data 0x8000], [</a:t>
            </a:r>
            <a:r>
              <a:rPr lang="en-GB" dirty="0" err="1" smtClean="0">
                <a:solidFill>
                  <a:prstClr val="black"/>
                </a:solidFill>
              </a:rPr>
              <a:t>addr</a:t>
            </a:r>
            <a:r>
              <a:rPr lang="en-GB" dirty="0" smtClean="0">
                <a:solidFill>
                  <a:prstClr val="black"/>
                </a:solidFill>
              </a:rPr>
              <a:t> 1, data = row])</a:t>
            </a:r>
          </a:p>
          <a:p>
            <a:pPr marL="976312" lvl="2" indent="-342900">
              <a:spcAft>
                <a:spcPts val="400"/>
              </a:spcAft>
              <a:buFont typeface="+mj-lt"/>
              <a:buAutoNum type="arabicPeriod"/>
            </a:pPr>
            <a:r>
              <a:rPr lang="en-GB" dirty="0" smtClean="0">
                <a:solidFill>
                  <a:prstClr val="black"/>
                </a:solidFill>
              </a:rPr>
              <a:t>Issue first two commands, but with the default values for the rest of register 10 </a:t>
            </a:r>
            <a:r>
              <a:rPr lang="en-GB" dirty="0" err="1" smtClean="0">
                <a:solidFill>
                  <a:prstClr val="black"/>
                </a:solidFill>
              </a:rPr>
              <a:t>ORed</a:t>
            </a:r>
            <a:r>
              <a:rPr lang="en-GB" dirty="0" smtClean="0">
                <a:solidFill>
                  <a:prstClr val="black"/>
                </a:solidFill>
              </a:rPr>
              <a:t> in with data 0x8000.</a:t>
            </a:r>
          </a:p>
          <a:p>
            <a:pPr marL="976312" lvl="2" indent="-342900">
              <a:spcAft>
                <a:spcPts val="400"/>
              </a:spcAft>
              <a:buFont typeface="+mj-lt"/>
              <a:buAutoNum type="arabicPeriod"/>
            </a:pPr>
            <a:r>
              <a:rPr lang="en-GB" dirty="0" smtClean="0">
                <a:solidFill>
                  <a:prstClr val="black"/>
                </a:solidFill>
              </a:rPr>
              <a:t>Issue all 3 commands </a:t>
            </a:r>
            <a:r>
              <a:rPr lang="en-GB" dirty="0">
                <a:solidFill>
                  <a:prstClr val="black"/>
                </a:solidFill>
              </a:rPr>
              <a:t>([</a:t>
            </a:r>
            <a:r>
              <a:rPr lang="en-GB" dirty="0" err="1">
                <a:solidFill>
                  <a:prstClr val="black"/>
                </a:solidFill>
              </a:rPr>
              <a:t>addr</a:t>
            </a:r>
            <a:r>
              <a:rPr lang="en-GB" dirty="0">
                <a:solidFill>
                  <a:prstClr val="black"/>
                </a:solidFill>
              </a:rPr>
              <a:t> 10, data 0x8000], [</a:t>
            </a:r>
            <a:r>
              <a:rPr lang="en-GB" dirty="0" err="1">
                <a:solidFill>
                  <a:prstClr val="black"/>
                </a:solidFill>
              </a:rPr>
              <a:t>addr</a:t>
            </a:r>
            <a:r>
              <a:rPr lang="en-GB" dirty="0">
                <a:solidFill>
                  <a:prstClr val="black"/>
                </a:solidFill>
              </a:rPr>
              <a:t> 1, data = row</a:t>
            </a:r>
            <a:r>
              <a:rPr lang="en-GB" dirty="0" smtClean="0">
                <a:solidFill>
                  <a:prstClr val="black"/>
                </a:solidFill>
              </a:rPr>
              <a:t>], [</a:t>
            </a:r>
            <a:r>
              <a:rPr lang="en-GB" dirty="0" err="1" smtClean="0">
                <a:solidFill>
                  <a:prstClr val="black"/>
                </a:solidFill>
              </a:rPr>
              <a:t>addr</a:t>
            </a:r>
            <a:r>
              <a:rPr lang="en-GB" dirty="0" smtClean="0">
                <a:solidFill>
                  <a:prstClr val="black"/>
                </a:solidFill>
              </a:rPr>
              <a:t> 10, data 0x0]) – on the theory that Test Mode is enabled by the third command, “exit test mode.”</a:t>
            </a:r>
          </a:p>
          <a:p>
            <a:pPr marL="976312" lvl="2" indent="-342900">
              <a:spcAft>
                <a:spcPts val="400"/>
              </a:spcAft>
              <a:buFont typeface="+mj-lt"/>
              <a:buAutoNum type="arabicPeriod"/>
            </a:pPr>
            <a:r>
              <a:rPr lang="en-GB" dirty="0" smtClean="0">
                <a:solidFill>
                  <a:prstClr val="black"/>
                </a:solidFill>
              </a:rPr>
              <a:t>Issue all 3 commands but </a:t>
            </a:r>
            <a:r>
              <a:rPr lang="en-GB" dirty="0">
                <a:solidFill>
                  <a:prstClr val="black"/>
                </a:solidFill>
              </a:rPr>
              <a:t>with but with the default values for the rest of register 10 </a:t>
            </a:r>
            <a:r>
              <a:rPr lang="en-GB" dirty="0" err="1">
                <a:solidFill>
                  <a:prstClr val="black"/>
                </a:solidFill>
              </a:rPr>
              <a:t>ORed</a:t>
            </a:r>
            <a:r>
              <a:rPr lang="en-GB" dirty="0">
                <a:solidFill>
                  <a:prstClr val="black"/>
                </a:solidFill>
              </a:rPr>
              <a:t> in with </a:t>
            </a:r>
            <a:r>
              <a:rPr lang="en-GB" dirty="0" smtClean="0">
                <a:solidFill>
                  <a:prstClr val="black"/>
                </a:solidFill>
              </a:rPr>
              <a:t>data 0x8000 and data 0x0.</a:t>
            </a:r>
            <a:br>
              <a:rPr lang="en-GB" dirty="0" smtClean="0">
                <a:solidFill>
                  <a:prstClr val="black"/>
                </a:solidFill>
              </a:rPr>
            </a:br>
            <a:endParaRPr lang="en-GB" dirty="0">
              <a:solidFill>
                <a:prstClr val="black"/>
              </a:solidFill>
            </a:endParaRPr>
          </a:p>
          <a:p>
            <a:pPr marL="461962" lvl="1" indent="-285750">
              <a:spcAft>
                <a:spcPts val="400"/>
              </a:spcAft>
              <a:buFont typeface="Arial" panose="020B0604020202020204" pitchFamily="34" charset="0"/>
              <a:buChar char="•"/>
            </a:pPr>
            <a:r>
              <a:rPr lang="en-GB" dirty="0" smtClean="0">
                <a:solidFill>
                  <a:prstClr val="black"/>
                </a:solidFill>
              </a:rPr>
              <a:t>If none of these work</a:t>
            </a:r>
            <a:r>
              <a:rPr lang="en-GB" smtClean="0">
                <a:solidFill>
                  <a:prstClr val="black"/>
                </a:solidFill>
              </a:rPr>
              <a:t>, </a:t>
            </a:r>
            <a:r>
              <a:rPr lang="en-GB" smtClean="0">
                <a:solidFill>
                  <a:prstClr val="black"/>
                </a:solidFill>
              </a:rPr>
              <a:t>please e-mail </a:t>
            </a:r>
            <a:r>
              <a:rPr lang="en-GB" dirty="0" smtClean="0">
                <a:solidFill>
                  <a:prstClr val="black"/>
                </a:solidFill>
              </a:rPr>
              <a:t>Pietro and Su Dong at SLAC requesting advice on the additional commands they needed to send, in order to see data out of CHESS-2. </a:t>
            </a:r>
          </a:p>
          <a:p>
            <a:pPr marL="919162" lvl="2" indent="-285750">
              <a:spcAft>
                <a:spcPts val="400"/>
              </a:spcAft>
              <a:buFont typeface="Arial" panose="020B0604020202020204" pitchFamily="34" charset="0"/>
              <a:buChar char="•"/>
            </a:pPr>
            <a:r>
              <a:rPr lang="en-GB" dirty="0" smtClean="0">
                <a:solidFill>
                  <a:prstClr val="black"/>
                </a:solidFill>
              </a:rPr>
              <a:t>There may be some LVDS configuration needed to make the outputs work.</a:t>
            </a:r>
          </a:p>
          <a:p>
            <a:pPr marL="919162" lvl="2" indent="-285750">
              <a:spcAft>
                <a:spcPts val="400"/>
              </a:spcAft>
              <a:buFont typeface="Arial" panose="020B0604020202020204" pitchFamily="34" charset="0"/>
              <a:buChar char="•"/>
            </a:pPr>
            <a:endParaRPr lang="en-GB" dirty="0">
              <a:solidFill>
                <a:prstClr val="black"/>
              </a:solidFill>
            </a:endParaRPr>
          </a:p>
          <a:p>
            <a:pPr marL="461962" lvl="1" indent="-285750">
              <a:spcAft>
                <a:spcPts val="400"/>
              </a:spcAft>
              <a:buFont typeface="Arial" panose="020B0604020202020204" pitchFamily="34" charset="0"/>
              <a:buChar char="•"/>
            </a:pPr>
            <a:r>
              <a:rPr lang="en-GB" dirty="0" smtClean="0">
                <a:solidFill>
                  <a:prstClr val="black"/>
                </a:solidFill>
              </a:rPr>
              <a:t>Setting up the SLAC carrier board and software and learning what is done to bring up the interface is another way, but there is some learning curve to get there.</a:t>
            </a:r>
          </a:p>
        </p:txBody>
      </p:sp>
    </p:spTree>
    <p:extLst>
      <p:ext uri="{BB962C8B-B14F-4D97-AF65-F5344CB8AC3E}">
        <p14:creationId xmlns:p14="http://schemas.microsoft.com/office/powerpoint/2010/main" val="1279048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79656</TotalTime>
  <Words>405</Words>
  <Application>Microsoft Office PowerPoint</Application>
  <PresentationFormat>On-screen Show (4:3)</PresentationFormat>
  <Paragraphs>33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Progress and next steps  1 June 2017  this version is the minutes of the meeting </vt:lpstr>
      <vt:lpstr>PowerPoint Presentation</vt:lpstr>
      <vt:lpstr>PowerPoint Presentation</vt:lpstr>
      <vt:lpstr>PowerPoint Presentation</vt:lpstr>
    </vt:vector>
  </TitlesOfParts>
  <Company>Department of Physics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Hardware for CHESS testing</dc:title>
  <dc:creator>Jaya John John</dc:creator>
  <cp:lastModifiedBy>Jaya John John</cp:lastModifiedBy>
  <cp:revision>1636</cp:revision>
  <cp:lastPrinted>2015-07-21T15:43:16Z</cp:lastPrinted>
  <dcterms:created xsi:type="dcterms:W3CDTF">2014-09-18T13:48:06Z</dcterms:created>
  <dcterms:modified xsi:type="dcterms:W3CDTF">2017-06-01T18:55:17Z</dcterms:modified>
</cp:coreProperties>
</file>