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87" r:id="rId2"/>
    <p:sldId id="288" r:id="rId3"/>
    <p:sldId id="289" r:id="rId4"/>
    <p:sldId id="290" r:id="rId5"/>
    <p:sldId id="291" r:id="rId6"/>
    <p:sldId id="292" r:id="rId7"/>
    <p:sldId id="293" r:id="rId8"/>
    <p:sldId id="294" r:id="rId9"/>
    <p:sldId id="302" r:id="rId10"/>
    <p:sldId id="297" r:id="rId11"/>
    <p:sldId id="298" r:id="rId12"/>
    <p:sldId id="299" r:id="rId13"/>
    <p:sldId id="300" r:id="rId14"/>
    <p:sldId id="301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1E81"/>
    <a:srgbClr val="BBD6EE"/>
    <a:srgbClr val="66CCFF"/>
    <a:srgbClr val="59A6FF"/>
    <a:srgbClr val="5AA3F6"/>
    <a:srgbClr val="5391DA"/>
    <a:srgbClr val="4A7EBB"/>
    <a:srgbClr val="22529E"/>
    <a:srgbClr val="D686BB"/>
    <a:srgbClr val="2B6C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1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564" y="114"/>
      </p:cViewPr>
      <p:guideLst>
        <p:guide orient="horz" pos="4319"/>
        <p:guide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EC17EE-52CA-1544-A65E-E83460EA2D84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B4D417-14C3-0B41-B769-E2BF43F31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3352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9FFC0C-1DDE-4BFB-A224-2C75AFA2A033}" type="datetimeFigureOut">
              <a:rPr lang="en-GB" smtClean="0"/>
              <a:t>10/01/2018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172F20-8CF5-4F21-8E32-89F541CDF1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5885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Link to promotion</a:t>
            </a:r>
            <a:r>
              <a:rPr lang="en-US" baseline="0" dirty="0" smtClean="0"/>
              <a:t> video: https://</a:t>
            </a:r>
            <a:r>
              <a:rPr lang="en-US" baseline="0" dirty="0" err="1" smtClean="0"/>
              <a:t>www.youtube.com</a:t>
            </a:r>
            <a:r>
              <a:rPr lang="en-US" baseline="0" dirty="0" smtClean="0"/>
              <a:t>/</a:t>
            </a:r>
            <a:r>
              <a:rPr lang="en-US" baseline="0" dirty="0" err="1" smtClean="0"/>
              <a:t>watch?v</a:t>
            </a:r>
            <a:r>
              <a:rPr lang="en-US" baseline="0" dirty="0" smtClean="0"/>
              <a:t>=EHRZw9HtpEI^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72F20-8CF5-4F21-8E32-89F541CDF105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1966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/>
            </a:lvl1pPr>
          </a:lstStyle>
          <a:p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Master title style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9144000" cy="169333"/>
          </a:xfrm>
          <a:prstGeom prst="rect">
            <a:avLst/>
          </a:prstGeom>
          <a:gradFill flip="none" rotWithShape="1">
            <a:gsLst>
              <a:gs pos="0">
                <a:srgbClr val="22529E"/>
              </a:gs>
              <a:gs pos="100000">
                <a:srgbClr val="FFFFFF"/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2529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07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134986"/>
            <a:ext cx="9144000" cy="732035"/>
          </a:xfrm>
          <a:prstGeom prst="rect">
            <a:avLst/>
          </a:prstGeom>
          <a:solidFill>
            <a:srgbClr val="2252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35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" y="6136642"/>
            <a:ext cx="731596" cy="730379"/>
          </a:xfrm>
          <a:prstGeom prst="rect">
            <a:avLst/>
          </a:prstGeom>
        </p:spPr>
      </p:pic>
      <p:pic>
        <p:nvPicPr>
          <p:cNvPr id="9" name="Picture 8" descr="beamlinelogo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2642" y="6136642"/>
            <a:ext cx="721358" cy="721358"/>
          </a:xfrm>
          <a:prstGeom prst="rect">
            <a:avLst/>
          </a:prstGeom>
        </p:spPr>
      </p:pic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4099145" y="6443152"/>
            <a:ext cx="9457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ACFF82D-EF49-47EC-BC0C-1FF1DFE679CF}" type="slidenum">
              <a:rPr lang="en-GB" sz="1400" smtClean="0">
                <a:solidFill>
                  <a:schemeClr val="bg1"/>
                </a:solidFill>
                <a:latin typeface="Georgia"/>
                <a:cs typeface="Georgia"/>
              </a:rPr>
              <a:pPr algn="ctr"/>
              <a:t>‹#›</a:t>
            </a:fld>
            <a:endParaRPr lang="en-GB" sz="1400" dirty="0">
              <a:solidFill>
                <a:schemeClr val="bg1"/>
              </a:solidFill>
              <a:latin typeface="Georgia"/>
              <a:cs typeface="Georgia"/>
            </a:endParaRPr>
          </a:p>
        </p:txBody>
      </p:sp>
      <p:sp>
        <p:nvSpPr>
          <p:cNvPr id="12" name="Footer Placeholder 4"/>
          <p:cNvSpPr txBox="1">
            <a:spLocks/>
          </p:cNvSpPr>
          <p:nvPr userDrawn="1"/>
        </p:nvSpPr>
        <p:spPr>
          <a:xfrm>
            <a:off x="745681" y="6443152"/>
            <a:ext cx="34268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smtClean="0">
                <a:solidFill>
                  <a:schemeClr val="bg1"/>
                </a:solidFill>
              </a:rPr>
              <a:t>BTTB 2018 – </a:t>
            </a:r>
            <a:r>
              <a:rPr lang="en-US" sz="1400" baseline="0" dirty="0" smtClean="0">
                <a:solidFill>
                  <a:schemeClr val="bg1"/>
                </a:solidFill>
              </a:rPr>
              <a:t>January </a:t>
            </a:r>
            <a:r>
              <a:rPr lang="en-US" sz="1400" dirty="0" smtClean="0">
                <a:latin typeface="Georgia"/>
                <a:cs typeface="Georgia"/>
              </a:rPr>
              <a:t>2018</a:t>
            </a:r>
            <a:endParaRPr lang="en-GB" sz="1400" dirty="0" smtClean="0">
              <a:latin typeface="Georgia"/>
              <a:cs typeface="Georgia"/>
            </a:endParaRPr>
          </a:p>
        </p:txBody>
      </p:sp>
      <p:sp>
        <p:nvSpPr>
          <p:cNvPr id="13" name="Date Placeholder 3"/>
          <p:cNvSpPr txBox="1">
            <a:spLocks/>
          </p:cNvSpPr>
          <p:nvPr userDrawn="1"/>
        </p:nvSpPr>
        <p:spPr>
          <a:xfrm>
            <a:off x="5118248" y="6443152"/>
            <a:ext cx="33043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Markus </a:t>
            </a:r>
            <a:r>
              <a:rPr lang="en-US" sz="1400" dirty="0" err="1" smtClean="0">
                <a:solidFill>
                  <a:schemeClr val="bg1"/>
                </a:solidFill>
              </a:rPr>
              <a:t>Joos</a:t>
            </a:r>
            <a:r>
              <a:rPr lang="en-US" sz="1400" dirty="0" smtClean="0">
                <a:solidFill>
                  <a:schemeClr val="bg1"/>
                </a:solidFill>
              </a:rPr>
              <a:t> &amp; Sarah Aretz</a:t>
            </a:r>
            <a:endParaRPr lang="en-GB" sz="1400" dirty="0"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284713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HRZw9HtpEI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beamline-for-schools.web.cern.ch/current-past-editions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595" y="2307944"/>
            <a:ext cx="6602810" cy="3701126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155615"/>
            <a:ext cx="8226854" cy="2013749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000" dirty="0">
                <a:solidFill>
                  <a:srgbClr val="0055A0"/>
                </a:solidFill>
                <a:latin typeface="Arial"/>
              </a:rPr>
              <a:t>T</a:t>
            </a:r>
            <a:r>
              <a:rPr kumimoji="0" lang="en-US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5A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he CERN Beamline for Schools (BL4S) Competition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0055A0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  <a:p>
            <a:pPr algn="ctr" defTabSz="914400">
              <a:defRPr/>
            </a:pPr>
            <a:r>
              <a:rPr lang="en-GB" altLang="en-US" sz="1800" dirty="0">
                <a:solidFill>
                  <a:srgbClr val="0055A0"/>
                </a:solidFill>
                <a:latin typeface="Arial"/>
              </a:rPr>
              <a:t>6th Beam Telescopes and Test Beams Workshop 2018 </a:t>
            </a:r>
          </a:p>
          <a:p>
            <a:pPr lvl="0" algn="ctr" defTabSz="914400">
              <a:defRPr/>
            </a:pPr>
            <a:r>
              <a:rPr lang="en-US" altLang="en-US" sz="1800" dirty="0" smtClean="0">
                <a:solidFill>
                  <a:srgbClr val="0055A0"/>
                </a:solidFill>
                <a:latin typeface="Arial"/>
              </a:rPr>
              <a:t>Markus </a:t>
            </a:r>
            <a:r>
              <a:rPr lang="en-US" altLang="en-US" sz="1800" dirty="0" err="1" smtClean="0">
                <a:solidFill>
                  <a:srgbClr val="0055A0"/>
                </a:solidFill>
                <a:latin typeface="Arial"/>
              </a:rPr>
              <a:t>Joos</a:t>
            </a:r>
            <a:r>
              <a:rPr lang="en-US" altLang="en-US" sz="1800" dirty="0" smtClean="0">
                <a:solidFill>
                  <a:srgbClr val="0055A0"/>
                </a:solidFill>
                <a:latin typeface="Arial"/>
              </a:rPr>
              <a:t> &amp; Sarah Aretz</a:t>
            </a:r>
            <a:endParaRPr lang="en-GB" sz="1800" dirty="0">
              <a:solidFill>
                <a:srgbClr val="0055A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8533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rgbClr val="0055A0"/>
                </a:solidFill>
                <a:latin typeface="Arial"/>
              </a:rPr>
              <a:t>Detectors (2)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58181" y="1679281"/>
            <a:ext cx="575975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Clr>
                <a:schemeClr val="tx1"/>
              </a:buClr>
              <a:buSzPct val="130000"/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B21E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Calorimeters</a:t>
            </a:r>
          </a:p>
          <a:p>
            <a:pPr marL="742950" lvl="1" indent="-285750">
              <a:spcAft>
                <a:spcPts val="600"/>
              </a:spcAft>
              <a:buClr>
                <a:schemeClr val="tx1"/>
              </a:buClr>
              <a:buSzPct val="130000"/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~20 lead glass calorimeters (ex. Opal)</a:t>
            </a:r>
          </a:p>
          <a:p>
            <a:pPr marL="742950" lvl="1" indent="-285750">
              <a:spcAft>
                <a:spcPts val="600"/>
              </a:spcAft>
              <a:buClr>
                <a:schemeClr val="tx1"/>
              </a:buClr>
              <a:buSzPct val="130000"/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Read out with V792 QDCs</a:t>
            </a:r>
          </a:p>
          <a:p>
            <a:pPr marL="285750" indent="-285750">
              <a:spcAft>
                <a:spcPts val="600"/>
              </a:spcAft>
              <a:buClr>
                <a:schemeClr val="tx1"/>
              </a:buClr>
              <a:buSzPct val="130000"/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B21E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BGO calorimeter</a:t>
            </a:r>
          </a:p>
          <a:p>
            <a:pPr marL="742950" lvl="1" indent="-285750">
              <a:spcAft>
                <a:spcPts val="600"/>
              </a:spcAft>
              <a:buClr>
                <a:schemeClr val="tx1"/>
              </a:buClr>
              <a:buSzPct val="130000"/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On loan from NA62 (Aarhus)</a:t>
            </a:r>
          </a:p>
          <a:p>
            <a:pPr marL="742950" lvl="1" indent="-285750">
              <a:spcAft>
                <a:spcPts val="600"/>
              </a:spcAft>
              <a:buClr>
                <a:schemeClr val="tx1"/>
              </a:buClr>
              <a:buSzPct val="130000"/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Used in 2015 to detect gammas</a:t>
            </a:r>
          </a:p>
          <a:p>
            <a:pPr marL="285750" indent="-285750">
              <a:spcAft>
                <a:spcPts val="600"/>
              </a:spcAft>
              <a:buClr>
                <a:schemeClr val="tx1"/>
              </a:buClr>
              <a:buSzPct val="130000"/>
              <a:buFont typeface="Arial" panose="020B0604020202020204" pitchFamily="34" charset="0"/>
              <a:buChar char="•"/>
            </a:pPr>
            <a:r>
              <a:rPr lang="en-GB" sz="2000" dirty="0" err="1" smtClean="0">
                <a:solidFill>
                  <a:srgbClr val="B21E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Medipix</a:t>
            </a:r>
            <a:endParaRPr lang="en-GB" sz="2000" dirty="0">
              <a:solidFill>
                <a:srgbClr val="B21E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spcAft>
                <a:spcPts val="600"/>
              </a:spcAft>
              <a:buClr>
                <a:schemeClr val="tx1"/>
              </a:buClr>
              <a:buSzPct val="130000"/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On loan from EP/ESE</a:t>
            </a:r>
          </a:p>
          <a:p>
            <a:pPr marL="742950" lvl="1" indent="-285750">
              <a:spcAft>
                <a:spcPts val="600"/>
              </a:spcAft>
              <a:buClr>
                <a:schemeClr val="tx1"/>
              </a:buClr>
              <a:buSzPct val="130000"/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Used in 2015 to detect beam in a small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area</a:t>
            </a:r>
          </a:p>
        </p:txBody>
      </p:sp>
      <p:pic>
        <p:nvPicPr>
          <p:cNvPr id="5" name="image05.jpg" descr="\\cern.ch\dfs\Users\c\cyildiz\Desktop\IMG_20140908_163057.jp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5854633" y="2233329"/>
            <a:ext cx="2952755" cy="2599411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57557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rgbClr val="0055A0"/>
                </a:solidFill>
                <a:latin typeface="Arial"/>
              </a:rPr>
              <a:t>Detectors (3)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03578" y="1209280"/>
            <a:ext cx="848047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1"/>
              </a:buClr>
              <a:buSzPct val="130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B21E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MRPCs</a:t>
            </a:r>
          </a:p>
          <a:p>
            <a:pPr marL="742950" lvl="1" indent="-285750">
              <a:buClr>
                <a:schemeClr val="tx1"/>
              </a:buClr>
              <a:buSzPct val="130000"/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3 units of </a:t>
            </a:r>
            <a:r>
              <a:rPr lang="en-GB" dirty="0" smtClean="0">
                <a:solidFill>
                  <a:srgbClr val="B21E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~30 </a:t>
            </a:r>
            <a:r>
              <a:rPr lang="en-GB" dirty="0">
                <a:solidFill>
                  <a:srgbClr val="B21E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30 cm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built in 2015 / 2016 by BL4S team with (a lot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of) help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from Crispin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Williams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Clr>
                <a:schemeClr val="tx1"/>
              </a:buClr>
              <a:buSzPct val="130000"/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Read out with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V1290 TDC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Clr>
                <a:schemeClr val="tx1"/>
              </a:buClr>
              <a:buSzPct val="130000"/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Used in 2016 for time of flight measurement</a:t>
            </a:r>
          </a:p>
          <a:p>
            <a:pPr marL="285750" indent="-285750">
              <a:buClr>
                <a:schemeClr val="tx1"/>
              </a:buClr>
              <a:buSzPct val="130000"/>
              <a:buFont typeface="Arial" panose="020B0604020202020204" pitchFamily="34" charset="0"/>
              <a:buChar char="•"/>
            </a:pPr>
            <a:r>
              <a:rPr lang="en-GB" altLang="en-US" dirty="0" err="1" smtClean="0">
                <a:solidFill>
                  <a:srgbClr val="B21E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MicroMegas</a:t>
            </a:r>
            <a:endParaRPr lang="en-GB" altLang="en-US" dirty="0" smtClean="0">
              <a:solidFill>
                <a:srgbClr val="B21E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Clr>
                <a:schemeClr val="tx1"/>
              </a:buClr>
              <a:buSzPct val="130000"/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4 units of 45 x 45 cm built in 2017 with (a lot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of) help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from Rui de Oliveira</a:t>
            </a:r>
          </a:p>
          <a:p>
            <a:pPr marL="742950" lvl="1" indent="-285750">
              <a:buClr>
                <a:schemeClr val="tx1"/>
              </a:buClr>
              <a:buSzPct val="130000"/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Currently read out with APV (RD51) electronics</a:t>
            </a:r>
          </a:p>
          <a:p>
            <a:pPr marL="742950" lvl="1" indent="-285750">
              <a:buClr>
                <a:schemeClr val="tx1"/>
              </a:buClr>
              <a:buSzPct val="130000"/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Used in 2017 to visualize the beam profile</a:t>
            </a:r>
          </a:p>
          <a:p>
            <a:pPr marL="742950" lvl="1" indent="-285750">
              <a:buClr>
                <a:schemeClr val="tx1"/>
              </a:buClr>
              <a:buSzPct val="130000"/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Planning to purchase ATLAS MMFE8 modules to increase the read-out performance by ~x10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9" t="16585" r="3750" b="34362"/>
          <a:stretch/>
        </p:blipFill>
        <p:spPr>
          <a:xfrm>
            <a:off x="805397" y="4386170"/>
            <a:ext cx="4791942" cy="16764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6" r="6257"/>
          <a:stretch/>
        </p:blipFill>
        <p:spPr>
          <a:xfrm>
            <a:off x="5885620" y="4210462"/>
            <a:ext cx="2416193" cy="184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486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rgbClr val="0055A0"/>
                </a:solidFill>
                <a:latin typeface="Arial"/>
              </a:rPr>
              <a:t>Timeline 2018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1586477"/>
            <a:ext cx="82936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356400" defTabSz="914400">
              <a:spcAft>
                <a:spcPts val="600"/>
              </a:spcAft>
              <a:buClr>
                <a:schemeClr val="tx1"/>
              </a:buClr>
              <a:buSzPct val="130000"/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0000"/>
                </a:solidFill>
                <a:latin typeface="Arial"/>
              </a:rPr>
              <a:t>BL4S 2018 is confirmed and has already been announced</a:t>
            </a:r>
          </a:p>
          <a:p>
            <a:pPr marL="571500" indent="-356400" defTabSz="914400">
              <a:spcAft>
                <a:spcPts val="600"/>
              </a:spcAft>
              <a:buClr>
                <a:schemeClr val="tx1"/>
              </a:buClr>
              <a:buSzPct val="130000"/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0000"/>
                </a:solidFill>
                <a:latin typeface="Arial"/>
                <a:cs typeface="Arial"/>
              </a:rPr>
              <a:t>So </a:t>
            </a:r>
            <a:r>
              <a:rPr lang="en-GB" sz="2000" dirty="0">
                <a:solidFill>
                  <a:srgbClr val="000000"/>
                </a:solidFill>
                <a:latin typeface="Arial"/>
                <a:cs typeface="Arial"/>
              </a:rPr>
              <a:t>far about </a:t>
            </a:r>
            <a:r>
              <a:rPr lang="en-GB" sz="2000" dirty="0" smtClean="0">
                <a:solidFill>
                  <a:srgbClr val="000000"/>
                </a:solidFill>
                <a:latin typeface="Arial"/>
                <a:cs typeface="Arial"/>
              </a:rPr>
              <a:t>190 </a:t>
            </a:r>
            <a:r>
              <a:rPr lang="en-GB" sz="2000" dirty="0">
                <a:solidFill>
                  <a:srgbClr val="000000"/>
                </a:solidFill>
                <a:latin typeface="Arial"/>
                <a:cs typeface="Arial"/>
              </a:rPr>
              <a:t>teams worldwide have </a:t>
            </a:r>
            <a:r>
              <a:rPr lang="en-GB" sz="2000" dirty="0" smtClean="0">
                <a:solidFill>
                  <a:srgbClr val="000000"/>
                </a:solidFill>
                <a:latin typeface="Arial"/>
                <a:cs typeface="Arial"/>
              </a:rPr>
              <a:t>pre</a:t>
            </a:r>
            <a:r>
              <a:rPr lang="en-GB" sz="2000" dirty="0">
                <a:solidFill>
                  <a:srgbClr val="000000"/>
                </a:solidFill>
                <a:latin typeface="Arial"/>
                <a:cs typeface="Arial"/>
              </a:rPr>
              <a:t>-</a:t>
            </a:r>
            <a:r>
              <a:rPr lang="en-GB" sz="2000" dirty="0" smtClean="0">
                <a:solidFill>
                  <a:srgbClr val="000000"/>
                </a:solidFill>
                <a:latin typeface="Arial"/>
                <a:cs typeface="Arial"/>
              </a:rPr>
              <a:t>registered</a:t>
            </a:r>
          </a:p>
          <a:p>
            <a:pPr marL="571500" indent="-356400" defTabSz="914400">
              <a:spcAft>
                <a:spcPts val="600"/>
              </a:spcAft>
              <a:buClr>
                <a:schemeClr val="tx1"/>
              </a:buClr>
              <a:buSzPct val="130000"/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0000"/>
                </a:solidFill>
                <a:latin typeface="Arial"/>
                <a:cs typeface="Arial"/>
              </a:rPr>
              <a:t>Deadline </a:t>
            </a:r>
            <a:r>
              <a:rPr lang="en-GB" sz="2000" dirty="0">
                <a:solidFill>
                  <a:srgbClr val="000000"/>
                </a:solidFill>
                <a:latin typeface="Arial"/>
                <a:cs typeface="Arial"/>
              </a:rPr>
              <a:t>for proposal submission is 31 March </a:t>
            </a:r>
            <a:r>
              <a:rPr lang="en-GB" sz="2000" dirty="0" smtClean="0">
                <a:solidFill>
                  <a:srgbClr val="000000"/>
                </a:solidFill>
                <a:latin typeface="Arial"/>
                <a:cs typeface="Arial"/>
              </a:rPr>
              <a:t>2018</a:t>
            </a:r>
          </a:p>
          <a:p>
            <a:pPr marL="571500" indent="-356400" defTabSz="914400">
              <a:spcAft>
                <a:spcPts val="600"/>
              </a:spcAft>
              <a:buClr>
                <a:schemeClr val="tx1"/>
              </a:buClr>
              <a:buSzPct val="130000"/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0000"/>
                </a:solidFill>
                <a:latin typeface="Arial"/>
                <a:cs typeface="Arial"/>
              </a:rPr>
              <a:t>Winners </a:t>
            </a:r>
            <a:r>
              <a:rPr lang="en-GB" sz="2000" dirty="0">
                <a:solidFill>
                  <a:srgbClr val="000000"/>
                </a:solidFill>
                <a:latin typeface="Arial"/>
                <a:cs typeface="Arial"/>
              </a:rPr>
              <a:t>will be announced in June </a:t>
            </a:r>
            <a:r>
              <a:rPr lang="en-GB" sz="2000" dirty="0" smtClean="0">
                <a:solidFill>
                  <a:srgbClr val="000000"/>
                </a:solidFill>
                <a:latin typeface="Arial"/>
                <a:cs typeface="Arial"/>
              </a:rPr>
              <a:t>2018</a:t>
            </a:r>
          </a:p>
          <a:p>
            <a:pPr marL="571500" indent="-356400" defTabSz="914400">
              <a:spcAft>
                <a:spcPts val="600"/>
              </a:spcAft>
              <a:buClr>
                <a:schemeClr val="tx1"/>
              </a:buClr>
              <a:buSzPct val="130000"/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0000"/>
                </a:solidFill>
                <a:latin typeface="Arial"/>
                <a:cs typeface="Arial"/>
              </a:rPr>
              <a:t>Winning </a:t>
            </a:r>
            <a:r>
              <a:rPr lang="en-GB" sz="2000" dirty="0">
                <a:solidFill>
                  <a:srgbClr val="000000"/>
                </a:solidFill>
                <a:latin typeface="Arial"/>
                <a:cs typeface="Arial"/>
              </a:rPr>
              <a:t>teams come to CERN in September </a:t>
            </a:r>
            <a:r>
              <a:rPr lang="en-GB" sz="2000" dirty="0" smtClean="0">
                <a:solidFill>
                  <a:srgbClr val="000000"/>
                </a:solidFill>
                <a:latin typeface="Arial"/>
                <a:cs typeface="Arial"/>
              </a:rPr>
              <a:t>2018</a:t>
            </a:r>
            <a:endParaRPr lang="en-GB" sz="2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5" name="Picture 4" descr="Picture_promo_video.png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915" y="3655534"/>
            <a:ext cx="5320170" cy="239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52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9436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24" y="1222658"/>
            <a:ext cx="8808383" cy="48556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rgbClr val="0055A0"/>
                </a:solidFill>
                <a:latin typeface="Arial"/>
              </a:rPr>
              <a:t>Future of BL4S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35616" y="1826084"/>
            <a:ext cx="8293608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212400" defTabSz="914400">
              <a:spcAft>
                <a:spcPts val="600"/>
              </a:spcAft>
              <a:buClr>
                <a:schemeClr val="tx1"/>
              </a:buClr>
              <a:buSzPct val="130000"/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4D4D4D">
                    <a:lumMod val="50000"/>
                  </a:srgbClr>
                </a:solidFill>
                <a:latin typeface="Arial"/>
              </a:rPr>
              <a:t>2019 and 2020</a:t>
            </a:r>
          </a:p>
          <a:p>
            <a:pPr marL="1028700" lvl="1" indent="-212400" defTabSz="914400">
              <a:spcAft>
                <a:spcPts val="600"/>
              </a:spcAft>
              <a:buClr>
                <a:schemeClr val="tx1"/>
              </a:buClr>
              <a:buSzPct val="130000"/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4D4D4D">
                    <a:lumMod val="50000"/>
                  </a:srgbClr>
                </a:solidFill>
                <a:latin typeface="Arial"/>
              </a:rPr>
              <a:t>CERN’s accelerators will </a:t>
            </a:r>
            <a:r>
              <a:rPr lang="en-GB" sz="2000" dirty="0" smtClean="0">
                <a:solidFill>
                  <a:srgbClr val="4D4D4D">
                    <a:lumMod val="50000"/>
                  </a:srgbClr>
                </a:solidFill>
                <a:latin typeface="Arial"/>
              </a:rPr>
              <a:t>be </a:t>
            </a:r>
            <a:r>
              <a:rPr lang="en-GB" sz="2000" dirty="0">
                <a:solidFill>
                  <a:srgbClr val="4D4D4D">
                    <a:lumMod val="50000"/>
                  </a:srgbClr>
                </a:solidFill>
                <a:latin typeface="Arial"/>
              </a:rPr>
              <a:t>switched of for maintenance and upgrade</a:t>
            </a:r>
          </a:p>
          <a:p>
            <a:pPr marL="1028700" lvl="1" indent="-212400" defTabSz="914400">
              <a:spcAft>
                <a:spcPts val="600"/>
              </a:spcAft>
              <a:buClr>
                <a:schemeClr val="tx1"/>
              </a:buClr>
              <a:buSzPct val="130000"/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4D4D4D">
                    <a:lumMod val="50000"/>
                  </a:srgbClr>
                </a:solidFill>
                <a:latin typeface="Arial"/>
              </a:rPr>
              <a:t>BL4S may be hosted in </a:t>
            </a:r>
            <a:r>
              <a:rPr lang="en-GB" sz="2000" dirty="0">
                <a:solidFill>
                  <a:srgbClr val="B21E81"/>
                </a:solidFill>
                <a:latin typeface="Arial"/>
              </a:rPr>
              <a:t>another </a:t>
            </a:r>
            <a:r>
              <a:rPr lang="en-GB" sz="2000" dirty="0" smtClean="0">
                <a:solidFill>
                  <a:srgbClr val="B21E81"/>
                </a:solidFill>
                <a:latin typeface="Arial"/>
              </a:rPr>
              <a:t>institute: </a:t>
            </a:r>
            <a:r>
              <a:rPr lang="en-GB" sz="2000" dirty="0" smtClean="0">
                <a:latin typeface="Arial"/>
              </a:rPr>
              <a:t>DESY, PSI, INFN (</a:t>
            </a:r>
            <a:r>
              <a:rPr lang="en-GB" sz="2000" dirty="0" err="1" smtClean="0">
                <a:latin typeface="Arial"/>
              </a:rPr>
              <a:t>Frascati</a:t>
            </a:r>
            <a:r>
              <a:rPr lang="en-GB" sz="2000" dirty="0" smtClean="0">
                <a:latin typeface="Arial"/>
              </a:rPr>
              <a:t>) and IN2P3 contacted</a:t>
            </a:r>
          </a:p>
          <a:p>
            <a:pPr marL="816300" lvl="1" defTabSz="914400">
              <a:spcAft>
                <a:spcPts val="600"/>
              </a:spcAft>
              <a:buClr>
                <a:schemeClr val="tx1"/>
              </a:buClr>
              <a:buSzPct val="130000"/>
            </a:pPr>
            <a:endParaRPr lang="en-GB" sz="2000" dirty="0" smtClean="0">
              <a:latin typeface="Arial"/>
            </a:endParaRPr>
          </a:p>
          <a:p>
            <a:pPr marL="571500" indent="-212400" defTabSz="914400">
              <a:spcAft>
                <a:spcPts val="600"/>
              </a:spcAft>
              <a:buClr>
                <a:schemeClr val="tx1"/>
              </a:buClr>
              <a:buSzPct val="130000"/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4D4D4D">
                    <a:lumMod val="50000"/>
                  </a:srgbClr>
                </a:solidFill>
                <a:latin typeface="Arial"/>
              </a:rPr>
              <a:t>2021+: BL4S will be possible in the refurbished East Hall at CERN</a:t>
            </a:r>
          </a:p>
          <a:p>
            <a:pPr marL="571500" indent="-212400" defTabSz="914400">
              <a:spcAft>
                <a:spcPts val="600"/>
              </a:spcAft>
              <a:buClr>
                <a:schemeClr val="tx1"/>
              </a:buClr>
              <a:buSzPct val="130000"/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4D4D4D">
                    <a:lumMod val="50000"/>
                  </a:srgbClr>
                </a:solidFill>
                <a:latin typeface="Arial"/>
              </a:rPr>
              <a:t>The </a:t>
            </a:r>
            <a:r>
              <a:rPr lang="en-GB" sz="2000" dirty="0" smtClean="0">
                <a:solidFill>
                  <a:srgbClr val="B21E81"/>
                </a:solidFill>
                <a:latin typeface="Arial"/>
              </a:rPr>
              <a:t>main</a:t>
            </a:r>
            <a:r>
              <a:rPr lang="en-GB" sz="2000" dirty="0" smtClean="0">
                <a:solidFill>
                  <a:srgbClr val="4D4D4D">
                    <a:lumMod val="50000"/>
                  </a:srgbClr>
                </a:solidFill>
                <a:latin typeface="Arial"/>
              </a:rPr>
              <a:t> </a:t>
            </a:r>
            <a:r>
              <a:rPr lang="en-GB" sz="2000" dirty="0" smtClean="0">
                <a:solidFill>
                  <a:srgbClr val="B21E81"/>
                </a:solidFill>
                <a:latin typeface="Arial"/>
              </a:rPr>
              <a:t>challenge </a:t>
            </a:r>
            <a:r>
              <a:rPr lang="en-GB" sz="2000" dirty="0" smtClean="0">
                <a:solidFill>
                  <a:srgbClr val="4D4D4D">
                    <a:lumMod val="50000"/>
                  </a:srgbClr>
                </a:solidFill>
                <a:latin typeface="Arial"/>
              </a:rPr>
              <a:t>every year: </a:t>
            </a:r>
            <a:r>
              <a:rPr lang="en-GB" sz="2000" dirty="0" smtClean="0">
                <a:solidFill>
                  <a:srgbClr val="B21E81"/>
                </a:solidFill>
                <a:latin typeface="Arial"/>
              </a:rPr>
              <a:t>Funding &amp; Publicity</a:t>
            </a:r>
          </a:p>
          <a:p>
            <a:pPr marL="1028700" lvl="2" indent="-212400" defTabSz="914400">
              <a:spcAft>
                <a:spcPts val="600"/>
              </a:spcAft>
              <a:buClr>
                <a:schemeClr val="tx1"/>
              </a:buClr>
              <a:buSzPct val="130000"/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/>
              </a:rPr>
              <a:t>World wide there </a:t>
            </a:r>
            <a:r>
              <a:rPr lang="en-US" sz="2000" dirty="0">
                <a:latin typeface="Arial"/>
              </a:rPr>
              <a:t>are </a:t>
            </a:r>
            <a:r>
              <a:rPr lang="en-US" sz="2000" dirty="0" smtClean="0">
                <a:latin typeface="Arial"/>
              </a:rPr>
              <a:t>~470 </a:t>
            </a:r>
            <a:r>
              <a:rPr lang="en-US" sz="2000" dirty="0">
                <a:latin typeface="Arial"/>
              </a:rPr>
              <a:t>million students of the right age….</a:t>
            </a:r>
          </a:p>
          <a:p>
            <a:pPr marL="571500" indent="-571500" defTabSz="914400">
              <a:buFont typeface="Arial" panose="020B0604020202020204" pitchFamily="34" charset="0"/>
              <a:buChar char="•"/>
            </a:pPr>
            <a:endParaRPr lang="en-GB" sz="2000" dirty="0" smtClean="0">
              <a:solidFill>
                <a:srgbClr val="FF0000"/>
              </a:solidFill>
              <a:latin typeface="Arial"/>
            </a:endParaRPr>
          </a:p>
          <a:p>
            <a:pPr marL="571500" indent="-571500" defTabSz="914400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0055A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1674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altLang="en-US" dirty="0">
                <a:solidFill>
                  <a:srgbClr val="0055A0"/>
                </a:solidFill>
                <a:latin typeface="Arial"/>
              </a:rPr>
              <a:t>Thank you</a:t>
            </a:r>
            <a:r>
              <a:rPr lang="en-US" altLang="en-US" dirty="0" smtClean="0">
                <a:solidFill>
                  <a:srgbClr val="0055A0"/>
                </a:solidFill>
                <a:latin typeface="Arial"/>
              </a:rPr>
              <a:t>!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73"/>
          <a:stretch/>
        </p:blipFill>
        <p:spPr>
          <a:xfrm rot="21284090">
            <a:off x="703953" y="1537890"/>
            <a:ext cx="3482802" cy="2057001"/>
          </a:xfrm>
          <a:prstGeom prst="rect">
            <a:avLst/>
          </a:prstGeom>
        </p:spPr>
      </p:pic>
      <p:pic>
        <p:nvPicPr>
          <p:cNvPr id="4" name="Picture 3" descr="Winners_2017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388"/>
          <a:stretch/>
        </p:blipFill>
        <p:spPr>
          <a:xfrm rot="21440076">
            <a:off x="4281676" y="3326346"/>
            <a:ext cx="4365494" cy="25751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30"/>
          <a:stretch/>
        </p:blipFill>
        <p:spPr>
          <a:xfrm rot="402987">
            <a:off x="4587259" y="1580602"/>
            <a:ext cx="3888237" cy="22074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53" b="6165"/>
          <a:stretch/>
        </p:blipFill>
        <p:spPr>
          <a:xfrm rot="227430">
            <a:off x="739660" y="3821927"/>
            <a:ext cx="3508385" cy="196175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49527" y="3476532"/>
            <a:ext cx="698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Arial"/>
                <a:cs typeface="Arial"/>
              </a:rPr>
              <a:t>2014</a:t>
            </a:r>
            <a:endParaRPr lang="en-GB" dirty="0"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40611" y="5720021"/>
            <a:ext cx="698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Arial"/>
                <a:cs typeface="Arial"/>
              </a:rPr>
              <a:t>2015</a:t>
            </a:r>
            <a:endParaRPr lang="en-GB" dirty="0"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28216" y="3334631"/>
            <a:ext cx="698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Arial"/>
                <a:cs typeface="Arial"/>
              </a:rPr>
              <a:t>2016</a:t>
            </a:r>
            <a:endParaRPr lang="en-GB" dirty="0"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54184" y="5766491"/>
            <a:ext cx="698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Arial"/>
                <a:cs typeface="Arial"/>
              </a:rPr>
              <a:t>2017</a:t>
            </a:r>
            <a:endParaRPr lang="en-GB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4587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altLang="en-US" dirty="0">
                <a:solidFill>
                  <a:srgbClr val="0055A0"/>
                </a:solidFill>
                <a:latin typeface="Arial"/>
              </a:rPr>
              <a:t>BL4S - </a:t>
            </a:r>
            <a:r>
              <a:rPr lang="en-US" altLang="en-US" dirty="0" smtClean="0">
                <a:solidFill>
                  <a:srgbClr val="0055A0"/>
                </a:solidFill>
                <a:latin typeface="Arial"/>
              </a:rPr>
              <a:t>Overview</a:t>
            </a:r>
            <a:endParaRPr lang="en-US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1399500"/>
            <a:ext cx="9144000" cy="4703384"/>
          </a:xfrm>
          <a:prstGeom prst="rect">
            <a:avLst/>
          </a:prstGeom>
          <a:ln/>
        </p:spPr>
        <p:txBody>
          <a:bodyPr vert="horz">
            <a:noAutofit/>
          </a:bodyPr>
          <a:lstStyle>
            <a:lvl1pPr marL="49377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Char char="•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05200">
              <a:lnSpc>
                <a:spcPct val="120000"/>
              </a:lnSpc>
              <a:spcAft>
                <a:spcPts val="600"/>
              </a:spcAft>
              <a:buSzPct val="130000"/>
            </a:pPr>
            <a:r>
              <a:rPr lang="en-US" altLang="en-US" sz="1500" dirty="0">
                <a:solidFill>
                  <a:srgbClr val="B21E81"/>
                </a:solidFill>
                <a:latin typeface="Arial"/>
              </a:rPr>
              <a:t>W</a:t>
            </a:r>
            <a:r>
              <a:rPr lang="en-US" altLang="en-US" sz="1500" dirty="0" smtClean="0">
                <a:solidFill>
                  <a:srgbClr val="B21E81"/>
                </a:solidFill>
                <a:latin typeface="Arial"/>
              </a:rPr>
              <a:t>orldwide competition for teams of high school students</a:t>
            </a:r>
            <a:r>
              <a:rPr lang="en-US" altLang="en-US" sz="1500" dirty="0" smtClean="0">
                <a:solidFill>
                  <a:srgbClr val="4D4D4D">
                    <a:lumMod val="50000"/>
                  </a:srgbClr>
                </a:solidFill>
                <a:latin typeface="Arial"/>
              </a:rPr>
              <a:t>, guided by a teacher or coach, </a:t>
            </a:r>
            <a:r>
              <a:rPr lang="en-GB" altLang="en-US" sz="1500" dirty="0">
                <a:solidFill>
                  <a:srgbClr val="4D4D4D">
                    <a:lumMod val="50000"/>
                  </a:srgbClr>
                </a:solidFill>
                <a:latin typeface="Arial"/>
              </a:rPr>
              <a:t>to design and carry out an experiment at </a:t>
            </a:r>
            <a:r>
              <a:rPr lang="en-GB" altLang="en-US" sz="1500" dirty="0" smtClean="0">
                <a:solidFill>
                  <a:srgbClr val="4D4D4D">
                    <a:lumMod val="50000"/>
                  </a:srgbClr>
                </a:solidFill>
                <a:latin typeface="Arial"/>
              </a:rPr>
              <a:t>a beam line </a:t>
            </a:r>
            <a:r>
              <a:rPr lang="en-GB" altLang="en-US" sz="1500" dirty="0">
                <a:solidFill>
                  <a:srgbClr val="4D4D4D">
                    <a:lumMod val="50000"/>
                  </a:srgbClr>
                </a:solidFill>
                <a:latin typeface="Arial"/>
              </a:rPr>
              <a:t>at CERN’s Proton Synchrotron </a:t>
            </a:r>
            <a:r>
              <a:rPr lang="en-GB" altLang="en-US" sz="1500" dirty="0" smtClean="0">
                <a:solidFill>
                  <a:srgbClr val="4D4D4D">
                    <a:lumMod val="50000"/>
                  </a:srgbClr>
                </a:solidFill>
                <a:latin typeface="Arial"/>
              </a:rPr>
              <a:t>(PS)</a:t>
            </a:r>
            <a:endParaRPr lang="en-GB" altLang="en-US" sz="1500" dirty="0">
              <a:solidFill>
                <a:srgbClr val="4D4D4D">
                  <a:lumMod val="50000"/>
                </a:srgbClr>
              </a:solidFill>
              <a:latin typeface="Arial"/>
            </a:endParaRPr>
          </a:p>
          <a:p>
            <a:pPr indent="-205200">
              <a:lnSpc>
                <a:spcPct val="120000"/>
              </a:lnSpc>
              <a:spcAft>
                <a:spcPts val="600"/>
              </a:spcAft>
              <a:buSzPct val="130000"/>
            </a:pPr>
            <a:r>
              <a:rPr lang="en-US" altLang="en-US" sz="1500" dirty="0" smtClean="0">
                <a:solidFill>
                  <a:srgbClr val="4D4D4D">
                    <a:lumMod val="50000"/>
                  </a:srgbClr>
                </a:solidFill>
                <a:latin typeface="Arial"/>
              </a:rPr>
              <a:t>Teams have to design an experiment which uses a particle beam. They have to submit a </a:t>
            </a:r>
            <a:r>
              <a:rPr lang="en-US" altLang="en-US" sz="1500" dirty="0" smtClean="0">
                <a:solidFill>
                  <a:srgbClr val="B21E81"/>
                </a:solidFill>
                <a:latin typeface="Arial"/>
              </a:rPr>
              <a:t>written proposal </a:t>
            </a:r>
            <a:r>
              <a:rPr lang="en-US" altLang="en-US" sz="1500" dirty="0" smtClean="0">
                <a:solidFill>
                  <a:srgbClr val="4D4D4D">
                    <a:lumMod val="50000"/>
                  </a:srgbClr>
                </a:solidFill>
                <a:latin typeface="Arial"/>
              </a:rPr>
              <a:t>(max. 1000 words) and a one-minute </a:t>
            </a:r>
            <a:r>
              <a:rPr lang="en-US" altLang="en-US" sz="1500" dirty="0" smtClean="0">
                <a:solidFill>
                  <a:srgbClr val="B21E81"/>
                </a:solidFill>
                <a:latin typeface="Arial"/>
              </a:rPr>
              <a:t>video</a:t>
            </a:r>
          </a:p>
          <a:p>
            <a:pPr marL="889200" indent="-205200" defTabSz="914400">
              <a:lnSpc>
                <a:spcPct val="120000"/>
              </a:lnSpc>
              <a:spcBef>
                <a:spcPts val="1025"/>
              </a:spcBef>
              <a:spcAft>
                <a:spcPts val="600"/>
              </a:spcAft>
              <a:buSzPct val="130000"/>
            </a:pPr>
            <a:r>
              <a:rPr lang="en-US" altLang="en-US" sz="1500" dirty="0" smtClean="0">
                <a:solidFill>
                  <a:srgbClr val="B21E81"/>
                </a:solidFill>
                <a:latin typeface="Arial"/>
              </a:rPr>
              <a:t>The main goal is to motivate the students to learn about physics by treating them as if they were professional scientists</a:t>
            </a:r>
          </a:p>
          <a:p>
            <a:pPr marL="889200" indent="-205200" defTabSz="914400">
              <a:lnSpc>
                <a:spcPct val="120000"/>
              </a:lnSpc>
              <a:spcBef>
                <a:spcPts val="1025"/>
              </a:spcBef>
              <a:spcAft>
                <a:spcPts val="600"/>
              </a:spcAft>
              <a:buSzPct val="130000"/>
            </a:pPr>
            <a:r>
              <a:rPr lang="en-US" altLang="en-US" sz="1500" dirty="0" smtClean="0">
                <a:solidFill>
                  <a:srgbClr val="4D4D4D">
                    <a:lumMod val="50000"/>
                  </a:srgbClr>
                </a:solidFill>
                <a:latin typeface="Arial"/>
              </a:rPr>
              <a:t>Launch: summer, proposal submission: 31 March of the following year</a:t>
            </a:r>
          </a:p>
          <a:p>
            <a:pPr marL="889200" indent="-205200" defTabSz="914400">
              <a:lnSpc>
                <a:spcPct val="120000"/>
              </a:lnSpc>
              <a:spcBef>
                <a:spcPts val="1025"/>
              </a:spcBef>
              <a:spcAft>
                <a:spcPts val="600"/>
              </a:spcAft>
              <a:buSzPct val="130000"/>
            </a:pPr>
            <a:r>
              <a:rPr lang="en-US" altLang="en-US" sz="1500" dirty="0" smtClean="0">
                <a:solidFill>
                  <a:srgbClr val="B21E81"/>
                </a:solidFill>
                <a:latin typeface="Arial"/>
              </a:rPr>
              <a:t>Publicity</a:t>
            </a:r>
            <a:r>
              <a:rPr lang="en-US" altLang="en-US" sz="1500" dirty="0" smtClean="0">
                <a:solidFill>
                  <a:srgbClr val="4D4D4D">
                    <a:lumMod val="50000"/>
                  </a:srgbClr>
                </a:solidFill>
                <a:latin typeface="Arial"/>
              </a:rPr>
              <a:t> made via: CERN social media, alumni of teacher programs and BL4S, visitors of CERN, IPPOG and many other channels</a:t>
            </a:r>
          </a:p>
          <a:p>
            <a:pPr indent="-205200" defTabSz="914400">
              <a:lnSpc>
                <a:spcPct val="120000"/>
              </a:lnSpc>
              <a:spcAft>
                <a:spcPts val="600"/>
              </a:spcAft>
              <a:buSzPct val="130000"/>
            </a:pPr>
            <a:r>
              <a:rPr lang="en-GB" sz="1500" dirty="0">
                <a:latin typeface="Arial"/>
              </a:rPr>
              <a:t>Teams can get support and advice from CERN’s BL4S team or from volunteer physicists from all over the world, mainly via the </a:t>
            </a:r>
            <a:r>
              <a:rPr lang="en-GB" sz="1500" dirty="0">
                <a:solidFill>
                  <a:srgbClr val="B21E81"/>
                </a:solidFill>
                <a:latin typeface="Arial"/>
              </a:rPr>
              <a:t>International Particle Physics Outreach Group</a:t>
            </a:r>
            <a:r>
              <a:rPr lang="en-GB" sz="1500" dirty="0">
                <a:latin typeface="Arial"/>
              </a:rPr>
              <a:t> (IPPOG)</a:t>
            </a:r>
          </a:p>
          <a:p>
            <a:pPr indent="-205200" defTabSz="914400">
              <a:lnSpc>
                <a:spcPct val="120000"/>
              </a:lnSpc>
              <a:spcAft>
                <a:spcPts val="600"/>
              </a:spcAft>
              <a:buSzPct val="130000"/>
            </a:pPr>
            <a:r>
              <a:rPr lang="en-GB" sz="1500" dirty="0">
                <a:latin typeface="Arial"/>
              </a:rPr>
              <a:t>The students may also ask other experts for </a:t>
            </a:r>
            <a:r>
              <a:rPr lang="en-GB" sz="1500" dirty="0" smtClean="0">
                <a:latin typeface="Arial"/>
              </a:rPr>
              <a:t>hel</a:t>
            </a:r>
            <a:r>
              <a:rPr lang="en-GB" sz="1400" dirty="0" smtClean="0">
                <a:latin typeface="Arial"/>
              </a:rPr>
              <a:t>p</a:t>
            </a:r>
            <a:endParaRPr lang="en-GB" sz="1400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22071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rgbClr val="0055A0"/>
                </a:solidFill>
                <a:latin typeface="Arial"/>
              </a:rPr>
              <a:t>Selection</a:t>
            </a:r>
            <a:endParaRPr lang="en-US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1383699"/>
            <a:ext cx="9144000" cy="4855390"/>
          </a:xfrm>
          <a:prstGeom prst="rect">
            <a:avLst/>
          </a:prstGeom>
          <a:ln/>
        </p:spPr>
        <p:txBody>
          <a:bodyPr vert="horz">
            <a:noAutofit/>
          </a:bodyPr>
          <a:lstStyle>
            <a:lvl1pPr marL="49377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Char char="•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89000" indent="-205200" defTabSz="914400">
              <a:spcAft>
                <a:spcPts val="400"/>
              </a:spcAft>
              <a:buClrTx/>
              <a:buSzPct val="130000"/>
            </a:pPr>
            <a:r>
              <a:rPr lang="en-US" altLang="en-US" sz="1800" dirty="0" smtClean="0">
                <a:latin typeface="Arial"/>
              </a:rPr>
              <a:t>Criteria for evaluation of proposals and videos:</a:t>
            </a:r>
          </a:p>
          <a:p>
            <a:pPr marL="1112400" lvl="1" indent="-205200" defTabSz="914400">
              <a:spcBef>
                <a:spcPts val="600"/>
              </a:spcBef>
              <a:spcAft>
                <a:spcPts val="400"/>
              </a:spcAft>
              <a:buClrTx/>
              <a:buSzPct val="130000"/>
            </a:pPr>
            <a:r>
              <a:rPr lang="en-US" altLang="en-US" sz="1800" dirty="0">
                <a:solidFill>
                  <a:srgbClr val="B21E81"/>
                </a:solidFill>
                <a:latin typeface="Arial"/>
              </a:rPr>
              <a:t>M</a:t>
            </a:r>
            <a:r>
              <a:rPr lang="en-US" altLang="en-US" sz="1800" dirty="0" smtClean="0">
                <a:solidFill>
                  <a:srgbClr val="B21E81"/>
                </a:solidFill>
                <a:latin typeface="Arial"/>
              </a:rPr>
              <a:t>otivation </a:t>
            </a:r>
            <a:r>
              <a:rPr lang="en-US" altLang="en-US" sz="1800" dirty="0" smtClean="0">
                <a:solidFill>
                  <a:srgbClr val="B21E81"/>
                </a:solidFill>
                <a:latin typeface="Arial"/>
              </a:rPr>
              <a:t>of the students</a:t>
            </a:r>
          </a:p>
          <a:p>
            <a:pPr marL="1112400" lvl="1" indent="-205200" defTabSz="914400">
              <a:spcBef>
                <a:spcPts val="600"/>
              </a:spcBef>
              <a:spcAft>
                <a:spcPts val="400"/>
              </a:spcAft>
              <a:buClrTx/>
              <a:buSzPct val="130000"/>
            </a:pPr>
            <a:r>
              <a:rPr lang="en-US" altLang="en-US" sz="1800" dirty="0">
                <a:solidFill>
                  <a:srgbClr val="B21E81"/>
                </a:solidFill>
                <a:latin typeface="Arial"/>
              </a:rPr>
              <a:t>C</a:t>
            </a:r>
            <a:r>
              <a:rPr lang="en-US" altLang="en-US" sz="1800" dirty="0" smtClean="0">
                <a:solidFill>
                  <a:srgbClr val="B21E81"/>
                </a:solidFill>
                <a:latin typeface="Arial"/>
              </a:rPr>
              <a:t>reativity</a:t>
            </a:r>
            <a:endParaRPr lang="en-US" altLang="en-US" sz="1800" dirty="0" smtClean="0">
              <a:solidFill>
                <a:srgbClr val="B21E81"/>
              </a:solidFill>
              <a:latin typeface="Arial"/>
            </a:endParaRPr>
          </a:p>
          <a:p>
            <a:pPr marL="1112400" lvl="1" indent="-205200" defTabSz="914400">
              <a:spcBef>
                <a:spcPts val="600"/>
              </a:spcBef>
              <a:spcAft>
                <a:spcPts val="400"/>
              </a:spcAft>
              <a:buClrTx/>
              <a:buSzPct val="130000"/>
            </a:pPr>
            <a:r>
              <a:rPr lang="en-US" altLang="en-US" sz="1800" dirty="0">
                <a:solidFill>
                  <a:srgbClr val="B21E81"/>
                </a:solidFill>
                <a:latin typeface="Arial"/>
              </a:rPr>
              <a:t>F</a:t>
            </a:r>
            <a:r>
              <a:rPr lang="en-US" altLang="en-US" sz="1800" dirty="0" smtClean="0">
                <a:solidFill>
                  <a:srgbClr val="B21E81"/>
                </a:solidFill>
                <a:latin typeface="Arial"/>
              </a:rPr>
              <a:t>easibility </a:t>
            </a:r>
            <a:r>
              <a:rPr lang="en-US" altLang="en-US" sz="1800" dirty="0" smtClean="0">
                <a:solidFill>
                  <a:srgbClr val="B21E81"/>
                </a:solidFill>
                <a:latin typeface="Arial"/>
              </a:rPr>
              <a:t>of the proposal</a:t>
            </a:r>
          </a:p>
          <a:p>
            <a:pPr marL="1112400" lvl="1" indent="-205200" defTabSz="914400">
              <a:spcBef>
                <a:spcPts val="600"/>
              </a:spcBef>
              <a:spcAft>
                <a:spcPts val="400"/>
              </a:spcAft>
              <a:buClrTx/>
              <a:buSzPct val="130000"/>
            </a:pPr>
            <a:r>
              <a:rPr lang="en-US" altLang="en-US" sz="1800" dirty="0">
                <a:solidFill>
                  <a:srgbClr val="B21E81"/>
                </a:solidFill>
                <a:latin typeface="Arial"/>
              </a:rPr>
              <a:t>D</a:t>
            </a:r>
            <a:r>
              <a:rPr lang="en-US" altLang="en-US" sz="1800" dirty="0" smtClean="0">
                <a:solidFill>
                  <a:srgbClr val="B21E81"/>
                </a:solidFill>
                <a:latin typeface="Arial"/>
              </a:rPr>
              <a:t>emonstration </a:t>
            </a:r>
            <a:r>
              <a:rPr lang="en-US" altLang="en-US" sz="1800" dirty="0" smtClean="0">
                <a:solidFill>
                  <a:srgbClr val="B21E81"/>
                </a:solidFill>
                <a:latin typeface="Arial"/>
              </a:rPr>
              <a:t>of ability to follow the scientific method</a:t>
            </a:r>
          </a:p>
          <a:p>
            <a:pPr marL="889000" indent="-205200" defTabSz="914400">
              <a:spcBef>
                <a:spcPts val="1838"/>
              </a:spcBef>
              <a:spcAft>
                <a:spcPts val="400"/>
              </a:spcAft>
              <a:buClrTx/>
              <a:buSzPct val="130000"/>
            </a:pPr>
            <a:r>
              <a:rPr lang="en-US" altLang="en-US" sz="1800" dirty="0" smtClean="0">
                <a:latin typeface="Arial"/>
              </a:rPr>
              <a:t>Step 1: Volunteers from CERN (including member state universities and laboratories) select the best 20 proposals and 10 winners of a special prize</a:t>
            </a:r>
          </a:p>
          <a:p>
            <a:pPr marL="889000" indent="-205200" defTabSz="914400">
              <a:spcBef>
                <a:spcPts val="1838"/>
              </a:spcBef>
              <a:spcAft>
                <a:spcPts val="400"/>
              </a:spcAft>
              <a:buClrTx/>
              <a:buSzPct val="130000"/>
            </a:pPr>
            <a:r>
              <a:rPr lang="en-US" altLang="en-US" sz="1800" dirty="0" smtClean="0">
                <a:latin typeface="Arial"/>
              </a:rPr>
              <a:t>Step 2: A team of physicists as well as accelerator, beamline, detector, and safety experts select best 10 proposals</a:t>
            </a:r>
          </a:p>
          <a:p>
            <a:pPr marL="889000" indent="-205200" defTabSz="914400">
              <a:spcBef>
                <a:spcPts val="1838"/>
              </a:spcBef>
              <a:spcAft>
                <a:spcPts val="400"/>
              </a:spcAft>
              <a:buClrTx/>
              <a:buSzPct val="130000"/>
            </a:pPr>
            <a:r>
              <a:rPr lang="en-US" altLang="en-US" sz="1800" dirty="0" smtClean="0">
                <a:latin typeface="Arial"/>
              </a:rPr>
              <a:t>Step 3: </a:t>
            </a:r>
            <a:r>
              <a:rPr lang="en-GB" altLang="en-US" sz="1800" dirty="0" smtClean="0">
                <a:latin typeface="Arial"/>
              </a:rPr>
              <a:t>Members of CERN’s </a:t>
            </a:r>
            <a:r>
              <a:rPr lang="en-GB" altLang="en-US" sz="1800" dirty="0" smtClean="0">
                <a:solidFill>
                  <a:srgbClr val="B21E81"/>
                </a:solidFill>
                <a:latin typeface="Arial"/>
              </a:rPr>
              <a:t>SPS and PS Experiment Committee</a:t>
            </a:r>
            <a:r>
              <a:rPr lang="en-GB" altLang="en-US" sz="1800" dirty="0" smtClean="0">
                <a:latin typeface="Arial"/>
              </a:rPr>
              <a:t>, SPSC, review the 10 proposals from step 2 and select the two winners</a:t>
            </a:r>
            <a:endParaRPr lang="en-GB" altLang="en-US" sz="1800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73007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85763"/>
          </a:xfrm>
        </p:spPr>
        <p:txBody>
          <a:bodyPr>
            <a:noAutofit/>
          </a:bodyPr>
          <a:lstStyle/>
          <a:p>
            <a:pPr lvl="0"/>
            <a:r>
              <a:rPr lang="en-US" altLang="en-US" dirty="0">
                <a:solidFill>
                  <a:srgbClr val="0055A0"/>
                </a:solidFill>
                <a:latin typeface="Arial"/>
              </a:rPr>
              <a:t>P</a:t>
            </a:r>
            <a:r>
              <a:rPr lang="en-US" altLang="en-US" dirty="0" smtClean="0">
                <a:solidFill>
                  <a:srgbClr val="0055A0"/>
                </a:solidFill>
                <a:latin typeface="Arial"/>
              </a:rPr>
              <a:t>rizes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160401"/>
            <a:ext cx="9144000" cy="444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205200" defTabSz="914400">
              <a:lnSpc>
                <a:spcPct val="120000"/>
              </a:lnSpc>
              <a:spcAft>
                <a:spcPts val="600"/>
              </a:spcAft>
              <a:buClr>
                <a:schemeClr val="tx1"/>
              </a:buClr>
              <a:buSzPct val="130000"/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B21E81"/>
                </a:solidFill>
                <a:latin typeface="Arial"/>
              </a:rPr>
              <a:t>An invitation to CERN for two teams </a:t>
            </a:r>
            <a:r>
              <a:rPr lang="en-GB" dirty="0" smtClean="0">
                <a:latin typeface="Arial"/>
              </a:rPr>
              <a:t>(up to 9 students and 2 teachers each) </a:t>
            </a:r>
            <a:r>
              <a:rPr lang="en-GB" dirty="0" smtClean="0">
                <a:solidFill>
                  <a:srgbClr val="B21E81"/>
                </a:solidFill>
                <a:latin typeface="Arial"/>
              </a:rPr>
              <a:t>for 10-11 days </a:t>
            </a:r>
            <a:r>
              <a:rPr lang="en-GB" dirty="0" smtClean="0">
                <a:latin typeface="Arial"/>
              </a:rPr>
              <a:t>to conduct their experiments</a:t>
            </a:r>
            <a:endParaRPr lang="en-GB" dirty="0" smtClean="0">
              <a:solidFill>
                <a:srgbClr val="B21E81"/>
              </a:solidFill>
              <a:latin typeface="Arial"/>
            </a:endParaRPr>
          </a:p>
          <a:p>
            <a:pPr marL="571500" indent="-205200" defTabSz="914400">
              <a:lnSpc>
                <a:spcPct val="120000"/>
              </a:lnSpc>
              <a:spcAft>
                <a:spcPts val="600"/>
              </a:spcAft>
              <a:buClr>
                <a:schemeClr val="tx1"/>
              </a:buClr>
              <a:buSzPct val="130000"/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B21E81"/>
                </a:solidFill>
                <a:latin typeface="Arial"/>
              </a:rPr>
              <a:t>Additional prizes </a:t>
            </a:r>
            <a:r>
              <a:rPr lang="en-GB" dirty="0" smtClean="0">
                <a:solidFill>
                  <a:srgbClr val="4D4D4D">
                    <a:lumMod val="50000"/>
                  </a:srgbClr>
                </a:solidFill>
                <a:latin typeface="Arial"/>
              </a:rPr>
              <a:t>for </a:t>
            </a:r>
            <a:r>
              <a:rPr lang="en-GB" dirty="0" smtClean="0">
                <a:solidFill>
                  <a:srgbClr val="4D4D4D">
                    <a:lumMod val="50000"/>
                  </a:srgbClr>
                </a:solidFill>
                <a:latin typeface="Arial"/>
              </a:rPr>
              <a:t>shortlisted and noteworthy</a:t>
            </a:r>
            <a:r>
              <a:rPr lang="en-GB" dirty="0" smtClean="0">
                <a:solidFill>
                  <a:srgbClr val="000000"/>
                </a:solidFill>
                <a:latin typeface="Arial"/>
              </a:rPr>
              <a:t>*</a:t>
            </a:r>
            <a:r>
              <a:rPr lang="en-GB" dirty="0" smtClean="0">
                <a:solidFill>
                  <a:srgbClr val="4D4D4D">
                    <a:lumMod val="50000"/>
                  </a:srgbClr>
                </a:solidFill>
                <a:latin typeface="Arial"/>
              </a:rPr>
              <a:t> teams</a:t>
            </a:r>
          </a:p>
          <a:p>
            <a:pPr marL="1028700" lvl="1" indent="-205200" defTabSz="914400">
              <a:lnSpc>
                <a:spcPct val="120000"/>
              </a:lnSpc>
              <a:spcAft>
                <a:spcPts val="600"/>
              </a:spcAft>
              <a:buClr>
                <a:schemeClr val="tx1"/>
              </a:buClr>
              <a:buSzPct val="130000"/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4D4D4D">
                    <a:lumMod val="50000"/>
                  </a:srgbClr>
                </a:solidFill>
                <a:latin typeface="Arial"/>
              </a:rPr>
              <a:t>BL4S t-shirts</a:t>
            </a:r>
          </a:p>
          <a:p>
            <a:pPr marL="1028700" lvl="1" indent="-205200" defTabSz="914400">
              <a:lnSpc>
                <a:spcPct val="120000"/>
              </a:lnSpc>
              <a:spcAft>
                <a:spcPts val="600"/>
              </a:spcAft>
              <a:buClr>
                <a:schemeClr val="tx1"/>
              </a:buClr>
              <a:buSzPct val="130000"/>
              <a:buFont typeface="Arial" panose="020B0604020202020204" pitchFamily="34" charset="0"/>
              <a:buChar char="•"/>
            </a:pPr>
            <a:r>
              <a:rPr lang="en-GB" dirty="0" err="1" smtClean="0">
                <a:solidFill>
                  <a:srgbClr val="4D4D4D">
                    <a:lumMod val="50000"/>
                  </a:srgbClr>
                </a:solidFill>
                <a:latin typeface="Arial"/>
              </a:rPr>
              <a:t>CosmicPi</a:t>
            </a:r>
            <a:r>
              <a:rPr lang="en-GB" dirty="0" smtClean="0">
                <a:solidFill>
                  <a:srgbClr val="4D4D4D">
                    <a:lumMod val="50000"/>
                  </a:srgbClr>
                </a:solidFill>
                <a:latin typeface="Arial"/>
              </a:rPr>
              <a:t> detectors</a:t>
            </a:r>
            <a:endParaRPr lang="en-GB" dirty="0">
              <a:solidFill>
                <a:srgbClr val="4D4D4D">
                  <a:lumMod val="50000"/>
                </a:srgbClr>
              </a:solidFill>
              <a:latin typeface="Arial"/>
            </a:endParaRPr>
          </a:p>
          <a:p>
            <a:pPr marL="571500" indent="-205200" defTabSz="914400">
              <a:lnSpc>
                <a:spcPct val="120000"/>
              </a:lnSpc>
              <a:spcAft>
                <a:spcPts val="600"/>
              </a:spcAft>
              <a:buClr>
                <a:schemeClr val="tx1"/>
              </a:buClr>
              <a:buSzPct val="130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4D4D4D">
                    <a:lumMod val="50000"/>
                  </a:srgbClr>
                </a:solidFill>
                <a:latin typeface="Arial"/>
              </a:rPr>
              <a:t>Certificates for </a:t>
            </a:r>
            <a:r>
              <a:rPr lang="en-GB" dirty="0" smtClean="0">
                <a:solidFill>
                  <a:srgbClr val="B21E81"/>
                </a:solidFill>
                <a:latin typeface="Arial"/>
              </a:rPr>
              <a:t>all</a:t>
            </a:r>
            <a:r>
              <a:rPr lang="en-GB" dirty="0" smtClean="0">
                <a:solidFill>
                  <a:srgbClr val="4D4D4D">
                    <a:lumMod val="50000"/>
                  </a:srgbClr>
                </a:solidFill>
                <a:latin typeface="Arial"/>
              </a:rPr>
              <a:t> </a:t>
            </a:r>
            <a:r>
              <a:rPr lang="en-GB" dirty="0">
                <a:solidFill>
                  <a:srgbClr val="4D4D4D">
                    <a:lumMod val="50000"/>
                  </a:srgbClr>
                </a:solidFill>
                <a:latin typeface="Arial"/>
              </a:rPr>
              <a:t>participants</a:t>
            </a:r>
            <a:endParaRPr lang="en-GB" dirty="0" smtClean="0">
              <a:solidFill>
                <a:srgbClr val="4D4D4D">
                  <a:lumMod val="50000"/>
                </a:srgbClr>
              </a:solidFill>
              <a:latin typeface="Arial"/>
            </a:endParaRPr>
          </a:p>
          <a:p>
            <a:pPr indent="-205200" defTabSz="914400">
              <a:lnSpc>
                <a:spcPct val="120000"/>
              </a:lnSpc>
              <a:spcAft>
                <a:spcPts val="600"/>
              </a:spcAft>
            </a:pPr>
            <a:endParaRPr lang="en-GB" dirty="0">
              <a:solidFill>
                <a:srgbClr val="4D4D4D">
                  <a:lumMod val="50000"/>
                </a:srgbClr>
              </a:solidFill>
              <a:latin typeface="Arial"/>
            </a:endParaRPr>
          </a:p>
          <a:p>
            <a:pPr indent="-205200" defTabSz="914400">
              <a:lnSpc>
                <a:spcPct val="120000"/>
              </a:lnSpc>
              <a:spcAft>
                <a:spcPts val="600"/>
              </a:spcAft>
            </a:pPr>
            <a:endParaRPr lang="en-GB" dirty="0" smtClean="0">
              <a:solidFill>
                <a:srgbClr val="4D4D4D">
                  <a:lumMod val="50000"/>
                </a:srgbClr>
              </a:solidFill>
              <a:latin typeface="Arial"/>
            </a:endParaRPr>
          </a:p>
          <a:p>
            <a:pPr indent="-205200" defTabSz="914400">
              <a:lnSpc>
                <a:spcPct val="120000"/>
              </a:lnSpc>
              <a:spcAft>
                <a:spcPts val="600"/>
              </a:spcAft>
              <a:tabLst>
                <a:tab pos="355600" algn="l"/>
              </a:tabLst>
            </a:pPr>
            <a:r>
              <a:rPr lang="en-GB" dirty="0">
                <a:solidFill>
                  <a:srgbClr val="B21E81"/>
                </a:solidFill>
                <a:latin typeface="Arial"/>
              </a:rPr>
              <a:t>	</a:t>
            </a:r>
            <a:r>
              <a:rPr lang="en-GB" dirty="0" smtClean="0">
                <a:solidFill>
                  <a:srgbClr val="B21E81"/>
                </a:solidFill>
                <a:latin typeface="Arial"/>
              </a:rPr>
              <a:t>Main prize</a:t>
            </a:r>
            <a:r>
              <a:rPr lang="en-GB" dirty="0" smtClean="0">
                <a:solidFill>
                  <a:srgbClr val="4D4D4D">
                    <a:lumMod val="50000"/>
                  </a:srgbClr>
                </a:solidFill>
                <a:latin typeface="Arial"/>
              </a:rPr>
              <a:t>:</a:t>
            </a:r>
          </a:p>
          <a:p>
            <a:pPr indent="-205200" defTabSz="914400">
              <a:lnSpc>
                <a:spcPct val="120000"/>
              </a:lnSpc>
              <a:spcAft>
                <a:spcPts val="600"/>
              </a:spcAft>
              <a:tabLst>
                <a:tab pos="355600" algn="l"/>
              </a:tabLst>
            </a:pPr>
            <a:r>
              <a:rPr lang="en-GB" dirty="0" smtClean="0">
                <a:solidFill>
                  <a:srgbClr val="4D4D4D">
                    <a:lumMod val="50000"/>
                  </a:srgbClr>
                </a:solidFill>
                <a:latin typeface="Arial"/>
              </a:rPr>
              <a:t>	All </a:t>
            </a:r>
            <a:r>
              <a:rPr lang="en-GB" dirty="0">
                <a:solidFill>
                  <a:srgbClr val="4D4D4D">
                    <a:lumMod val="50000"/>
                  </a:srgbClr>
                </a:solidFill>
                <a:latin typeface="Arial"/>
              </a:rPr>
              <a:t>participants will have gained new and </a:t>
            </a:r>
            <a:endParaRPr lang="en-GB" dirty="0" smtClean="0">
              <a:solidFill>
                <a:srgbClr val="4D4D4D">
                  <a:lumMod val="50000"/>
                </a:srgbClr>
              </a:solidFill>
              <a:latin typeface="Arial"/>
            </a:endParaRPr>
          </a:p>
          <a:p>
            <a:pPr indent="-205200" defTabSz="914400">
              <a:lnSpc>
                <a:spcPct val="120000"/>
              </a:lnSpc>
              <a:spcAft>
                <a:spcPts val="600"/>
              </a:spcAft>
              <a:tabLst>
                <a:tab pos="355600" algn="l"/>
              </a:tabLst>
            </a:pPr>
            <a:r>
              <a:rPr lang="en-GB" dirty="0">
                <a:solidFill>
                  <a:srgbClr val="4D4D4D">
                    <a:lumMod val="50000"/>
                  </a:srgbClr>
                </a:solidFill>
                <a:latin typeface="Arial"/>
              </a:rPr>
              <a:t>	</a:t>
            </a:r>
            <a:r>
              <a:rPr lang="en-GB" dirty="0" smtClean="0">
                <a:solidFill>
                  <a:srgbClr val="4D4D4D">
                    <a:lumMod val="50000"/>
                  </a:srgbClr>
                </a:solidFill>
                <a:latin typeface="Arial"/>
              </a:rPr>
              <a:t>exciting </a:t>
            </a:r>
            <a:r>
              <a:rPr lang="en-GB" dirty="0">
                <a:solidFill>
                  <a:srgbClr val="4D4D4D">
                    <a:lumMod val="50000"/>
                  </a:srgbClr>
                </a:solidFill>
                <a:latin typeface="Arial"/>
              </a:rPr>
              <a:t>knowledge of particle physics</a:t>
            </a:r>
            <a:r>
              <a:rPr lang="en-GB" dirty="0" smtClean="0">
                <a:solidFill>
                  <a:srgbClr val="4D4D4D">
                    <a:lumMod val="50000"/>
                  </a:srgbClr>
                </a:solidFill>
                <a:latin typeface="Arial"/>
              </a:rPr>
              <a:t>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1" t="10433" r="9238" b="16193"/>
          <a:stretch/>
        </p:blipFill>
        <p:spPr>
          <a:xfrm>
            <a:off x="6751190" y="1705189"/>
            <a:ext cx="1803837" cy="22861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652" y="2346592"/>
            <a:ext cx="2459941" cy="1643240"/>
          </a:xfrm>
          <a:prstGeom prst="rect">
            <a:avLst/>
          </a:prstGeom>
        </p:spPr>
      </p:pic>
      <p:pic>
        <p:nvPicPr>
          <p:cNvPr id="6" name="Picture 5" descr="Certificate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652" y="3458823"/>
            <a:ext cx="2756691" cy="199604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864076" y="5535775"/>
            <a:ext cx="27517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dirty="0">
                <a:latin typeface="Arial"/>
                <a:cs typeface="Arial"/>
              </a:rPr>
              <a:t> * Teams that made a well motivated </a:t>
            </a:r>
            <a:r>
              <a:rPr lang="en-GB" sz="1200" dirty="0" smtClean="0">
                <a:latin typeface="Arial"/>
                <a:cs typeface="Arial"/>
              </a:rPr>
              <a:t>but </a:t>
            </a:r>
            <a:r>
              <a:rPr lang="en-GB" sz="1200" dirty="0">
                <a:latin typeface="Arial"/>
                <a:cs typeface="Arial"/>
              </a:rPr>
              <a:t>unfeasible proposal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890309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rgbClr val="0055A0"/>
                </a:solidFill>
                <a:latin typeface="Arial"/>
              </a:rPr>
              <a:t>Overview participants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9747175"/>
              </p:ext>
            </p:extLst>
          </p:nvPr>
        </p:nvGraphicFramePr>
        <p:xfrm>
          <a:off x="1526682" y="1534146"/>
          <a:ext cx="6090637" cy="1703808"/>
        </p:xfrm>
        <a:graphic>
          <a:graphicData uri="http://schemas.openxmlformats.org/drawingml/2006/table">
            <a:tbl>
              <a:tblPr firstRow="1" bandRow="1"/>
              <a:tblGrid>
                <a:gridCol w="24380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46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46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16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1645">
                  <a:extLst>
                    <a:ext uri="{9D8B030D-6E8A-4147-A177-3AD203B41FA5}">
                      <a16:colId xmlns:a16="http://schemas.microsoft.com/office/drawing/2014/main" val="2899620353"/>
                    </a:ext>
                  </a:extLst>
                </a:gridCol>
              </a:tblGrid>
              <a:tr h="5679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endParaRPr lang="en-GB" sz="2000" dirty="0">
                        <a:latin typeface="Cambria"/>
                        <a:cs typeface="Cambria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60000">
                          <a:srgbClr val="BBD6EE"/>
                        </a:gs>
                        <a:gs pos="100000">
                          <a:srgbClr val="FFFFFF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r"/>
                      <a:r>
                        <a:rPr lang="en-GB" sz="2000" dirty="0" smtClean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2014</a:t>
                      </a:r>
                      <a:endParaRPr lang="en-GB" sz="2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60000">
                          <a:srgbClr val="BBD6EE"/>
                        </a:gs>
                        <a:gs pos="100000">
                          <a:srgbClr val="FFFFFF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r"/>
                      <a:r>
                        <a:rPr lang="en-GB" sz="2000" dirty="0" smtClean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2015</a:t>
                      </a:r>
                      <a:endParaRPr lang="en-GB" sz="2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60000">
                          <a:srgbClr val="BBD6EE"/>
                        </a:gs>
                        <a:gs pos="100000">
                          <a:srgbClr val="FFFFFF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2016</a:t>
                      </a:r>
                      <a:endParaRPr lang="en-GB" sz="2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60000">
                          <a:srgbClr val="BBD6EE"/>
                        </a:gs>
                        <a:gs pos="100000">
                          <a:srgbClr val="FFFFFF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 b="1" dirty="0" smtClean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2017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60000">
                          <a:srgbClr val="BBD6EE"/>
                        </a:gs>
                        <a:gs pos="100000">
                          <a:srgbClr val="FFFFFF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79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GB" sz="2000" dirty="0" smtClean="0">
                          <a:latin typeface="Cambria"/>
                          <a:cs typeface="Cambria"/>
                        </a:rPr>
                        <a:t>Full proposals</a:t>
                      </a:r>
                      <a:endParaRPr lang="en-GB" sz="2000" dirty="0">
                        <a:latin typeface="Cambria"/>
                        <a:cs typeface="Cambria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60000">
                          <a:srgbClr val="BBD6EE"/>
                        </a:gs>
                        <a:gs pos="100000">
                          <a:srgbClr val="FFFFFF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/>
                      <a:r>
                        <a:rPr lang="en-GB" sz="2000" dirty="0" smtClean="0">
                          <a:latin typeface="Cambria"/>
                          <a:cs typeface="Cambria"/>
                        </a:rPr>
                        <a:t>292</a:t>
                      </a:r>
                      <a:endParaRPr lang="en-GB" sz="2000" dirty="0">
                        <a:latin typeface="Cambria"/>
                        <a:cs typeface="Cambria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60000">
                          <a:srgbClr val="BBD6EE"/>
                        </a:gs>
                        <a:gs pos="100000">
                          <a:srgbClr val="FFFFFF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/>
                      <a:r>
                        <a:rPr lang="en-GB" sz="2000" dirty="0" smtClean="0">
                          <a:latin typeface="Cambria"/>
                          <a:cs typeface="Cambria"/>
                        </a:rPr>
                        <a:t>119</a:t>
                      </a:r>
                      <a:endParaRPr lang="en-GB" sz="2000" dirty="0">
                        <a:latin typeface="Cambria"/>
                        <a:cs typeface="Cambria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60000">
                          <a:srgbClr val="BBD6EE"/>
                        </a:gs>
                        <a:gs pos="100000">
                          <a:srgbClr val="FFFFFF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/>
                      <a:r>
                        <a:rPr lang="en-US" sz="2000" smtClean="0">
                          <a:latin typeface="Cambria"/>
                          <a:cs typeface="Cambria"/>
                        </a:rPr>
                        <a:t>150</a:t>
                      </a:r>
                      <a:endParaRPr lang="en-GB" sz="2000" dirty="0">
                        <a:latin typeface="Cambria"/>
                        <a:cs typeface="Cambria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60000">
                          <a:srgbClr val="BBD6EE"/>
                        </a:gs>
                        <a:gs pos="100000">
                          <a:srgbClr val="FFFFFF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 dirty="0" smtClean="0">
                          <a:latin typeface="Cambria"/>
                          <a:cs typeface="Cambria"/>
                        </a:rPr>
                        <a:t>180</a:t>
                      </a:r>
                      <a:endParaRPr lang="en-GB" sz="2000" dirty="0">
                        <a:latin typeface="Cambria"/>
                        <a:cs typeface="Cambria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60000">
                          <a:srgbClr val="BBD6EE"/>
                        </a:gs>
                        <a:gs pos="100000">
                          <a:srgbClr val="FFFFFF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79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GB" sz="2000" dirty="0" smtClean="0">
                          <a:latin typeface="Cambria"/>
                          <a:cs typeface="Cambria"/>
                        </a:rPr>
                        <a:t>Countries</a:t>
                      </a:r>
                      <a:endParaRPr lang="en-GB" sz="2000" dirty="0">
                        <a:latin typeface="Cambria"/>
                        <a:cs typeface="Cambria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60000">
                          <a:srgbClr val="BBD6EE"/>
                        </a:gs>
                        <a:gs pos="100000">
                          <a:srgbClr val="FFFFFF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/>
                      <a:r>
                        <a:rPr lang="en-GB" sz="2000" dirty="0" smtClean="0">
                          <a:latin typeface="Cambria"/>
                          <a:cs typeface="Cambria"/>
                        </a:rPr>
                        <a:t>50</a:t>
                      </a:r>
                      <a:endParaRPr lang="en-GB" sz="2000" dirty="0">
                        <a:latin typeface="Cambria"/>
                        <a:cs typeface="Cambria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60000">
                          <a:srgbClr val="BBD6EE"/>
                        </a:gs>
                        <a:gs pos="100000">
                          <a:srgbClr val="FFFFFF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/>
                      <a:r>
                        <a:rPr lang="en-GB" sz="2000" dirty="0" smtClean="0">
                          <a:latin typeface="Cambria"/>
                          <a:cs typeface="Cambria"/>
                        </a:rPr>
                        <a:t>28</a:t>
                      </a:r>
                      <a:endParaRPr lang="en-GB" sz="2000" dirty="0">
                        <a:latin typeface="Cambria"/>
                        <a:cs typeface="Cambria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60000">
                          <a:srgbClr val="BBD6EE"/>
                        </a:gs>
                        <a:gs pos="100000">
                          <a:srgbClr val="FFFFFF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/>
                      <a:r>
                        <a:rPr lang="en-GB" sz="2000" dirty="0" smtClean="0">
                          <a:latin typeface="Cambria"/>
                          <a:cs typeface="Cambria"/>
                        </a:rPr>
                        <a:t>37</a:t>
                      </a:r>
                      <a:endParaRPr lang="en-GB" sz="2000" dirty="0">
                        <a:latin typeface="Cambria"/>
                        <a:cs typeface="Cambria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60000">
                          <a:srgbClr val="BBD6EE"/>
                        </a:gs>
                        <a:gs pos="100000">
                          <a:srgbClr val="FFFFFF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 dirty="0" smtClean="0">
                          <a:latin typeface="Cambria"/>
                          <a:cs typeface="Cambria"/>
                        </a:rPr>
                        <a:t>43</a:t>
                      </a:r>
                      <a:endParaRPr lang="en-GB" sz="2000" dirty="0">
                        <a:latin typeface="Cambria"/>
                        <a:cs typeface="Cambria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60000">
                          <a:srgbClr val="BBD6EE"/>
                        </a:gs>
                        <a:gs pos="100000">
                          <a:srgbClr val="FFFFFF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173140391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54512" y="3532609"/>
            <a:ext cx="7598377" cy="2416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9144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 smtClean="0">
                <a:latin typeface="Arial"/>
                <a:cs typeface="Arial"/>
              </a:rPr>
              <a:t>2/3 boys,</a:t>
            </a:r>
            <a:r>
              <a:rPr lang="en-GB" dirty="0" smtClean="0">
                <a:solidFill>
                  <a:srgbClr val="0055A0"/>
                </a:solidFill>
                <a:latin typeface="Arial"/>
                <a:cs typeface="Arial"/>
              </a:rPr>
              <a:t> </a:t>
            </a:r>
            <a:r>
              <a:rPr lang="en-GB" dirty="0" smtClean="0">
                <a:solidFill>
                  <a:srgbClr val="B21E81"/>
                </a:solidFill>
                <a:latin typeface="Arial"/>
                <a:cs typeface="Arial"/>
              </a:rPr>
              <a:t>1/3 girls</a:t>
            </a:r>
          </a:p>
          <a:p>
            <a:pPr marL="285750" indent="-285750" defTabSz="9144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 smtClean="0">
                <a:latin typeface="Arial"/>
                <a:cs typeface="Arial"/>
              </a:rPr>
              <a:t>1/3 from </a:t>
            </a:r>
            <a:r>
              <a:rPr lang="en-GB" dirty="0" smtClean="0">
                <a:solidFill>
                  <a:srgbClr val="B21E81"/>
                </a:solidFill>
                <a:latin typeface="Arial"/>
                <a:cs typeface="Arial"/>
              </a:rPr>
              <a:t>non member states</a:t>
            </a:r>
          </a:p>
          <a:p>
            <a:pPr marL="285750" indent="-285750" defTabSz="9144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Arial"/>
                <a:cs typeface="Arial"/>
              </a:rPr>
              <a:t>In total ~</a:t>
            </a:r>
            <a:r>
              <a:rPr lang="en-GB" dirty="0">
                <a:solidFill>
                  <a:srgbClr val="B21E81"/>
                </a:solidFill>
                <a:latin typeface="Arial"/>
                <a:cs typeface="Arial"/>
              </a:rPr>
              <a:t>7000 students </a:t>
            </a:r>
            <a:r>
              <a:rPr lang="en-GB" dirty="0">
                <a:latin typeface="Arial"/>
                <a:cs typeface="Arial"/>
              </a:rPr>
              <a:t>have participated since </a:t>
            </a:r>
            <a:r>
              <a:rPr lang="en-GB" dirty="0" smtClean="0">
                <a:latin typeface="Arial"/>
                <a:cs typeface="Arial"/>
              </a:rPr>
              <a:t>2014</a:t>
            </a:r>
          </a:p>
          <a:p>
            <a:pPr marL="285750" indent="-285750" defTabSz="9144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Arial"/>
                <a:cs typeface="Arial"/>
              </a:rPr>
              <a:t>Teams </a:t>
            </a:r>
            <a:r>
              <a:rPr lang="en-GB" dirty="0" smtClean="0">
                <a:latin typeface="Arial"/>
                <a:cs typeface="Arial"/>
              </a:rPr>
              <a:t>spen</a:t>
            </a:r>
            <a:r>
              <a:rPr lang="en-GB" dirty="0" smtClean="0">
                <a:latin typeface="Arial"/>
                <a:cs typeface="Arial"/>
              </a:rPr>
              <a:t>d</a:t>
            </a:r>
            <a:r>
              <a:rPr lang="en-GB" dirty="0" smtClean="0">
                <a:latin typeface="Arial"/>
                <a:cs typeface="Arial"/>
              </a:rPr>
              <a:t> </a:t>
            </a:r>
            <a:r>
              <a:rPr lang="en-GB" dirty="0">
                <a:latin typeface="Arial"/>
                <a:cs typeface="Arial"/>
              </a:rPr>
              <a:t>on average </a:t>
            </a:r>
            <a:r>
              <a:rPr lang="en-GB" dirty="0">
                <a:solidFill>
                  <a:srgbClr val="B21E81"/>
                </a:solidFill>
                <a:latin typeface="Arial"/>
                <a:cs typeface="Arial"/>
              </a:rPr>
              <a:t>30 hours </a:t>
            </a:r>
            <a:r>
              <a:rPr lang="en-GB" dirty="0">
                <a:latin typeface="Arial"/>
                <a:cs typeface="Arial"/>
              </a:rPr>
              <a:t>on making their </a:t>
            </a:r>
            <a:r>
              <a:rPr lang="en-GB" dirty="0" smtClean="0">
                <a:latin typeface="Arial"/>
                <a:cs typeface="Arial"/>
              </a:rPr>
              <a:t>proposal</a:t>
            </a:r>
          </a:p>
          <a:p>
            <a:pPr marL="285750" indent="-285750" defTabSz="9144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Arial"/>
              </a:rPr>
              <a:t>Short listed teams </a:t>
            </a:r>
            <a:r>
              <a:rPr lang="en-GB" dirty="0" smtClean="0">
                <a:latin typeface="Arial"/>
              </a:rPr>
              <a:t>spend </a:t>
            </a:r>
            <a:r>
              <a:rPr lang="en-GB" dirty="0">
                <a:latin typeface="Arial"/>
              </a:rPr>
              <a:t>on average </a:t>
            </a:r>
            <a:r>
              <a:rPr lang="en-GB" dirty="0">
                <a:solidFill>
                  <a:srgbClr val="B21E81"/>
                </a:solidFill>
                <a:latin typeface="Arial"/>
              </a:rPr>
              <a:t>40-50 hours  (effort pays out…</a:t>
            </a:r>
            <a:r>
              <a:rPr lang="en-GB" dirty="0" smtClean="0">
                <a:solidFill>
                  <a:srgbClr val="B21E81"/>
                </a:solidFill>
                <a:latin typeface="Arial"/>
              </a:rPr>
              <a:t>)</a:t>
            </a:r>
            <a:endParaRPr lang="en-GB" dirty="0" smtClean="0">
              <a:latin typeface="Arial"/>
              <a:cs typeface="Arial"/>
            </a:endParaRPr>
          </a:p>
          <a:p>
            <a:pPr marL="285750" indent="-285750" defTabSz="9144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 smtClean="0">
                <a:latin typeface="Arial"/>
                <a:cs typeface="Arial"/>
              </a:rPr>
              <a:t>Four winning teams have written </a:t>
            </a:r>
            <a:r>
              <a:rPr lang="en-GB" dirty="0" smtClean="0">
                <a:solidFill>
                  <a:srgbClr val="B21E81"/>
                </a:solidFill>
                <a:latin typeface="Arial"/>
                <a:cs typeface="Arial"/>
              </a:rPr>
              <a:t>scientific papers </a:t>
            </a:r>
            <a:r>
              <a:rPr lang="en-GB" dirty="0" smtClean="0">
                <a:solidFill>
                  <a:srgbClr val="000000"/>
                </a:solidFill>
                <a:latin typeface="Arial"/>
                <a:cs typeface="Arial"/>
              </a:rPr>
              <a:t>about their experiment, more are on the way</a:t>
            </a:r>
          </a:p>
        </p:txBody>
      </p:sp>
    </p:spTree>
    <p:extLst>
      <p:ext uri="{BB962C8B-B14F-4D97-AF65-F5344CB8AC3E}">
        <p14:creationId xmlns:p14="http://schemas.microsoft.com/office/powerpoint/2010/main" val="137033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0055A0"/>
                </a:solidFill>
                <a:latin typeface="Arial"/>
              </a:rPr>
              <a:t>Overview participants</a:t>
            </a:r>
            <a:endParaRPr lang="en-US" dirty="0"/>
          </a:p>
        </p:txBody>
      </p:sp>
      <p:pic>
        <p:nvPicPr>
          <p:cNvPr id="3" name="Picture 2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387" y="1417638"/>
            <a:ext cx="6939226" cy="4605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549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altLang="en-US" dirty="0">
                <a:solidFill>
                  <a:srgbClr val="0055A0"/>
                </a:solidFill>
                <a:latin typeface="Arial"/>
              </a:rPr>
              <a:t>S</a:t>
            </a:r>
            <a:r>
              <a:rPr lang="en-US" altLang="en-US" dirty="0" smtClean="0">
                <a:solidFill>
                  <a:srgbClr val="0055A0"/>
                </a:solidFill>
                <a:latin typeface="Arial"/>
              </a:rPr>
              <a:t>cientific support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21092" y="1259811"/>
            <a:ext cx="830181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dirty="0" smtClean="0"/>
              <a:t>Each year </a:t>
            </a:r>
            <a:r>
              <a:rPr lang="en-GB" sz="2000" dirty="0" smtClean="0">
                <a:solidFill>
                  <a:srgbClr val="B21E81"/>
                </a:solidFill>
              </a:rPr>
              <a:t>two young scientists </a:t>
            </a:r>
            <a:r>
              <a:rPr lang="en-GB" sz="2000" dirty="0" smtClean="0"/>
              <a:t>implement the experiments of the winning teams</a:t>
            </a:r>
          </a:p>
          <a:p>
            <a:pPr>
              <a:spcAft>
                <a:spcPts val="600"/>
              </a:spcAft>
            </a:pPr>
            <a:endParaRPr lang="en-GB" sz="1000" dirty="0" smtClean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 smtClean="0"/>
              <a:t>They </a:t>
            </a:r>
            <a:r>
              <a:rPr lang="en-GB" sz="2000" dirty="0" smtClean="0">
                <a:solidFill>
                  <a:srgbClr val="B21E81"/>
                </a:solidFill>
              </a:rPr>
              <a:t>do an experiment from A to Z </a:t>
            </a:r>
            <a:r>
              <a:rPr lang="en-GB" sz="2000" dirty="0" smtClean="0"/>
              <a:t>(quite unusual for a physicist at CERN)</a:t>
            </a:r>
          </a:p>
          <a:p>
            <a:pPr marL="285750" indent="-28575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2000" dirty="0" smtClean="0"/>
              <a:t>They learn a lot in many fields </a:t>
            </a:r>
            <a:r>
              <a:rPr lang="en-GB" sz="2000" dirty="0"/>
              <a:t>in a short </a:t>
            </a:r>
            <a:r>
              <a:rPr lang="en-GB" sz="2000" dirty="0" smtClean="0"/>
              <a:t>time</a:t>
            </a:r>
            <a:r>
              <a:rPr lang="en-GB" sz="2000" dirty="0"/>
              <a:t/>
            </a:r>
            <a:br>
              <a:rPr lang="en-GB" sz="2000" dirty="0"/>
            </a:br>
            <a:r>
              <a:rPr lang="en-GB" sz="2000" dirty="0" smtClean="0"/>
              <a:t>(test beam, detectors, TDAQ, communication, etc.)</a:t>
            </a:r>
          </a:p>
          <a:p>
            <a:pPr marL="285750" indent="-28575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B21E81"/>
                </a:solidFill>
              </a:rPr>
              <a:t>We are </a:t>
            </a:r>
            <a:r>
              <a:rPr lang="en-GB" sz="2000" dirty="0" smtClean="0">
                <a:solidFill>
                  <a:srgbClr val="B21E81"/>
                </a:solidFill>
              </a:rPr>
              <a:t>looking for </a:t>
            </a:r>
            <a:r>
              <a:rPr lang="en-GB" sz="2000" dirty="0" smtClean="0">
                <a:solidFill>
                  <a:srgbClr val="B21E81"/>
                </a:solidFill>
              </a:rPr>
              <a:t>volunteers who want to do a placement at CERN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43" t="19286" r="26964" b="45238"/>
          <a:stretch/>
        </p:blipFill>
        <p:spPr>
          <a:xfrm>
            <a:off x="2980847" y="3903372"/>
            <a:ext cx="3182307" cy="207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15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altLang="en-US" dirty="0" smtClean="0">
                <a:solidFill>
                  <a:srgbClr val="0055A0"/>
                </a:solidFill>
                <a:latin typeface="Arial"/>
              </a:rPr>
              <a:t>The </a:t>
            </a:r>
            <a:r>
              <a:rPr lang="en-US" altLang="en-US" dirty="0">
                <a:solidFill>
                  <a:srgbClr val="0055A0"/>
                </a:solidFill>
                <a:latin typeface="Arial"/>
              </a:rPr>
              <a:t>TDAQ </a:t>
            </a:r>
            <a:r>
              <a:rPr lang="en-US" altLang="en-US" dirty="0" smtClean="0">
                <a:solidFill>
                  <a:srgbClr val="0055A0"/>
                </a:solidFill>
                <a:latin typeface="Arial"/>
              </a:rPr>
              <a:t>system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27957" y="1537606"/>
            <a:ext cx="7682277" cy="4939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Clr>
                <a:schemeClr val="tx1"/>
              </a:buClr>
              <a:buSzPct val="130000"/>
              <a:buFont typeface="Arial" panose="020B0604020202020204" pitchFamily="34" charset="0"/>
              <a:buChar char="•"/>
            </a:pPr>
            <a:r>
              <a:rPr lang="en-GB" altLang="en-US" dirty="0" smtClean="0">
                <a:solidFill>
                  <a:srgbClr val="B21E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Software</a:t>
            </a:r>
          </a:p>
          <a:p>
            <a:pPr marL="742950" lvl="1" indent="-285750">
              <a:spcAft>
                <a:spcPts val="600"/>
              </a:spcAft>
              <a:buClr>
                <a:schemeClr val="tx1"/>
              </a:buClr>
              <a:buSzPct val="130000"/>
              <a:buFont typeface="Arial" panose="020B0604020202020204" pitchFamily="34" charset="0"/>
              <a:buChar char="•"/>
            </a:pP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We are using the </a:t>
            </a:r>
            <a:r>
              <a:rPr lang="en-GB" altLang="en-US" dirty="0" smtClean="0">
                <a:solidFill>
                  <a:srgbClr val="B21E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ATLAS TDAQ </a:t>
            </a: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system (more precisely the RCD) as the basis for data taking</a:t>
            </a:r>
          </a:p>
          <a:p>
            <a:pPr marL="1200150" lvl="2" indent="-285750">
              <a:spcAft>
                <a:spcPts val="600"/>
              </a:spcAft>
              <a:buClr>
                <a:schemeClr val="tx1"/>
              </a:buClr>
              <a:buSzPct val="130000"/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The S/W is very scalable and experts are available at CERN</a:t>
            </a:r>
          </a:p>
          <a:p>
            <a:pPr marL="1200150" lvl="2" indent="-285750">
              <a:spcAft>
                <a:spcPts val="600"/>
              </a:spcAft>
              <a:buClr>
                <a:schemeClr val="tx1"/>
              </a:buClr>
              <a:buSzPct val="130000"/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BL4S members develop additional S/W modules (e.g. for monitoring and data analysis)</a:t>
            </a:r>
          </a:p>
          <a:p>
            <a:pPr marL="1200150" lvl="2" indent="-285750">
              <a:spcAft>
                <a:spcPts val="600"/>
              </a:spcAft>
              <a:buClr>
                <a:schemeClr val="tx1"/>
              </a:buClr>
              <a:buSzPct val="130000"/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Central element: A </a:t>
            </a:r>
            <a:r>
              <a:rPr lang="en-GB" dirty="0" smtClean="0">
                <a:solidFill>
                  <a:srgbClr val="B21E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VMEbus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SBC</a:t>
            </a:r>
          </a:p>
          <a:p>
            <a:pPr marL="285750" indent="-285750">
              <a:spcAft>
                <a:spcPts val="600"/>
              </a:spcAft>
              <a:buClr>
                <a:schemeClr val="tx1"/>
              </a:buClr>
              <a:buSzPct val="130000"/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B21E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Electronics</a:t>
            </a:r>
          </a:p>
          <a:p>
            <a:pPr marL="742950" lvl="1" indent="-285750">
              <a:spcAft>
                <a:spcPts val="600"/>
              </a:spcAft>
              <a:buClr>
                <a:schemeClr val="tx1"/>
              </a:buClr>
              <a:buSzPct val="130000"/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Trigger: </a:t>
            </a:r>
            <a:r>
              <a:rPr lang="en-GB" dirty="0" smtClean="0">
                <a:solidFill>
                  <a:srgbClr val="B21E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NIM</a:t>
            </a:r>
          </a:p>
          <a:p>
            <a:pPr marL="742950" lvl="1" indent="-285750">
              <a:spcAft>
                <a:spcPts val="600"/>
              </a:spcAft>
              <a:buClr>
                <a:schemeClr val="tx1"/>
              </a:buClr>
              <a:buSzPct val="130000"/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Digitizers: </a:t>
            </a:r>
            <a:r>
              <a:rPr lang="en-GB" dirty="0" smtClean="0">
                <a:solidFill>
                  <a:srgbClr val="B21E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ADC, QDC, TDC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in VMEbus format</a:t>
            </a:r>
          </a:p>
          <a:p>
            <a:pPr marL="742950" lvl="1" indent="-285750">
              <a:spcAft>
                <a:spcPts val="600"/>
              </a:spcAft>
              <a:buClr>
                <a:schemeClr val="tx1"/>
              </a:buClr>
              <a:buSzPct val="130000"/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Special modules (e.g. </a:t>
            </a:r>
            <a:r>
              <a:rPr lang="en-GB" dirty="0" smtClean="0">
                <a:solidFill>
                  <a:srgbClr val="B21E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APV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MicroMeags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192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rgbClr val="0055A0"/>
                </a:solidFill>
                <a:latin typeface="Arial"/>
              </a:rPr>
              <a:t>Detectors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87812" y="1462420"/>
            <a:ext cx="679748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1"/>
              </a:buClr>
              <a:buSzPct val="130000"/>
              <a:buFont typeface="Arial" panose="020B0604020202020204" pitchFamily="34" charset="0"/>
              <a:buChar char="•"/>
            </a:pPr>
            <a:r>
              <a:rPr lang="en-GB" altLang="en-US" sz="2000" dirty="0" smtClean="0">
                <a:solidFill>
                  <a:srgbClr val="B21E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Cherenkov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detectors</a:t>
            </a:r>
          </a:p>
          <a:p>
            <a:pPr marL="742950" lvl="1" indent="-285750">
              <a:buClr>
                <a:schemeClr val="tx1"/>
              </a:buClr>
              <a:buSzPct val="130000"/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 units (integral parts of the T9 beamline)</a:t>
            </a:r>
          </a:p>
          <a:p>
            <a:pPr marL="742950" lvl="1" indent="-285750">
              <a:buClr>
                <a:schemeClr val="tx1"/>
              </a:buClr>
              <a:buSzPct val="130000"/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Max. pressure: 3 bar (Air, CO</a:t>
            </a:r>
            <a:r>
              <a:rPr lang="en-GB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742950" lvl="1" indent="-285750">
              <a:buClr>
                <a:schemeClr val="tx1"/>
              </a:buClr>
              <a:buSzPct val="130000"/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Plan: Install UV sensitive PMTs to improve the signal quality / efficiency</a:t>
            </a:r>
          </a:p>
          <a:p>
            <a:pPr marL="285750" indent="-285750">
              <a:buClr>
                <a:schemeClr val="tx1"/>
              </a:buClr>
              <a:buSzPct val="130000"/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B21E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Scintillators</a:t>
            </a:r>
          </a:p>
          <a:p>
            <a:pPr marL="742950" lvl="1" indent="-285750">
              <a:buClr>
                <a:schemeClr val="tx1"/>
              </a:buClr>
              <a:buSzPct val="130000"/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~10 units with different shapes </a:t>
            </a:r>
          </a:p>
          <a:p>
            <a:pPr marL="742950" lvl="1" indent="-285750">
              <a:buClr>
                <a:schemeClr val="tx1"/>
              </a:buClr>
              <a:buSzPct val="130000"/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Read out with PMTs and CAEN V792 QDC</a:t>
            </a:r>
          </a:p>
          <a:p>
            <a:pPr marL="1200150" lvl="2" indent="-285750">
              <a:buClr>
                <a:schemeClr val="tx1"/>
              </a:buClr>
              <a:buSzPct val="130000"/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V1742 ADC tried (but we had to give up….)</a:t>
            </a:r>
          </a:p>
          <a:p>
            <a:pPr marL="742950" lvl="1" indent="-285750">
              <a:buClr>
                <a:schemeClr val="tx1"/>
              </a:buClr>
              <a:buSzPct val="130000"/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Good relations with the scintillator workshop</a:t>
            </a:r>
          </a:p>
          <a:p>
            <a:pPr marL="285750" indent="-285750">
              <a:buClr>
                <a:schemeClr val="tx1"/>
              </a:buClr>
              <a:buSzPct val="130000"/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B21E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Delay Wire Chambers</a:t>
            </a:r>
          </a:p>
          <a:p>
            <a:pPr marL="742950" lvl="1" indent="-285750">
              <a:buClr>
                <a:schemeClr val="tx1"/>
              </a:buClr>
              <a:buSzPct val="130000"/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Up to 3 units</a:t>
            </a:r>
          </a:p>
          <a:p>
            <a:pPr marL="742950" lvl="1" indent="-285750">
              <a:buClr>
                <a:schemeClr val="tx1"/>
              </a:buClr>
              <a:buSzPct val="130000"/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10 x 10 cm</a:t>
            </a:r>
          </a:p>
          <a:p>
            <a:pPr marL="742950" lvl="1" indent="-285750">
              <a:buClr>
                <a:schemeClr val="tx1"/>
              </a:buClr>
              <a:buSzPct val="130000"/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Read out with VMEbus TDCs (CAEN V1290)</a:t>
            </a:r>
          </a:p>
        </p:txBody>
      </p:sp>
      <p:pic>
        <p:nvPicPr>
          <p:cNvPr id="4" name="image26.jpg" descr="\\cern.ch\dfs\Users\c\cyildiz\Desktop\2014-11-0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66571" y="1833292"/>
            <a:ext cx="2468779" cy="2457592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94989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1794</TotalTime>
  <Words>902</Words>
  <Application>Microsoft Office PowerPoint</Application>
  <PresentationFormat>On-screen Show (4:3)</PresentationFormat>
  <Paragraphs>128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Cambria</vt:lpstr>
      <vt:lpstr>Georgia</vt:lpstr>
      <vt:lpstr>Office Theme</vt:lpstr>
      <vt:lpstr>PowerPoint Presentation</vt:lpstr>
      <vt:lpstr>BL4S - Overview</vt:lpstr>
      <vt:lpstr>Selection</vt:lpstr>
      <vt:lpstr>Prizes </vt:lpstr>
      <vt:lpstr>Overview participants</vt:lpstr>
      <vt:lpstr>Overview participants</vt:lpstr>
      <vt:lpstr>Scientific support</vt:lpstr>
      <vt:lpstr>The TDAQ system</vt:lpstr>
      <vt:lpstr>Detectors</vt:lpstr>
      <vt:lpstr>Detectors (2)</vt:lpstr>
      <vt:lpstr>Detectors (3)</vt:lpstr>
      <vt:lpstr>Timeline 2018</vt:lpstr>
      <vt:lpstr>Future of BL4S</vt:lpstr>
      <vt:lpstr>Thank you!</vt:lpstr>
    </vt:vector>
  </TitlesOfParts>
  <Company>CERN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Markus Joos</dc:creator>
  <cp:lastModifiedBy>Markus Joos</cp:lastModifiedBy>
  <cp:revision>133</cp:revision>
  <dcterms:created xsi:type="dcterms:W3CDTF">2016-09-14T18:09:03Z</dcterms:created>
  <dcterms:modified xsi:type="dcterms:W3CDTF">2018-01-10T07:38:07Z</dcterms:modified>
</cp:coreProperties>
</file>